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8"/>
  </p:notesMasterIdLst>
  <p:sldIdLst>
    <p:sldId id="513" r:id="rId2"/>
    <p:sldId id="730" r:id="rId3"/>
    <p:sldId id="1120" r:id="rId4"/>
    <p:sldId id="880" r:id="rId5"/>
    <p:sldId id="924" r:id="rId6"/>
    <p:sldId id="1074" r:id="rId7"/>
    <p:sldId id="1130" r:id="rId8"/>
    <p:sldId id="876" r:id="rId9"/>
    <p:sldId id="925" r:id="rId10"/>
    <p:sldId id="759" r:id="rId11"/>
    <p:sldId id="628" r:id="rId12"/>
    <p:sldId id="1124" r:id="rId13"/>
    <p:sldId id="1107" r:id="rId14"/>
    <p:sldId id="1108" r:id="rId15"/>
    <p:sldId id="1109" r:id="rId16"/>
    <p:sldId id="1133" r:id="rId17"/>
    <p:sldId id="1132" r:id="rId18"/>
    <p:sldId id="1135" r:id="rId19"/>
    <p:sldId id="1093" r:id="rId20"/>
    <p:sldId id="1105" r:id="rId21"/>
    <p:sldId id="1112" r:id="rId22"/>
    <p:sldId id="1126" r:id="rId23"/>
    <p:sldId id="1134" r:id="rId24"/>
    <p:sldId id="1114" r:id="rId25"/>
    <p:sldId id="1127" r:id="rId26"/>
    <p:sldId id="1115" r:id="rId27"/>
    <p:sldId id="1116" r:id="rId28"/>
    <p:sldId id="1131" r:id="rId29"/>
    <p:sldId id="1122" r:id="rId30"/>
    <p:sldId id="1117" r:id="rId31"/>
    <p:sldId id="1118" r:id="rId32"/>
    <p:sldId id="1119" r:id="rId33"/>
    <p:sldId id="1123" r:id="rId34"/>
    <p:sldId id="1129" r:id="rId35"/>
    <p:sldId id="1076" r:id="rId36"/>
    <p:sldId id="291" r:id="rId37"/>
  </p:sldIdLst>
  <p:sldSz cx="9144000" cy="5143500" type="screen16x9"/>
  <p:notesSz cx="6858000" cy="9144000"/>
  <p:custDataLst>
    <p:tags r:id="rId3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extLst>
      <p:ext uri="{19B8F6BF-5375-455C-9EA6-DF929625EA0E}">
        <p15:presenceInfo xmlns:p15="http://schemas.microsoft.com/office/powerpoint/2012/main" userId="S::suliving@cisco.com::dc701d48-dd51-411a-9041-b7f1328f1486" providerId="AD"/>
      </p:ext>
    </p:extLst>
  </p:cmAuthor>
  <p:cmAuthor id="4" name="jagibbon" initials="jmg" lastIdx="3" clrIdx="4">
    <p:extLst>
      <p:ext uri="{19B8F6BF-5375-455C-9EA6-DF929625EA0E}">
        <p15:presenceInfo xmlns:p15="http://schemas.microsoft.com/office/powerpoint/2012/main" userId="jagibbon" providerId="None"/>
      </p:ext>
    </p:extLst>
  </p:cmAuthor>
  <p:cmAuthor id="5" name="Ravi Shankar" initials="RS" lastIdx="21" clrIdx="5">
    <p:extLst>
      <p:ext uri="{19B8F6BF-5375-455C-9EA6-DF929625EA0E}">
        <p15:presenceInfo xmlns:p15="http://schemas.microsoft.com/office/powerpoint/2012/main" userId="1ddb9244b6f63f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24" autoAdjust="0"/>
    <p:restoredTop sz="94533" autoAdjust="0"/>
  </p:normalViewPr>
  <p:slideViewPr>
    <p:cSldViewPr snapToGrid="0" showGuides="1">
      <p:cViewPr varScale="1">
        <p:scale>
          <a:sx n="95" d="100"/>
          <a:sy n="95" d="100"/>
        </p:scale>
        <p:origin x="858" y="84"/>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CyberOps Associate v1.0</a:t>
            </a:r>
          </a:p>
          <a:p>
            <a:pPr>
              <a:buFontTx/>
              <a:buNone/>
            </a:pPr>
            <a:r>
              <a:rPr lang="en-US" dirty="0">
                <a:solidFill>
                  <a:schemeClr val="accent5">
                    <a:lumMod val="40000"/>
                    <a:lumOff val="60000"/>
                  </a:schemeClr>
                </a:solidFill>
              </a:rPr>
              <a:t>Module 7: Connectivity Verification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7.1 </a:t>
            </a:r>
            <a:r>
              <a:rPr lang="en-GB" dirty="0"/>
              <a:t>–</a:t>
            </a:r>
            <a:r>
              <a:rPr lang="en-US" sz="1200" b="0" dirty="0">
                <a:solidFill>
                  <a:srgbClr val="FF0000"/>
                </a:solidFill>
              </a:rPr>
              <a:t> ICMP</a:t>
            </a: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a:t>10 min</a:t>
            </a:r>
          </a:p>
          <a:p>
            <a:pPr marL="171450" lvl="0" indent="-171450">
              <a:buFont typeface="Arial" panose="020B0604020202020204" pitchFamily="34" charset="0"/>
              <a:buChar char="•"/>
            </a:pPr>
            <a:r>
              <a:rPr lang="en-US" sz="1050" b="1" dirty="0"/>
              <a:t>Instructor Notes: </a:t>
            </a:r>
          </a:p>
          <a:p>
            <a:pPr marL="628650" lvl="1" indent="-171450">
              <a:buFont typeface="Arial" panose="020B0604020202020204" pitchFamily="34" charset="0"/>
              <a:buChar char="•"/>
            </a:pPr>
            <a:r>
              <a:rPr lang="en-US" sz="1000" dirty="0"/>
              <a:t>Introduce the topic and discuss the ICMP protocol and its uses.</a:t>
            </a:r>
          </a:p>
          <a:p>
            <a:pPr marL="628650" lvl="1" indent="-171450">
              <a:buFont typeface="Arial" panose="020B0604020202020204" pitchFamily="34" charset="0"/>
              <a:buChar char="•"/>
            </a:pPr>
            <a:r>
              <a:rPr lang="en-US" sz="1000" dirty="0"/>
              <a:t>Ensure the learners know about ICMPv4 messages.</a:t>
            </a:r>
          </a:p>
          <a:p>
            <a:pPr marL="628650" lvl="1" indent="-171450">
              <a:buFont typeface="Arial" panose="020B0604020202020204" pitchFamily="34" charset="0"/>
              <a:buChar char="•"/>
            </a:pPr>
            <a:r>
              <a:rPr lang="en-US" altLang="ja-JP" sz="1000" dirty="0"/>
              <a:t>By the end of the topic, ensure the learners have understanding about </a:t>
            </a:r>
            <a:r>
              <a:rPr lang="en-US" sz="1000" dirty="0"/>
              <a:t>ICMPv6 RS and RA Messages.</a:t>
            </a:r>
            <a:endParaRPr lang="en-US" sz="1000" baseline="0" dirty="0"/>
          </a:p>
          <a:p>
            <a:pPr marL="171450" lvl="0" indent="-171450">
              <a:buFont typeface="Arial" panose="020B0604020202020204" pitchFamily="34" charset="0"/>
              <a:buChar char="•"/>
            </a:pPr>
            <a:r>
              <a:rPr lang="en-US" sz="1050" b="1" dirty="0"/>
              <a:t>Key Points:</a:t>
            </a:r>
            <a:r>
              <a:rPr lang="en-US" sz="1100" b="1" dirty="0"/>
              <a:t>  </a:t>
            </a:r>
            <a:r>
              <a:rPr lang="en-US" sz="1100" b="0" dirty="0"/>
              <a:t>ICMPv4</a:t>
            </a:r>
            <a:r>
              <a:rPr lang="en-US" sz="1100" b="0" baseline="0" dirty="0"/>
              <a:t> messages, ICMPv6 RS and RA messages</a:t>
            </a:r>
            <a:r>
              <a:rPr lang="en-US" sz="1100" b="0" dirty="0"/>
              <a:t>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7.1 </a:t>
            </a:r>
            <a:r>
              <a:rPr lang="en-GB" dirty="0"/>
              <a:t>–</a:t>
            </a:r>
            <a:r>
              <a:rPr lang="en-US" sz="1200" b="0" dirty="0">
                <a:solidFill>
                  <a:srgbClr val="FF0000"/>
                </a:solidFill>
              </a:rPr>
              <a:t> ICMP</a:t>
            </a:r>
          </a:p>
          <a:p>
            <a:pPr>
              <a:buFontTx/>
              <a:buNone/>
            </a:pPr>
            <a:r>
              <a:rPr lang="en-IN" sz="1200" b="0" dirty="0"/>
              <a:t>7.1.1 </a:t>
            </a:r>
            <a:r>
              <a:rPr lang="en-GB" dirty="0"/>
              <a:t>– </a:t>
            </a:r>
            <a:r>
              <a:rPr lang="en-IN" dirty="0"/>
              <a:t>ICMPv4</a:t>
            </a:r>
            <a:r>
              <a:rPr lang="en-IN" baseline="0" dirty="0"/>
              <a:t> Messages</a:t>
            </a:r>
            <a:endParaRPr lang="en-IN" dirty="0"/>
          </a:p>
          <a:p>
            <a:pPr>
              <a:buFontTx/>
              <a:buNone/>
            </a:pPr>
            <a:endParaRPr lang="en-US" sz="1200" b="0" dirty="0">
              <a:solidFill>
                <a:srgbClr val="FF0000"/>
              </a:solidFill>
            </a:endParaRPr>
          </a:p>
        </p:txBody>
      </p:sp>
    </p:spTree>
    <p:extLst>
      <p:ext uri="{BB962C8B-B14F-4D97-AF65-F5344CB8AC3E}">
        <p14:creationId xmlns:p14="http://schemas.microsoft.com/office/powerpoint/2010/main" val="352519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7.1 </a:t>
            </a:r>
            <a:r>
              <a:rPr lang="en-GB" dirty="0"/>
              <a:t>–</a:t>
            </a:r>
            <a:r>
              <a:rPr lang="en-US" sz="1200" b="0" dirty="0">
                <a:solidFill>
                  <a:srgbClr val="FF0000"/>
                </a:solidFill>
              </a:rPr>
              <a:t> ICMP</a:t>
            </a:r>
          </a:p>
          <a:p>
            <a:pPr>
              <a:buFontTx/>
              <a:buNone/>
            </a:pPr>
            <a:r>
              <a:rPr lang="en-IN" sz="1200" b="0" dirty="0"/>
              <a:t>7.1.1 </a:t>
            </a:r>
            <a:r>
              <a:rPr lang="en-GB" dirty="0"/>
              <a:t>– </a:t>
            </a:r>
            <a:r>
              <a:rPr lang="en-IN" dirty="0"/>
              <a:t>ICMPv4</a:t>
            </a:r>
            <a:r>
              <a:rPr lang="en-IN" baseline="0" dirty="0"/>
              <a:t> Messages</a:t>
            </a:r>
            <a:endParaRPr lang="en-IN" dirty="0"/>
          </a:p>
          <a:p>
            <a:pPr>
              <a:buFontTx/>
              <a:buNone/>
            </a:pPr>
            <a:endParaRPr lang="en-US" sz="1200" b="0" dirty="0">
              <a:solidFill>
                <a:srgbClr val="FF0000"/>
              </a:solidFill>
            </a:endParaRPr>
          </a:p>
        </p:txBody>
      </p:sp>
    </p:spTree>
    <p:extLst>
      <p:ext uri="{BB962C8B-B14F-4D97-AF65-F5344CB8AC3E}">
        <p14:creationId xmlns:p14="http://schemas.microsoft.com/office/powerpoint/2010/main" val="2901154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7.1 </a:t>
            </a:r>
            <a:r>
              <a:rPr lang="en-GB" dirty="0"/>
              <a:t>–</a:t>
            </a:r>
            <a:r>
              <a:rPr lang="en-US" sz="1200" b="0" dirty="0">
                <a:solidFill>
                  <a:srgbClr val="FF0000"/>
                </a:solidFill>
              </a:rPr>
              <a:t> ICMP</a:t>
            </a:r>
          </a:p>
          <a:p>
            <a:pPr>
              <a:buFontTx/>
              <a:buNone/>
            </a:pPr>
            <a:r>
              <a:rPr lang="en-IN" sz="1200" b="0" dirty="0"/>
              <a:t>7.1.1 </a:t>
            </a:r>
            <a:r>
              <a:rPr lang="en-GB" dirty="0"/>
              <a:t>– </a:t>
            </a:r>
            <a:r>
              <a:rPr lang="en-IN" dirty="0"/>
              <a:t>ICMPv4</a:t>
            </a:r>
            <a:r>
              <a:rPr lang="en-IN" baseline="0" dirty="0"/>
              <a:t> Messages</a:t>
            </a:r>
            <a:endParaRPr lang="en-IN" dirty="0"/>
          </a:p>
          <a:p>
            <a:pPr>
              <a:buFontTx/>
              <a:buNone/>
            </a:pPr>
            <a:endParaRPr lang="en-US" sz="1200" b="0" dirty="0">
              <a:solidFill>
                <a:srgbClr val="FF0000"/>
              </a:solidFill>
            </a:endParaRPr>
          </a:p>
        </p:txBody>
      </p:sp>
    </p:spTree>
    <p:extLst>
      <p:ext uri="{BB962C8B-B14F-4D97-AF65-F5344CB8AC3E}">
        <p14:creationId xmlns:p14="http://schemas.microsoft.com/office/powerpoint/2010/main" val="2528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7.1 </a:t>
            </a:r>
            <a:r>
              <a:rPr lang="en-GB" dirty="0"/>
              <a:t>–</a:t>
            </a:r>
            <a:r>
              <a:rPr lang="en-US" sz="1200" b="0" dirty="0">
                <a:solidFill>
                  <a:srgbClr val="FF0000"/>
                </a:solidFill>
              </a:rPr>
              <a:t> ICMP</a:t>
            </a:r>
          </a:p>
          <a:p>
            <a:pPr>
              <a:buFontTx/>
              <a:buNone/>
            </a:pPr>
            <a:r>
              <a:rPr lang="en-IN" sz="1200" b="0" dirty="0"/>
              <a:t>7.1.1 </a:t>
            </a:r>
            <a:r>
              <a:rPr lang="en-GB" dirty="0"/>
              <a:t>– </a:t>
            </a:r>
            <a:r>
              <a:rPr lang="en-IN" dirty="0"/>
              <a:t>ICMPv4</a:t>
            </a:r>
            <a:r>
              <a:rPr lang="en-IN" baseline="0" dirty="0"/>
              <a:t> Messages</a:t>
            </a:r>
            <a:endParaRPr lang="en-IN" dirty="0"/>
          </a:p>
          <a:p>
            <a:pPr>
              <a:buFontTx/>
              <a:buNone/>
            </a:pPr>
            <a:endParaRPr lang="en-US" sz="1200" b="0" dirty="0">
              <a:solidFill>
                <a:srgbClr val="FF0000"/>
              </a:solidFill>
            </a:endParaRPr>
          </a:p>
        </p:txBody>
      </p:sp>
    </p:spTree>
    <p:extLst>
      <p:ext uri="{BB962C8B-B14F-4D97-AF65-F5344CB8AC3E}">
        <p14:creationId xmlns:p14="http://schemas.microsoft.com/office/powerpoint/2010/main" val="200883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7.1 </a:t>
            </a:r>
            <a:r>
              <a:rPr lang="en-GB" dirty="0"/>
              <a:t>–</a:t>
            </a:r>
            <a:r>
              <a:rPr lang="en-US" sz="1200" b="0" dirty="0">
                <a:solidFill>
                  <a:srgbClr val="FF0000"/>
                </a:solidFill>
              </a:rPr>
              <a:t> ICMP</a:t>
            </a:r>
          </a:p>
          <a:p>
            <a:pPr>
              <a:buFontTx/>
              <a:buNone/>
            </a:pPr>
            <a:r>
              <a:rPr lang="en-IN" sz="1200" b="0" dirty="0"/>
              <a:t>7.1.2 </a:t>
            </a:r>
            <a:r>
              <a:rPr lang="en-GB" dirty="0"/>
              <a:t>– </a:t>
            </a:r>
            <a:r>
              <a:rPr lang="en-US" sz="1200" b="0" i="0" u="none" strike="noStrike" kern="1200" dirty="0">
                <a:solidFill>
                  <a:schemeClr val="tx1"/>
                </a:solidFill>
                <a:effectLst/>
                <a:latin typeface="+mn-lt"/>
                <a:ea typeface="+mn-ea"/>
                <a:cs typeface="+mn-cs"/>
              </a:rPr>
              <a:t>ICMPv6 RS and RA Messages</a:t>
            </a:r>
            <a:endParaRPr lang="en-IN" dirty="0"/>
          </a:p>
          <a:p>
            <a:pPr>
              <a:buFontTx/>
              <a:buNone/>
            </a:pPr>
            <a:endParaRPr lang="en-US" sz="1200" b="0" dirty="0">
              <a:solidFill>
                <a:srgbClr val="FF0000"/>
              </a:solidFill>
            </a:endParaRPr>
          </a:p>
        </p:txBody>
      </p:sp>
    </p:spTree>
    <p:extLst>
      <p:ext uri="{BB962C8B-B14F-4D97-AF65-F5344CB8AC3E}">
        <p14:creationId xmlns:p14="http://schemas.microsoft.com/office/powerpoint/2010/main" val="951565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7.1 </a:t>
            </a:r>
            <a:r>
              <a:rPr lang="en-GB" dirty="0"/>
              <a:t>–</a:t>
            </a:r>
            <a:r>
              <a:rPr lang="en-US" sz="1200" b="0" dirty="0">
                <a:solidFill>
                  <a:srgbClr val="FF0000"/>
                </a:solidFill>
              </a:rPr>
              <a:t> ICMP</a:t>
            </a:r>
          </a:p>
          <a:p>
            <a:pPr>
              <a:buFontTx/>
              <a:buNone/>
            </a:pPr>
            <a:r>
              <a:rPr lang="en-IN" sz="1200" b="0" dirty="0"/>
              <a:t>7.1.2 </a:t>
            </a:r>
            <a:r>
              <a:rPr lang="en-GB" dirty="0"/>
              <a:t>–</a:t>
            </a:r>
            <a:r>
              <a:rPr lang="en-US" sz="1200" b="0" i="0" u="none" strike="noStrike" kern="1200" dirty="0">
                <a:solidFill>
                  <a:schemeClr val="tx1"/>
                </a:solidFill>
                <a:effectLst/>
                <a:latin typeface="+mn-lt"/>
                <a:ea typeface="+mn-ea"/>
                <a:cs typeface="+mn-cs"/>
              </a:rPr>
              <a:t>ICMPv6 RS and RA Messages</a:t>
            </a:r>
            <a:endParaRPr lang="en-IN" dirty="0"/>
          </a:p>
          <a:p>
            <a:pPr>
              <a:buFontTx/>
              <a:buNone/>
            </a:pPr>
            <a:endParaRPr lang="en-US" sz="1200" b="0" dirty="0">
              <a:solidFill>
                <a:srgbClr val="FF0000"/>
              </a:solidFill>
            </a:endParaRPr>
          </a:p>
        </p:txBody>
      </p:sp>
    </p:spTree>
    <p:extLst>
      <p:ext uri="{BB962C8B-B14F-4D97-AF65-F5344CB8AC3E}">
        <p14:creationId xmlns:p14="http://schemas.microsoft.com/office/powerpoint/2010/main" val="3897587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7.1 </a:t>
            </a:r>
            <a:r>
              <a:rPr lang="en-GB" dirty="0"/>
              <a:t>–</a:t>
            </a:r>
            <a:r>
              <a:rPr lang="en-US" sz="1200" b="0" dirty="0">
                <a:solidFill>
                  <a:srgbClr val="FF0000"/>
                </a:solidFill>
              </a:rPr>
              <a:t> ICMP</a:t>
            </a:r>
          </a:p>
          <a:p>
            <a:pPr>
              <a:buFontTx/>
              <a:buNone/>
            </a:pPr>
            <a:r>
              <a:rPr lang="en-IN" sz="1200" b="0" dirty="0"/>
              <a:t>7.1.2 </a:t>
            </a:r>
            <a:r>
              <a:rPr lang="en-GB" dirty="0"/>
              <a:t>–</a:t>
            </a:r>
            <a:r>
              <a:rPr lang="en-US" sz="1200" b="0" i="0" u="none" strike="noStrike" kern="1200" dirty="0">
                <a:solidFill>
                  <a:schemeClr val="tx1"/>
                </a:solidFill>
                <a:effectLst/>
                <a:latin typeface="+mn-lt"/>
                <a:ea typeface="+mn-ea"/>
                <a:cs typeface="+mn-cs"/>
              </a:rPr>
              <a:t>ICMPv6 RS and RA Messages</a:t>
            </a:r>
            <a:endParaRPr lang="en-IN" dirty="0"/>
          </a:p>
          <a:p>
            <a:pPr>
              <a:buFontTx/>
              <a:buNone/>
            </a:pPr>
            <a:endParaRPr lang="en-US" sz="1200" b="0" dirty="0">
              <a:solidFill>
                <a:srgbClr val="FF0000"/>
              </a:solidFill>
            </a:endParaRPr>
          </a:p>
        </p:txBody>
      </p:sp>
    </p:spTree>
    <p:extLst>
      <p:ext uri="{BB962C8B-B14F-4D97-AF65-F5344CB8AC3E}">
        <p14:creationId xmlns:p14="http://schemas.microsoft.com/office/powerpoint/2010/main" val="2850389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7.1 </a:t>
            </a:r>
            <a:r>
              <a:rPr lang="en-GB" dirty="0"/>
              <a:t>–</a:t>
            </a:r>
            <a:r>
              <a:rPr lang="en-US" sz="1200" b="0" dirty="0">
                <a:solidFill>
                  <a:srgbClr val="FF0000"/>
                </a:solidFill>
              </a:rPr>
              <a:t> ICMP</a:t>
            </a:r>
          </a:p>
          <a:p>
            <a:pPr>
              <a:buFontTx/>
              <a:buNone/>
            </a:pPr>
            <a:r>
              <a:rPr lang="en-IN" sz="1200" b="0" dirty="0"/>
              <a:t>7.1.2 </a:t>
            </a:r>
            <a:r>
              <a:rPr lang="en-GB" dirty="0"/>
              <a:t>–</a:t>
            </a:r>
            <a:r>
              <a:rPr lang="en-US" sz="1200" b="0" i="0" u="none" strike="noStrike" kern="1200" dirty="0">
                <a:solidFill>
                  <a:schemeClr val="tx1"/>
                </a:solidFill>
                <a:effectLst/>
                <a:latin typeface="+mn-lt"/>
                <a:ea typeface="+mn-ea"/>
                <a:cs typeface="+mn-cs"/>
              </a:rPr>
              <a:t>ICMPv6 RS and RA Messages</a:t>
            </a:r>
            <a:endParaRPr lang="en-IN" dirty="0"/>
          </a:p>
          <a:p>
            <a:pPr>
              <a:buFontTx/>
              <a:buNone/>
            </a:pPr>
            <a:endParaRPr lang="en-US" sz="1200" b="0" dirty="0">
              <a:solidFill>
                <a:srgbClr val="FF0000"/>
              </a:solidFill>
            </a:endParaRPr>
          </a:p>
        </p:txBody>
      </p:sp>
    </p:spTree>
    <p:extLst>
      <p:ext uri="{BB962C8B-B14F-4D97-AF65-F5344CB8AC3E}">
        <p14:creationId xmlns:p14="http://schemas.microsoft.com/office/powerpoint/2010/main" val="3653070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7.2 </a:t>
            </a:r>
            <a:r>
              <a:rPr lang="en-GB" dirty="0"/>
              <a:t>–</a:t>
            </a:r>
            <a:r>
              <a:rPr lang="en-US" sz="1200" b="0" dirty="0">
                <a:solidFill>
                  <a:srgbClr val="FF0000"/>
                </a:solidFill>
              </a:rPr>
              <a:t> </a:t>
            </a:r>
            <a:r>
              <a:rPr lang="en-US" sz="1200" dirty="0">
                <a:solidFill>
                  <a:schemeClr val="accent5">
                    <a:lumMod val="40000"/>
                    <a:lumOff val="60000"/>
                  </a:schemeClr>
                </a:solidFill>
              </a:rPr>
              <a:t>Ping and Traceroute Utilities</a:t>
            </a: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a:t>18 min</a:t>
            </a:r>
          </a:p>
          <a:p>
            <a:pPr marL="171450" lvl="0" indent="-171450">
              <a:buFont typeface="Arial" panose="020B0604020202020204" pitchFamily="34" charset="0"/>
              <a:buChar char="•"/>
            </a:pPr>
            <a:r>
              <a:rPr lang="en-US" sz="1050" b="1" dirty="0"/>
              <a:t>Instructor Notes: </a:t>
            </a:r>
            <a:endParaRPr lang="en-US" sz="1050" dirty="0"/>
          </a:p>
          <a:p>
            <a:pPr marL="628650" lvl="1" indent="-171450">
              <a:buFont typeface="Arial" panose="020B0604020202020204" pitchFamily="34" charset="0"/>
              <a:buChar char="•"/>
            </a:pPr>
            <a:r>
              <a:rPr lang="en-US" sz="1000" dirty="0"/>
              <a:t>Give a brief introduction of the topic to the learners.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Ensure the learners have knowledge about the ping utility and its different uses.</a:t>
            </a:r>
          </a:p>
          <a:p>
            <a:pPr marL="628650" lvl="1" indent="-171450">
              <a:buFont typeface="Arial" panose="020B0604020202020204" pitchFamily="34" charset="0"/>
              <a:buChar char="•"/>
            </a:pPr>
            <a:r>
              <a:rPr lang="en-US" sz="1000" dirty="0"/>
              <a:t>Explain the learners about traceroute utility.</a:t>
            </a:r>
          </a:p>
          <a:p>
            <a:pPr marL="628650" lvl="1" indent="-171450">
              <a:buFont typeface="Arial" panose="020B0604020202020204" pitchFamily="34" charset="0"/>
              <a:buChar char="•"/>
            </a:pPr>
            <a:r>
              <a:rPr lang="en-US" sz="1000" dirty="0"/>
              <a:t>By the end of the topic, ensure the learners also have an understanding on ICMP packet format.</a:t>
            </a:r>
          </a:p>
          <a:p>
            <a:pPr marL="628650" lvl="1" indent="-171450">
              <a:buFont typeface="Arial" panose="020B0604020202020204" pitchFamily="34" charset="0"/>
              <a:buChar char="•"/>
            </a:pPr>
            <a:r>
              <a:rPr lang="en-US" sz="1000" dirty="0"/>
              <a:t>Also, encourage the learners to perform the packet tracker activity at section 7.2.8.</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1" dirty="0"/>
              <a:t>Key Points:</a:t>
            </a:r>
            <a:r>
              <a:rPr lang="en-US" sz="1100" b="1" dirty="0"/>
              <a:t>  </a:t>
            </a:r>
            <a:r>
              <a:rPr lang="en-IN" sz="1100" b="0" dirty="0"/>
              <a:t>Ping, Traceroute, ICMP Packet Format</a:t>
            </a:r>
            <a:endParaRPr lang="en-IN" dirty="0"/>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040591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7.2 </a:t>
            </a:r>
            <a:r>
              <a:rPr lang="en-GB" dirty="0"/>
              <a:t>–</a:t>
            </a:r>
            <a:r>
              <a:rPr lang="en-US" sz="1200" b="0" dirty="0">
                <a:solidFill>
                  <a:srgbClr val="FF0000"/>
                </a:solidFill>
              </a:rPr>
              <a:t> </a:t>
            </a:r>
            <a:r>
              <a:rPr lang="en-US" sz="1200" dirty="0">
                <a:solidFill>
                  <a:schemeClr val="accent5">
                    <a:lumMod val="40000"/>
                    <a:lumOff val="60000"/>
                  </a:schemeClr>
                </a:solidFill>
              </a:rPr>
              <a:t>Ping and Traceroute Utilities</a:t>
            </a:r>
          </a:p>
          <a:p>
            <a:pPr>
              <a:buFontTx/>
              <a:buNone/>
            </a:pPr>
            <a:r>
              <a:rPr lang="en-US" sz="1200" dirty="0">
                <a:solidFill>
                  <a:schemeClr val="accent5">
                    <a:lumMod val="40000"/>
                    <a:lumOff val="60000"/>
                  </a:schemeClr>
                </a:solidFill>
              </a:rPr>
              <a:t>7.2.1 </a:t>
            </a:r>
            <a:r>
              <a:rPr lang="en-GB" dirty="0"/>
              <a:t>– </a:t>
            </a:r>
            <a:r>
              <a:rPr lang="en-US" dirty="0"/>
              <a:t>Video - Network Testing and Verification with Windows CLI Commands</a:t>
            </a:r>
            <a:endParaRPr lang="en-US" sz="1200" dirty="0">
              <a:solidFill>
                <a:schemeClr val="accent5">
                  <a:lumMod val="40000"/>
                  <a:lumOff val="60000"/>
                </a:schemeClr>
              </a:solidFill>
            </a:endParaRPr>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503732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7.2 </a:t>
            </a:r>
            <a:r>
              <a:rPr lang="en-GB" dirty="0"/>
              <a:t>–</a:t>
            </a:r>
            <a:r>
              <a:rPr lang="en-US" sz="1200" b="0" dirty="0">
                <a:solidFill>
                  <a:srgbClr val="FF0000"/>
                </a:solidFill>
              </a:rPr>
              <a:t> </a:t>
            </a:r>
            <a:r>
              <a:rPr lang="en-US" sz="1200" dirty="0">
                <a:solidFill>
                  <a:schemeClr val="accent5">
                    <a:lumMod val="40000"/>
                    <a:lumOff val="60000"/>
                  </a:schemeClr>
                </a:solidFill>
              </a:rPr>
              <a:t>Ping and Traceroute Utilities</a:t>
            </a:r>
          </a:p>
          <a:p>
            <a:pPr>
              <a:buFontTx/>
              <a:buNone/>
            </a:pPr>
            <a:r>
              <a:rPr lang="en-IN" sz="1200" b="0" dirty="0"/>
              <a:t>7.2.2 </a:t>
            </a:r>
            <a:r>
              <a:rPr lang="en-GB" dirty="0"/>
              <a:t>– </a:t>
            </a:r>
            <a:r>
              <a:rPr lang="en-IN" sz="1200" b="0" i="0" u="none" strike="noStrike" kern="1200" dirty="0">
                <a:solidFill>
                  <a:schemeClr val="tx1"/>
                </a:solidFill>
                <a:effectLst/>
                <a:latin typeface="+mn-lt"/>
                <a:ea typeface="+mn-ea"/>
                <a:cs typeface="+mn-cs"/>
              </a:rPr>
              <a:t>Ping - Test Connectivity</a:t>
            </a:r>
            <a:endParaRPr lang="en-IN" dirty="0"/>
          </a:p>
          <a:p>
            <a:pPr>
              <a:buFontTx/>
              <a:buNone/>
            </a:pPr>
            <a:endParaRPr lang="en-US" sz="1200" dirty="0">
              <a:solidFill>
                <a:schemeClr val="accent5">
                  <a:lumMod val="40000"/>
                  <a:lumOff val="60000"/>
                </a:schemeClr>
              </a:solidFill>
            </a:endParaRPr>
          </a:p>
          <a:p>
            <a:pPr>
              <a:buFontTx/>
              <a:buNone/>
            </a:pPr>
            <a:endParaRPr lang="en-US" sz="1200" b="0" dirty="0">
              <a:solidFill>
                <a:srgbClr val="FF0000"/>
              </a:solidFill>
            </a:endParaRPr>
          </a:p>
        </p:txBody>
      </p:sp>
    </p:spTree>
    <p:extLst>
      <p:ext uri="{BB962C8B-B14F-4D97-AF65-F5344CB8AC3E}">
        <p14:creationId xmlns:p14="http://schemas.microsoft.com/office/powerpoint/2010/main" val="1705859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7.2 </a:t>
            </a:r>
            <a:r>
              <a:rPr lang="en-GB" dirty="0"/>
              <a:t>–</a:t>
            </a:r>
            <a:r>
              <a:rPr lang="en-US" sz="1200" b="0" dirty="0">
                <a:solidFill>
                  <a:srgbClr val="FF0000"/>
                </a:solidFill>
              </a:rPr>
              <a:t> </a:t>
            </a:r>
            <a:r>
              <a:rPr lang="en-US" sz="1200" dirty="0">
                <a:solidFill>
                  <a:schemeClr val="accent5">
                    <a:lumMod val="40000"/>
                    <a:lumOff val="60000"/>
                  </a:schemeClr>
                </a:solidFill>
              </a:rPr>
              <a:t>Ping and Traceroute Utilities</a:t>
            </a:r>
          </a:p>
          <a:p>
            <a:pPr>
              <a:buFontTx/>
              <a:buNone/>
            </a:pPr>
            <a:r>
              <a:rPr lang="en-IN" sz="1200" b="0" dirty="0"/>
              <a:t>7.2.2 </a:t>
            </a:r>
            <a:r>
              <a:rPr lang="en-GB" dirty="0"/>
              <a:t>– </a:t>
            </a:r>
            <a:r>
              <a:rPr lang="en-IN" sz="1200" b="0" i="0" u="none" strike="noStrike" kern="1200" dirty="0">
                <a:solidFill>
                  <a:schemeClr val="tx1"/>
                </a:solidFill>
                <a:effectLst/>
                <a:latin typeface="+mn-lt"/>
                <a:ea typeface="+mn-ea"/>
                <a:cs typeface="+mn-cs"/>
              </a:rPr>
              <a:t>Ping - Test Connectivity</a:t>
            </a:r>
            <a:endParaRPr lang="en-IN" dirty="0"/>
          </a:p>
          <a:p>
            <a:pPr>
              <a:buFontTx/>
              <a:buNone/>
            </a:pPr>
            <a:endParaRPr lang="en-US" sz="1200" dirty="0">
              <a:solidFill>
                <a:schemeClr val="accent5">
                  <a:lumMod val="40000"/>
                  <a:lumOff val="60000"/>
                </a:schemeClr>
              </a:solidFill>
            </a:endParaRPr>
          </a:p>
          <a:p>
            <a:pPr>
              <a:buFontTx/>
              <a:buNone/>
            </a:pPr>
            <a:endParaRPr lang="en-US" sz="1200" b="0" dirty="0">
              <a:solidFill>
                <a:srgbClr val="FF0000"/>
              </a:solidFill>
            </a:endParaRPr>
          </a:p>
        </p:txBody>
      </p:sp>
    </p:spTree>
    <p:extLst>
      <p:ext uri="{BB962C8B-B14F-4D97-AF65-F5344CB8AC3E}">
        <p14:creationId xmlns:p14="http://schemas.microsoft.com/office/powerpoint/2010/main" val="1093375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7.2 </a:t>
            </a:r>
            <a:r>
              <a:rPr lang="en-GB" dirty="0"/>
              <a:t>–</a:t>
            </a:r>
            <a:r>
              <a:rPr lang="en-US" sz="1200" b="0" dirty="0">
                <a:solidFill>
                  <a:srgbClr val="FF0000"/>
                </a:solidFill>
              </a:rPr>
              <a:t> </a:t>
            </a:r>
            <a:r>
              <a:rPr lang="en-US" sz="1200" dirty="0">
                <a:solidFill>
                  <a:schemeClr val="accent5">
                    <a:lumMod val="40000"/>
                    <a:lumOff val="60000"/>
                  </a:schemeClr>
                </a:solidFill>
              </a:rPr>
              <a:t>Ping and Traceroute Utilities</a:t>
            </a:r>
          </a:p>
          <a:p>
            <a:pPr>
              <a:buFontTx/>
              <a:buNone/>
            </a:pPr>
            <a:r>
              <a:rPr lang="en-IN" sz="1200" b="0" dirty="0"/>
              <a:t>7.2.3 </a:t>
            </a:r>
            <a:r>
              <a:rPr lang="en-GB" dirty="0"/>
              <a:t>– </a:t>
            </a:r>
            <a:r>
              <a:rPr lang="en-IN" sz="1200" b="0" i="0" u="none" strike="noStrike" kern="1200" dirty="0">
                <a:solidFill>
                  <a:schemeClr val="tx1"/>
                </a:solidFill>
                <a:effectLst/>
                <a:latin typeface="+mn-lt"/>
                <a:ea typeface="+mn-ea"/>
                <a:cs typeface="+mn-cs"/>
              </a:rPr>
              <a:t>Ping the Loopback</a:t>
            </a:r>
            <a:endParaRPr lang="en-IN" dirty="0"/>
          </a:p>
          <a:p>
            <a:pPr>
              <a:buFontTx/>
              <a:buNone/>
            </a:pPr>
            <a:endParaRPr lang="en-US" sz="1200" dirty="0">
              <a:solidFill>
                <a:schemeClr val="accent5">
                  <a:lumMod val="40000"/>
                  <a:lumOff val="60000"/>
                </a:schemeClr>
              </a:solidFill>
            </a:endParaRPr>
          </a:p>
          <a:p>
            <a:pPr>
              <a:buFontTx/>
              <a:buNone/>
            </a:pPr>
            <a:endParaRPr lang="en-US" sz="1200" b="0" dirty="0">
              <a:solidFill>
                <a:srgbClr val="FF0000"/>
              </a:solidFill>
            </a:endParaRPr>
          </a:p>
        </p:txBody>
      </p:sp>
    </p:spTree>
    <p:extLst>
      <p:ext uri="{BB962C8B-B14F-4D97-AF65-F5344CB8AC3E}">
        <p14:creationId xmlns:p14="http://schemas.microsoft.com/office/powerpoint/2010/main" val="3022251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7.2 </a:t>
            </a:r>
            <a:r>
              <a:rPr lang="en-GB" dirty="0"/>
              <a:t>–</a:t>
            </a:r>
            <a:r>
              <a:rPr lang="en-US" sz="1200" b="0" dirty="0">
                <a:solidFill>
                  <a:srgbClr val="FF0000"/>
                </a:solidFill>
              </a:rPr>
              <a:t> </a:t>
            </a:r>
            <a:r>
              <a:rPr lang="en-US" sz="1200" dirty="0">
                <a:solidFill>
                  <a:schemeClr val="accent5">
                    <a:lumMod val="40000"/>
                    <a:lumOff val="60000"/>
                  </a:schemeClr>
                </a:solidFill>
              </a:rPr>
              <a:t>Ping and Traceroute Utilities</a:t>
            </a:r>
          </a:p>
          <a:p>
            <a:pPr>
              <a:buFontTx/>
              <a:buNone/>
            </a:pPr>
            <a:r>
              <a:rPr lang="en-IN" sz="1200" b="0" dirty="0"/>
              <a:t>7.2.4 </a:t>
            </a:r>
            <a:r>
              <a:rPr lang="en-GB" dirty="0"/>
              <a:t>– </a:t>
            </a:r>
            <a:r>
              <a:rPr lang="en-IN" sz="1200" b="0" i="0" u="none" strike="noStrike" kern="1200" dirty="0">
                <a:solidFill>
                  <a:schemeClr val="tx1"/>
                </a:solidFill>
                <a:effectLst/>
                <a:latin typeface="+mn-lt"/>
                <a:ea typeface="+mn-ea"/>
                <a:cs typeface="+mn-cs"/>
              </a:rPr>
              <a:t>Ping the Default Gateway</a:t>
            </a:r>
            <a:endParaRPr lang="en-IN" dirty="0"/>
          </a:p>
          <a:p>
            <a:pPr>
              <a:buFontTx/>
              <a:buNone/>
            </a:pPr>
            <a:endParaRPr lang="en-US" sz="1200" dirty="0">
              <a:solidFill>
                <a:schemeClr val="accent5">
                  <a:lumMod val="40000"/>
                  <a:lumOff val="60000"/>
                </a:schemeClr>
              </a:solidFill>
            </a:endParaRPr>
          </a:p>
          <a:p>
            <a:pPr>
              <a:buFontTx/>
              <a:buNone/>
            </a:pPr>
            <a:endParaRPr lang="en-US" sz="1200" b="0" dirty="0">
              <a:solidFill>
                <a:srgbClr val="FF0000"/>
              </a:solidFill>
            </a:endParaRPr>
          </a:p>
        </p:txBody>
      </p:sp>
    </p:spTree>
    <p:extLst>
      <p:ext uri="{BB962C8B-B14F-4D97-AF65-F5344CB8AC3E}">
        <p14:creationId xmlns:p14="http://schemas.microsoft.com/office/powerpoint/2010/main" val="1204286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7.2 </a:t>
            </a:r>
            <a:r>
              <a:rPr lang="en-GB" dirty="0"/>
              <a:t>–</a:t>
            </a:r>
            <a:r>
              <a:rPr lang="en-US" sz="1200" b="0" dirty="0">
                <a:solidFill>
                  <a:srgbClr val="FF0000"/>
                </a:solidFill>
              </a:rPr>
              <a:t> </a:t>
            </a:r>
            <a:r>
              <a:rPr lang="en-US" sz="1200" dirty="0">
                <a:solidFill>
                  <a:schemeClr val="accent5">
                    <a:lumMod val="40000"/>
                    <a:lumOff val="60000"/>
                  </a:schemeClr>
                </a:solidFill>
              </a:rPr>
              <a:t>Ping and Traceroute Utilities</a:t>
            </a:r>
          </a:p>
          <a:p>
            <a:pPr>
              <a:buFontTx/>
              <a:buNone/>
            </a:pPr>
            <a:r>
              <a:rPr lang="en-IN" sz="1200" b="0" dirty="0"/>
              <a:t>7.2.4 </a:t>
            </a:r>
            <a:r>
              <a:rPr lang="en-GB" dirty="0"/>
              <a:t>– </a:t>
            </a:r>
            <a:r>
              <a:rPr lang="en-IN" sz="1200" b="0" i="0" u="none" strike="noStrike" kern="1200" dirty="0">
                <a:solidFill>
                  <a:schemeClr val="tx1"/>
                </a:solidFill>
                <a:effectLst/>
                <a:latin typeface="+mn-lt"/>
                <a:ea typeface="+mn-ea"/>
                <a:cs typeface="+mn-cs"/>
              </a:rPr>
              <a:t>Ping the Default Gateway</a:t>
            </a:r>
            <a:endParaRPr lang="en-IN" dirty="0"/>
          </a:p>
          <a:p>
            <a:pPr>
              <a:buFontTx/>
              <a:buNone/>
            </a:pPr>
            <a:endParaRPr lang="en-US" sz="1200" dirty="0">
              <a:solidFill>
                <a:schemeClr val="accent5">
                  <a:lumMod val="40000"/>
                  <a:lumOff val="60000"/>
                </a:schemeClr>
              </a:solidFill>
            </a:endParaRPr>
          </a:p>
          <a:p>
            <a:pPr>
              <a:buFontTx/>
              <a:buNone/>
            </a:pPr>
            <a:endParaRPr lang="en-US" sz="1200" b="0" dirty="0">
              <a:solidFill>
                <a:srgbClr val="FF0000"/>
              </a:solidFill>
            </a:endParaRPr>
          </a:p>
        </p:txBody>
      </p:sp>
    </p:spTree>
    <p:extLst>
      <p:ext uri="{BB962C8B-B14F-4D97-AF65-F5344CB8AC3E}">
        <p14:creationId xmlns:p14="http://schemas.microsoft.com/office/powerpoint/2010/main" val="1128756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7.2 </a:t>
            </a:r>
            <a:r>
              <a:rPr lang="en-GB" dirty="0"/>
              <a:t>–</a:t>
            </a:r>
            <a:r>
              <a:rPr lang="en-US" sz="1200" b="0" dirty="0">
                <a:solidFill>
                  <a:srgbClr val="FF0000"/>
                </a:solidFill>
              </a:rPr>
              <a:t> </a:t>
            </a:r>
            <a:r>
              <a:rPr lang="en-US" sz="1200" dirty="0">
                <a:solidFill>
                  <a:schemeClr val="accent5">
                    <a:lumMod val="40000"/>
                    <a:lumOff val="60000"/>
                  </a:schemeClr>
                </a:solidFill>
              </a:rPr>
              <a:t>Ping and Traceroute Utilities</a:t>
            </a:r>
          </a:p>
          <a:p>
            <a:pPr>
              <a:buFontTx/>
              <a:buNone/>
            </a:pPr>
            <a:r>
              <a:rPr lang="en-IN" sz="1200" b="0" dirty="0"/>
              <a:t>7.2.5 </a:t>
            </a:r>
            <a:r>
              <a:rPr lang="en-GB" dirty="0"/>
              <a:t>– </a:t>
            </a:r>
            <a:r>
              <a:rPr lang="en-IN" sz="1200" b="0" i="0" u="none" strike="noStrike" kern="1200" dirty="0">
                <a:solidFill>
                  <a:schemeClr val="tx1"/>
                </a:solidFill>
                <a:effectLst/>
                <a:latin typeface="+mn-lt"/>
                <a:ea typeface="+mn-ea"/>
                <a:cs typeface="+mn-cs"/>
              </a:rPr>
              <a:t>Ping a Remote Host</a:t>
            </a:r>
            <a:endParaRPr lang="en-IN" dirty="0"/>
          </a:p>
          <a:p>
            <a:pPr>
              <a:buFontTx/>
              <a:buNone/>
            </a:pPr>
            <a:endParaRPr lang="en-US" sz="1200" dirty="0">
              <a:solidFill>
                <a:schemeClr val="accent5">
                  <a:lumMod val="40000"/>
                  <a:lumOff val="60000"/>
                </a:schemeClr>
              </a:solidFill>
            </a:endParaRPr>
          </a:p>
          <a:p>
            <a:pPr>
              <a:buFontTx/>
              <a:buNone/>
            </a:pPr>
            <a:endParaRPr lang="en-US" sz="1200" b="0" dirty="0">
              <a:solidFill>
                <a:srgbClr val="FF0000"/>
              </a:solidFill>
            </a:endParaRPr>
          </a:p>
        </p:txBody>
      </p:sp>
    </p:spTree>
    <p:extLst>
      <p:ext uri="{BB962C8B-B14F-4D97-AF65-F5344CB8AC3E}">
        <p14:creationId xmlns:p14="http://schemas.microsoft.com/office/powerpoint/2010/main" val="2590436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7.2 </a:t>
            </a:r>
            <a:r>
              <a:rPr lang="en-GB" dirty="0"/>
              <a:t>–</a:t>
            </a:r>
            <a:r>
              <a:rPr lang="en-US" sz="1200" b="0" dirty="0">
                <a:solidFill>
                  <a:srgbClr val="FF0000"/>
                </a:solidFill>
              </a:rPr>
              <a:t> </a:t>
            </a:r>
            <a:r>
              <a:rPr lang="en-US" sz="1200" dirty="0">
                <a:solidFill>
                  <a:schemeClr val="accent5">
                    <a:lumMod val="40000"/>
                    <a:lumOff val="60000"/>
                  </a:schemeClr>
                </a:solidFill>
              </a:rPr>
              <a:t>Ping and Traceroute Utilities</a:t>
            </a:r>
          </a:p>
          <a:p>
            <a:pPr>
              <a:buFontTx/>
              <a:buNone/>
            </a:pPr>
            <a:r>
              <a:rPr lang="en-IN" sz="1200" b="0" dirty="0"/>
              <a:t>7.2.6 </a:t>
            </a:r>
            <a:r>
              <a:rPr lang="en-GB" dirty="0"/>
              <a:t>– </a:t>
            </a:r>
            <a:r>
              <a:rPr lang="en-IN" sz="1200" b="0" i="0" u="none" strike="noStrike" kern="1200" dirty="0">
                <a:solidFill>
                  <a:schemeClr val="tx1"/>
                </a:solidFill>
                <a:effectLst/>
                <a:latin typeface="+mn-lt"/>
                <a:ea typeface="+mn-ea"/>
                <a:cs typeface="+mn-cs"/>
              </a:rPr>
              <a:t>Traceroute - Test the Path</a:t>
            </a:r>
            <a:endParaRPr lang="en-IN" dirty="0"/>
          </a:p>
          <a:p>
            <a:pPr>
              <a:buFontTx/>
              <a:buNone/>
            </a:pPr>
            <a:endParaRPr lang="en-US" sz="1200" dirty="0">
              <a:solidFill>
                <a:schemeClr val="accent5">
                  <a:lumMod val="40000"/>
                  <a:lumOff val="60000"/>
                </a:schemeClr>
              </a:solidFill>
            </a:endParaRPr>
          </a:p>
          <a:p>
            <a:pPr>
              <a:buFontTx/>
              <a:buNone/>
            </a:pPr>
            <a:endParaRPr lang="en-US" sz="1200" b="0" dirty="0">
              <a:solidFill>
                <a:srgbClr val="FF0000"/>
              </a:solidFill>
            </a:endParaRPr>
          </a:p>
        </p:txBody>
      </p:sp>
    </p:spTree>
    <p:extLst>
      <p:ext uri="{BB962C8B-B14F-4D97-AF65-F5344CB8AC3E}">
        <p14:creationId xmlns:p14="http://schemas.microsoft.com/office/powerpoint/2010/main" val="2426992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7.2 </a:t>
            </a:r>
            <a:r>
              <a:rPr lang="en-GB" dirty="0"/>
              <a:t>–</a:t>
            </a:r>
            <a:r>
              <a:rPr lang="en-US" sz="1200" b="0" dirty="0">
                <a:solidFill>
                  <a:srgbClr val="FF0000"/>
                </a:solidFill>
              </a:rPr>
              <a:t> </a:t>
            </a:r>
            <a:r>
              <a:rPr lang="en-US" sz="1200" dirty="0">
                <a:solidFill>
                  <a:schemeClr val="accent5">
                    <a:lumMod val="40000"/>
                    <a:lumOff val="60000"/>
                  </a:schemeClr>
                </a:solidFill>
              </a:rPr>
              <a:t>Ping and Traceroute Utilities</a:t>
            </a:r>
          </a:p>
          <a:p>
            <a:pPr>
              <a:buFontTx/>
              <a:buNone/>
            </a:pPr>
            <a:r>
              <a:rPr lang="en-IN" sz="1200" b="0" dirty="0"/>
              <a:t>7.2.6 </a:t>
            </a:r>
            <a:r>
              <a:rPr lang="en-GB" dirty="0"/>
              <a:t>– </a:t>
            </a:r>
            <a:r>
              <a:rPr lang="en-IN" sz="1200" b="0" i="0" u="none" strike="noStrike" kern="1200" dirty="0">
                <a:solidFill>
                  <a:schemeClr val="tx1"/>
                </a:solidFill>
                <a:effectLst/>
                <a:latin typeface="+mn-lt"/>
                <a:ea typeface="+mn-ea"/>
                <a:cs typeface="+mn-cs"/>
              </a:rPr>
              <a:t>Traceroute - Test the Path</a:t>
            </a:r>
            <a:endParaRPr lang="en-IN" dirty="0"/>
          </a:p>
          <a:p>
            <a:pPr>
              <a:buFontTx/>
              <a:buNone/>
            </a:pPr>
            <a:endParaRPr lang="en-US" sz="1200" dirty="0">
              <a:solidFill>
                <a:schemeClr val="accent5">
                  <a:lumMod val="40000"/>
                  <a:lumOff val="60000"/>
                </a:schemeClr>
              </a:solidFill>
            </a:endParaRPr>
          </a:p>
          <a:p>
            <a:pPr>
              <a:buFontTx/>
              <a:buNone/>
            </a:pPr>
            <a:endParaRPr lang="en-US" sz="1200" b="0" dirty="0">
              <a:solidFill>
                <a:srgbClr val="FF0000"/>
              </a:solidFill>
            </a:endParaRPr>
          </a:p>
        </p:txBody>
      </p:sp>
    </p:spTree>
    <p:extLst>
      <p:ext uri="{BB962C8B-B14F-4D97-AF65-F5344CB8AC3E}">
        <p14:creationId xmlns:p14="http://schemas.microsoft.com/office/powerpoint/2010/main" val="20723470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7.2 </a:t>
            </a:r>
            <a:r>
              <a:rPr lang="en-GB" dirty="0"/>
              <a:t>–</a:t>
            </a:r>
            <a:r>
              <a:rPr lang="en-US" sz="1200" b="0" dirty="0">
                <a:solidFill>
                  <a:srgbClr val="FF0000"/>
                </a:solidFill>
              </a:rPr>
              <a:t> </a:t>
            </a:r>
            <a:r>
              <a:rPr lang="en-US" sz="1200" dirty="0">
                <a:solidFill>
                  <a:schemeClr val="accent5">
                    <a:lumMod val="40000"/>
                    <a:lumOff val="60000"/>
                  </a:schemeClr>
                </a:solidFill>
              </a:rPr>
              <a:t>Ping and Traceroute Utilities</a:t>
            </a:r>
          </a:p>
          <a:p>
            <a:pPr>
              <a:buFontTx/>
              <a:buNone/>
            </a:pPr>
            <a:r>
              <a:rPr lang="en-IN" sz="1200" b="0" dirty="0"/>
              <a:t>7.2.6 </a:t>
            </a:r>
            <a:r>
              <a:rPr lang="en-GB" dirty="0"/>
              <a:t>– </a:t>
            </a:r>
            <a:r>
              <a:rPr lang="en-IN" sz="1200" b="0" i="0" u="none" strike="noStrike" kern="1200" dirty="0">
                <a:solidFill>
                  <a:schemeClr val="tx1"/>
                </a:solidFill>
                <a:effectLst/>
                <a:latin typeface="+mn-lt"/>
                <a:ea typeface="+mn-ea"/>
                <a:cs typeface="+mn-cs"/>
              </a:rPr>
              <a:t>Traceroute - Test the Path</a:t>
            </a:r>
            <a:endParaRPr lang="en-IN" dirty="0"/>
          </a:p>
          <a:p>
            <a:pPr>
              <a:buFontTx/>
              <a:buNone/>
            </a:pPr>
            <a:endParaRPr lang="en-US" sz="1200" dirty="0">
              <a:solidFill>
                <a:schemeClr val="accent5">
                  <a:lumMod val="40000"/>
                  <a:lumOff val="60000"/>
                </a:schemeClr>
              </a:solidFill>
            </a:endParaRPr>
          </a:p>
          <a:p>
            <a:pPr>
              <a:buFontTx/>
              <a:buNone/>
            </a:pPr>
            <a:endParaRPr lang="en-US" sz="1200" b="0" dirty="0">
              <a:solidFill>
                <a:srgbClr val="FF0000"/>
              </a:solidFill>
            </a:endParaRPr>
          </a:p>
        </p:txBody>
      </p:sp>
    </p:spTree>
    <p:extLst>
      <p:ext uri="{BB962C8B-B14F-4D97-AF65-F5344CB8AC3E}">
        <p14:creationId xmlns:p14="http://schemas.microsoft.com/office/powerpoint/2010/main" val="851817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34439520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7.2 </a:t>
            </a:r>
            <a:r>
              <a:rPr lang="en-GB" dirty="0"/>
              <a:t>–</a:t>
            </a:r>
            <a:r>
              <a:rPr lang="en-US" sz="1200" b="0" dirty="0">
                <a:solidFill>
                  <a:srgbClr val="FF0000"/>
                </a:solidFill>
              </a:rPr>
              <a:t> </a:t>
            </a:r>
            <a:r>
              <a:rPr lang="en-US" sz="1200" dirty="0">
                <a:solidFill>
                  <a:schemeClr val="accent5">
                    <a:lumMod val="40000"/>
                    <a:lumOff val="60000"/>
                  </a:schemeClr>
                </a:solidFill>
              </a:rPr>
              <a:t>Ping and Traceroute Utilities</a:t>
            </a:r>
          </a:p>
          <a:p>
            <a:pPr>
              <a:buFontTx/>
              <a:buNone/>
            </a:pPr>
            <a:r>
              <a:rPr lang="en-IN" sz="1200" b="0" dirty="0"/>
              <a:t>7.2.7 </a:t>
            </a:r>
            <a:r>
              <a:rPr lang="en-GB" dirty="0"/>
              <a:t>– </a:t>
            </a:r>
            <a:r>
              <a:rPr lang="en-IN" sz="1200" b="0" i="0" u="none" strike="noStrike" kern="1200" dirty="0">
                <a:solidFill>
                  <a:schemeClr val="tx1"/>
                </a:solidFill>
                <a:effectLst/>
                <a:latin typeface="+mn-lt"/>
                <a:ea typeface="+mn-ea"/>
                <a:cs typeface="+mn-cs"/>
              </a:rPr>
              <a:t>ICMP Packet Format</a:t>
            </a:r>
            <a:endParaRPr lang="en-IN" dirty="0"/>
          </a:p>
          <a:p>
            <a:pPr>
              <a:buFontTx/>
              <a:buNone/>
            </a:pPr>
            <a:endParaRPr lang="en-US" sz="1200" dirty="0">
              <a:solidFill>
                <a:schemeClr val="accent5">
                  <a:lumMod val="40000"/>
                  <a:lumOff val="60000"/>
                </a:schemeClr>
              </a:solidFill>
            </a:endParaRPr>
          </a:p>
          <a:p>
            <a:pPr>
              <a:buFontTx/>
              <a:buNone/>
            </a:pPr>
            <a:endParaRPr lang="en-US" sz="1200" b="0" dirty="0">
              <a:solidFill>
                <a:srgbClr val="FF0000"/>
              </a:solidFill>
            </a:endParaRPr>
          </a:p>
        </p:txBody>
      </p:sp>
    </p:spTree>
    <p:extLst>
      <p:ext uri="{BB962C8B-B14F-4D97-AF65-F5344CB8AC3E}">
        <p14:creationId xmlns:p14="http://schemas.microsoft.com/office/powerpoint/2010/main" val="2739321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7.2 </a:t>
            </a:r>
            <a:r>
              <a:rPr lang="en-GB" dirty="0"/>
              <a:t>–</a:t>
            </a:r>
            <a:r>
              <a:rPr lang="en-US" sz="1200" b="0" dirty="0">
                <a:solidFill>
                  <a:srgbClr val="FF0000"/>
                </a:solidFill>
              </a:rPr>
              <a:t> </a:t>
            </a:r>
            <a:r>
              <a:rPr lang="en-US" sz="1200" dirty="0">
                <a:solidFill>
                  <a:schemeClr val="accent5">
                    <a:lumMod val="40000"/>
                    <a:lumOff val="60000"/>
                  </a:schemeClr>
                </a:solidFill>
              </a:rPr>
              <a:t>Ping and Traceroute Utilities</a:t>
            </a:r>
          </a:p>
          <a:p>
            <a:pPr>
              <a:buFontTx/>
              <a:buNone/>
            </a:pPr>
            <a:r>
              <a:rPr lang="en-IN" sz="1200" b="0" dirty="0"/>
              <a:t>7.2.8 </a:t>
            </a:r>
            <a:r>
              <a:rPr lang="en-GB" dirty="0"/>
              <a:t>– </a:t>
            </a:r>
            <a:r>
              <a:rPr lang="en-US" sz="1200" b="0" i="0" u="none" strike="noStrike" kern="1200" dirty="0">
                <a:solidFill>
                  <a:schemeClr val="tx1"/>
                </a:solidFill>
                <a:effectLst/>
                <a:latin typeface="+mn-lt"/>
                <a:ea typeface="+mn-ea"/>
                <a:cs typeface="+mn-cs"/>
              </a:rPr>
              <a:t>Packet Tracer – Verify IPv4 and IPv6 Addressing</a:t>
            </a:r>
            <a:endParaRPr lang="en-US" sz="1200" dirty="0">
              <a:solidFill>
                <a:schemeClr val="accent5">
                  <a:lumMod val="40000"/>
                  <a:lumOff val="60000"/>
                </a:schemeClr>
              </a:solidFill>
            </a:endParaRPr>
          </a:p>
          <a:p>
            <a:pPr>
              <a:buFontTx/>
              <a:buNone/>
            </a:pPr>
            <a:endParaRPr lang="en-US" sz="1200" b="0" dirty="0">
              <a:solidFill>
                <a:srgbClr val="FF0000"/>
              </a:solidFill>
            </a:endParaRPr>
          </a:p>
        </p:txBody>
      </p:sp>
    </p:spTree>
    <p:extLst>
      <p:ext uri="{BB962C8B-B14F-4D97-AF65-F5344CB8AC3E}">
        <p14:creationId xmlns:p14="http://schemas.microsoft.com/office/powerpoint/2010/main" val="3734603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IN" sz="1200" b="0" dirty="0"/>
              <a:t>7 </a:t>
            </a:r>
            <a:r>
              <a:rPr lang="en-GB" dirty="0"/>
              <a:t>– </a:t>
            </a:r>
            <a:r>
              <a:rPr lang="en-IN" dirty="0"/>
              <a:t>Connectivity</a:t>
            </a:r>
            <a:r>
              <a:rPr lang="en-IN" baseline="0" dirty="0"/>
              <a:t> Verification</a:t>
            </a:r>
            <a:endParaRPr lang="en-IN" dirty="0"/>
          </a:p>
          <a:p>
            <a:pPr>
              <a:buFontTx/>
              <a:buNone/>
            </a:pPr>
            <a:r>
              <a:rPr lang="en-US" sz="1200" b="0" dirty="0">
                <a:solidFill>
                  <a:srgbClr val="FF0000"/>
                </a:solidFill>
              </a:rPr>
              <a:t>7.3 </a:t>
            </a:r>
            <a:r>
              <a:rPr lang="en-GB" dirty="0"/>
              <a:t>–</a:t>
            </a:r>
            <a:r>
              <a:rPr lang="en-US" sz="1200" b="0" dirty="0">
                <a:solidFill>
                  <a:srgbClr val="FF0000"/>
                </a:solidFill>
              </a:rPr>
              <a:t> </a:t>
            </a:r>
            <a:r>
              <a:rPr lang="en-IN" dirty="0"/>
              <a:t>Connectivity</a:t>
            </a:r>
            <a:r>
              <a:rPr lang="en-IN" baseline="0" dirty="0"/>
              <a:t> Verification Summary </a:t>
            </a:r>
            <a:endParaRPr lang="en-US" sz="1200" dirty="0">
              <a:solidFill>
                <a:schemeClr val="accent5">
                  <a:lumMod val="40000"/>
                  <a:lumOff val="60000"/>
                </a:schemeClr>
              </a:solidFill>
            </a:endParaRP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a:t>10 min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dirty="0"/>
              <a:t>Instructor Notes: </a:t>
            </a:r>
          </a:p>
          <a:p>
            <a:pPr marL="341313" lvl="1" indent="-171450" algn="l" defTabSz="457200" rtl="0" eaLnBrk="1" latinLnBrk="0" hangingPunct="1">
              <a:buFont typeface="Arial" panose="020B0604020202020204" pitchFamily="34" charset="0"/>
              <a:buChar char="•"/>
              <a:tabLst>
                <a:tab pos="117475" algn="l"/>
              </a:tabLst>
            </a:pPr>
            <a:r>
              <a:rPr lang="en-US" sz="1000" kern="1200" dirty="0">
                <a:solidFill>
                  <a:schemeClr val="tx1"/>
                </a:solidFill>
                <a:latin typeface="+mn-lt"/>
                <a:ea typeface="+mn-ea"/>
                <a:cs typeface="+mn-cs"/>
              </a:rPr>
              <a:t>Read out the summary points mentioned on the slide.</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the same with the participants.</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Ask if they have any questions or doubts. </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At the end, ask the students to take the quiz.</a:t>
            </a:r>
            <a:endParaRPr lang="en-US" sz="1050" dirty="0"/>
          </a:p>
          <a:p>
            <a:pPr marL="171450" lvl="0" indent="-171450">
              <a:buFont typeface="Arial" panose="020B0604020202020204" pitchFamily="34" charset="0"/>
              <a:buChar char="•"/>
            </a:pPr>
            <a:r>
              <a:rPr lang="en-US" sz="1050" b="1" dirty="0"/>
              <a:t>Key Points:</a:t>
            </a:r>
            <a:r>
              <a:rPr lang="en-US" sz="1100" b="1" dirty="0"/>
              <a:t>  </a:t>
            </a:r>
            <a:r>
              <a:rPr lang="en-US" sz="1100" b="0" dirty="0"/>
              <a:t>NA</a:t>
            </a:r>
            <a:endParaRPr lang="en-IN"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4241081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7.3 </a:t>
            </a:r>
            <a:r>
              <a:rPr lang="en-GB" dirty="0"/>
              <a:t>–</a:t>
            </a:r>
            <a:r>
              <a:rPr lang="en-US" sz="1200" b="0" dirty="0">
                <a:solidFill>
                  <a:srgbClr val="FF0000"/>
                </a:solidFill>
              </a:rPr>
              <a:t> </a:t>
            </a:r>
            <a:r>
              <a:rPr lang="en-IN" dirty="0"/>
              <a:t>Connectivity</a:t>
            </a:r>
            <a:r>
              <a:rPr lang="en-IN" baseline="0" dirty="0"/>
              <a:t> Verification Summary </a:t>
            </a:r>
            <a:endParaRPr lang="en-US" sz="1200" dirty="0">
              <a:solidFill>
                <a:schemeClr val="accent5">
                  <a:lumMod val="40000"/>
                  <a:lumOff val="60000"/>
                </a:schemeClr>
              </a:solidFill>
            </a:endParaRPr>
          </a:p>
          <a:p>
            <a:r>
              <a:rPr lang="en-GB" dirty="0"/>
              <a:t>7.3.1 – </a:t>
            </a:r>
            <a:r>
              <a:rPr lang="en-US" altLang="en-US" dirty="0"/>
              <a:t>What Did I Learn in this Module?</a:t>
            </a:r>
          </a:p>
          <a:p>
            <a:pPr>
              <a:buFontTx/>
              <a:buNone/>
            </a:pPr>
            <a:endParaRPr lang="en-US" sz="1200" dirty="0">
              <a:solidFill>
                <a:schemeClr val="accent5">
                  <a:lumMod val="40000"/>
                  <a:lumOff val="60000"/>
                </a:schemeClr>
              </a:solidFill>
            </a:endParaRPr>
          </a:p>
          <a:p>
            <a:pPr>
              <a:buFontTx/>
              <a:buNone/>
            </a:pPr>
            <a:endParaRPr lang="en-US" sz="1200" b="0" dirty="0">
              <a:solidFill>
                <a:srgbClr val="FF0000"/>
              </a:solidFill>
            </a:endParaRPr>
          </a:p>
        </p:txBody>
      </p:sp>
    </p:spTree>
    <p:extLst>
      <p:ext uri="{BB962C8B-B14F-4D97-AF65-F5344CB8AC3E}">
        <p14:creationId xmlns:p14="http://schemas.microsoft.com/office/powerpoint/2010/main" val="3868057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IN" sz="1200" b="0" dirty="0"/>
              <a:t>7 </a:t>
            </a:r>
            <a:r>
              <a:rPr lang="en-GB" dirty="0"/>
              <a:t>– </a:t>
            </a:r>
            <a:r>
              <a:rPr lang="en-IN" dirty="0"/>
              <a:t>Connectivity</a:t>
            </a:r>
            <a:r>
              <a:rPr lang="en-IN" baseline="0" dirty="0"/>
              <a:t> Verification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7.3 </a:t>
            </a:r>
            <a:r>
              <a:rPr lang="en-GB" dirty="0"/>
              <a:t>–</a:t>
            </a:r>
            <a:r>
              <a:rPr lang="en-US" sz="1200" b="0" dirty="0">
                <a:solidFill>
                  <a:srgbClr val="FF0000"/>
                </a:solidFill>
              </a:rPr>
              <a:t> </a:t>
            </a:r>
            <a:r>
              <a:rPr lang="en-IN" dirty="0"/>
              <a:t>Connectivity</a:t>
            </a:r>
            <a:r>
              <a:rPr lang="en-IN" baseline="0" dirty="0"/>
              <a:t> Verification Summary </a:t>
            </a:r>
            <a:endParaRPr lang="en-US" sz="1200" dirty="0">
              <a:solidFill>
                <a:schemeClr val="accent5">
                  <a:lumMod val="40000"/>
                  <a:lumOff val="60000"/>
                </a:schemeClr>
              </a:solidFill>
            </a:endParaRPr>
          </a:p>
          <a:p>
            <a:r>
              <a:rPr lang="en-GB" dirty="0"/>
              <a:t>7.3.1 – </a:t>
            </a:r>
            <a:r>
              <a:rPr lang="en-US" altLang="en-US" dirty="0"/>
              <a:t>What Did I Learn in this Module</a:t>
            </a:r>
            <a:r>
              <a:rPr lang="en-US" altLang="en-US" dirty="0" smtClean="0"/>
              <a:t>?</a:t>
            </a:r>
          </a:p>
          <a:p>
            <a:r>
              <a:rPr lang="en-GB" dirty="0" smtClean="0"/>
              <a:t>7.3.2 – </a:t>
            </a:r>
            <a:r>
              <a:rPr lang="en-IN" sz="1200" b="0" i="0" u="none" strike="noStrike" kern="1200" dirty="0" smtClean="0">
                <a:solidFill>
                  <a:schemeClr val="tx1"/>
                </a:solidFill>
                <a:effectLst/>
                <a:latin typeface="+mn-lt"/>
                <a:ea typeface="+mn-ea"/>
                <a:cs typeface="+mn-cs"/>
              </a:rPr>
              <a:t>Module 7: Connectivity Verification Quiz</a:t>
            </a:r>
            <a:endParaRPr lang="en-US" altLang="en-US" dirty="0"/>
          </a:p>
          <a:p>
            <a:pPr>
              <a:buFontTx/>
              <a:buNone/>
            </a:pPr>
            <a:endParaRPr lang="en-US" sz="1200" dirty="0">
              <a:solidFill>
                <a:schemeClr val="accent5">
                  <a:lumMod val="40000"/>
                  <a:lumOff val="60000"/>
                </a:schemeClr>
              </a:solidFill>
            </a:endParaRPr>
          </a:p>
        </p:txBody>
      </p:sp>
    </p:spTree>
    <p:extLst>
      <p:ext uri="{BB962C8B-B14F-4D97-AF65-F5344CB8AC3E}">
        <p14:creationId xmlns:p14="http://schemas.microsoft.com/office/powerpoint/2010/main" val="855524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7 </a:t>
            </a:r>
            <a:r>
              <a:rPr lang="en-GB" dirty="0"/>
              <a:t>– </a:t>
            </a:r>
            <a:r>
              <a:rPr lang="en-IN" dirty="0"/>
              <a:t>Connectivity Verification</a:t>
            </a:r>
            <a:endParaRPr lang="en-US" sz="1200" b="0" dirty="0">
              <a:solidFill>
                <a:srgbClr val="FF0000"/>
              </a:solidFill>
            </a:endParaRPr>
          </a:p>
          <a:p>
            <a:pPr>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415609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i="1" dirty="0"/>
          </a:p>
        </p:txBody>
      </p:sp>
    </p:spTree>
    <p:extLst>
      <p:ext uri="{BB962C8B-B14F-4D97-AF65-F5344CB8AC3E}">
        <p14:creationId xmlns:p14="http://schemas.microsoft.com/office/powerpoint/2010/main" val="168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673340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CyberOps Associate v1.0</a:t>
            </a:r>
          </a:p>
          <a:p>
            <a:pPr>
              <a:buFontTx/>
              <a:buNone/>
            </a:pPr>
            <a:r>
              <a:rPr lang="en-US" dirty="0">
                <a:solidFill>
                  <a:schemeClr val="accent5">
                    <a:lumMod val="40000"/>
                    <a:lumOff val="60000"/>
                  </a:schemeClr>
                </a:solidFill>
              </a:rPr>
              <a:t>Module 7: Connectivity Verification</a:t>
            </a:r>
            <a:endParaRPr lang="en-US" dirty="0"/>
          </a:p>
          <a:p>
            <a:endParaRPr lang="en-US" dirty="0"/>
          </a:p>
          <a:p>
            <a:pPr>
              <a:buFontTx/>
              <a:buNone/>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t>5min</a:t>
            </a:r>
            <a:endParaRPr lang="en-US" sz="100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Welcome the audience in a warm and cordial manner. Ensure that everyone is set up with the required resources.</a:t>
            </a:r>
          </a:p>
          <a:p>
            <a:pPr marL="341313" lvl="1" indent="-171450">
              <a:buFont typeface="Arial" panose="020B0604020202020204" pitchFamily="34" charset="0"/>
              <a:buChar char="•"/>
            </a:pPr>
            <a:r>
              <a:rPr lang="en-US" sz="1000" dirty="0" smtClean="0"/>
              <a:t>Introduce </a:t>
            </a:r>
            <a:r>
              <a:rPr lang="en-US" sz="1000" dirty="0"/>
              <a:t>the topic and encourage learners to come up with a list of expectations from the session. Collate topics on the white board or Desktop while using learner’s inputs to interpret them in words.</a:t>
            </a:r>
            <a:r>
              <a:rPr lang="en-US" sz="1000" b="1" dirty="0"/>
              <a:t> </a:t>
            </a:r>
          </a:p>
          <a:p>
            <a:pPr marL="341313" lvl="1" indent="-171450">
              <a:buFont typeface="Arial" panose="020B0604020202020204" pitchFamily="34" charset="0"/>
              <a:buChar char="•"/>
            </a:pPr>
            <a:r>
              <a:rPr lang="en-US" sz="1050" b="0" dirty="0">
                <a:solidFill>
                  <a:prstClr val="black"/>
                </a:solidFill>
              </a:rPr>
              <a:t>Interact with the learners to provide an overview of network connectivity verification.</a:t>
            </a:r>
          </a:p>
          <a:p>
            <a:pPr marL="341313"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endParaRPr lang="en-US" sz="1200" i="1"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9</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CyberOps Associate v1.0</a:t>
            </a:r>
          </a:p>
          <a:p>
            <a:pPr>
              <a:buFontTx/>
              <a:buNone/>
            </a:pPr>
            <a:r>
              <a:rPr lang="en-IN" sz="1200" b="0" dirty="0"/>
              <a:t>7 </a:t>
            </a:r>
            <a:r>
              <a:rPr lang="en-GB" dirty="0"/>
              <a:t>– </a:t>
            </a:r>
            <a:r>
              <a:rPr lang="en-IN" dirty="0"/>
              <a:t>Connectivity Verification</a:t>
            </a:r>
            <a:endParaRPr lang="en-US" sz="1200" b="0" dirty="0">
              <a:solidFill>
                <a:srgbClr val="FF0000"/>
              </a:solidFill>
            </a:endParaRPr>
          </a:p>
          <a:p>
            <a:pPr>
              <a:buFontTx/>
              <a:buNone/>
            </a:pPr>
            <a:r>
              <a:rPr lang="en-US" sz="1200" b="0" dirty="0">
                <a:solidFill>
                  <a:srgbClr val="FF0000"/>
                </a:solidFill>
              </a:rPr>
              <a:t>7.0 </a:t>
            </a:r>
            <a:r>
              <a:rPr lang="en-GB" dirty="0"/>
              <a:t>–</a:t>
            </a:r>
            <a:r>
              <a:rPr lang="en-US" sz="1200" b="0" dirty="0">
                <a:solidFill>
                  <a:srgbClr val="FF0000"/>
                </a:solidFill>
              </a:rPr>
              <a:t> </a:t>
            </a:r>
            <a:r>
              <a:rPr lang="en-IN" sz="1200" b="0" dirty="0">
                <a:solidFill>
                  <a:srgbClr val="FF0000"/>
                </a:solidFill>
              </a:rPr>
              <a:t>Introduction</a:t>
            </a:r>
          </a:p>
          <a:p>
            <a:pPr marL="0" marR="0" indent="0" algn="l" defTabSz="457200" rtl="0" eaLnBrk="1" fontAlgn="auto" latinLnBrk="0" hangingPunct="1">
              <a:lnSpc>
                <a:spcPct val="100000"/>
              </a:lnSpc>
              <a:spcBef>
                <a:spcPts val="0"/>
              </a:spcBef>
              <a:spcAft>
                <a:spcPts val="0"/>
              </a:spcAft>
              <a:buClrTx/>
              <a:buSzTx/>
              <a:buFontTx/>
              <a:buNone/>
              <a:tabLst/>
              <a:defRPr/>
            </a:pPr>
            <a:r>
              <a:rPr lang="en-GB" dirty="0"/>
              <a:t>7.0.2 – </a:t>
            </a:r>
            <a:r>
              <a:rPr lang="en-US" sz="1200" b="0" i="0" u="none" strike="noStrike" kern="1200" dirty="0">
                <a:solidFill>
                  <a:schemeClr val="tx1"/>
                </a:solidFill>
                <a:effectLst/>
                <a:latin typeface="+mn-lt"/>
                <a:ea typeface="+mn-ea"/>
                <a:cs typeface="+mn-cs"/>
              </a:rPr>
              <a:t>What Will I Learn in this Module?</a:t>
            </a:r>
          </a:p>
          <a:p>
            <a:endParaRPr lang="en-GB" dirty="0"/>
          </a:p>
        </p:txBody>
      </p:sp>
    </p:spTree>
    <p:extLst>
      <p:ext uri="{BB962C8B-B14F-4D97-AF65-F5344CB8AC3E}">
        <p14:creationId xmlns:p14="http://schemas.microsoft.com/office/powerpoint/2010/main" val="158792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2020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2020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3.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5.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6.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29.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0.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93713" y="998136"/>
            <a:ext cx="7830441" cy="1666626"/>
          </a:xfrm>
        </p:spPr>
        <p:txBody>
          <a:bodyPr/>
          <a:lstStyle/>
          <a:p>
            <a:r>
              <a:rPr lang="en-US" dirty="0">
                <a:solidFill>
                  <a:schemeClr val="accent5">
                    <a:lumMod val="40000"/>
                    <a:lumOff val="60000"/>
                  </a:schemeClr>
                </a:solidFill>
              </a:rPr>
              <a:t>Module 7: Connectivity Verification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CyberOps Associate v1.0</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6637519" cy="1802391"/>
          </a:xfrm>
        </p:spPr>
        <p:txBody>
          <a:bodyPr/>
          <a:lstStyle/>
          <a:p>
            <a:r>
              <a:rPr lang="en-US" dirty="0">
                <a:solidFill>
                  <a:schemeClr val="accent5">
                    <a:lumMod val="40000"/>
                    <a:lumOff val="60000"/>
                  </a:schemeClr>
                </a:solidFill>
              </a:rPr>
              <a:t>7.1 ICMP</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97173" y="28197"/>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IN" sz="1600" dirty="0"/>
              <a:t>Connectivity Verification</a:t>
            </a:r>
          </a:p>
          <a:p>
            <a:r>
              <a:rPr lang="en-IN" dirty="0"/>
              <a:t>ICMPv4 Messages</a:t>
            </a:r>
          </a:p>
        </p:txBody>
      </p:sp>
      <p:sp>
        <p:nvSpPr>
          <p:cNvPr id="2" name="Content Placeholder 1"/>
          <p:cNvSpPr>
            <a:spLocks noGrp="1"/>
          </p:cNvSpPr>
          <p:nvPr>
            <p:ph idx="1"/>
          </p:nvPr>
        </p:nvSpPr>
        <p:spPr>
          <a:xfrm>
            <a:off x="281353" y="774024"/>
            <a:ext cx="8604739" cy="4259217"/>
          </a:xfrm>
        </p:spPr>
        <p:txBody>
          <a:bodyPr/>
          <a:lstStyle/>
          <a:p>
            <a:pPr>
              <a:buFont typeface="Arial" panose="020B0604020202020204" pitchFamily="34" charset="0"/>
              <a:buChar char="•"/>
            </a:pPr>
            <a:r>
              <a:rPr lang="en-US" sz="1600" dirty="0"/>
              <a:t>The TCP/IP suite provide messages to be sent in the event of certain errors. These messages are sent using the services of ICMP. </a:t>
            </a:r>
          </a:p>
          <a:p>
            <a:pPr>
              <a:buFont typeface="Arial" panose="020B0604020202020204" pitchFamily="34" charset="0"/>
              <a:buChar char="•"/>
            </a:pPr>
            <a:r>
              <a:rPr lang="en-US" sz="1600" dirty="0"/>
              <a:t>The purpose of these messages is to provide feedback about issues related to the processing of IP packets under certain conditions.</a:t>
            </a:r>
          </a:p>
          <a:p>
            <a:pPr>
              <a:buFont typeface="Arial" panose="020B0604020202020204" pitchFamily="34" charset="0"/>
              <a:buChar char="•"/>
            </a:pPr>
            <a:r>
              <a:rPr lang="en-US" sz="1600" dirty="0"/>
              <a:t>ICMP messages are not required and are often not allowed within a network for security reasons.</a:t>
            </a:r>
          </a:p>
          <a:p>
            <a:pPr>
              <a:buFont typeface="Arial" panose="020B0604020202020204" pitchFamily="34" charset="0"/>
              <a:buChar char="•"/>
            </a:pPr>
            <a:r>
              <a:rPr lang="en-US" sz="1600" dirty="0"/>
              <a:t>ICMP is available for both IPv4 and IPv6. ICMPv4 is the messaging protocol for IPv4. ICMPv6 provides the same services for IPv6 but includes additional functionality.</a:t>
            </a:r>
          </a:p>
          <a:p>
            <a:pPr>
              <a:buFont typeface="Arial" panose="020B0604020202020204" pitchFamily="34" charset="0"/>
              <a:buChar char="•"/>
            </a:pPr>
            <a:r>
              <a:rPr lang="en-US" sz="1600" dirty="0"/>
              <a:t>ICMP messages common to both ICMPv4 and ICMPv6 include host confirmation, destination or service unreachable, time exceeded and route redirection.</a:t>
            </a:r>
          </a:p>
          <a:p>
            <a:pPr>
              <a:buFont typeface="Arial" panose="020B0604020202020204" pitchFamily="34" charset="0"/>
              <a:buChar char="•"/>
            </a:pPr>
            <a:endParaRPr lang="en-US" sz="1600" dirty="0"/>
          </a:p>
          <a:p>
            <a:pPr marL="271463" indent="0">
              <a:buNone/>
            </a:pPr>
            <a:r>
              <a:rPr lang="en-US" sz="1600" dirty="0"/>
              <a:t> </a:t>
            </a:r>
          </a:p>
          <a:p>
            <a:pPr marL="0" indent="0">
              <a:buNone/>
            </a:pPr>
            <a:endParaRPr lang="en-US" sz="1600" dirty="0"/>
          </a:p>
          <a:p>
            <a:pPr marL="0" indent="0">
              <a:buNone/>
            </a:pPr>
            <a:endParaRPr lang="en-US" sz="1600" dirty="0"/>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xmlns="" id="{2871E73B-E571-4A0F-8ACC-1BC9FB1623F2}"/>
              </a:ext>
            </a:extLst>
          </p:cNvPr>
          <p:cNvSpPr txBox="1">
            <a:spLocks noChangeArrowheads="1"/>
          </p:cNvSpPr>
          <p:nvPr/>
        </p:nvSpPr>
        <p:spPr bwMode="auto">
          <a:xfrm>
            <a:off x="108896" y="28197"/>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IN" sz="1600" dirty="0"/>
              <a:t>Connectivity Verification</a:t>
            </a:r>
            <a:r>
              <a:rPr lang="en-US" altLang="en-US" dirty="0"/>
              <a:t/>
            </a:r>
            <a:br>
              <a:rPr lang="en-US" altLang="en-US" dirty="0"/>
            </a:br>
            <a:r>
              <a:rPr lang="en-IN" dirty="0"/>
              <a:t>ICMPv4 Messages (Contd.)</a:t>
            </a:r>
          </a:p>
        </p:txBody>
      </p:sp>
      <p:sp>
        <p:nvSpPr>
          <p:cNvPr id="2" name="Content Placeholder 1"/>
          <p:cNvSpPr>
            <a:spLocks noGrp="1"/>
          </p:cNvSpPr>
          <p:nvPr>
            <p:ph idx="1"/>
          </p:nvPr>
        </p:nvSpPr>
        <p:spPr>
          <a:xfrm>
            <a:off x="144065" y="916174"/>
            <a:ext cx="3439840" cy="3515148"/>
          </a:xfrm>
        </p:spPr>
        <p:txBody>
          <a:bodyPr/>
          <a:lstStyle/>
          <a:p>
            <a:pPr marL="0" indent="0">
              <a:buNone/>
            </a:pPr>
            <a:r>
              <a:rPr lang="en-US" sz="1600" b="1" dirty="0"/>
              <a:t>Host Confirmation</a:t>
            </a:r>
            <a:endParaRPr lang="en-US" sz="1600" dirty="0"/>
          </a:p>
          <a:p>
            <a:pPr>
              <a:buFont typeface="Arial" panose="020B0604020202020204" pitchFamily="34" charset="0"/>
              <a:buChar char="•"/>
            </a:pPr>
            <a:r>
              <a:rPr lang="en-US" sz="1600" dirty="0"/>
              <a:t>An ICMP Echo Message can be used to determine if a host is operational. </a:t>
            </a:r>
          </a:p>
          <a:p>
            <a:pPr>
              <a:buFont typeface="Arial" panose="020B0604020202020204" pitchFamily="34" charset="0"/>
              <a:buChar char="•"/>
            </a:pPr>
            <a:r>
              <a:rPr lang="en-US" sz="1600" dirty="0"/>
              <a:t>The local host sends an ICMP Echo Request to a host. If the host is available, the destination host responds with an Echo Reply. </a:t>
            </a:r>
          </a:p>
          <a:p>
            <a:pPr>
              <a:buFont typeface="Arial" panose="020B0604020202020204" pitchFamily="34" charset="0"/>
              <a:buChar char="•"/>
            </a:pPr>
            <a:r>
              <a:rPr lang="en-US" sz="1600" dirty="0"/>
              <a:t>This use of the ICMP Echo messages is the basis of the ping utility.</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p:txBody>
      </p:sp>
      <p:pic>
        <p:nvPicPr>
          <p:cNvPr id="3" name="Picture 2">
            <a:extLst>
              <a:ext uri="{FF2B5EF4-FFF2-40B4-BE49-F238E27FC236}">
                <a16:creationId xmlns:a16="http://schemas.microsoft.com/office/drawing/2014/main" xmlns="" id="{8F3766F2-D34D-4019-8461-ACBD269953B4}"/>
              </a:ext>
            </a:extLst>
          </p:cNvPr>
          <p:cNvPicPr>
            <a:picLocks noChangeAspect="1"/>
          </p:cNvPicPr>
          <p:nvPr/>
        </p:nvPicPr>
        <p:blipFill>
          <a:blip r:embed="rId4"/>
          <a:stretch>
            <a:fillRect/>
          </a:stretch>
        </p:blipFill>
        <p:spPr>
          <a:xfrm>
            <a:off x="3583905" y="1074092"/>
            <a:ext cx="5416030" cy="324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340651435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xmlns="" id="{3E901AEE-AE61-42E2-8ACD-117FBB23804C}"/>
              </a:ext>
            </a:extLst>
          </p:cNvPr>
          <p:cNvSpPr txBox="1">
            <a:spLocks noChangeArrowheads="1"/>
          </p:cNvSpPr>
          <p:nvPr/>
        </p:nvSpPr>
        <p:spPr bwMode="auto">
          <a:xfrm>
            <a:off x="108896" y="28197"/>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IN" sz="1600" dirty="0"/>
              <a:t>Connectivity Verification</a:t>
            </a:r>
            <a:r>
              <a:rPr lang="en-US" altLang="en-US" dirty="0"/>
              <a:t/>
            </a:r>
            <a:br>
              <a:rPr lang="en-US" altLang="en-US" dirty="0"/>
            </a:br>
            <a:r>
              <a:rPr lang="en-IN" dirty="0"/>
              <a:t>ICMPv4 Messages (Contd.)</a:t>
            </a:r>
          </a:p>
        </p:txBody>
      </p:sp>
      <p:sp>
        <p:nvSpPr>
          <p:cNvPr id="2" name="Content Placeholder 1"/>
          <p:cNvSpPr>
            <a:spLocks noGrp="1"/>
          </p:cNvSpPr>
          <p:nvPr>
            <p:ph idx="1"/>
          </p:nvPr>
        </p:nvSpPr>
        <p:spPr>
          <a:xfrm>
            <a:off x="144064" y="798944"/>
            <a:ext cx="8718582" cy="3479979"/>
          </a:xfrm>
        </p:spPr>
        <p:txBody>
          <a:bodyPr/>
          <a:lstStyle/>
          <a:p>
            <a:pPr marL="0" indent="0">
              <a:buNone/>
            </a:pPr>
            <a:r>
              <a:rPr lang="en-US" sz="1600" b="1" dirty="0"/>
              <a:t>Destination or Service Unreachable</a:t>
            </a:r>
            <a:endParaRPr lang="en-US" sz="1600" dirty="0"/>
          </a:p>
          <a:p>
            <a:pPr>
              <a:buFont typeface="Arial" panose="020B0604020202020204" pitchFamily="34" charset="0"/>
              <a:buChar char="•"/>
            </a:pPr>
            <a:r>
              <a:rPr lang="en-US" sz="1600" dirty="0"/>
              <a:t>When a host or gateway receives a packet that it cannot deliver, it can use an ICMP Destination Unreachable message to notify the source that the destination or service is unreachable. </a:t>
            </a:r>
          </a:p>
          <a:p>
            <a:pPr>
              <a:buFont typeface="Arial" panose="020B0604020202020204" pitchFamily="34" charset="0"/>
              <a:buChar char="•"/>
            </a:pPr>
            <a:r>
              <a:rPr lang="en-US" sz="1600" dirty="0"/>
              <a:t>The message will include a code that indicates why the packet could not be delivered. The Destination Unreachable codes for ICMPv4 includes the following:</a:t>
            </a:r>
          </a:p>
          <a:p>
            <a:pPr marL="361950">
              <a:buFont typeface="Arial" panose="020B0604020202020204" pitchFamily="34" charset="0"/>
              <a:buChar char="•"/>
            </a:pPr>
            <a:r>
              <a:rPr lang="en-US" sz="1600" b="1" dirty="0"/>
              <a:t>0 - </a:t>
            </a:r>
            <a:r>
              <a:rPr lang="en-US" sz="1600" dirty="0"/>
              <a:t>Net unreachable</a:t>
            </a:r>
          </a:p>
          <a:p>
            <a:pPr marL="361950">
              <a:buFont typeface="Arial" panose="020B0604020202020204" pitchFamily="34" charset="0"/>
              <a:buChar char="•"/>
            </a:pPr>
            <a:r>
              <a:rPr lang="en-US" sz="1600" b="1" dirty="0"/>
              <a:t>1 -</a:t>
            </a:r>
            <a:r>
              <a:rPr lang="en-US" sz="1600" dirty="0"/>
              <a:t> Host unreachable</a:t>
            </a:r>
          </a:p>
          <a:p>
            <a:pPr marL="361950">
              <a:buFont typeface="Arial" panose="020B0604020202020204" pitchFamily="34" charset="0"/>
              <a:buChar char="•"/>
            </a:pPr>
            <a:r>
              <a:rPr lang="en-US" sz="1600" b="1" dirty="0"/>
              <a:t>2 - </a:t>
            </a:r>
            <a:r>
              <a:rPr lang="en-US" sz="1600" dirty="0"/>
              <a:t>Protocol unreachable</a:t>
            </a:r>
          </a:p>
          <a:p>
            <a:pPr marL="361950">
              <a:buFont typeface="Arial" panose="020B0604020202020204" pitchFamily="34" charset="0"/>
              <a:buChar char="•"/>
            </a:pPr>
            <a:r>
              <a:rPr lang="en-US" sz="1600" b="1" dirty="0"/>
              <a:t>3 -</a:t>
            </a:r>
            <a:r>
              <a:rPr lang="en-US" sz="1600" dirty="0"/>
              <a:t> Port unreachable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
        <p:nvSpPr>
          <p:cNvPr id="3" name="Content Placeholder 1">
            <a:extLst>
              <a:ext uri="{FF2B5EF4-FFF2-40B4-BE49-F238E27FC236}">
                <a16:creationId xmlns:a16="http://schemas.microsoft.com/office/drawing/2014/main" xmlns="" id="{A4A71161-9846-4C0B-ACB2-5183241A8FB5}"/>
              </a:ext>
            </a:extLst>
          </p:cNvPr>
          <p:cNvSpPr/>
          <p:nvPr/>
        </p:nvSpPr>
        <p:spPr>
          <a:xfrm>
            <a:off x="140678" y="4311845"/>
            <a:ext cx="8077200" cy="338554"/>
          </a:xfrm>
          <a:prstGeom prst="rect">
            <a:avLst/>
          </a:prstGeom>
        </p:spPr>
        <p:txBody>
          <a:bodyPr wrap="square">
            <a:spAutoFit/>
          </a:bodyPr>
          <a:lstStyle/>
          <a:p>
            <a:pPr marL="192087" indent="0">
              <a:buNone/>
            </a:pPr>
            <a:r>
              <a:rPr lang="en-US" sz="1600" b="1" i="1" dirty="0">
                <a:solidFill>
                  <a:srgbClr val="000000"/>
                </a:solidFill>
                <a:latin typeface="+mn-lt"/>
              </a:rPr>
              <a:t>Note:</a:t>
            </a:r>
            <a:r>
              <a:rPr lang="en-US" sz="1600" i="1" dirty="0">
                <a:solidFill>
                  <a:srgbClr val="000000"/>
                </a:solidFill>
                <a:latin typeface="+mn-lt"/>
              </a:rPr>
              <a:t> ICMPv6 has slightly different codes for Destination Unreachable messages.</a:t>
            </a:r>
          </a:p>
        </p:txBody>
      </p:sp>
    </p:spTree>
    <p:custDataLst>
      <p:tags r:id="rId1"/>
    </p:custDataLst>
    <p:extLst>
      <p:ext uri="{BB962C8B-B14F-4D97-AF65-F5344CB8AC3E}">
        <p14:creationId xmlns:p14="http://schemas.microsoft.com/office/powerpoint/2010/main" val="209268555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08896" y="28197"/>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IN" sz="1600" dirty="0"/>
              <a:t>Connectivity Verification</a:t>
            </a:r>
            <a:r>
              <a:rPr lang="en-US" altLang="en-US" dirty="0"/>
              <a:t/>
            </a:r>
            <a:br>
              <a:rPr lang="en-US" altLang="en-US" dirty="0"/>
            </a:br>
            <a:r>
              <a:rPr lang="en-IN" dirty="0"/>
              <a:t>ICMPv4 Messages (Contd.)</a:t>
            </a:r>
          </a:p>
        </p:txBody>
      </p:sp>
      <p:sp>
        <p:nvSpPr>
          <p:cNvPr id="2" name="Content Placeholder 1"/>
          <p:cNvSpPr>
            <a:spLocks noGrp="1"/>
          </p:cNvSpPr>
          <p:nvPr>
            <p:ph idx="1"/>
          </p:nvPr>
        </p:nvSpPr>
        <p:spPr>
          <a:xfrm>
            <a:off x="144064" y="798944"/>
            <a:ext cx="8730305" cy="3690994"/>
          </a:xfrm>
        </p:spPr>
        <p:txBody>
          <a:bodyPr/>
          <a:lstStyle/>
          <a:p>
            <a:pPr marL="0" indent="0">
              <a:buNone/>
            </a:pPr>
            <a:r>
              <a:rPr lang="en-US" sz="1600" b="1" dirty="0"/>
              <a:t>Time Exceeded</a:t>
            </a:r>
            <a:endParaRPr lang="en-US" sz="1600" dirty="0"/>
          </a:p>
          <a:p>
            <a:pPr>
              <a:buFont typeface="Arial" panose="020B0604020202020204" pitchFamily="34" charset="0"/>
              <a:buChar char="•"/>
            </a:pPr>
            <a:r>
              <a:rPr lang="en-US" sz="1600" dirty="0"/>
              <a:t>An ICMPv4 Time Exceeded message is used by a router to indicate that a packet cannot be forwarded because the Time to Live (TTL) field of the packet was decremented to 0. </a:t>
            </a:r>
          </a:p>
          <a:p>
            <a:pPr>
              <a:buFont typeface="Arial" panose="020B0604020202020204" pitchFamily="34" charset="0"/>
              <a:buChar char="•"/>
            </a:pPr>
            <a:r>
              <a:rPr lang="en-US" sz="1600" dirty="0"/>
              <a:t>If a router receives a packet and decrements the TTL field in the IPv4 packet to zero, it discards the packet and sends a Time Exceeded message to the source host.</a:t>
            </a:r>
          </a:p>
          <a:p>
            <a:pPr>
              <a:buFont typeface="Arial" panose="020B0604020202020204" pitchFamily="34" charset="0"/>
              <a:buChar char="•"/>
            </a:pPr>
            <a:r>
              <a:rPr lang="en-US" sz="1600" dirty="0"/>
              <a:t>ICMPv6 also sends a Time Exceeded message if the router cannot forward an IPv6 packet because the packet has expired. </a:t>
            </a:r>
          </a:p>
          <a:p>
            <a:pPr>
              <a:buFont typeface="Arial" panose="020B0604020202020204" pitchFamily="34" charset="0"/>
              <a:buChar char="•"/>
            </a:pPr>
            <a:r>
              <a:rPr lang="en-US" sz="1600" dirty="0"/>
              <a:t>IPv6 does not have a TTL field. It uses the hop limit field to determine if the packet has expired.</a:t>
            </a:r>
          </a:p>
          <a:p>
            <a:pPr marL="0" indent="0">
              <a:buNone/>
            </a:pPr>
            <a:endParaRPr lang="en-US" sz="1600" dirty="0"/>
          </a:p>
          <a:p>
            <a:pPr marL="0" indent="0">
              <a:buNone/>
            </a:pPr>
            <a:endParaRPr lang="en-US" sz="1600" dirty="0"/>
          </a:p>
        </p:txBody>
      </p:sp>
    </p:spTree>
    <p:custDataLst>
      <p:tags r:id="rId1"/>
    </p:custDataLst>
    <p:extLst>
      <p:ext uri="{BB962C8B-B14F-4D97-AF65-F5344CB8AC3E}">
        <p14:creationId xmlns:p14="http://schemas.microsoft.com/office/powerpoint/2010/main" val="1952556273"/>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97173" y="28197"/>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IN" sz="1600" dirty="0"/>
              <a:t>Connectivity Verification</a:t>
            </a:r>
            <a:r>
              <a:rPr lang="en-US" altLang="en-US" dirty="0"/>
              <a:t/>
            </a:r>
            <a:br>
              <a:rPr lang="en-US" altLang="en-US" dirty="0"/>
            </a:br>
            <a:r>
              <a:rPr lang="en-US" dirty="0"/>
              <a:t>ICMPv6 RS and RA Messages</a:t>
            </a:r>
            <a:endParaRPr lang="en-IN" dirty="0"/>
          </a:p>
        </p:txBody>
      </p:sp>
      <p:sp>
        <p:nvSpPr>
          <p:cNvPr id="2" name="Content Placeholder 1"/>
          <p:cNvSpPr>
            <a:spLocks noGrp="1"/>
          </p:cNvSpPr>
          <p:nvPr>
            <p:ph idx="1"/>
          </p:nvPr>
        </p:nvSpPr>
        <p:spPr>
          <a:xfrm>
            <a:off x="144064" y="798944"/>
            <a:ext cx="8753751" cy="3913733"/>
          </a:xfrm>
        </p:spPr>
        <p:txBody>
          <a:bodyPr/>
          <a:lstStyle/>
          <a:p>
            <a:pPr>
              <a:buFont typeface="Arial" panose="020B0604020202020204" pitchFamily="34" charset="0"/>
              <a:buChar char="•"/>
            </a:pPr>
            <a:r>
              <a:rPr lang="en-US" sz="1600" dirty="0"/>
              <a:t>ICMPv6 has new features and improved functionality not found in ICMPv4. ICMPv6 messages are encapsulated in IPv6.</a:t>
            </a:r>
            <a:endParaRPr lang="en-IN" sz="1600" dirty="0"/>
          </a:p>
          <a:p>
            <a:pPr>
              <a:buFont typeface="Arial" panose="020B0604020202020204" pitchFamily="34" charset="0"/>
              <a:buChar char="•"/>
            </a:pPr>
            <a:r>
              <a:rPr lang="en-IN" sz="1600" dirty="0"/>
              <a:t>It has four new protocols as part of the Neighbor Discovery Protocol (ND or NDP).</a:t>
            </a:r>
          </a:p>
          <a:p>
            <a:pPr>
              <a:buFont typeface="Arial" panose="020B0604020202020204" pitchFamily="34" charset="0"/>
              <a:buChar char="•"/>
            </a:pPr>
            <a:r>
              <a:rPr lang="en-IN" sz="1600" dirty="0"/>
              <a:t>Messaging between an IPv6 router and an IPv6 device:</a:t>
            </a:r>
          </a:p>
          <a:p>
            <a:pPr marL="477837" indent="-285750">
              <a:buFont typeface="Arial" panose="020B0604020202020204" pitchFamily="34" charset="0"/>
              <a:buChar char="•"/>
            </a:pPr>
            <a:r>
              <a:rPr lang="en-IN" sz="1600" dirty="0"/>
              <a:t>Router Solicitation (RS) message</a:t>
            </a:r>
          </a:p>
          <a:p>
            <a:pPr marL="477837" indent="-285750">
              <a:buFont typeface="Arial" panose="020B0604020202020204" pitchFamily="34" charset="0"/>
              <a:buChar char="•"/>
            </a:pPr>
            <a:r>
              <a:rPr lang="en-IN" sz="1600" dirty="0"/>
              <a:t>Router Advertisement (RA) message</a:t>
            </a:r>
          </a:p>
          <a:p>
            <a:pPr>
              <a:buFont typeface="Arial" panose="020B0604020202020204" pitchFamily="34" charset="0"/>
              <a:buChar char="•"/>
            </a:pPr>
            <a:r>
              <a:rPr lang="en-IN" sz="1600" dirty="0"/>
              <a:t>Messaging between IPv6 devices:</a:t>
            </a:r>
          </a:p>
          <a:p>
            <a:pPr marL="477837" indent="-285750">
              <a:buFont typeface="Arial" panose="020B0604020202020204" pitchFamily="34" charset="0"/>
              <a:buChar char="•"/>
            </a:pPr>
            <a:r>
              <a:rPr lang="en-IN" sz="1600" dirty="0"/>
              <a:t>Neighbor Solicitation (NS) message</a:t>
            </a:r>
          </a:p>
          <a:p>
            <a:pPr marL="477837" indent="-285750">
              <a:buFont typeface="Arial" panose="020B0604020202020204" pitchFamily="34" charset="0"/>
              <a:buChar char="•"/>
            </a:pPr>
            <a:r>
              <a:rPr lang="en-IN" sz="1600" dirty="0"/>
              <a:t>Neighbor Advertisement (NA) message</a:t>
            </a:r>
          </a:p>
          <a:p>
            <a:pPr marL="0" indent="0">
              <a:buNone/>
            </a:pPr>
            <a:endParaRPr lang="en-US" sz="1600" dirty="0"/>
          </a:p>
          <a:p>
            <a:pPr marL="0" indent="0">
              <a:buNone/>
            </a:pPr>
            <a:endParaRPr lang="en-US" sz="1600" dirty="0"/>
          </a:p>
        </p:txBody>
      </p:sp>
    </p:spTree>
    <p:custDataLst>
      <p:tags r:id="rId1"/>
    </p:custDataLst>
    <p:extLst>
      <p:ext uri="{BB962C8B-B14F-4D97-AF65-F5344CB8AC3E}">
        <p14:creationId xmlns:p14="http://schemas.microsoft.com/office/powerpoint/2010/main" val="459869611"/>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97173" y="-6973"/>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IN" sz="1600" dirty="0"/>
              <a:t>Connectivity Verification</a:t>
            </a:r>
            <a:r>
              <a:rPr lang="en-US" altLang="en-US" dirty="0"/>
              <a:t/>
            </a:r>
            <a:br>
              <a:rPr lang="en-US" altLang="en-US" dirty="0"/>
            </a:br>
            <a:r>
              <a:rPr lang="en-US" dirty="0"/>
              <a:t>ICMPv6 RS and RA Messages (Contd.)</a:t>
            </a:r>
            <a:endParaRPr lang="en-IN" dirty="0"/>
          </a:p>
        </p:txBody>
      </p:sp>
      <p:sp>
        <p:nvSpPr>
          <p:cNvPr id="2" name="Content Placeholder 1"/>
          <p:cNvSpPr>
            <a:spLocks noGrp="1"/>
          </p:cNvSpPr>
          <p:nvPr>
            <p:ph idx="1"/>
          </p:nvPr>
        </p:nvSpPr>
        <p:spPr>
          <a:xfrm>
            <a:off x="148232" y="709168"/>
            <a:ext cx="8847535" cy="1470123"/>
          </a:xfrm>
        </p:spPr>
        <p:txBody>
          <a:bodyPr/>
          <a:lstStyle/>
          <a:p>
            <a:pPr marL="0" indent="0">
              <a:buNone/>
            </a:pPr>
            <a:r>
              <a:rPr lang="en-IN" sz="1600" b="1" dirty="0"/>
              <a:t>Router Solicitation: </a:t>
            </a:r>
            <a:r>
              <a:rPr lang="en-US" sz="1600" b="1" dirty="0"/>
              <a:t>Messaging Between an IPv6 Router and an IPv6 Device</a:t>
            </a:r>
            <a:endParaRPr lang="en-IN" sz="1600" b="1" dirty="0"/>
          </a:p>
          <a:p>
            <a:pPr>
              <a:buFont typeface="Arial" panose="020B0604020202020204" pitchFamily="34" charset="0"/>
              <a:buChar char="•"/>
            </a:pPr>
            <a:r>
              <a:rPr lang="en-US" sz="1600" dirty="0"/>
              <a:t>RA messages are sent by routers to provide addressing information to hosts using Stateless Address Auto Configuration (SLAAC).</a:t>
            </a:r>
          </a:p>
          <a:p>
            <a:pPr>
              <a:buFont typeface="Arial" panose="020B0604020202020204" pitchFamily="34" charset="0"/>
              <a:buChar char="•"/>
            </a:pPr>
            <a:r>
              <a:rPr lang="en-US" sz="1600" dirty="0"/>
              <a:t>A router will send an RA message periodically or in response to an RS message. A host using SLAAC will set its default gateway to the link-local address of the router that sent the RA.</a:t>
            </a:r>
          </a:p>
          <a:p>
            <a:pPr>
              <a:buFont typeface="Arial" panose="020B0604020202020204" pitchFamily="34" charset="0"/>
              <a:buChar char="•"/>
            </a:pPr>
            <a:r>
              <a:rPr lang="en-US" sz="1600" dirty="0"/>
              <a:t>When a host is configured to obtain its addressing information automatically using SLAAC, the host will send an RS message to the router requesting an RA message.</a:t>
            </a:r>
            <a:endParaRPr lang="en-IN" sz="1600" b="1" dirty="0"/>
          </a:p>
          <a:p>
            <a:pPr marL="0" indent="0">
              <a:buNone/>
            </a:pPr>
            <a:endParaRPr lang="en-US" sz="1600" dirty="0"/>
          </a:p>
          <a:p>
            <a:pPr marL="0" indent="0">
              <a:buNone/>
            </a:pPr>
            <a:endParaRPr lang="en-US" sz="1600" dirty="0"/>
          </a:p>
        </p:txBody>
      </p:sp>
      <p:pic>
        <p:nvPicPr>
          <p:cNvPr id="4" name="Picture 3">
            <a:extLst>
              <a:ext uri="{FF2B5EF4-FFF2-40B4-BE49-F238E27FC236}">
                <a16:creationId xmlns:a16="http://schemas.microsoft.com/office/drawing/2014/main" xmlns="" id="{00FD3D2A-0594-48F0-A6EB-05D2F5462B2D}"/>
              </a:ext>
            </a:extLst>
          </p:cNvPr>
          <p:cNvPicPr>
            <a:picLocks noChangeAspect="1"/>
          </p:cNvPicPr>
          <p:nvPr/>
        </p:nvPicPr>
        <p:blipFill>
          <a:blip r:embed="rId4"/>
          <a:stretch>
            <a:fillRect/>
          </a:stretch>
        </p:blipFill>
        <p:spPr>
          <a:xfrm>
            <a:off x="1956159" y="2947388"/>
            <a:ext cx="4428000" cy="1814558"/>
          </a:xfrm>
          <a:prstGeom prst="rect">
            <a:avLst/>
          </a:prstGeom>
          <a:noFill/>
          <a:ln>
            <a:solidFill>
              <a:schemeClr val="bg1">
                <a:lumMod val="75000"/>
              </a:schemeClr>
            </a:solidFill>
          </a:ln>
        </p:spPr>
      </p:pic>
    </p:spTree>
    <p:custDataLst>
      <p:tags r:id="rId1"/>
    </p:custDataLst>
    <p:extLst>
      <p:ext uri="{BB962C8B-B14F-4D97-AF65-F5344CB8AC3E}">
        <p14:creationId xmlns:p14="http://schemas.microsoft.com/office/powerpoint/2010/main" val="2497847232"/>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xmlns="" id="{303436B3-747A-4C06-AC1B-2CDD8F3E039C}"/>
              </a:ext>
            </a:extLst>
          </p:cNvPr>
          <p:cNvSpPr txBox="1">
            <a:spLocks noChangeArrowheads="1"/>
          </p:cNvSpPr>
          <p:nvPr/>
        </p:nvSpPr>
        <p:spPr bwMode="auto">
          <a:xfrm>
            <a:off x="97173" y="-6973"/>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IN" sz="1600" dirty="0"/>
              <a:t>Connectivity Verification</a:t>
            </a:r>
            <a:r>
              <a:rPr lang="en-US" altLang="en-US" dirty="0"/>
              <a:t/>
            </a:r>
            <a:br>
              <a:rPr lang="en-US" altLang="en-US" dirty="0"/>
            </a:br>
            <a:r>
              <a:rPr lang="en-US" dirty="0"/>
              <a:t>ICMPv6 RS and RA Messages (Contd.)</a:t>
            </a:r>
            <a:endParaRPr lang="en-IN" dirty="0"/>
          </a:p>
        </p:txBody>
      </p:sp>
      <p:sp>
        <p:nvSpPr>
          <p:cNvPr id="2" name="Content Placeholder 1"/>
          <p:cNvSpPr>
            <a:spLocks noGrp="1"/>
          </p:cNvSpPr>
          <p:nvPr>
            <p:ph idx="1"/>
          </p:nvPr>
        </p:nvSpPr>
        <p:spPr>
          <a:xfrm>
            <a:off x="120618" y="763775"/>
            <a:ext cx="8953043" cy="1991148"/>
          </a:xfrm>
        </p:spPr>
        <p:txBody>
          <a:bodyPr/>
          <a:lstStyle/>
          <a:p>
            <a:pPr marL="0" indent="0">
              <a:buNone/>
            </a:pPr>
            <a:r>
              <a:rPr lang="en-IN" sz="1600" b="1" dirty="0"/>
              <a:t>Address Resolution: Messaging Between IPv6 Devices </a:t>
            </a:r>
          </a:p>
          <a:p>
            <a:pPr>
              <a:buFont typeface="Arial" panose="020B0604020202020204" pitchFamily="34" charset="0"/>
              <a:buChar char="•"/>
            </a:pPr>
            <a:r>
              <a:rPr lang="en-US" sz="1600" dirty="0"/>
              <a:t>NA messages are sent when a device knows the IPv6 address of a device but does not know its MAC address. This is equivalent to an ARP Request for IPv4.</a:t>
            </a:r>
          </a:p>
          <a:p>
            <a:pPr>
              <a:buFont typeface="Arial" panose="020B0604020202020204" pitchFamily="34" charset="0"/>
              <a:buChar char="•"/>
            </a:pPr>
            <a:r>
              <a:rPr lang="en-US" sz="1600" dirty="0"/>
              <a:t>NA messages are sent in response to an NS message and match the target IPv6 address in the NS. The NA message includes the device’s Ethernet MAC address. This is equivalent to an ARP Reply in IPv4.</a:t>
            </a:r>
          </a:p>
          <a:p>
            <a:pPr marL="0" indent="0">
              <a:buNone/>
            </a:pPr>
            <a:endParaRPr lang="en-US" sz="1600" dirty="0"/>
          </a:p>
        </p:txBody>
      </p:sp>
      <p:pic>
        <p:nvPicPr>
          <p:cNvPr id="3" name="Picture 2">
            <a:extLst>
              <a:ext uri="{FF2B5EF4-FFF2-40B4-BE49-F238E27FC236}">
                <a16:creationId xmlns:a16="http://schemas.microsoft.com/office/drawing/2014/main" xmlns="" id="{C659C385-1DBE-4EA0-8C41-BE6C1FC98C40}"/>
              </a:ext>
            </a:extLst>
          </p:cNvPr>
          <p:cNvPicPr>
            <a:picLocks noChangeAspect="1"/>
          </p:cNvPicPr>
          <p:nvPr/>
        </p:nvPicPr>
        <p:blipFill>
          <a:blip r:embed="rId4"/>
          <a:stretch>
            <a:fillRect/>
          </a:stretch>
        </p:blipFill>
        <p:spPr>
          <a:xfrm>
            <a:off x="1368138" y="2698749"/>
            <a:ext cx="6264000" cy="2052425"/>
          </a:xfrm>
          <a:prstGeom prst="rect">
            <a:avLst/>
          </a:prstGeom>
          <a:noFill/>
          <a:ln>
            <a:solidFill>
              <a:schemeClr val="bg1">
                <a:lumMod val="75000"/>
              </a:schemeClr>
            </a:solidFill>
          </a:ln>
        </p:spPr>
      </p:pic>
    </p:spTree>
    <p:custDataLst>
      <p:tags r:id="rId1"/>
    </p:custDataLst>
    <p:extLst>
      <p:ext uri="{BB962C8B-B14F-4D97-AF65-F5344CB8AC3E}">
        <p14:creationId xmlns:p14="http://schemas.microsoft.com/office/powerpoint/2010/main" val="1505747391"/>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xmlns="" id="{061A02C5-1C11-479A-8BFD-E265B642DE6F}"/>
              </a:ext>
            </a:extLst>
          </p:cNvPr>
          <p:cNvSpPr txBox="1">
            <a:spLocks noChangeArrowheads="1"/>
          </p:cNvSpPr>
          <p:nvPr/>
        </p:nvSpPr>
        <p:spPr bwMode="auto">
          <a:xfrm>
            <a:off x="97173" y="-6973"/>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IN" sz="1600" dirty="0"/>
              <a:t>Connectivity Verification</a:t>
            </a:r>
            <a:r>
              <a:rPr lang="en-US" altLang="en-US" dirty="0"/>
              <a:t/>
            </a:r>
            <a:br>
              <a:rPr lang="en-US" altLang="en-US" dirty="0"/>
            </a:br>
            <a:r>
              <a:rPr lang="en-US" dirty="0"/>
              <a:t>ICMPv6 RS and RA Messages (Contd.)</a:t>
            </a:r>
            <a:endParaRPr lang="en-IN" dirty="0"/>
          </a:p>
        </p:txBody>
      </p:sp>
      <p:sp>
        <p:nvSpPr>
          <p:cNvPr id="2" name="Content Placeholder 1"/>
          <p:cNvSpPr>
            <a:spLocks noGrp="1"/>
          </p:cNvSpPr>
          <p:nvPr>
            <p:ph idx="1"/>
          </p:nvPr>
        </p:nvSpPr>
        <p:spPr>
          <a:xfrm>
            <a:off x="97173" y="657967"/>
            <a:ext cx="8981994" cy="2478508"/>
          </a:xfrm>
        </p:spPr>
        <p:txBody>
          <a:bodyPr/>
          <a:lstStyle/>
          <a:p>
            <a:pPr marL="0" indent="0">
              <a:buNone/>
            </a:pPr>
            <a:r>
              <a:rPr lang="en-US" sz="1600" b="1" dirty="0"/>
              <a:t>Duplicate Address Detection (DAD)</a:t>
            </a:r>
          </a:p>
          <a:p>
            <a:pPr>
              <a:buFont typeface="Arial" panose="020B0604020202020204" pitchFamily="34" charset="0"/>
              <a:buChar char="•"/>
            </a:pPr>
            <a:r>
              <a:rPr lang="en-US" sz="1600" dirty="0"/>
              <a:t>When a device is assigned a global unicast or link-local unicast address, the DAD is performed on the address to ensure that it is unique. </a:t>
            </a:r>
          </a:p>
          <a:p>
            <a:pPr>
              <a:buFont typeface="Arial" panose="020B0604020202020204" pitchFamily="34" charset="0"/>
              <a:buChar char="•"/>
            </a:pPr>
            <a:r>
              <a:rPr lang="en-US" sz="1600" dirty="0"/>
              <a:t>To check the uniqueness of an address, the device will send an NS message with its own IPv6 address.</a:t>
            </a:r>
          </a:p>
          <a:p>
            <a:pPr>
              <a:buFont typeface="Arial" panose="020B0604020202020204" pitchFamily="34" charset="0"/>
              <a:buChar char="•"/>
            </a:pPr>
            <a:r>
              <a:rPr lang="en-US" sz="1600" dirty="0"/>
              <a:t>If another device on the network has this address, it will respond with an NA message which will notify the sending device that the address is in use. If a corresponding NA message is not returned within a certain period of time, the unicast address is unique and acceptable for use.</a:t>
            </a:r>
          </a:p>
          <a:p>
            <a:pPr marL="0" indent="0">
              <a:buNone/>
            </a:pPr>
            <a:endParaRPr lang="en-US" sz="1200" dirty="0"/>
          </a:p>
        </p:txBody>
      </p:sp>
      <p:pic>
        <p:nvPicPr>
          <p:cNvPr id="3" name="Picture 2">
            <a:extLst>
              <a:ext uri="{FF2B5EF4-FFF2-40B4-BE49-F238E27FC236}">
                <a16:creationId xmlns:a16="http://schemas.microsoft.com/office/drawing/2014/main" xmlns="" id="{C54F9490-BB17-4683-B7F6-C685D47E0E81}"/>
              </a:ext>
            </a:extLst>
          </p:cNvPr>
          <p:cNvPicPr>
            <a:picLocks noChangeAspect="1"/>
          </p:cNvPicPr>
          <p:nvPr/>
        </p:nvPicPr>
        <p:blipFill>
          <a:blip r:embed="rId4"/>
          <a:stretch>
            <a:fillRect/>
          </a:stretch>
        </p:blipFill>
        <p:spPr>
          <a:xfrm>
            <a:off x="1609411" y="3136475"/>
            <a:ext cx="4284000" cy="1723333"/>
          </a:xfrm>
          <a:prstGeom prst="rect">
            <a:avLst/>
          </a:prstGeom>
          <a:noFill/>
          <a:ln>
            <a:solidFill>
              <a:schemeClr val="bg1">
                <a:lumMod val="75000"/>
              </a:schemeClr>
            </a:solidFill>
          </a:ln>
        </p:spPr>
      </p:pic>
    </p:spTree>
    <p:custDataLst>
      <p:tags r:id="rId1"/>
    </p:custDataLst>
    <p:extLst>
      <p:ext uri="{BB962C8B-B14F-4D97-AF65-F5344CB8AC3E}">
        <p14:creationId xmlns:p14="http://schemas.microsoft.com/office/powerpoint/2010/main" val="2398436153"/>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8516561" cy="1802391"/>
          </a:xfrm>
        </p:spPr>
        <p:txBody>
          <a:bodyPr/>
          <a:lstStyle/>
          <a:p>
            <a:r>
              <a:rPr lang="en-US" dirty="0">
                <a:solidFill>
                  <a:schemeClr val="accent5">
                    <a:lumMod val="40000"/>
                    <a:lumOff val="60000"/>
                  </a:schemeClr>
                </a:solidFill>
              </a:rPr>
              <a:t>7.2 Ping and Traceroute Utilities</a:t>
            </a:r>
          </a:p>
        </p:txBody>
      </p:sp>
    </p:spTree>
    <p:custDataLst>
      <p:tags r:id="rId1"/>
    </p:custDataLst>
    <p:extLst>
      <p:ext uri="{BB962C8B-B14F-4D97-AF65-F5344CB8AC3E}">
        <p14:creationId xmlns:p14="http://schemas.microsoft.com/office/powerpoint/2010/main" val="159161397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noGrp="1" noChangeArrowheads="1"/>
          </p:cNvSpPr>
          <p:nvPr>
            <p:ph type="title"/>
          </p:nvPr>
        </p:nvSpPr>
        <p:spPr>
          <a:xfrm>
            <a:off x="1" y="50629"/>
            <a:ext cx="9144000" cy="757551"/>
          </a:xfrm>
        </p:spPr>
        <p:txBody>
          <a:bodyPr/>
          <a:lstStyle/>
          <a:p>
            <a:r>
              <a:rPr lang="en-US" dirty="0"/>
              <a:t>Instructor Materials – Module 7 Planning Guide</a:t>
            </a:r>
          </a:p>
        </p:txBody>
      </p:sp>
      <p:sp>
        <p:nvSpPr>
          <p:cNvPr id="4099" name="Content Placeholder 1"/>
          <p:cNvSpPr>
            <a:spLocks noGrp="1" noChangeArrowheads="1"/>
          </p:cNvSpPr>
          <p:nvPr>
            <p:ph idx="1"/>
          </p:nvPr>
        </p:nvSpPr>
        <p:spPr>
          <a:xfrm>
            <a:off x="144065" y="798944"/>
            <a:ext cx="8853286" cy="374765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8</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1" y="35626"/>
            <a:ext cx="9180576" cy="969264"/>
          </a:xfrm>
        </p:spPr>
        <p:txBody>
          <a:bodyPr/>
          <a:lstStyle/>
          <a:p>
            <a:r>
              <a:rPr lang="en-US" altLang="en-US" sz="1600" dirty="0"/>
              <a:t>Ping and Traceroute Utilities</a:t>
            </a:r>
            <a:br>
              <a:rPr lang="en-US" altLang="en-US" sz="1600" dirty="0"/>
            </a:br>
            <a:r>
              <a:rPr lang="en-US" dirty="0"/>
              <a:t>Video - Network Testing and Verification with Windows CLI </a:t>
            </a:r>
            <a:br>
              <a:rPr lang="en-US" dirty="0"/>
            </a:br>
            <a:r>
              <a:rPr lang="en-US" dirty="0"/>
              <a:t>Commands</a:t>
            </a:r>
          </a:p>
        </p:txBody>
      </p:sp>
      <p:sp>
        <p:nvSpPr>
          <p:cNvPr id="2" name="Content Placeholder 1">
            <a:extLst>
              <a:ext uri="{FF2B5EF4-FFF2-40B4-BE49-F238E27FC236}">
                <a16:creationId xmlns:a16="http://schemas.microsoft.com/office/drawing/2014/main" xmlns="" id="{0A69B2E0-30F8-436A-97AA-D48D88BF5E7E}"/>
              </a:ext>
            </a:extLst>
          </p:cNvPr>
          <p:cNvSpPr txBox="1"/>
          <p:nvPr/>
        </p:nvSpPr>
        <p:spPr>
          <a:xfrm>
            <a:off x="79169" y="1143583"/>
            <a:ext cx="8891835" cy="338554"/>
          </a:xfrm>
          <a:prstGeom prst="rect">
            <a:avLst/>
          </a:prstGeom>
          <a:noFill/>
        </p:spPr>
        <p:txBody>
          <a:bodyPr wrap="square" rtlCol="0">
            <a:spAutoFit/>
          </a:bodyPr>
          <a:lstStyle/>
          <a:p>
            <a:r>
              <a:rPr lang="en-US" sz="1600" dirty="0">
                <a:solidFill>
                  <a:srgbClr val="000000"/>
                </a:solidFill>
                <a:latin typeface="+mn-lt"/>
              </a:rPr>
              <a:t>This video will demonstrate the Network Testing and Verification with Windows CLI Commands.</a:t>
            </a:r>
          </a:p>
        </p:txBody>
      </p:sp>
      <p:pic>
        <p:nvPicPr>
          <p:cNvPr id="5" name="Picture 4">
            <a:extLst>
              <a:ext uri="{FF2B5EF4-FFF2-40B4-BE49-F238E27FC236}">
                <a16:creationId xmlns:a16="http://schemas.microsoft.com/office/drawing/2014/main" xmlns="" id="{632AE1D6-E278-45F7-B51D-FBB9701A2F49}"/>
              </a:ext>
            </a:extLst>
          </p:cNvPr>
          <p:cNvPicPr>
            <a:picLocks noChangeAspect="1"/>
          </p:cNvPicPr>
          <p:nvPr/>
        </p:nvPicPr>
        <p:blipFill>
          <a:blip r:embed="rId3"/>
          <a:stretch>
            <a:fillRect/>
          </a:stretch>
        </p:blipFill>
        <p:spPr>
          <a:xfrm>
            <a:off x="1575480" y="1500254"/>
            <a:ext cx="5720516" cy="3240000"/>
          </a:xfrm>
          <a:prstGeom prst="rect">
            <a:avLst/>
          </a:prstGeom>
          <a:ln>
            <a:solidFill>
              <a:schemeClr val="bg1">
                <a:lumMod val="75000"/>
              </a:schemeClr>
            </a:solidFill>
          </a:ln>
        </p:spPr>
      </p:pic>
    </p:spTree>
    <p:extLst>
      <p:ext uri="{BB962C8B-B14F-4D97-AF65-F5344CB8AC3E}">
        <p14:creationId xmlns:p14="http://schemas.microsoft.com/office/powerpoint/2010/main" val="339369524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Ping and Traceroute Utilities</a:t>
            </a:r>
            <a:r>
              <a:rPr lang="en-US" altLang="en-US" dirty="0"/>
              <a:t/>
            </a:r>
            <a:br>
              <a:rPr lang="en-US" altLang="en-US" dirty="0"/>
            </a:br>
            <a:r>
              <a:rPr lang="en-IN" dirty="0"/>
              <a:t>Ping – Test Connectivity</a:t>
            </a:r>
          </a:p>
        </p:txBody>
      </p:sp>
      <p:sp>
        <p:nvSpPr>
          <p:cNvPr id="2" name="Content Placeholder 1"/>
          <p:cNvSpPr>
            <a:spLocks noGrp="1"/>
          </p:cNvSpPr>
          <p:nvPr>
            <p:ph idx="1"/>
          </p:nvPr>
        </p:nvSpPr>
        <p:spPr>
          <a:xfrm>
            <a:off x="144064" y="798944"/>
            <a:ext cx="8855871" cy="3654303"/>
          </a:xfrm>
        </p:spPr>
        <p:txBody>
          <a:bodyPr/>
          <a:lstStyle/>
          <a:p>
            <a:pPr>
              <a:buFont typeface="Arial" panose="020B0604020202020204" pitchFamily="34" charset="0"/>
              <a:buChar char="•"/>
            </a:pPr>
            <a:r>
              <a:rPr lang="en-US" sz="1600" dirty="0"/>
              <a:t>Ping is an IPv4 and IPv6 testing utility that uses ICMP echo request and echo reply messages to test connectivity between hosts. </a:t>
            </a:r>
          </a:p>
          <a:p>
            <a:pPr>
              <a:buFont typeface="Arial" panose="020B0604020202020204" pitchFamily="34" charset="0"/>
              <a:buChar char="•"/>
            </a:pPr>
            <a:r>
              <a:rPr lang="en-US" sz="1600" dirty="0"/>
              <a:t>To test connectivity to another host on a network, an echo request is sent to the host address using the </a:t>
            </a:r>
            <a:r>
              <a:rPr lang="en-US" sz="1600" b="1" dirty="0"/>
              <a:t>ping</a:t>
            </a:r>
            <a:r>
              <a:rPr lang="en-US" sz="1600" dirty="0"/>
              <a:t> command. If the host at the specified address receives the echo request, it responds with an echo reply.</a:t>
            </a:r>
          </a:p>
          <a:p>
            <a:pPr>
              <a:buFont typeface="Arial" panose="020B0604020202020204" pitchFamily="34" charset="0"/>
              <a:buChar char="•"/>
            </a:pPr>
            <a:r>
              <a:rPr lang="en-IN" sz="1600" dirty="0"/>
              <a:t>As</a:t>
            </a:r>
            <a:r>
              <a:rPr lang="en-US" sz="1600" dirty="0"/>
              <a:t> each echo reply is received, </a:t>
            </a:r>
            <a:r>
              <a:rPr lang="en-US" sz="1600" b="1" dirty="0"/>
              <a:t>ping</a:t>
            </a:r>
            <a:r>
              <a:rPr lang="en-US" sz="1600" dirty="0"/>
              <a:t> provides feedback on the time between when the request was sent and when the reply was received. This can be a measure of network performance.</a:t>
            </a:r>
          </a:p>
          <a:p>
            <a:pPr>
              <a:buFont typeface="Arial" panose="020B0604020202020204" pitchFamily="34" charset="0"/>
              <a:buChar char="•"/>
            </a:pPr>
            <a:r>
              <a:rPr lang="en-US" sz="1600" dirty="0"/>
              <a:t>Ping has a timeout value for the reply. If a reply is not received within the timeout, ping provides a message indicating that a response was not received.</a:t>
            </a:r>
          </a:p>
          <a:p>
            <a:pPr marL="0" indent="0">
              <a:buNone/>
            </a:pPr>
            <a:endParaRPr lang="en-US" sz="1600" dirty="0"/>
          </a:p>
          <a:p>
            <a:pPr marL="0" indent="0">
              <a:buNone/>
            </a:pPr>
            <a:endParaRPr lang="en-US" sz="1600" dirty="0"/>
          </a:p>
          <a:p>
            <a:pPr marL="0" indent="0">
              <a:buNone/>
            </a:pPr>
            <a:endParaRPr lang="en-US" sz="1600" dirty="0"/>
          </a:p>
        </p:txBody>
      </p:sp>
    </p:spTree>
    <p:custDataLst>
      <p:tags r:id="rId1"/>
    </p:custDataLst>
    <p:extLst>
      <p:ext uri="{BB962C8B-B14F-4D97-AF65-F5344CB8AC3E}">
        <p14:creationId xmlns:p14="http://schemas.microsoft.com/office/powerpoint/2010/main" val="2892817052"/>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xmlns="" id="{719955C7-5B18-472A-A823-2C9821E20A2C}"/>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Ping and Traceroute Utilities</a:t>
            </a:r>
            <a:r>
              <a:rPr lang="en-US" altLang="en-US" dirty="0"/>
              <a:t/>
            </a:r>
            <a:br>
              <a:rPr lang="en-US" altLang="en-US" dirty="0"/>
            </a:br>
            <a:r>
              <a:rPr lang="en-IN" dirty="0"/>
              <a:t>Ping – Test Connectivity (Contd.)</a:t>
            </a:r>
          </a:p>
        </p:txBody>
      </p:sp>
      <p:sp>
        <p:nvSpPr>
          <p:cNvPr id="2" name="Content Placeholder 1"/>
          <p:cNvSpPr>
            <a:spLocks noGrp="1"/>
          </p:cNvSpPr>
          <p:nvPr>
            <p:ph idx="1"/>
          </p:nvPr>
        </p:nvSpPr>
        <p:spPr>
          <a:xfrm>
            <a:off x="144064" y="834569"/>
            <a:ext cx="8855871" cy="2668651"/>
          </a:xfrm>
        </p:spPr>
        <p:txBody>
          <a:bodyPr/>
          <a:lstStyle/>
          <a:p>
            <a:pPr>
              <a:buFont typeface="Arial" panose="020B0604020202020204" pitchFamily="34" charset="0"/>
              <a:buChar char="•"/>
            </a:pPr>
            <a:r>
              <a:rPr lang="en-US" sz="1600" dirty="0"/>
              <a:t>After all the requests are sent, the </a:t>
            </a:r>
            <a:r>
              <a:rPr lang="en-US" sz="1600" b="1" dirty="0"/>
              <a:t>ping</a:t>
            </a:r>
            <a:r>
              <a:rPr lang="en-US" sz="1600" dirty="0"/>
              <a:t> utility provides a summary that includes the success rate and average round-trip time to the destination.</a:t>
            </a:r>
          </a:p>
          <a:p>
            <a:pPr>
              <a:buFont typeface="Arial" panose="020B0604020202020204" pitchFamily="34" charset="0"/>
              <a:buChar char="•"/>
            </a:pPr>
            <a:r>
              <a:rPr lang="en-US" sz="1600" dirty="0"/>
              <a:t>Type of connectivity tests performed with </a:t>
            </a:r>
            <a:r>
              <a:rPr lang="en-US" sz="1600" b="1" dirty="0"/>
              <a:t>ping</a:t>
            </a:r>
            <a:r>
              <a:rPr lang="en-US" sz="1600" dirty="0"/>
              <a:t> include the following:</a:t>
            </a:r>
          </a:p>
          <a:p>
            <a:pPr marL="361950">
              <a:buFont typeface="Arial" panose="020B0604020202020204" pitchFamily="34" charset="0"/>
              <a:buChar char="•"/>
            </a:pPr>
            <a:r>
              <a:rPr lang="en-US" sz="1600" dirty="0"/>
              <a:t>Pinging the local loopback</a:t>
            </a:r>
          </a:p>
          <a:p>
            <a:pPr marL="361950">
              <a:buFont typeface="Arial" panose="020B0604020202020204" pitchFamily="34" charset="0"/>
              <a:buChar char="•"/>
            </a:pPr>
            <a:r>
              <a:rPr lang="en-US" sz="1600" dirty="0"/>
              <a:t>Pinging the default gateway</a:t>
            </a:r>
          </a:p>
          <a:p>
            <a:pPr marL="361950">
              <a:buFont typeface="Arial" panose="020B0604020202020204" pitchFamily="34" charset="0"/>
              <a:buChar char="•"/>
            </a:pPr>
            <a:r>
              <a:rPr lang="en-US" sz="1600" dirty="0"/>
              <a:t>Pinging the remote host</a:t>
            </a:r>
          </a:p>
          <a:p>
            <a:pPr marL="0" indent="0">
              <a:buNone/>
            </a:pPr>
            <a:endParaRPr lang="en-US" sz="1600" dirty="0"/>
          </a:p>
          <a:p>
            <a:pPr marL="0" indent="0">
              <a:buNone/>
            </a:pPr>
            <a:endParaRPr lang="en-US" sz="1600" dirty="0"/>
          </a:p>
        </p:txBody>
      </p:sp>
    </p:spTree>
    <p:custDataLst>
      <p:tags r:id="rId1"/>
    </p:custDataLst>
    <p:extLst>
      <p:ext uri="{BB962C8B-B14F-4D97-AF65-F5344CB8AC3E}">
        <p14:creationId xmlns:p14="http://schemas.microsoft.com/office/powerpoint/2010/main" val="3761878332"/>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Ping and Traceroute Utilities</a:t>
            </a:r>
            <a:r>
              <a:rPr lang="en-US" altLang="en-US" dirty="0"/>
              <a:t/>
            </a:r>
            <a:br>
              <a:rPr lang="en-US" altLang="en-US" dirty="0"/>
            </a:br>
            <a:r>
              <a:rPr lang="en-IN" dirty="0"/>
              <a:t>Ping the Loopback</a:t>
            </a:r>
          </a:p>
        </p:txBody>
      </p:sp>
      <p:sp>
        <p:nvSpPr>
          <p:cNvPr id="5" name="Content Placeholder 1">
            <a:extLst>
              <a:ext uri="{FF2B5EF4-FFF2-40B4-BE49-F238E27FC236}">
                <a16:creationId xmlns:a16="http://schemas.microsoft.com/office/drawing/2014/main" xmlns="" id="{939EE1EF-7129-4E42-A3B8-D8BE6A84A92D}"/>
              </a:ext>
            </a:extLst>
          </p:cNvPr>
          <p:cNvSpPr/>
          <p:nvPr/>
        </p:nvSpPr>
        <p:spPr>
          <a:xfrm>
            <a:off x="72813" y="751445"/>
            <a:ext cx="8774303" cy="338554"/>
          </a:xfrm>
          <a:prstGeom prst="rect">
            <a:avLst/>
          </a:prstGeom>
        </p:spPr>
        <p:txBody>
          <a:bodyPr wrap="square">
            <a:spAutoFit/>
          </a:bodyPr>
          <a:lstStyle/>
          <a:p>
            <a:pPr marL="216000" indent="-216000">
              <a:buClr>
                <a:schemeClr val="tx1"/>
              </a:buClr>
              <a:buFont typeface="Arial" panose="020B0604020202020204" pitchFamily="34" charset="0"/>
              <a:buChar char="•"/>
            </a:pPr>
            <a:r>
              <a:rPr lang="en-US" sz="1600" dirty="0">
                <a:solidFill>
                  <a:srgbClr val="000000"/>
                </a:solidFill>
                <a:latin typeface="+mn-lt"/>
              </a:rPr>
              <a:t>Ping can be used to test the internal configuration of IPv4 or IPv6 on the local host. </a:t>
            </a:r>
          </a:p>
        </p:txBody>
      </p:sp>
      <p:sp>
        <p:nvSpPr>
          <p:cNvPr id="2" name="Content Placeholder 1"/>
          <p:cNvSpPr>
            <a:spLocks noGrp="1"/>
          </p:cNvSpPr>
          <p:nvPr>
            <p:ph idx="1"/>
          </p:nvPr>
        </p:nvSpPr>
        <p:spPr>
          <a:xfrm>
            <a:off x="84690" y="1072072"/>
            <a:ext cx="5199829" cy="3761181"/>
          </a:xfrm>
        </p:spPr>
        <p:txBody>
          <a:bodyPr/>
          <a:lstStyle/>
          <a:p>
            <a:pPr>
              <a:buFont typeface="Arial" panose="020B0604020202020204" pitchFamily="34" charset="0"/>
              <a:buChar char="•"/>
            </a:pPr>
            <a:r>
              <a:rPr lang="en-US" sz="1600" dirty="0"/>
              <a:t>To perform this test, </a:t>
            </a:r>
            <a:r>
              <a:rPr lang="en-US" sz="1600" b="1" dirty="0"/>
              <a:t>ping</a:t>
            </a:r>
            <a:r>
              <a:rPr lang="en-US" sz="1600" dirty="0"/>
              <a:t> the local loopback address of 127.0.0.1 for IPv4 (::1 for IPv6).</a:t>
            </a:r>
          </a:p>
          <a:p>
            <a:pPr>
              <a:buFont typeface="Arial" panose="020B0604020202020204" pitchFamily="34" charset="0"/>
              <a:buChar char="•"/>
            </a:pPr>
            <a:r>
              <a:rPr lang="en-US" sz="1600" dirty="0"/>
              <a:t>A response from 127.0.0.1 for IPv4, or ::1 for IPv6, indicates that IP is properly installed on the host. This response comes from the network layer. </a:t>
            </a:r>
          </a:p>
          <a:p>
            <a:pPr>
              <a:buFont typeface="Arial" panose="020B0604020202020204" pitchFamily="34" charset="0"/>
              <a:buChar char="•"/>
            </a:pPr>
            <a:r>
              <a:rPr lang="en-US" sz="1600" dirty="0"/>
              <a:t>This response tests IP down through the network layer of IP. </a:t>
            </a:r>
          </a:p>
          <a:p>
            <a:pPr>
              <a:buFont typeface="Arial" panose="020B0604020202020204" pitchFamily="34" charset="0"/>
              <a:buChar char="•"/>
            </a:pPr>
            <a:r>
              <a:rPr lang="en-US" sz="1600" dirty="0"/>
              <a:t>An error message indicates that TCP/IP is not operational on the host.</a:t>
            </a:r>
          </a:p>
          <a:p>
            <a:pPr>
              <a:buFont typeface="Arial" panose="020B0604020202020204" pitchFamily="34" charset="0"/>
              <a:buChar char="•"/>
            </a:pPr>
            <a:r>
              <a:rPr lang="en-US" sz="1600" dirty="0"/>
              <a:t>Pinging the local host confirms that TCP/IP is installed and working on the local host.</a:t>
            </a:r>
          </a:p>
          <a:p>
            <a:pPr>
              <a:buFont typeface="Arial" panose="020B0604020202020204" pitchFamily="34" charset="0"/>
              <a:buChar char="•"/>
            </a:pPr>
            <a:r>
              <a:rPr lang="en-US" sz="1600" dirty="0"/>
              <a:t>Pinging 127.0.0.1 causes a device to ping itself.</a:t>
            </a:r>
          </a:p>
          <a:p>
            <a:pPr marL="0" indent="0">
              <a:buNone/>
            </a:pPr>
            <a:endParaRPr lang="en-US" sz="1600" dirty="0"/>
          </a:p>
          <a:p>
            <a:pPr marL="0" indent="0">
              <a:buNone/>
            </a:pPr>
            <a:endParaRPr lang="en-US" sz="1600" dirty="0"/>
          </a:p>
        </p:txBody>
      </p:sp>
      <p:pic>
        <p:nvPicPr>
          <p:cNvPr id="4" name="Picture 3">
            <a:extLst>
              <a:ext uri="{FF2B5EF4-FFF2-40B4-BE49-F238E27FC236}">
                <a16:creationId xmlns:a16="http://schemas.microsoft.com/office/drawing/2014/main" xmlns="" id="{668CB77D-F1E1-400F-930A-37260DF39B4D}"/>
              </a:ext>
            </a:extLst>
          </p:cNvPr>
          <p:cNvPicPr>
            <a:picLocks noChangeAspect="1"/>
          </p:cNvPicPr>
          <p:nvPr/>
        </p:nvPicPr>
        <p:blipFill rotWithShape="1">
          <a:blip r:embed="rId4"/>
          <a:stretch/>
        </p:blipFill>
        <p:spPr>
          <a:xfrm>
            <a:off x="4841666" y="1446083"/>
            <a:ext cx="4212000" cy="3287585"/>
          </a:xfrm>
          <a:prstGeom prst="rect">
            <a:avLst/>
          </a:prstGeom>
          <a:noFill/>
          <a:ln>
            <a:solidFill>
              <a:schemeClr val="bg1">
                <a:lumMod val="75000"/>
              </a:schemeClr>
            </a:solidFill>
          </a:ln>
        </p:spPr>
      </p:pic>
    </p:spTree>
    <p:custDataLst>
      <p:tags r:id="rId1"/>
    </p:custDataLst>
    <p:extLst>
      <p:ext uri="{BB962C8B-B14F-4D97-AF65-F5344CB8AC3E}">
        <p14:creationId xmlns:p14="http://schemas.microsoft.com/office/powerpoint/2010/main" val="421254142"/>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Ping and Traceroute Utilities</a:t>
            </a:r>
            <a:r>
              <a:rPr lang="en-US" altLang="en-US" dirty="0"/>
              <a:t/>
            </a:r>
            <a:br>
              <a:rPr lang="en-US" altLang="en-US" dirty="0"/>
            </a:br>
            <a:r>
              <a:rPr lang="en-IN" dirty="0"/>
              <a:t>Ping the Default Gateway</a:t>
            </a:r>
          </a:p>
        </p:txBody>
      </p:sp>
      <p:sp>
        <p:nvSpPr>
          <p:cNvPr id="2" name="Content Placeholder 1"/>
          <p:cNvSpPr>
            <a:spLocks noGrp="1"/>
          </p:cNvSpPr>
          <p:nvPr>
            <p:ph idx="1"/>
          </p:nvPr>
        </p:nvSpPr>
        <p:spPr>
          <a:xfrm>
            <a:off x="144064" y="798944"/>
            <a:ext cx="8855871" cy="3986812"/>
          </a:xfrm>
        </p:spPr>
        <p:txBody>
          <a:bodyPr/>
          <a:lstStyle/>
          <a:p>
            <a:pPr>
              <a:buFont typeface="Arial" panose="020B0604020202020204" pitchFamily="34" charset="0"/>
              <a:buChar char="•"/>
            </a:pPr>
            <a:r>
              <a:rPr lang="en-US" sz="1600" dirty="0"/>
              <a:t>The </a:t>
            </a:r>
            <a:r>
              <a:rPr lang="en-US" sz="1600" b="1" dirty="0"/>
              <a:t>ping </a:t>
            </a:r>
            <a:r>
              <a:rPr lang="en-US" sz="1600" dirty="0"/>
              <a:t>can be used to test the ability of a host to communicate on the local network. This is done by pinging the IP address of the default gateway of the host. </a:t>
            </a:r>
          </a:p>
          <a:p>
            <a:pPr>
              <a:buFont typeface="Arial" panose="020B0604020202020204" pitchFamily="34" charset="0"/>
              <a:buChar char="•"/>
            </a:pPr>
            <a:r>
              <a:rPr lang="en-US" sz="1600" dirty="0"/>
              <a:t>A successful </a:t>
            </a:r>
            <a:r>
              <a:rPr lang="en-US" sz="1600" b="1" dirty="0"/>
              <a:t>ping</a:t>
            </a:r>
            <a:r>
              <a:rPr lang="en-US" sz="1600" dirty="0"/>
              <a:t> to the default gateway indicates that the host and the router interface serving as the default gateway are both operational on the local network.</a:t>
            </a:r>
          </a:p>
          <a:p>
            <a:pPr>
              <a:buFont typeface="Arial" panose="020B0604020202020204" pitchFamily="34" charset="0"/>
              <a:buChar char="•"/>
            </a:pPr>
            <a:r>
              <a:rPr lang="en-US" sz="1600" dirty="0"/>
              <a:t>For this test, the default gateway address is mostly used as the router is always operational. If the default gateway address does not respond, a </a:t>
            </a:r>
            <a:r>
              <a:rPr lang="en-US" sz="1600" b="1" dirty="0"/>
              <a:t>ping</a:t>
            </a:r>
            <a:r>
              <a:rPr lang="en-US" sz="1600" dirty="0"/>
              <a:t> can be sent to the IP address of another host on the local network that is operational.</a:t>
            </a:r>
          </a:p>
          <a:p>
            <a:pPr>
              <a:buFont typeface="Arial" panose="020B0604020202020204" pitchFamily="34" charset="0"/>
              <a:buChar char="•"/>
            </a:pPr>
            <a:r>
              <a:rPr lang="en-US" sz="1600" dirty="0"/>
              <a:t>If either the default gateway or another host responds, then the local host can successfully communicate over the local network. </a:t>
            </a:r>
          </a:p>
          <a:p>
            <a:pPr>
              <a:buFont typeface="Arial" panose="020B0604020202020204" pitchFamily="34" charset="0"/>
              <a:buChar char="•"/>
            </a:pPr>
            <a:r>
              <a:rPr lang="en-US" sz="1600" dirty="0"/>
              <a:t>If the default gateway does not respond but another host does, this could indicate a problem with the router interface serving as the default gateway. </a:t>
            </a:r>
          </a:p>
          <a:p>
            <a:pPr>
              <a:buFont typeface="Arial" panose="020B0604020202020204" pitchFamily="34" charset="0"/>
              <a:buChar char="•"/>
            </a:pPr>
            <a:r>
              <a:rPr lang="en-US" sz="1600" dirty="0"/>
              <a:t>One possibility is that the wrong default gateway address been configured on the host or the router interface may be fully operational but have security applied to it.</a:t>
            </a:r>
          </a:p>
          <a:p>
            <a:pPr marL="0" indent="0">
              <a:buNone/>
            </a:pPr>
            <a:endParaRPr lang="en-US" sz="1600" dirty="0"/>
          </a:p>
          <a:p>
            <a:pPr marL="0" indent="0">
              <a:buNone/>
            </a:pPr>
            <a:endParaRPr lang="en-US" sz="1600" dirty="0"/>
          </a:p>
          <a:p>
            <a:pPr>
              <a:buFont typeface="Arial" panose="020B0604020202020204" pitchFamily="34" charset="0"/>
              <a:buChar char="•"/>
            </a:pPr>
            <a:endParaRPr lang="en-US" sz="1600" dirty="0"/>
          </a:p>
          <a:p>
            <a:pPr marL="0" indent="0">
              <a:buNone/>
            </a:pPr>
            <a:r>
              <a:rPr lang="en-US" sz="1600" dirty="0"/>
              <a:t/>
            </a:r>
            <a:br>
              <a:rPr lang="en-US" sz="1600" dirty="0"/>
            </a:br>
            <a:endParaRPr lang="en-US" sz="1600" dirty="0"/>
          </a:p>
          <a:p>
            <a:pPr marL="0" indent="0">
              <a:buNone/>
            </a:pPr>
            <a:endParaRPr lang="en-US" sz="1600" dirty="0"/>
          </a:p>
          <a:p>
            <a:pPr marL="0" indent="0">
              <a:buNone/>
            </a:pPr>
            <a:endParaRPr lang="en-US" sz="1600" dirty="0"/>
          </a:p>
        </p:txBody>
      </p:sp>
    </p:spTree>
    <p:custDataLst>
      <p:tags r:id="rId1"/>
    </p:custDataLst>
    <p:extLst>
      <p:ext uri="{BB962C8B-B14F-4D97-AF65-F5344CB8AC3E}">
        <p14:creationId xmlns:p14="http://schemas.microsoft.com/office/powerpoint/2010/main" val="2707136690"/>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Ping and Traceroute Utilities</a:t>
            </a:r>
            <a:r>
              <a:rPr lang="en-US" altLang="en-US" dirty="0"/>
              <a:t/>
            </a:r>
            <a:br>
              <a:rPr lang="en-US" altLang="en-US" dirty="0"/>
            </a:br>
            <a:r>
              <a:rPr lang="en-IN" dirty="0"/>
              <a:t>Ping the Default Gateway (Contd.)</a:t>
            </a:r>
          </a:p>
        </p:txBody>
      </p:sp>
      <p:sp>
        <p:nvSpPr>
          <p:cNvPr id="5" name="Content Placeholder 3">
            <a:extLst>
              <a:ext uri="{FF2B5EF4-FFF2-40B4-BE49-F238E27FC236}">
                <a16:creationId xmlns:a16="http://schemas.microsoft.com/office/drawing/2014/main" xmlns="" id="{7D281037-88AE-4CEF-92F4-C43E9D0E2D70}"/>
              </a:ext>
            </a:extLst>
          </p:cNvPr>
          <p:cNvSpPr/>
          <p:nvPr/>
        </p:nvSpPr>
        <p:spPr>
          <a:xfrm>
            <a:off x="172973" y="820917"/>
            <a:ext cx="3876513" cy="1200329"/>
          </a:xfrm>
          <a:prstGeom prst="rect">
            <a:avLst/>
          </a:prstGeom>
        </p:spPr>
        <p:txBody>
          <a:bodyPr wrap="square">
            <a:spAutoFit/>
          </a:bodyPr>
          <a:lstStyle/>
          <a:p>
            <a:r>
              <a:rPr lang="en-US" dirty="0">
                <a:solidFill>
                  <a:srgbClr val="000000"/>
                </a:solidFill>
                <a:latin typeface="+mn-lt"/>
              </a:rPr>
              <a:t>The host pings its default gateway, sending an ICMP echo request. The default gateway sends an echo reply confirming connectivity.</a:t>
            </a:r>
          </a:p>
        </p:txBody>
      </p:sp>
      <p:pic>
        <p:nvPicPr>
          <p:cNvPr id="11" name="Picture 2">
            <a:extLst>
              <a:ext uri="{FF2B5EF4-FFF2-40B4-BE49-F238E27FC236}">
                <a16:creationId xmlns:a16="http://schemas.microsoft.com/office/drawing/2014/main" xmlns="" id="{6FE31E41-1183-485C-9DD5-F084551948A0}"/>
              </a:ext>
            </a:extLst>
          </p:cNvPr>
          <p:cNvPicPr>
            <a:picLocks noGrp="1" noChangeAspect="1"/>
          </p:cNvPicPr>
          <p:nvPr>
            <p:ph idx="1"/>
          </p:nvPr>
        </p:nvPicPr>
        <p:blipFill rotWithShape="1">
          <a:blip r:embed="rId4"/>
          <a:srcRect l="1390"/>
          <a:stretch/>
        </p:blipFill>
        <p:spPr>
          <a:xfrm>
            <a:off x="4367154" y="881208"/>
            <a:ext cx="4032000" cy="3835272"/>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2180923347"/>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Ping and Traceroute Utilities</a:t>
            </a:r>
            <a:r>
              <a:rPr lang="en-US" altLang="en-US" dirty="0"/>
              <a:t/>
            </a:r>
            <a:br>
              <a:rPr lang="en-US" altLang="en-US" dirty="0"/>
            </a:br>
            <a:r>
              <a:rPr lang="en-IN" dirty="0"/>
              <a:t>Ping a Remote Host</a:t>
            </a:r>
          </a:p>
        </p:txBody>
      </p:sp>
      <p:sp>
        <p:nvSpPr>
          <p:cNvPr id="2" name="Content Placeholder 1"/>
          <p:cNvSpPr>
            <a:spLocks noGrp="1"/>
          </p:cNvSpPr>
          <p:nvPr>
            <p:ph idx="1"/>
          </p:nvPr>
        </p:nvSpPr>
        <p:spPr>
          <a:xfrm>
            <a:off x="60940" y="810820"/>
            <a:ext cx="4404182" cy="3970477"/>
          </a:xfrm>
        </p:spPr>
        <p:txBody>
          <a:bodyPr/>
          <a:lstStyle/>
          <a:p>
            <a:pPr>
              <a:buFont typeface="Arial" panose="020B0604020202020204" pitchFamily="34" charset="0"/>
              <a:buChar char="•"/>
            </a:pPr>
            <a:r>
              <a:rPr lang="en-US" dirty="0"/>
              <a:t>Ping can also be used to test the ability of a local host to communicate across an internetwork. The local host can ping an operational IPv4 host of a remote network.</a:t>
            </a:r>
          </a:p>
          <a:p>
            <a:pPr>
              <a:buFont typeface="Arial" panose="020B0604020202020204" pitchFamily="34" charset="0"/>
              <a:buChar char="•"/>
            </a:pPr>
            <a:r>
              <a:rPr lang="en-US" dirty="0"/>
              <a:t>The router uses its IP routing table to forward the packets. </a:t>
            </a:r>
          </a:p>
          <a:p>
            <a:pPr>
              <a:buFont typeface="Arial" panose="020B0604020202020204" pitchFamily="34" charset="0"/>
              <a:buChar char="•"/>
            </a:pPr>
            <a:r>
              <a:rPr lang="en-US" dirty="0"/>
              <a:t>If this ping is successful, the operation of a large piece of the internetwork and the functionality of the remote host can be verified.</a:t>
            </a:r>
          </a:p>
          <a:p>
            <a:pPr>
              <a:buFont typeface="Arial" panose="020B0604020202020204" pitchFamily="34" charset="0"/>
              <a:buChar char="•"/>
            </a:pPr>
            <a:r>
              <a:rPr lang="en-US" altLang="en-US" dirty="0"/>
              <a:t>A successful </a:t>
            </a:r>
            <a:r>
              <a:rPr lang="en-US" altLang="en-US" b="1" dirty="0"/>
              <a:t>ping</a:t>
            </a:r>
            <a:r>
              <a:rPr lang="en-US" altLang="en-US" dirty="0"/>
              <a:t> across the network confirms communication on the local network, the operation of the router as the default gateway, and the operation of all other routers in the path between the local network and the network of the remote host.</a:t>
            </a:r>
          </a:p>
          <a:p>
            <a:pPr>
              <a:buFont typeface="Arial" panose="020B0604020202020204" pitchFamily="34" charset="0"/>
              <a:buChar char="•"/>
            </a:pPr>
            <a:endParaRPr lang="en-US" dirty="0"/>
          </a:p>
          <a:p>
            <a:pPr marL="0"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xmlns="" id="{19743E63-BDF6-4E00-8F53-C0D0695DE689}"/>
              </a:ext>
            </a:extLst>
          </p:cNvPr>
          <p:cNvPicPr>
            <a:picLocks noChangeAspect="1"/>
          </p:cNvPicPr>
          <p:nvPr/>
        </p:nvPicPr>
        <p:blipFill>
          <a:blip r:embed="rId4"/>
          <a:stretch>
            <a:fillRect/>
          </a:stretch>
        </p:blipFill>
        <p:spPr>
          <a:xfrm>
            <a:off x="4358244" y="1074183"/>
            <a:ext cx="4675108" cy="342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3898697149"/>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41393"/>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Ping and Traceroute Utilities</a:t>
            </a:r>
            <a:r>
              <a:rPr lang="en-US" altLang="en-US" dirty="0"/>
              <a:t/>
            </a:r>
            <a:br>
              <a:rPr lang="en-US" altLang="en-US" dirty="0"/>
            </a:br>
            <a:r>
              <a:rPr lang="en-IN" dirty="0"/>
              <a:t>Traceroute - Test the Path</a:t>
            </a:r>
          </a:p>
        </p:txBody>
      </p:sp>
      <p:sp>
        <p:nvSpPr>
          <p:cNvPr id="2" name="Content Placeholder 1"/>
          <p:cNvSpPr>
            <a:spLocks noGrp="1"/>
          </p:cNvSpPr>
          <p:nvPr>
            <p:ph idx="1"/>
          </p:nvPr>
        </p:nvSpPr>
        <p:spPr>
          <a:xfrm>
            <a:off x="144064" y="798944"/>
            <a:ext cx="8855871" cy="3832433"/>
          </a:xfrm>
        </p:spPr>
        <p:txBody>
          <a:bodyPr/>
          <a:lstStyle/>
          <a:p>
            <a:pPr>
              <a:buFont typeface="Arial" panose="020B0604020202020204" pitchFamily="34" charset="0"/>
              <a:buChar char="•"/>
            </a:pPr>
            <a:r>
              <a:rPr lang="en-US" sz="1600" dirty="0"/>
              <a:t>Ping is used to test connectivity between two hosts but does not provide information about the details of devices between the hosts.</a:t>
            </a:r>
          </a:p>
          <a:p>
            <a:pPr>
              <a:buFont typeface="Arial" panose="020B0604020202020204" pitchFamily="34" charset="0"/>
              <a:buChar char="•"/>
            </a:pPr>
            <a:r>
              <a:rPr lang="en-US" sz="1600" dirty="0"/>
              <a:t>Traceroute (</a:t>
            </a:r>
            <a:r>
              <a:rPr lang="en-US" sz="1600" b="1" dirty="0"/>
              <a:t>tracert</a:t>
            </a:r>
            <a:r>
              <a:rPr lang="en-US" sz="1600" dirty="0"/>
              <a:t>) is a utility that generates a list of hops that were successfully reached along the path. This list can provide important verification and troubleshooting information. </a:t>
            </a:r>
          </a:p>
          <a:p>
            <a:pPr>
              <a:buFont typeface="Arial" panose="020B0604020202020204" pitchFamily="34" charset="0"/>
              <a:buChar char="•"/>
            </a:pPr>
            <a:r>
              <a:rPr lang="en-US" sz="1600" dirty="0"/>
              <a:t>If the data reaches the destination, then the trace lists the interface of every router in the path between the hosts. </a:t>
            </a:r>
          </a:p>
          <a:p>
            <a:pPr>
              <a:buFont typeface="Arial" panose="020B0604020202020204" pitchFamily="34" charset="0"/>
              <a:buChar char="•"/>
            </a:pPr>
            <a:r>
              <a:rPr lang="en-US" sz="1600" dirty="0"/>
              <a:t>If the data fails at some hop along the way, the address of the last router that responded to the trace can provide an indication of where the problem or security restrictions </a:t>
            </a:r>
            <a:r>
              <a:rPr lang="en-US" sz="1600"/>
              <a:t>are found.</a:t>
            </a:r>
            <a:endParaRPr lang="en-US" sz="1600" dirty="0"/>
          </a:p>
          <a:p>
            <a:pPr marL="192087" indent="0">
              <a:buNone/>
            </a:pPr>
            <a:endParaRPr lang="en-US" sz="1600" dirty="0"/>
          </a:p>
          <a:p>
            <a:pPr marL="0" indent="0">
              <a:buNone/>
            </a:pPr>
            <a:endParaRPr lang="en-US" sz="1600" dirty="0"/>
          </a:p>
          <a:p>
            <a:pPr marL="0" indent="0">
              <a:buNone/>
            </a:pPr>
            <a:endParaRPr lang="en-US" sz="1600" dirty="0"/>
          </a:p>
        </p:txBody>
      </p:sp>
    </p:spTree>
    <p:custDataLst>
      <p:tags r:id="rId1"/>
    </p:custDataLst>
    <p:extLst>
      <p:ext uri="{BB962C8B-B14F-4D97-AF65-F5344CB8AC3E}">
        <p14:creationId xmlns:p14="http://schemas.microsoft.com/office/powerpoint/2010/main" val="2403269060"/>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xmlns="" id="{EE41BF89-6CAC-4E74-8915-5E35C4904BCA}"/>
              </a:ext>
            </a:extLst>
          </p:cNvPr>
          <p:cNvSpPr txBox="1">
            <a:spLocks noChangeArrowheads="1"/>
          </p:cNvSpPr>
          <p:nvPr/>
        </p:nvSpPr>
        <p:spPr bwMode="auto">
          <a:xfrm>
            <a:off x="144065" y="41393"/>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Ping and Traceroute Utilities</a:t>
            </a:r>
            <a:r>
              <a:rPr lang="en-US" altLang="en-US" dirty="0"/>
              <a:t/>
            </a:r>
            <a:br>
              <a:rPr lang="en-US" altLang="en-US" dirty="0"/>
            </a:br>
            <a:r>
              <a:rPr lang="en-IN" dirty="0"/>
              <a:t>Traceroute - Test the Path (Contd.)</a:t>
            </a:r>
          </a:p>
        </p:txBody>
      </p:sp>
      <p:sp>
        <p:nvSpPr>
          <p:cNvPr id="2" name="Content Placeholder 1"/>
          <p:cNvSpPr>
            <a:spLocks noGrp="1"/>
          </p:cNvSpPr>
          <p:nvPr>
            <p:ph idx="1"/>
          </p:nvPr>
        </p:nvSpPr>
        <p:spPr>
          <a:xfrm>
            <a:off x="144064" y="798944"/>
            <a:ext cx="8855871" cy="3832433"/>
          </a:xfrm>
        </p:spPr>
        <p:txBody>
          <a:bodyPr/>
          <a:lstStyle/>
          <a:p>
            <a:pPr marL="0" indent="0">
              <a:buNone/>
            </a:pPr>
            <a:r>
              <a:rPr lang="en-US" sz="1600" b="1" dirty="0"/>
              <a:t>Round Trip Time (RTT)</a:t>
            </a:r>
          </a:p>
          <a:p>
            <a:pPr>
              <a:buFont typeface="Arial" panose="020B0604020202020204" pitchFamily="34" charset="0"/>
              <a:buChar char="•"/>
            </a:pPr>
            <a:r>
              <a:rPr lang="en-US" sz="1600" dirty="0"/>
              <a:t>The traceroute provides a round-trip time for each hop along the path and indicates if a hop fails to respond.</a:t>
            </a:r>
          </a:p>
          <a:p>
            <a:pPr>
              <a:buFont typeface="Arial" panose="020B0604020202020204" pitchFamily="34" charset="0"/>
              <a:buChar char="•"/>
            </a:pPr>
            <a:r>
              <a:rPr lang="en-IN" sz="1600" dirty="0"/>
              <a:t>The round-trip time</a:t>
            </a:r>
            <a:r>
              <a:rPr lang="en-US" sz="1600" dirty="0"/>
              <a:t> is the time a packet takes to reach the remote host and for the response from the host to return. </a:t>
            </a:r>
          </a:p>
          <a:p>
            <a:pPr>
              <a:buFont typeface="Arial" panose="020B0604020202020204" pitchFamily="34" charset="0"/>
              <a:buChar char="•"/>
            </a:pPr>
            <a:r>
              <a:rPr lang="en-US" sz="1600" dirty="0"/>
              <a:t>An asterisk (*) is used to indicate a lost or unreplied packet.</a:t>
            </a:r>
          </a:p>
          <a:p>
            <a:pPr>
              <a:buFont typeface="Arial" panose="020B0604020202020204" pitchFamily="34" charset="0"/>
              <a:buChar char="•"/>
            </a:pPr>
            <a:r>
              <a:rPr lang="en-US" sz="1600" dirty="0"/>
              <a:t>This information can be used to locate a problematic router in the path or may indicate that the router is configured not to reply. </a:t>
            </a:r>
          </a:p>
          <a:p>
            <a:pPr>
              <a:buFont typeface="Arial" panose="020B0604020202020204" pitchFamily="34" charset="0"/>
              <a:buChar char="•"/>
            </a:pPr>
            <a:r>
              <a:rPr lang="en-US" sz="1600" dirty="0"/>
              <a:t>If the display shows high response times or data losses from a particular hop, this is an indication that the resources of the router or its connections may be overused.</a:t>
            </a:r>
          </a:p>
          <a:p>
            <a:pPr marL="192087" indent="0">
              <a:buNone/>
            </a:pPr>
            <a:endParaRPr lang="en-US" sz="1600" dirty="0"/>
          </a:p>
          <a:p>
            <a:pPr marL="0" indent="0">
              <a:buNone/>
            </a:pPr>
            <a:endParaRPr lang="en-US" sz="1600" dirty="0"/>
          </a:p>
          <a:p>
            <a:pPr marL="0" indent="0">
              <a:buNone/>
            </a:pPr>
            <a:endParaRPr lang="en-US" sz="1600" dirty="0"/>
          </a:p>
        </p:txBody>
      </p:sp>
    </p:spTree>
    <p:custDataLst>
      <p:tags r:id="rId1"/>
    </p:custDataLst>
    <p:extLst>
      <p:ext uri="{BB962C8B-B14F-4D97-AF65-F5344CB8AC3E}">
        <p14:creationId xmlns:p14="http://schemas.microsoft.com/office/powerpoint/2010/main" val="3252270764"/>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xmlns="" id="{F05BD498-9284-4188-8C30-90742637956E}"/>
              </a:ext>
            </a:extLst>
          </p:cNvPr>
          <p:cNvSpPr txBox="1">
            <a:spLocks noChangeArrowheads="1"/>
          </p:cNvSpPr>
          <p:nvPr/>
        </p:nvSpPr>
        <p:spPr bwMode="auto">
          <a:xfrm>
            <a:off x="144065" y="41393"/>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Ping and Traceroute Utilities</a:t>
            </a:r>
            <a:r>
              <a:rPr lang="en-US" altLang="en-US" dirty="0"/>
              <a:t/>
            </a:r>
            <a:br>
              <a:rPr lang="en-US" altLang="en-US" dirty="0"/>
            </a:br>
            <a:r>
              <a:rPr lang="en-IN" dirty="0"/>
              <a:t>Traceroute - Test the Path (Contd.)</a:t>
            </a:r>
          </a:p>
        </p:txBody>
      </p:sp>
      <p:sp>
        <p:nvSpPr>
          <p:cNvPr id="2" name="Content Placeholder 1"/>
          <p:cNvSpPr>
            <a:spLocks noGrp="1"/>
          </p:cNvSpPr>
          <p:nvPr>
            <p:ph idx="1"/>
          </p:nvPr>
        </p:nvSpPr>
        <p:spPr>
          <a:xfrm>
            <a:off x="144065" y="820917"/>
            <a:ext cx="8855870" cy="661718"/>
          </a:xfrm>
        </p:spPr>
        <p:txBody>
          <a:bodyPr/>
          <a:lstStyle/>
          <a:p>
            <a:pPr marL="0" indent="0">
              <a:buNone/>
            </a:pPr>
            <a:r>
              <a:rPr lang="en-US" sz="1400" b="1" dirty="0"/>
              <a:t>IPv4 TTL and IPv6 Hop Limit: </a:t>
            </a:r>
            <a:r>
              <a:rPr lang="en-US" sz="1400" dirty="0"/>
              <a:t>Traceroute uses the function of the TTL field in IPv4 and the Hop Limit field in IPv6 in the Layer 3 headers, along with the ICMP Time Exceeded message.</a:t>
            </a:r>
          </a:p>
          <a:p>
            <a:pPr marL="192087" indent="0">
              <a:buNone/>
            </a:pPr>
            <a:endParaRPr lang="en-US" sz="1400" dirty="0"/>
          </a:p>
          <a:p>
            <a:pPr marL="0" indent="0">
              <a:buNone/>
            </a:pPr>
            <a:endParaRPr lang="en-US" sz="1400" dirty="0"/>
          </a:p>
          <a:p>
            <a:pPr marL="0" indent="0">
              <a:buNone/>
            </a:pPr>
            <a:endParaRPr lang="en-US" sz="1400" dirty="0"/>
          </a:p>
        </p:txBody>
      </p:sp>
      <p:sp>
        <p:nvSpPr>
          <p:cNvPr id="4" name="Content Placeholder 1">
            <a:extLst>
              <a:ext uri="{FF2B5EF4-FFF2-40B4-BE49-F238E27FC236}">
                <a16:creationId xmlns:a16="http://schemas.microsoft.com/office/drawing/2014/main" xmlns="" id="{35729573-3277-4BCB-BA54-4C76136ABB3D}"/>
              </a:ext>
            </a:extLst>
          </p:cNvPr>
          <p:cNvSpPr/>
          <p:nvPr/>
        </p:nvSpPr>
        <p:spPr>
          <a:xfrm>
            <a:off x="25315" y="1385784"/>
            <a:ext cx="4436417" cy="3551438"/>
          </a:xfrm>
          <a:prstGeom prst="rect">
            <a:avLst/>
          </a:prstGeom>
        </p:spPr>
        <p:txBody>
          <a:bodyPr wrap="square">
            <a:spAutoFit/>
          </a:bodyPr>
          <a:lstStyle/>
          <a:p>
            <a:pPr marL="216000" indent="-216000">
              <a:buClr>
                <a:schemeClr val="tx1"/>
              </a:buClr>
              <a:buFont typeface="Arial" panose="020B0604020202020204" pitchFamily="34" charset="0"/>
              <a:buChar char="•"/>
            </a:pPr>
            <a:r>
              <a:rPr lang="en-US" sz="1400" dirty="0">
                <a:solidFill>
                  <a:srgbClr val="000000"/>
                </a:solidFill>
                <a:latin typeface="+mn-lt"/>
              </a:rPr>
              <a:t>The first sequence of messages sent from traceroute have a TTL field value of 1 which causes the TTL to time out the IPv4 packet at the first router. This router then responds with an ICMPv4 Time Exceeded message. Traceroute now has the address of the first hop.</a:t>
            </a:r>
          </a:p>
          <a:p>
            <a:pPr marL="216000" indent="-216000">
              <a:buClr>
                <a:schemeClr val="tx1"/>
              </a:buClr>
              <a:buFont typeface="Arial" panose="020B0604020202020204" pitchFamily="34" charset="0"/>
              <a:buChar char="•"/>
            </a:pPr>
            <a:r>
              <a:rPr lang="en-US" sz="1400" dirty="0">
                <a:solidFill>
                  <a:srgbClr val="000000"/>
                </a:solidFill>
                <a:latin typeface="+mn-lt"/>
              </a:rPr>
              <a:t>Traceroute then progressively increments the TTL field (2, 3, 4...) for each sequence of messages. This provides the trace with the address of each hop as the packets time out further down the path. The TTL field continues to be increased until the destination is reached.</a:t>
            </a:r>
          </a:p>
          <a:p>
            <a:pPr marL="216000" indent="-216000">
              <a:buClr>
                <a:schemeClr val="tx1"/>
              </a:buClr>
              <a:buFont typeface="Arial" panose="020B0604020202020204" pitchFamily="34" charset="0"/>
              <a:buChar char="•"/>
            </a:pPr>
            <a:r>
              <a:rPr lang="en-US" sz="1400" dirty="0">
                <a:solidFill>
                  <a:srgbClr val="000000"/>
                </a:solidFill>
                <a:latin typeface="+mn-lt"/>
              </a:rPr>
              <a:t>After the final destination is reached, the host responds with either an ICMP Port Unreachable message or an ICMP Echo Reply message instead of the ICMP Time Exceeded message.</a:t>
            </a:r>
          </a:p>
        </p:txBody>
      </p:sp>
      <p:pic>
        <p:nvPicPr>
          <p:cNvPr id="5" name="Picture 4">
            <a:extLst>
              <a:ext uri="{FF2B5EF4-FFF2-40B4-BE49-F238E27FC236}">
                <a16:creationId xmlns:a16="http://schemas.microsoft.com/office/drawing/2014/main" xmlns="" id="{CC432747-F0AF-4804-9259-3400EE8969D8}"/>
              </a:ext>
            </a:extLst>
          </p:cNvPr>
          <p:cNvPicPr>
            <a:picLocks noChangeAspect="1"/>
          </p:cNvPicPr>
          <p:nvPr/>
        </p:nvPicPr>
        <p:blipFill rotWithShape="1">
          <a:blip r:embed="rId4"/>
          <a:srcRect r="3911"/>
          <a:stretch/>
        </p:blipFill>
        <p:spPr>
          <a:xfrm>
            <a:off x="4461733" y="1721503"/>
            <a:ext cx="4337884" cy="2880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121878730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0DBD329-AB20-664C-9697-486FE5CED9B9}"/>
              </a:ext>
            </a:extLst>
          </p:cNvPr>
          <p:cNvSpPr>
            <a:spLocks noGrp="1"/>
          </p:cNvSpPr>
          <p:nvPr>
            <p:ph type="title"/>
          </p:nvPr>
        </p:nvSpPr>
        <p:spPr>
          <a:xfrm>
            <a:off x="0" y="99085"/>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xmlns=""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xmlns="" id="{24EE699F-A87C-2246-9235-C1DFDF6B2651}"/>
              </a:ext>
            </a:extLst>
          </p:cNvPr>
          <p:cNvGraphicFramePr>
            <a:graphicFrameLocks noGrp="1"/>
          </p:cNvGraphicFramePr>
          <p:nvPr>
            <p:extLst>
              <p:ext uri="{D42A27DB-BD31-4B8C-83A1-F6EECF244321}">
                <p14:modId xmlns:p14="http://schemas.microsoft.com/office/powerpoint/2010/main" val="3935841513"/>
              </p:ext>
            </p:extLst>
          </p:nvPr>
        </p:nvGraphicFramePr>
        <p:xfrm>
          <a:off x="301658" y="1145310"/>
          <a:ext cx="8557528" cy="2356887"/>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xmlns="" val="200107645"/>
                    </a:ext>
                  </a:extLst>
                </a:gridCol>
                <a:gridCol w="6416970">
                  <a:extLst>
                    <a:ext uri="{9D8B030D-6E8A-4147-A177-3AD203B41FA5}">
                      <a16:colId xmlns:a16="http://schemas.microsoft.com/office/drawing/2014/main" xmlns="" val="2648404099"/>
                    </a:ext>
                  </a:extLst>
                </a:gridCol>
              </a:tblGrid>
              <a:tr h="265091">
                <a:tc>
                  <a:txBody>
                    <a:bodyPr/>
                    <a:lstStyle/>
                    <a:p>
                      <a:pPr algn="ctr"/>
                      <a:r>
                        <a:rPr lang="en-US" dirty="0"/>
                        <a:t>Feature</a:t>
                      </a:r>
                    </a:p>
                  </a:txBody>
                  <a:tcPr/>
                </a:tc>
                <a:tc>
                  <a:txBody>
                    <a:bodyPr/>
                    <a:lstStyle/>
                    <a:p>
                      <a:pPr algn="ctr"/>
                      <a:r>
                        <a:rPr lang="en-US" dirty="0"/>
                        <a:t>Description</a:t>
                      </a:r>
                    </a:p>
                  </a:txBody>
                  <a:tcPr/>
                </a:tc>
                <a:extLst>
                  <a:ext uri="{0D108BD9-81ED-4DB2-BD59-A6C34878D82A}">
                    <a16:rowId xmlns:a16="http://schemas.microsoft.com/office/drawing/2014/main" xmlns="" val="367710602"/>
                  </a:ext>
                </a:extLst>
              </a:tr>
              <a:tr h="331556">
                <a:tc>
                  <a:txBody>
                    <a:bodyPr/>
                    <a:lstStyle/>
                    <a:p>
                      <a:pPr algn="l" fontAlgn="b"/>
                      <a:r>
                        <a:rPr lang="en-US" sz="1400" b="0" i="0" u="none" strike="noStrike" dirty="0">
                          <a:solidFill>
                            <a:schemeClr val="tx1"/>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xmlns=""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xmlns="" val="904576505"/>
                  </a:ext>
                </a:extLst>
              </a:tr>
              <a:tr h="265091">
                <a:tc>
                  <a:txBody>
                    <a:bodyPr/>
                    <a:lstStyle/>
                    <a:p>
                      <a:pPr algn="l" fontAlgn="b"/>
                      <a:r>
                        <a:rPr lang="en-US" sz="1400" b="0" i="0" u="none" strike="noStrike" dirty="0">
                          <a:solidFill>
                            <a:schemeClr val="tx1"/>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xmlns="" val="3727131555"/>
                  </a:ext>
                </a:extLst>
              </a:tr>
              <a:tr h="265091">
                <a:tc>
                  <a:txBody>
                    <a:bodyPr/>
                    <a:lstStyle/>
                    <a:p>
                      <a:pPr algn="l" fontAlgn="b"/>
                      <a:r>
                        <a:rPr lang="en-US" sz="1400" b="0" i="0" u="none" strike="noStrike" dirty="0">
                          <a:solidFill>
                            <a:schemeClr val="tx1"/>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xmlns="" val="10004"/>
                  </a:ext>
                </a:extLst>
              </a:tr>
              <a:tr h="265091">
                <a:tc>
                  <a:txBody>
                    <a:bodyPr/>
                    <a:lstStyle/>
                    <a:p>
                      <a:pPr algn="l" fontAlgn="b"/>
                      <a:r>
                        <a:rPr lang="en-US" sz="1400" b="0" i="0" u="none" strike="noStrike" dirty="0">
                          <a:solidFill>
                            <a:schemeClr val="tx1"/>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xmlns="" val="10005"/>
                  </a:ext>
                </a:extLst>
              </a:tr>
            </a:tbl>
          </a:graphicData>
        </a:graphic>
      </p:graphicFrame>
    </p:spTree>
    <p:custDataLst>
      <p:tags r:id="rId1"/>
    </p:custDataLst>
    <p:extLst>
      <p:ext uri="{BB962C8B-B14F-4D97-AF65-F5344CB8AC3E}">
        <p14:creationId xmlns:p14="http://schemas.microsoft.com/office/powerpoint/2010/main" val="112055466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Ping and Traceroute Utilities</a:t>
            </a:r>
            <a:r>
              <a:rPr lang="en-US" altLang="en-US" dirty="0"/>
              <a:t/>
            </a:r>
            <a:br>
              <a:rPr lang="en-US" altLang="en-US" dirty="0"/>
            </a:br>
            <a:r>
              <a:rPr lang="en-IN" dirty="0"/>
              <a:t>ICMP Packet Format</a:t>
            </a:r>
          </a:p>
        </p:txBody>
      </p:sp>
      <p:sp>
        <p:nvSpPr>
          <p:cNvPr id="2" name="Content Placeholder 1"/>
          <p:cNvSpPr>
            <a:spLocks noGrp="1"/>
          </p:cNvSpPr>
          <p:nvPr>
            <p:ph idx="1"/>
          </p:nvPr>
        </p:nvSpPr>
        <p:spPr>
          <a:xfrm>
            <a:off x="120316" y="810819"/>
            <a:ext cx="4451684" cy="4046187"/>
          </a:xfrm>
        </p:spPr>
        <p:txBody>
          <a:bodyPr/>
          <a:lstStyle/>
          <a:p>
            <a:pPr>
              <a:buFont typeface="Arial" panose="020B0604020202020204" pitchFamily="34" charset="0"/>
              <a:buChar char="•"/>
            </a:pPr>
            <a:r>
              <a:rPr lang="en-US" sz="1600" dirty="0"/>
              <a:t>ICMP is encapsulated directly into IP packets.</a:t>
            </a:r>
          </a:p>
          <a:p>
            <a:pPr>
              <a:buFont typeface="Arial" panose="020B0604020202020204" pitchFamily="34" charset="0"/>
              <a:buChar char="•"/>
            </a:pPr>
            <a:r>
              <a:rPr lang="en-US" sz="1600" dirty="0"/>
              <a:t>ICMP acts as a data payload within the IP packet. It has a special header data field.</a:t>
            </a:r>
          </a:p>
          <a:p>
            <a:pPr>
              <a:buFont typeface="Arial" panose="020B0604020202020204" pitchFamily="34" charset="0"/>
              <a:buChar char="•"/>
            </a:pPr>
            <a:r>
              <a:rPr lang="en-US" sz="1600" dirty="0"/>
              <a:t>It uses message codes to differentiate between different types of ICMP messages. These are some </a:t>
            </a:r>
            <a:r>
              <a:rPr lang="en-IN" sz="1600" dirty="0"/>
              <a:t>common message codes:</a:t>
            </a:r>
            <a:endParaRPr lang="en-US" sz="1600" dirty="0"/>
          </a:p>
          <a:p>
            <a:pPr lvl="1">
              <a:buFont typeface="Arial" panose="020B0604020202020204" pitchFamily="34" charset="0"/>
              <a:buChar char="•"/>
            </a:pPr>
            <a:r>
              <a:rPr lang="en-US" sz="1600" b="1" dirty="0"/>
              <a:t>0 – </a:t>
            </a:r>
            <a:r>
              <a:rPr lang="en-US" sz="1600" dirty="0"/>
              <a:t>Echo reply (response to a ping)</a:t>
            </a:r>
          </a:p>
          <a:p>
            <a:pPr lvl="1">
              <a:buFont typeface="Arial" panose="020B0604020202020204" pitchFamily="34" charset="0"/>
              <a:buChar char="•"/>
            </a:pPr>
            <a:r>
              <a:rPr lang="en-US" sz="1600" b="1" dirty="0"/>
              <a:t>3 –</a:t>
            </a:r>
            <a:r>
              <a:rPr lang="en-US" sz="1600" dirty="0"/>
              <a:t> Destination Unreachable</a:t>
            </a:r>
          </a:p>
          <a:p>
            <a:pPr lvl="1">
              <a:buFont typeface="Arial" panose="020B0604020202020204" pitchFamily="34" charset="0"/>
              <a:buChar char="•"/>
            </a:pPr>
            <a:r>
              <a:rPr lang="en-US" sz="1600" b="1" dirty="0"/>
              <a:t>5 – </a:t>
            </a:r>
            <a:r>
              <a:rPr lang="en-US" sz="1600" dirty="0"/>
              <a:t>Redirect (use another route to the destination)</a:t>
            </a:r>
          </a:p>
          <a:p>
            <a:pPr lvl="1">
              <a:buFont typeface="Arial" panose="020B0604020202020204" pitchFamily="34" charset="0"/>
              <a:buChar char="•"/>
            </a:pPr>
            <a:r>
              <a:rPr lang="en-US" sz="1600" b="1" dirty="0"/>
              <a:t>8 –</a:t>
            </a:r>
            <a:r>
              <a:rPr lang="en-US" sz="1600" dirty="0"/>
              <a:t> Echo request (for ping)</a:t>
            </a:r>
          </a:p>
          <a:p>
            <a:pPr lvl="1">
              <a:buFont typeface="Arial" panose="020B0604020202020204" pitchFamily="34" charset="0"/>
              <a:buChar char="•"/>
            </a:pPr>
            <a:r>
              <a:rPr lang="en-US" sz="1600" b="1" dirty="0"/>
              <a:t>11 – </a:t>
            </a:r>
            <a:r>
              <a:rPr lang="en-US" sz="1600" dirty="0"/>
              <a:t>Time Exceeded (TTL became 0)</a:t>
            </a:r>
          </a:p>
          <a:p>
            <a:pPr marL="0" indent="0">
              <a:buNone/>
            </a:pPr>
            <a:endParaRPr lang="en-US" sz="1600" dirty="0"/>
          </a:p>
          <a:p>
            <a:pPr marL="0" indent="0">
              <a:buNone/>
            </a:pPr>
            <a:endParaRPr lang="en-US" sz="1600" dirty="0"/>
          </a:p>
          <a:p>
            <a:pPr marL="0" indent="0">
              <a:buNone/>
            </a:pPr>
            <a:endParaRPr lang="en-US" sz="1600" dirty="0"/>
          </a:p>
        </p:txBody>
      </p:sp>
      <p:pic>
        <p:nvPicPr>
          <p:cNvPr id="4" name="Picture 3">
            <a:extLst>
              <a:ext uri="{FF2B5EF4-FFF2-40B4-BE49-F238E27FC236}">
                <a16:creationId xmlns:a16="http://schemas.microsoft.com/office/drawing/2014/main" xmlns="" id="{AECE039C-7B7F-4AEA-82D8-FD916CA52D51}"/>
              </a:ext>
            </a:extLst>
          </p:cNvPr>
          <p:cNvPicPr>
            <a:picLocks noChangeAspect="1"/>
          </p:cNvPicPr>
          <p:nvPr/>
        </p:nvPicPr>
        <p:blipFill>
          <a:blip r:embed="rId4"/>
          <a:stretch>
            <a:fillRect/>
          </a:stretch>
        </p:blipFill>
        <p:spPr>
          <a:xfrm>
            <a:off x="4376969" y="1112627"/>
            <a:ext cx="4682340" cy="3132000"/>
          </a:xfrm>
          <a:prstGeom prst="rect">
            <a:avLst/>
          </a:prstGeom>
          <a:ln>
            <a:solidFill>
              <a:schemeClr val="bg1">
                <a:lumMod val="75000"/>
              </a:schemeClr>
            </a:solidFill>
          </a:ln>
        </p:spPr>
      </p:pic>
    </p:spTree>
    <p:custDataLst>
      <p:tags r:id="rId1"/>
    </p:custDataLst>
    <p:extLst>
      <p:ext uri="{BB962C8B-B14F-4D97-AF65-F5344CB8AC3E}">
        <p14:creationId xmlns:p14="http://schemas.microsoft.com/office/powerpoint/2010/main" val="1991422608"/>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altLang="en-US" sz="1600" dirty="0"/>
              <a:t>Ping and Traceroute Utilities</a:t>
            </a:r>
            <a:r>
              <a:rPr lang="en-US" altLang="en-US" dirty="0"/>
              <a:t/>
            </a:r>
            <a:br>
              <a:rPr lang="en-US" altLang="en-US" dirty="0"/>
            </a:br>
            <a:r>
              <a:rPr lang="en-US" dirty="0"/>
              <a:t>Packet Tracer – Verify IPv4 and IPv6 Addressing</a:t>
            </a:r>
            <a:endParaRPr lang="en-IN" dirty="0"/>
          </a:p>
        </p:txBody>
      </p:sp>
      <p:sp>
        <p:nvSpPr>
          <p:cNvPr id="2" name="Content Placeholder 1"/>
          <p:cNvSpPr>
            <a:spLocks noGrp="1"/>
          </p:cNvSpPr>
          <p:nvPr>
            <p:ph idx="1"/>
          </p:nvPr>
        </p:nvSpPr>
        <p:spPr>
          <a:xfrm>
            <a:off x="144065" y="798944"/>
            <a:ext cx="8467372" cy="1470123"/>
          </a:xfrm>
        </p:spPr>
        <p:txBody>
          <a:bodyPr/>
          <a:lstStyle/>
          <a:p>
            <a:pPr marL="0" indent="0">
              <a:buNone/>
            </a:pPr>
            <a:r>
              <a:rPr lang="en-US" sz="1800" dirty="0"/>
              <a:t>In this Packet Tracer, you will do the following:</a:t>
            </a:r>
          </a:p>
          <a:p>
            <a:pPr>
              <a:buFont typeface="Arial" panose="020B0604020202020204" pitchFamily="34" charset="0"/>
              <a:buChar char="•"/>
            </a:pPr>
            <a:r>
              <a:rPr lang="en-US" sz="1800" dirty="0"/>
              <a:t>Verify IPv4 and IPv6 addressing configuration.</a:t>
            </a:r>
          </a:p>
          <a:p>
            <a:pPr>
              <a:buFont typeface="Arial" panose="020B0604020202020204" pitchFamily="34" charset="0"/>
              <a:buChar char="•"/>
            </a:pPr>
            <a:r>
              <a:rPr lang="en-US" sz="1800" dirty="0"/>
              <a:t>Test connectivity with Ping and Tracert.</a:t>
            </a:r>
          </a:p>
          <a:p>
            <a:pPr marL="0" indent="0">
              <a:buNone/>
            </a:pPr>
            <a:endParaRPr lang="en-US" sz="1800" dirty="0"/>
          </a:p>
          <a:p>
            <a:pPr marL="0" indent="0">
              <a:buNone/>
            </a:pPr>
            <a:endParaRPr lang="en-US" sz="1800" dirty="0"/>
          </a:p>
        </p:txBody>
      </p:sp>
    </p:spTree>
    <p:custDataLst>
      <p:tags r:id="rId1"/>
    </p:custDataLst>
    <p:extLst>
      <p:ext uri="{BB962C8B-B14F-4D97-AF65-F5344CB8AC3E}">
        <p14:creationId xmlns:p14="http://schemas.microsoft.com/office/powerpoint/2010/main" val="1199426581"/>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8245255" cy="1802391"/>
          </a:xfrm>
        </p:spPr>
        <p:txBody>
          <a:bodyPr/>
          <a:lstStyle/>
          <a:p>
            <a:r>
              <a:rPr lang="en-US" dirty="0">
                <a:solidFill>
                  <a:schemeClr val="accent5">
                    <a:lumMod val="40000"/>
                    <a:lumOff val="60000"/>
                  </a:schemeClr>
                </a:solidFill>
              </a:rPr>
              <a:t>7.3 </a:t>
            </a:r>
            <a:r>
              <a:rPr lang="en-US" sz="4800" dirty="0">
                <a:solidFill>
                  <a:schemeClr val="accent1">
                    <a:lumMod val="20000"/>
                    <a:lumOff val="80000"/>
                  </a:schemeClr>
                </a:solidFill>
              </a:rPr>
              <a:t>Connectivity Verification Summary</a:t>
            </a:r>
            <a:endParaRPr lang="en-US" dirty="0">
              <a:solidFill>
                <a:schemeClr val="accent1">
                  <a:lumMod val="20000"/>
                  <a:lumOff val="80000"/>
                </a:schemeClr>
              </a:solidFill>
            </a:endParaRPr>
          </a:p>
        </p:txBody>
      </p:sp>
    </p:spTree>
    <p:custDataLst>
      <p:tags r:id="rId1"/>
    </p:custDataLst>
    <p:extLst>
      <p:ext uri="{BB962C8B-B14F-4D97-AF65-F5344CB8AC3E}">
        <p14:creationId xmlns:p14="http://schemas.microsoft.com/office/powerpoint/2010/main" val="743246320"/>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xmlns="" id="{A7E249FF-01FC-487E-B05D-F7C27AD56CB5}"/>
              </a:ext>
            </a:extLst>
          </p:cNvPr>
          <p:cNvSpPr txBox="1">
            <a:spLocks noChangeArrowheads="1"/>
          </p:cNvSpPr>
          <p:nvPr/>
        </p:nvSpPr>
        <p:spPr bwMode="auto">
          <a:xfrm>
            <a:off x="72625" y="20502"/>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Connectivity Verification Summary </a:t>
            </a:r>
          </a:p>
          <a:p>
            <a:r>
              <a:rPr lang="en-US" dirty="0"/>
              <a:t>What Did I Learn in this Module?</a:t>
            </a:r>
            <a:endParaRPr lang="en-IN" dirty="0"/>
          </a:p>
        </p:txBody>
      </p:sp>
      <p:sp>
        <p:nvSpPr>
          <p:cNvPr id="2" name="Content Placeholder 1"/>
          <p:cNvSpPr>
            <a:spLocks noGrp="1"/>
          </p:cNvSpPr>
          <p:nvPr>
            <p:ph idx="1"/>
          </p:nvPr>
        </p:nvSpPr>
        <p:spPr>
          <a:xfrm>
            <a:off x="144064" y="798944"/>
            <a:ext cx="8821515" cy="3650393"/>
          </a:xfrm>
        </p:spPr>
        <p:txBody>
          <a:bodyPr/>
          <a:lstStyle/>
          <a:p>
            <a:pPr>
              <a:buFont typeface="Arial" panose="020B0604020202020204" pitchFamily="34" charset="0"/>
              <a:buChar char="•"/>
            </a:pPr>
            <a:r>
              <a:rPr lang="en-US" sz="1600" dirty="0"/>
              <a:t>The TCP/IP suite sends ICMP messages when IP packets encounter forwarding problems. </a:t>
            </a:r>
          </a:p>
          <a:p>
            <a:pPr>
              <a:buFont typeface="Arial" panose="020B0604020202020204" pitchFamily="34" charset="0"/>
              <a:buChar char="•"/>
            </a:pPr>
            <a:r>
              <a:rPr lang="en-US" sz="1600" dirty="0"/>
              <a:t>ICMPv4 is the messaging protocol for IPv4, while ICMPv6 provides these same services for IPv6 and includes additional functionality. </a:t>
            </a:r>
          </a:p>
          <a:p>
            <a:pPr>
              <a:buFont typeface="Arial" panose="020B0604020202020204" pitchFamily="34" charset="0"/>
              <a:buChar char="•"/>
            </a:pPr>
            <a:r>
              <a:rPr lang="en-US" sz="1600" dirty="0"/>
              <a:t>ICMP messages that are common to both ICMPv4 and ICMPv6 include host confirmation, destination or service unreachable, time exceeded, and route redirection. </a:t>
            </a:r>
          </a:p>
          <a:p>
            <a:pPr>
              <a:buFont typeface="Arial" panose="020B0604020202020204" pitchFamily="34" charset="0"/>
              <a:buChar char="•"/>
            </a:pPr>
            <a:r>
              <a:rPr lang="en-US" sz="1600" dirty="0"/>
              <a:t>ICMPv6 includes the additional four ICMPv6 messages for the Neighbor Discovery Protocol (NDP). </a:t>
            </a:r>
          </a:p>
          <a:p>
            <a:pPr>
              <a:buFont typeface="Arial" panose="020B0604020202020204" pitchFamily="34" charset="0"/>
              <a:buChar char="•"/>
            </a:pPr>
            <a:r>
              <a:rPr lang="en-US" sz="1600" dirty="0"/>
              <a:t>These messages are router solicitation (RS) and router advertisements (RA) messages that are sent between IPv6 routers and IPv6 hosts, and neighbor solicitation (NS) and neighbor advertisement (NA) messages that are sent between IPv6 devices.</a:t>
            </a:r>
          </a:p>
        </p:txBody>
      </p:sp>
    </p:spTree>
    <p:custDataLst>
      <p:tags r:id="rId1"/>
    </p:custDataLst>
    <p:extLst>
      <p:ext uri="{BB962C8B-B14F-4D97-AF65-F5344CB8AC3E}">
        <p14:creationId xmlns:p14="http://schemas.microsoft.com/office/powerpoint/2010/main" val="1059266240"/>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xmlns="" id="{A7187B00-19DC-4911-B4AB-1ED121AFFE08}"/>
              </a:ext>
            </a:extLst>
          </p:cNvPr>
          <p:cNvSpPr txBox="1">
            <a:spLocks noChangeArrowheads="1"/>
          </p:cNvSpPr>
          <p:nvPr/>
        </p:nvSpPr>
        <p:spPr bwMode="auto">
          <a:xfrm>
            <a:off x="72625" y="20502"/>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Connectivity Verification Summary </a:t>
            </a:r>
          </a:p>
          <a:p>
            <a:r>
              <a:rPr lang="en-US" dirty="0"/>
              <a:t>What Did I Learn in this Module? (Contd.)</a:t>
            </a:r>
            <a:endParaRPr lang="en-IN" dirty="0"/>
          </a:p>
        </p:txBody>
      </p:sp>
      <p:sp>
        <p:nvSpPr>
          <p:cNvPr id="2" name="Content Placeholder 1"/>
          <p:cNvSpPr>
            <a:spLocks noGrp="1"/>
          </p:cNvSpPr>
          <p:nvPr>
            <p:ph idx="1"/>
          </p:nvPr>
        </p:nvSpPr>
        <p:spPr>
          <a:xfrm>
            <a:off x="144064" y="798943"/>
            <a:ext cx="8765759" cy="4219105"/>
          </a:xfrm>
        </p:spPr>
        <p:txBody>
          <a:bodyPr/>
          <a:lstStyle/>
          <a:p>
            <a:pPr>
              <a:buFont typeface="Arial" panose="020B0604020202020204" pitchFamily="34" charset="0"/>
              <a:buChar char="•"/>
            </a:pPr>
            <a:r>
              <a:rPr lang="en-US" sz="1600" dirty="0"/>
              <a:t>Ping is an IPv4 and IPv6 testing utility that uses ICMP echo request and echo reply messages to test connectivity between hosts.</a:t>
            </a:r>
          </a:p>
          <a:p>
            <a:pPr>
              <a:buFont typeface="Arial" panose="020B0604020202020204" pitchFamily="34" charset="0"/>
              <a:buChar char="•"/>
            </a:pPr>
            <a:r>
              <a:rPr lang="en-US" sz="1600" dirty="0"/>
              <a:t>Some of the types of connectivity tests that are performed with ping include pinging the local loopback, pinging the default gateway, and pinging a remote host. </a:t>
            </a:r>
          </a:p>
          <a:p>
            <a:pPr>
              <a:buFont typeface="Arial" panose="020B0604020202020204" pitchFamily="34" charset="0"/>
              <a:buChar char="•"/>
            </a:pPr>
            <a:r>
              <a:rPr lang="en-US" sz="1600" dirty="0"/>
              <a:t>Traceroute (tracert) is a utility that generates a list of the router hops that were successfully reached along a path.</a:t>
            </a:r>
          </a:p>
          <a:p>
            <a:pPr>
              <a:buFont typeface="Arial" panose="020B0604020202020204" pitchFamily="34" charset="0"/>
              <a:buChar char="•"/>
            </a:pPr>
            <a:r>
              <a:rPr lang="en-US" sz="1600" dirty="0"/>
              <a:t>Traceroute makes use of a function of the TTL field in IPv4 and the Hop Limit field in the IPv6 Layer 3 headers, along with the ICMP Time Exceeded message.</a:t>
            </a:r>
          </a:p>
          <a:p>
            <a:pPr>
              <a:buFont typeface="Arial" panose="020B0604020202020204" pitchFamily="34" charset="0"/>
              <a:buChar char="•"/>
            </a:pPr>
            <a:r>
              <a:rPr lang="en-US" sz="1600" dirty="0"/>
              <a:t>ICMP is encapsulated directly into IP packets as the data payload. The ICMP data payload contains special header data fields.</a:t>
            </a:r>
          </a:p>
        </p:txBody>
      </p:sp>
    </p:spTree>
    <p:custDataLst>
      <p:tags r:id="rId1"/>
    </p:custDataLst>
    <p:extLst>
      <p:ext uri="{BB962C8B-B14F-4D97-AF65-F5344CB8AC3E}">
        <p14:creationId xmlns:p14="http://schemas.microsoft.com/office/powerpoint/2010/main" val="249864672"/>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2"/>
          <p:cNvSpPr>
            <a:spLocks noGrp="1" noChangeArrowheads="1"/>
          </p:cNvSpPr>
          <p:nvPr>
            <p:ph type="title"/>
          </p:nvPr>
        </p:nvSpPr>
        <p:spPr/>
        <p:txBody>
          <a:bodyPr/>
          <a:lstStyle/>
          <a:p>
            <a:pPr eaLnBrk="1" hangingPunct="1"/>
            <a:r>
              <a:rPr lang="en-US" sz="1400" dirty="0">
                <a:latin typeface="Arial" charset="0"/>
              </a:rPr>
              <a:t>Module 7</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140698756"/>
              </p:ext>
            </p:extLst>
          </p:nvPr>
        </p:nvGraphicFramePr>
        <p:xfrm>
          <a:off x="421479" y="1009529"/>
          <a:ext cx="8186737" cy="2301240"/>
        </p:xfrm>
        <a:graphic>
          <a:graphicData uri="http://schemas.openxmlformats.org/drawingml/2006/table">
            <a:tbl>
              <a:tblPr firstRow="1" bandRow="1">
                <a:tableStyleId>{F5AB1C69-6EDB-4FF4-983F-18BD219EF322}</a:tableStyleId>
              </a:tblPr>
              <a:tblGrid>
                <a:gridCol w="4191396">
                  <a:extLst>
                    <a:ext uri="{9D8B030D-6E8A-4147-A177-3AD203B41FA5}">
                      <a16:colId xmlns:a16="http://schemas.microsoft.com/office/drawing/2014/main" xmlns="" val="2731093094"/>
                    </a:ext>
                  </a:extLst>
                </a:gridCol>
                <a:gridCol w="3995341">
                  <a:extLst>
                    <a:ext uri="{9D8B030D-6E8A-4147-A177-3AD203B41FA5}">
                      <a16:colId xmlns:a16="http://schemas.microsoft.com/office/drawing/2014/main" xmlns="" val="2353496225"/>
                    </a:ext>
                  </a:extLst>
                </a:gridCol>
              </a:tblGrid>
              <a:tr h="1805109">
                <a:tc>
                  <a:txBody>
                    <a:bodyPr/>
                    <a:lstStyle/>
                    <a:p>
                      <a:pPr marL="285750" indent="-285750">
                        <a:buFont typeface="Arial" panose="020B0604020202020204" pitchFamily="34" charset="0"/>
                        <a:buChar char="•"/>
                      </a:pPr>
                      <a:r>
                        <a:rPr lang="en-US" sz="1400" b="0" dirty="0">
                          <a:solidFill>
                            <a:srgbClr val="000000"/>
                          </a:solidFill>
                        </a:rPr>
                        <a:t>ICMP Echo Message </a:t>
                      </a:r>
                    </a:p>
                    <a:p>
                      <a:pPr marL="285750" indent="-285750">
                        <a:buFont typeface="Arial" panose="020B0604020202020204" pitchFamily="34" charset="0"/>
                        <a:buChar char="•"/>
                      </a:pPr>
                      <a:r>
                        <a:rPr lang="en-US" sz="1400" b="0" dirty="0">
                          <a:solidFill>
                            <a:srgbClr val="000000"/>
                          </a:solidFill>
                        </a:rPr>
                        <a:t>Time to Live (TTL) </a:t>
                      </a:r>
                    </a:p>
                    <a:p>
                      <a:pPr marL="285750" indent="-285750">
                        <a:buFont typeface="Arial" panose="020B0604020202020204" pitchFamily="34" charset="0"/>
                        <a:buChar char="•"/>
                      </a:pPr>
                      <a:r>
                        <a:rPr lang="en-IN" sz="1400" b="0" dirty="0">
                          <a:solidFill>
                            <a:srgbClr val="000000"/>
                          </a:solidFill>
                        </a:rPr>
                        <a:t>Neighbor Discovery Protocol (ND or NDP)</a:t>
                      </a:r>
                    </a:p>
                    <a:p>
                      <a:pPr marL="285750" indent="-285750">
                        <a:buFont typeface="Arial" panose="020B0604020202020204" pitchFamily="34" charset="0"/>
                        <a:buChar char="•"/>
                      </a:pPr>
                      <a:r>
                        <a:rPr lang="en-IN" sz="1400" b="0" dirty="0">
                          <a:solidFill>
                            <a:srgbClr val="000000"/>
                          </a:solidFill>
                        </a:rPr>
                        <a:t>Router Solicitation (RS) message</a:t>
                      </a:r>
                    </a:p>
                    <a:p>
                      <a:pPr marL="285750" indent="-285750">
                        <a:buFont typeface="Arial" panose="020B0604020202020204" pitchFamily="34" charset="0"/>
                        <a:buChar char="•"/>
                      </a:pPr>
                      <a:r>
                        <a:rPr lang="en-IN" sz="1400" b="0" dirty="0">
                          <a:solidFill>
                            <a:srgbClr val="000000"/>
                          </a:solidFill>
                        </a:rPr>
                        <a:t>Router Advertisement (RA) message</a:t>
                      </a:r>
                    </a:p>
                    <a:p>
                      <a:pPr marL="285750" indent="-285750">
                        <a:buFont typeface="Arial" panose="020B0604020202020204" pitchFamily="34" charset="0"/>
                        <a:buChar char="•"/>
                      </a:pPr>
                      <a:r>
                        <a:rPr lang="en-US" sz="1400" b="0" dirty="0">
                          <a:solidFill>
                            <a:srgbClr val="000000"/>
                          </a:solidFill>
                        </a:rPr>
                        <a:t>Stateless Address Auto Configuration (SLAAC)</a:t>
                      </a:r>
                      <a:endParaRPr lang="en-IN" sz="1400" b="0" dirty="0">
                        <a:solidFill>
                          <a:srgbClr val="000000"/>
                        </a:solidFill>
                      </a:endParaRPr>
                    </a:p>
                    <a:p>
                      <a:pPr marL="285750" indent="-285750">
                        <a:buFont typeface="Arial" panose="020B0604020202020204" pitchFamily="34" charset="0"/>
                        <a:buChar char="•"/>
                      </a:pPr>
                      <a:endParaRPr lang="en-US" b="0" baseline="0" dirty="0">
                        <a:solidFill>
                          <a:srgbClr val="000000"/>
                        </a:solidFill>
                        <a:latin typeface="+mn-lt"/>
                      </a:endParaRPr>
                    </a:p>
                    <a:p>
                      <a:pPr marL="173038" indent="-173038">
                        <a:spcBef>
                          <a:spcPts val="200"/>
                        </a:spcBef>
                        <a:spcAft>
                          <a:spcPts val="200"/>
                        </a:spcAft>
                        <a:buFont typeface="Arial" panose="020B0604020202020204" pitchFamily="34" charset="0"/>
                        <a:buChar char="•"/>
                      </a:pPr>
                      <a:endParaRPr lang="en-US" b="0" dirty="0">
                        <a:solidFill>
                          <a:srgbClr val="FF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400" b="0" dirty="0">
                          <a:solidFill>
                            <a:srgbClr val="000000"/>
                          </a:solidFill>
                        </a:rPr>
                        <a:t>Duplicate Address Detection (DAD)</a:t>
                      </a:r>
                    </a:p>
                    <a:p>
                      <a:pPr marL="285750" indent="-285750">
                        <a:buFont typeface="Arial" panose="020B0604020202020204" pitchFamily="34" charset="0"/>
                        <a:buChar char="•"/>
                      </a:pPr>
                      <a:r>
                        <a:rPr lang="en-US" sz="1400" b="0" dirty="0">
                          <a:solidFill>
                            <a:srgbClr val="000000"/>
                          </a:solidFill>
                        </a:rPr>
                        <a:t>Ping</a:t>
                      </a:r>
                    </a:p>
                    <a:p>
                      <a:pPr marL="285750" indent="-285750">
                        <a:buFont typeface="Arial" panose="020B0604020202020204" pitchFamily="34" charset="0"/>
                        <a:buChar char="•"/>
                      </a:pPr>
                      <a:r>
                        <a:rPr lang="en-US" sz="1400" b="0" dirty="0">
                          <a:solidFill>
                            <a:srgbClr val="000000"/>
                          </a:solidFill>
                        </a:rPr>
                        <a:t>Traceroute (tracert) </a:t>
                      </a:r>
                    </a:p>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rgbClr val="000000"/>
                          </a:solidFill>
                        </a:rPr>
                        <a:t>Round Trip Time (RTT)</a:t>
                      </a:r>
                    </a:p>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rgbClr val="000000"/>
                          </a:solidFill>
                        </a:rPr>
                        <a:t>Hop Limit</a:t>
                      </a:r>
                    </a:p>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0" dirty="0">
                        <a:solidFill>
                          <a:srgbClr val="000000"/>
                        </a:solidFill>
                      </a:endParaRPr>
                    </a:p>
                    <a:p>
                      <a:pPr marL="285750" indent="-285750">
                        <a:buFont typeface="Arial" panose="020B0604020202020204" pitchFamily="34" charset="0"/>
                        <a:buChar char="•"/>
                      </a:pPr>
                      <a:endParaRPr lang="en-US" sz="1400" b="0" dirty="0">
                        <a:solidFill>
                          <a:srgbClr val="000000"/>
                        </a:solidFill>
                      </a:endParaRPr>
                    </a:p>
                    <a:p>
                      <a:pPr marL="285750" indent="-285750">
                        <a:buFont typeface="Arial" panose="020B0604020202020204" pitchFamily="34" charset="0"/>
                        <a:buChar char="•"/>
                      </a:pPr>
                      <a:endParaRPr lang="en-US" sz="1400" b="0" dirty="0">
                        <a:solidFill>
                          <a:srgbClr val="000000"/>
                        </a:solidFill>
                      </a:endParaRPr>
                    </a:p>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endParaRPr lang="en-IN" sz="1400" b="0" dirty="0">
                        <a:solidFill>
                          <a:srgbClr val="000000"/>
                        </a:solidFill>
                        <a:effectLst/>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400" b="0"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600795013"/>
                  </a:ext>
                </a:extLst>
              </a:tr>
            </a:tbl>
          </a:graphicData>
        </a:graphic>
      </p:graphicFrame>
    </p:spTree>
    <p:extLst>
      <p:ext uri="{BB962C8B-B14F-4D97-AF65-F5344CB8AC3E}">
        <p14:creationId xmlns:p14="http://schemas.microsoft.com/office/powerpoint/2010/main" val="2689237075"/>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lstStyle/>
          <a:p>
            <a:pPr eaLnBrk="1" hangingPunct="1"/>
            <a:r>
              <a:rPr lang="en-US" dirty="0"/>
              <a:t>Check Your Understanding</a:t>
            </a:r>
          </a:p>
        </p:txBody>
      </p:sp>
      <p:sp>
        <p:nvSpPr>
          <p:cNvPr id="7171" name="Content Placeholder 1"/>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3"/>
            <a:ext cx="9144000" cy="568207"/>
          </a:xfrm>
        </p:spPr>
        <p:txBody>
          <a:bodyPr/>
          <a:lstStyle/>
          <a:p>
            <a:pPr eaLnBrk="1" hangingPunct="1"/>
            <a:r>
              <a:rPr lang="en-US" dirty="0"/>
              <a:t>Module 7: Activities</a:t>
            </a:r>
          </a:p>
        </p:txBody>
      </p:sp>
      <p:sp>
        <p:nvSpPr>
          <p:cNvPr id="6147" name="Content Placeholder 1"/>
          <p:cNvSpPr>
            <a:spLocks noGrp="1" noChangeArrowheads="1"/>
          </p:cNvSpPr>
          <p:nvPr>
            <p:ph idx="1"/>
          </p:nvPr>
        </p:nvSpPr>
        <p:spPr>
          <a:xfrm>
            <a:off x="136631" y="609600"/>
            <a:ext cx="8695135" cy="348414"/>
          </a:xfrm>
        </p:spPr>
        <p:txBody>
          <a:bodyPr/>
          <a:lstStyle/>
          <a:p>
            <a:pPr marL="0" indent="0">
              <a:spcBef>
                <a:spcPct val="30000"/>
              </a:spcBef>
              <a:buNone/>
            </a:pPr>
            <a:r>
              <a:rPr lang="en-US" sz="1600" dirty="0"/>
              <a:t>What activities are associated with this module?</a:t>
            </a:r>
            <a:endParaRPr lang="en-US" sz="1600"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Table 3"/>
          <p:cNvGraphicFramePr>
            <a:graphicFrameLocks/>
          </p:cNvGraphicFramePr>
          <p:nvPr>
            <p:extLst>
              <p:ext uri="{D42A27DB-BD31-4B8C-83A1-F6EECF244321}">
                <p14:modId xmlns:p14="http://schemas.microsoft.com/office/powerpoint/2010/main" val="1162970509"/>
              </p:ext>
            </p:extLst>
          </p:nvPr>
        </p:nvGraphicFramePr>
        <p:xfrm>
          <a:off x="369488" y="988376"/>
          <a:ext cx="8462277" cy="1246513"/>
        </p:xfrm>
        <a:graphic>
          <a:graphicData uri="http://schemas.openxmlformats.org/drawingml/2006/table">
            <a:tbl>
              <a:tblPr firstRow="1" bandRow="1">
                <a:tableStyleId>{5C22544A-7EE6-4342-B048-85BDC9FD1C3A}</a:tableStyleId>
              </a:tblPr>
              <a:tblGrid>
                <a:gridCol w="1161700">
                  <a:extLst>
                    <a:ext uri="{9D8B030D-6E8A-4147-A177-3AD203B41FA5}">
                      <a16:colId xmlns:a16="http://schemas.microsoft.com/office/drawing/2014/main" xmlns="" val="20001"/>
                    </a:ext>
                  </a:extLst>
                </a:gridCol>
                <a:gridCol w="1910302">
                  <a:extLst>
                    <a:ext uri="{9D8B030D-6E8A-4147-A177-3AD203B41FA5}">
                      <a16:colId xmlns:a16="http://schemas.microsoft.com/office/drawing/2014/main" xmlns="" val="3156509146"/>
                    </a:ext>
                  </a:extLst>
                </a:gridCol>
                <a:gridCol w="3992044">
                  <a:extLst>
                    <a:ext uri="{9D8B030D-6E8A-4147-A177-3AD203B41FA5}">
                      <a16:colId xmlns:a16="http://schemas.microsoft.com/office/drawing/2014/main" xmlns="" val="20002"/>
                    </a:ext>
                  </a:extLst>
                </a:gridCol>
                <a:gridCol w="1398231">
                  <a:extLst>
                    <a:ext uri="{9D8B030D-6E8A-4147-A177-3AD203B41FA5}">
                      <a16:colId xmlns:a16="http://schemas.microsoft.com/office/drawing/2014/main" xmlns="" val="20003"/>
                    </a:ext>
                  </a:extLst>
                </a:gridCol>
              </a:tblGrid>
              <a:tr h="368151">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latin typeface="+mn-lt"/>
                        </a:rPr>
                        <a:t>Page #</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latin typeface="+mn-lt"/>
                        </a:rPr>
                        <a:t>Activity Type</a:t>
                      </a:r>
                    </a:p>
                  </a:txBody>
                  <a:tcPr marL="68580" marR="68580" marT="34290" marB="34290" anchor="ctr"/>
                </a:tc>
                <a:tc>
                  <a:txBody>
                    <a:bodyPr/>
                    <a:lstStyle/>
                    <a:p>
                      <a:pPr algn="ctr"/>
                      <a:r>
                        <a:rPr lang="en-US" sz="1200" dirty="0">
                          <a:latin typeface="+mn-lt"/>
                        </a:rPr>
                        <a:t>Activity Name</a:t>
                      </a:r>
                    </a:p>
                  </a:txBody>
                  <a:tcPr marL="68580" marR="68580" marT="34290" marB="34290" anchor="ctr"/>
                </a:tc>
                <a:tc>
                  <a:txBody>
                    <a:bodyPr/>
                    <a:lstStyle/>
                    <a:p>
                      <a:pPr algn="ctr"/>
                      <a:r>
                        <a:rPr lang="en-US" sz="1200" dirty="0">
                          <a:latin typeface="+mn-lt"/>
                        </a:rPr>
                        <a:t>Optional?</a:t>
                      </a:r>
                    </a:p>
                  </a:txBody>
                  <a:tcPr marL="68580" marR="68580" marT="34290" marB="34290" anchor="ctr"/>
                </a:tc>
                <a:extLst>
                  <a:ext uri="{0D108BD9-81ED-4DB2-BD59-A6C34878D82A}">
                    <a16:rowId xmlns:a16="http://schemas.microsoft.com/office/drawing/2014/main" xmlns="" val="10000"/>
                  </a:ext>
                </a:extLst>
              </a:tr>
              <a:tr h="505923">
                <a:tc>
                  <a:txBody>
                    <a:bodyPr/>
                    <a:lstStyle/>
                    <a:p>
                      <a:pPr algn="l"/>
                      <a:r>
                        <a:rPr lang="en-US" sz="1100" kern="1200" dirty="0">
                          <a:solidFill>
                            <a:schemeClr val="tx1"/>
                          </a:solidFill>
                          <a:latin typeface="+mn-lt"/>
                          <a:ea typeface="ＭＳ Ｐゴシック" pitchFamily="34" charset="-128"/>
                          <a:cs typeface="+mn-cs"/>
                        </a:rPr>
                        <a:t>7.2.1</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ＭＳ Ｐゴシック" pitchFamily="34" charset="-128"/>
                          <a:cs typeface="+mn-cs"/>
                        </a:rPr>
                        <a:t>Video</a:t>
                      </a:r>
                    </a:p>
                  </a:txBody>
                  <a:tcPr marL="68580" marR="68580" marT="34290" marB="34290" anchor="ctr"/>
                </a:tc>
                <a:tc>
                  <a:txBody>
                    <a:bodyPr/>
                    <a:lstStyle/>
                    <a:p>
                      <a:pPr algn="l" fontAlgn="auto">
                        <a:spcBef>
                          <a:spcPts val="0"/>
                        </a:spcBef>
                        <a:spcAft>
                          <a:spcPts val="0"/>
                        </a:spcAft>
                        <a:defRPr/>
                      </a:pPr>
                      <a:r>
                        <a:rPr lang="en-US" sz="1100" b="0" i="0" u="none" strike="noStrike" kern="1200" dirty="0">
                          <a:solidFill>
                            <a:schemeClr val="dk1"/>
                          </a:solidFill>
                          <a:effectLst/>
                          <a:latin typeface="+mn-lt"/>
                          <a:ea typeface="+mn-ea"/>
                          <a:cs typeface="+mn-cs"/>
                        </a:rPr>
                        <a:t>Network Testing and Verification with Windows CLI Commands</a:t>
                      </a:r>
                      <a:endParaRPr lang="en-GB" sz="1100" dirty="0">
                        <a:latin typeface="+mn-lt"/>
                      </a:endParaRPr>
                    </a:p>
                  </a:txBody>
                  <a:tcPr marL="68580" marR="68580" marT="34290" marB="34290" anchor="ctr"/>
                </a:tc>
                <a:tc>
                  <a:txBody>
                    <a:bodyPr/>
                    <a:lstStyle/>
                    <a:p>
                      <a:pPr algn="l"/>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xmlns="" val="10001"/>
                  </a:ext>
                </a:extLst>
              </a:tr>
              <a:tr h="372439">
                <a:tc>
                  <a:txBody>
                    <a:bodyPr/>
                    <a:lstStyle/>
                    <a:p>
                      <a:pPr algn="l"/>
                      <a:r>
                        <a:rPr lang="en-US" sz="1100" kern="1200" dirty="0">
                          <a:solidFill>
                            <a:schemeClr val="tx1"/>
                          </a:solidFill>
                          <a:latin typeface="+mn-lt"/>
                          <a:ea typeface="ＭＳ Ｐゴシック" pitchFamily="34" charset="-128"/>
                          <a:cs typeface="+mn-cs"/>
                        </a:rPr>
                        <a:t>7.2.8</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latin typeface="+mn-lt"/>
                          <a:ea typeface="ＭＳ Ｐゴシック" pitchFamily="34" charset="-128"/>
                          <a:cs typeface="+mn-cs"/>
                        </a:rPr>
                        <a:t> </a:t>
                      </a:r>
                      <a:r>
                        <a:rPr lang="en-US" sz="1100" b="0" i="0" u="none" strike="noStrike" kern="1200" dirty="0">
                          <a:solidFill>
                            <a:schemeClr val="dk1"/>
                          </a:solidFill>
                          <a:effectLst/>
                          <a:latin typeface="+mn-lt"/>
                          <a:ea typeface="+mn-ea"/>
                          <a:cs typeface="+mn-cs"/>
                        </a:rPr>
                        <a:t>Packet Tracer </a:t>
                      </a:r>
                      <a:endParaRPr lang="en-US" sz="1100" kern="1200" dirty="0">
                        <a:solidFill>
                          <a:schemeClr val="tx1"/>
                        </a:solidFill>
                        <a:latin typeface="+mn-lt"/>
                        <a:ea typeface="ＭＳ Ｐゴシック" pitchFamily="34" charset="-128"/>
                        <a:cs typeface="+mn-cs"/>
                      </a:endParaRPr>
                    </a:p>
                  </a:txBody>
                  <a:tcPr marL="68580" marR="68580" marT="34290" marB="34290" anchor="ctr"/>
                </a:tc>
                <a:tc>
                  <a:txBody>
                    <a:bodyPr/>
                    <a:lstStyle/>
                    <a:p>
                      <a:pPr algn="l" fontAlgn="auto">
                        <a:spcBef>
                          <a:spcPts val="0"/>
                        </a:spcBef>
                        <a:spcAft>
                          <a:spcPts val="0"/>
                        </a:spcAft>
                        <a:defRPr/>
                      </a:pPr>
                      <a:r>
                        <a:rPr lang="en-US" sz="1100" b="0" i="0" u="none" strike="noStrike" kern="1200" dirty="0">
                          <a:solidFill>
                            <a:schemeClr val="dk1"/>
                          </a:solidFill>
                          <a:effectLst/>
                          <a:latin typeface="+mn-lt"/>
                          <a:ea typeface="+mn-ea"/>
                          <a:cs typeface="+mn-cs"/>
                        </a:rPr>
                        <a:t>Verify IPv4 and IPv6 Addressing</a:t>
                      </a:r>
                      <a:endParaRPr lang="en-GB" sz="1100" dirty="0">
                        <a:latin typeface="+mn-lt"/>
                      </a:endParaRPr>
                    </a:p>
                  </a:txBody>
                  <a:tcPr marL="68580" marR="68580" marT="34290" marB="34290" anchor="ctr"/>
                </a:tc>
                <a:tc>
                  <a:txBody>
                    <a:bodyPr/>
                    <a:lstStyle/>
                    <a:p>
                      <a:pPr algn="l"/>
                      <a:r>
                        <a:rPr lang="en-US" sz="11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a:t>
            </a:r>
          </a:p>
        </p:txBody>
      </p:sp>
      <p:sp>
        <p:nvSpPr>
          <p:cNvPr id="11266" name="Content Placeholder 1"/>
          <p:cNvSpPr>
            <a:spLocks noGrp="1" noChangeArrowheads="1"/>
          </p:cNvSpPr>
          <p:nvPr>
            <p:ph idx="1"/>
          </p:nvPr>
        </p:nvSpPr>
        <p:spPr/>
        <p:txBody>
          <a:bodyPr/>
          <a:lstStyle/>
          <a:p>
            <a:pPr marL="0" indent="0">
              <a:lnSpc>
                <a:spcPct val="85000"/>
              </a:lnSpc>
              <a:spcBef>
                <a:spcPct val="30000"/>
              </a:spcBef>
              <a:buNone/>
            </a:pPr>
            <a:r>
              <a:rPr lang="en-US" sz="1600" dirty="0"/>
              <a:t>Prior to teaching Module 7,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endParaRPr lang="en-US" sz="1600" dirty="0"/>
          </a:p>
          <a:p>
            <a:pPr marL="0" indent="0">
              <a:lnSpc>
                <a:spcPct val="85000"/>
              </a:lnSpc>
              <a:spcBef>
                <a:spcPct val="30000"/>
              </a:spcBef>
              <a:buNone/>
            </a:pPr>
            <a:r>
              <a:rPr lang="en-US" sz="1600" b="1" dirty="0"/>
              <a:t>Topic 7.1</a:t>
            </a:r>
          </a:p>
          <a:p>
            <a:pPr>
              <a:lnSpc>
                <a:spcPct val="85000"/>
              </a:lnSpc>
              <a:spcBef>
                <a:spcPct val="30000"/>
              </a:spcBef>
              <a:buFont typeface="Arial" panose="020B0604020202020204" pitchFamily="34" charset="0"/>
              <a:buChar char="•"/>
            </a:pPr>
            <a:r>
              <a:rPr lang="en-US" altLang="ja-JP" sz="1600" dirty="0"/>
              <a:t>Ask the class w</a:t>
            </a:r>
            <a:r>
              <a:rPr lang="en-US" sz="1600" dirty="0"/>
              <a:t>hat do they know about ICMP protocol and its uses.</a:t>
            </a:r>
          </a:p>
          <a:p>
            <a:pPr>
              <a:lnSpc>
                <a:spcPct val="85000"/>
              </a:lnSpc>
              <a:spcBef>
                <a:spcPct val="30000"/>
              </a:spcBef>
              <a:buFont typeface="Arial" panose="020B0604020202020204" pitchFamily="34" charset="0"/>
              <a:buChar char="•"/>
            </a:pPr>
            <a:r>
              <a:rPr lang="en-US" sz="1600" dirty="0"/>
              <a:t>Explain the students about ICMPv4 messages.</a:t>
            </a:r>
          </a:p>
          <a:p>
            <a:pPr>
              <a:lnSpc>
                <a:spcPct val="85000"/>
              </a:lnSpc>
              <a:spcBef>
                <a:spcPct val="30000"/>
              </a:spcBef>
              <a:buFont typeface="Arial" panose="020B0604020202020204" pitchFamily="34" charset="0"/>
              <a:buChar char="•"/>
            </a:pPr>
            <a:r>
              <a:rPr lang="en-US" altLang="ja-JP" sz="1600" dirty="0"/>
              <a:t>Discuss with the class about </a:t>
            </a:r>
            <a:r>
              <a:rPr lang="en-US" sz="1600" dirty="0"/>
              <a:t>ICMPv6 RS and RA messages.</a:t>
            </a:r>
          </a:p>
          <a:p>
            <a:pPr marL="0" indent="0">
              <a:lnSpc>
                <a:spcPct val="85000"/>
              </a:lnSpc>
              <a:spcBef>
                <a:spcPct val="30000"/>
              </a:spcBef>
              <a:buNone/>
            </a:pPr>
            <a:endParaRPr lang="en-US" altLang="ja-JP" sz="1600" dirty="0"/>
          </a:p>
          <a:p>
            <a:pPr marL="180975" lvl="1" indent="0">
              <a:buNone/>
            </a:pPr>
            <a:endParaRPr lang="en-US" sz="1600" dirty="0"/>
          </a:p>
          <a:p>
            <a:pPr marL="230188" lvl="1" indent="0">
              <a:buNone/>
            </a:pPr>
            <a:endParaRPr lang="en-US" altLang="ja-JP" sz="1600" dirty="0"/>
          </a:p>
          <a:p>
            <a:pPr marL="446088" lvl="1"/>
            <a:endParaRPr lang="en-US" altLang="ja-JP" sz="1600" dirty="0"/>
          </a:p>
          <a:p>
            <a:pPr marL="230188" lvl="1" indent="0">
              <a:buNone/>
            </a:pPr>
            <a:endParaRPr lang="en-US" altLang="ja-JP" sz="1600" dirty="0"/>
          </a:p>
          <a:p>
            <a:pPr lvl="1">
              <a:lnSpc>
                <a:spcPct val="85000"/>
              </a:lnSpc>
              <a:spcBef>
                <a:spcPct val="30000"/>
              </a:spcBef>
            </a:pPr>
            <a:endParaRPr lang="en-US" sz="1600" dirty="0"/>
          </a:p>
          <a:p>
            <a:pPr lvl="1">
              <a:lnSpc>
                <a:spcPct val="85000"/>
              </a:lnSpc>
              <a:spcBef>
                <a:spcPct val="30000"/>
              </a:spcBef>
            </a:pPr>
            <a:endParaRPr lang="en-US" sz="1600"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2731435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 (Contd.)</a:t>
            </a:r>
          </a:p>
        </p:txBody>
      </p:sp>
      <p:sp>
        <p:nvSpPr>
          <p:cNvPr id="11266" name="Content Placeholder 1"/>
          <p:cNvSpPr>
            <a:spLocks noGrp="1" noChangeArrowheads="1"/>
          </p:cNvSpPr>
          <p:nvPr>
            <p:ph idx="1"/>
          </p:nvPr>
        </p:nvSpPr>
        <p:spPr/>
        <p:txBody>
          <a:bodyPr/>
          <a:lstStyle/>
          <a:p>
            <a:pPr marL="0" lvl="1" indent="0">
              <a:buNone/>
            </a:pPr>
            <a:r>
              <a:rPr lang="en-US" sz="1600" b="1" dirty="0"/>
              <a:t>Topic 7.2</a:t>
            </a:r>
          </a:p>
          <a:p>
            <a:pPr marL="263526" indent="-285750">
              <a:buFont typeface="Arial" panose="020B0604020202020204" pitchFamily="34" charset="0"/>
              <a:buChar char="•"/>
            </a:pPr>
            <a:r>
              <a:rPr lang="en-US" sz="1600" dirty="0"/>
              <a:t>Ask the participants to share their understanding on ping and explain its different uses to them.</a:t>
            </a:r>
          </a:p>
          <a:p>
            <a:pPr marL="263526" indent="-285750">
              <a:buFont typeface="Arial" panose="020B0604020202020204" pitchFamily="34" charset="0"/>
              <a:buChar char="•"/>
            </a:pPr>
            <a:r>
              <a:rPr lang="en-US" sz="1600" dirty="0"/>
              <a:t>Explain the class about traceroute and ask them to find out the basic difference between ping and traceroute.</a:t>
            </a:r>
          </a:p>
          <a:p>
            <a:pPr marL="0" indent="-7937">
              <a:buNone/>
            </a:pPr>
            <a:endParaRPr lang="en-US" sz="1600" dirty="0"/>
          </a:p>
          <a:p>
            <a:pPr marL="230188" lvl="1" indent="0">
              <a:buNone/>
            </a:pPr>
            <a:endParaRPr lang="en-US" altLang="ja-JP" sz="1600" dirty="0"/>
          </a:p>
          <a:p>
            <a:pPr marL="446088" lvl="1"/>
            <a:endParaRPr lang="en-US" altLang="ja-JP" sz="1600" dirty="0"/>
          </a:p>
          <a:p>
            <a:pPr marL="230188" lvl="1" indent="0">
              <a:buNone/>
            </a:pPr>
            <a:endParaRPr lang="en-US" altLang="ja-JP" sz="1600" dirty="0"/>
          </a:p>
          <a:p>
            <a:pPr lvl="1">
              <a:lnSpc>
                <a:spcPct val="85000"/>
              </a:lnSpc>
              <a:spcBef>
                <a:spcPct val="30000"/>
              </a:spcBef>
            </a:pPr>
            <a:endParaRPr lang="en-US" sz="1600" dirty="0"/>
          </a:p>
          <a:p>
            <a:pPr lvl="1">
              <a:lnSpc>
                <a:spcPct val="85000"/>
              </a:lnSpc>
              <a:spcBef>
                <a:spcPct val="30000"/>
              </a:spcBef>
            </a:pPr>
            <a:endParaRPr lang="en-US" sz="1600"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366723239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283640"/>
            <a:ext cx="7285219" cy="756066"/>
          </a:xfrm>
        </p:spPr>
        <p:txBody>
          <a:bodyPr/>
          <a:lstStyle/>
          <a:p>
            <a:r>
              <a:rPr lang="en-US" dirty="0">
                <a:solidFill>
                  <a:schemeClr val="accent5">
                    <a:lumMod val="40000"/>
                    <a:lumOff val="60000"/>
                  </a:schemeClr>
                </a:solidFill>
              </a:rPr>
              <a:t>Module 7: Connectivity Verification	</a:t>
            </a:r>
            <a:endParaRPr lang="en-US" dirty="0">
              <a:solidFill>
                <a:srgbClr val="FF0000"/>
              </a:solidFill>
            </a:endParaRPr>
          </a:p>
        </p:txBody>
      </p:sp>
      <p:sp>
        <p:nvSpPr>
          <p:cNvPr id="8" name="Subtitle 6">
            <a:extLst>
              <a:ext uri="{FF2B5EF4-FFF2-40B4-BE49-F238E27FC236}">
                <a16:creationId xmlns:a16="http://schemas.microsoft.com/office/drawing/2014/main" xmlns="" id="{6D781240-4B4A-4909-95BE-1BBBED592AB0}"/>
              </a:ext>
            </a:extLst>
          </p:cNvPr>
          <p:cNvSpPr txBox="1">
            <a:spLocks/>
          </p:cNvSpPr>
          <p:nvPr/>
        </p:nvSpPr>
        <p:spPr>
          <a:xfrm>
            <a:off x="469497" y="3723568"/>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r>
              <a:rPr lang="en-US" dirty="0">
                <a:solidFill>
                  <a:schemeClr val="accent5">
                    <a:lumMod val="40000"/>
                    <a:lumOff val="60000"/>
                  </a:schemeClr>
                </a:solidFill>
              </a:rPr>
              <a:t>CyberOps Associate v1.0</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Content Placeholder 1"/>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Connectivity Verification</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 </a:t>
            </a:r>
            <a:r>
              <a:rPr lang="en-US" sz="1600" dirty="0">
                <a:solidFill>
                  <a:schemeClr val="tx1"/>
                </a:solidFill>
                <a:ea typeface="Calibri" panose="020F0502020204030204" pitchFamily="34" charset="0"/>
                <a:cs typeface="Calibri" panose="020F0502020204030204" pitchFamily="34" charset="0"/>
              </a:rPr>
              <a:t>Use ICMP connectivity verification tools</a:t>
            </a:r>
          </a:p>
        </p:txBody>
      </p:sp>
      <p:graphicFrame>
        <p:nvGraphicFramePr>
          <p:cNvPr id="2" name="Table 1"/>
          <p:cNvGraphicFramePr>
            <a:graphicFrameLocks noGrp="1"/>
          </p:cNvGraphicFramePr>
          <p:nvPr>
            <p:extLst>
              <p:ext uri="{D42A27DB-BD31-4B8C-83A1-F6EECF244321}">
                <p14:modId xmlns:p14="http://schemas.microsoft.com/office/powerpoint/2010/main" val="3385772845"/>
              </p:ext>
            </p:extLst>
          </p:nvPr>
        </p:nvGraphicFramePr>
        <p:xfrm>
          <a:off x="423334" y="1625599"/>
          <a:ext cx="7512756" cy="946152"/>
        </p:xfrm>
        <a:graphic>
          <a:graphicData uri="http://schemas.openxmlformats.org/drawingml/2006/table">
            <a:tbl>
              <a:tblPr firstRow="1" firstCol="1" bandRow="1">
                <a:tableStyleId>{5C22544A-7EE6-4342-B048-85BDC9FD1C3A}</a:tableStyleId>
              </a:tblPr>
              <a:tblGrid>
                <a:gridCol w="2652498">
                  <a:extLst>
                    <a:ext uri="{9D8B030D-6E8A-4147-A177-3AD203B41FA5}">
                      <a16:colId xmlns:a16="http://schemas.microsoft.com/office/drawing/2014/main" xmlns="" val="399010295"/>
                    </a:ext>
                  </a:extLst>
                </a:gridCol>
                <a:gridCol w="4860258">
                  <a:extLst>
                    <a:ext uri="{9D8B030D-6E8A-4147-A177-3AD203B41FA5}">
                      <a16:colId xmlns:a16="http://schemas.microsoft.com/office/drawing/2014/main" xmlns="" val="3417728144"/>
                    </a:ext>
                  </a:extLst>
                </a:gridCol>
              </a:tblGrid>
              <a:tr h="282142">
                <a:tc>
                  <a:txBody>
                    <a:bodyPr/>
                    <a:lstStyle/>
                    <a:p>
                      <a:pPr marL="0" marR="0" algn="ctr">
                        <a:lnSpc>
                          <a:spcPct val="107000"/>
                        </a:lnSpc>
                        <a:spcBef>
                          <a:spcPts val="0"/>
                        </a:spcBef>
                        <a:spcAft>
                          <a:spcPts val="0"/>
                        </a:spcAft>
                      </a:pPr>
                      <a:r>
                        <a:rPr lang="en-US" sz="11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gn="ctr">
                        <a:lnSpc>
                          <a:spcPct val="107000"/>
                        </a:lnSpc>
                        <a:spcBef>
                          <a:spcPts val="0"/>
                        </a:spcBef>
                        <a:spcAft>
                          <a:spcPts val="0"/>
                        </a:spcAft>
                      </a:pPr>
                      <a:r>
                        <a:rPr lang="en-US" sz="11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xmlns="" val="364302898"/>
                  </a:ext>
                </a:extLst>
              </a:tr>
              <a:tr h="332005">
                <a:tc>
                  <a:txBody>
                    <a:bodyPr/>
                    <a:lstStyle/>
                    <a:p>
                      <a:pPr marL="0" marR="0">
                        <a:lnSpc>
                          <a:spcPct val="107000"/>
                        </a:lnSpc>
                        <a:spcBef>
                          <a:spcPts val="0"/>
                        </a:spcBef>
                        <a:spcAft>
                          <a:spcPts val="0"/>
                        </a:spcAft>
                      </a:pPr>
                      <a:r>
                        <a:rPr lang="en-US" sz="1100" dirty="0">
                          <a:effectLst/>
                        </a:rPr>
                        <a:t>ICMP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100" b="0" i="0" u="none" strike="noStrike" kern="1200" dirty="0">
                          <a:solidFill>
                            <a:schemeClr val="dk1"/>
                          </a:solidFill>
                          <a:effectLst/>
                          <a:latin typeface="+mn-lt"/>
                          <a:ea typeface="+mn-ea"/>
                          <a:cs typeface="+mn-cs"/>
                        </a:rPr>
                        <a:t>Explain how ICMP is used to test network connectivity.</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xmlns="" val="3530891527"/>
                  </a:ext>
                </a:extLst>
              </a:tr>
              <a:tr h="332005">
                <a:tc>
                  <a:txBody>
                    <a:bodyPr/>
                    <a:lstStyle/>
                    <a:p>
                      <a:pPr marL="0" marR="0">
                        <a:lnSpc>
                          <a:spcPct val="107000"/>
                        </a:lnSpc>
                        <a:spcBef>
                          <a:spcPts val="0"/>
                        </a:spcBef>
                        <a:spcAft>
                          <a:spcPts val="0"/>
                        </a:spcAft>
                      </a:pPr>
                      <a:r>
                        <a:rPr lang="en-US" sz="1100" dirty="0">
                          <a:effectLst/>
                        </a:rPr>
                        <a:t>Ping and Traceroute Utilities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100" b="0" i="0" u="none" strike="noStrike" kern="1200" dirty="0">
                          <a:solidFill>
                            <a:schemeClr val="dk1"/>
                          </a:solidFill>
                          <a:effectLst/>
                          <a:latin typeface="+mn-lt"/>
                          <a:ea typeface="+mn-ea"/>
                          <a:cs typeface="+mn-cs"/>
                        </a:rPr>
                        <a:t>Use Windows tools, ping, and traceroute to verify network connectivity.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xmlns="" val="66289294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27029</TotalTime>
  <Words>3321</Words>
  <Application>Microsoft Office PowerPoint</Application>
  <PresentationFormat>On-screen Show (16:9)</PresentationFormat>
  <Paragraphs>417</Paragraphs>
  <Slides>36</Slides>
  <Notes>35</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ＭＳ Ｐゴシック</vt:lpstr>
      <vt:lpstr>Arial</vt:lpstr>
      <vt:lpstr>Calibri</vt:lpstr>
      <vt:lpstr>CiscoSans</vt:lpstr>
      <vt:lpstr>CiscoSans ExtraLight</vt:lpstr>
      <vt:lpstr>CiscoSans Thin</vt:lpstr>
      <vt:lpstr>Times New Roman</vt:lpstr>
      <vt:lpstr>Wingdings</vt:lpstr>
      <vt:lpstr>Default Theme</vt:lpstr>
      <vt:lpstr>Module 7: Connectivity Verification</vt:lpstr>
      <vt:lpstr>Instructor Materials – Module 7 Planning Guide</vt:lpstr>
      <vt:lpstr>What to Expect in this Module</vt:lpstr>
      <vt:lpstr>Check Your Understanding</vt:lpstr>
      <vt:lpstr>Module 7: Activities</vt:lpstr>
      <vt:lpstr>Module 7: Best Practices</vt:lpstr>
      <vt:lpstr>Module 7: Best Practices (Contd.)</vt:lpstr>
      <vt:lpstr>Module 7: Connectivity Verification </vt:lpstr>
      <vt:lpstr>Module Objectives</vt:lpstr>
      <vt:lpstr>7.1 ICMP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7.2 Ping and Traceroute Utilities</vt:lpstr>
      <vt:lpstr>Ping and Traceroute Utilities Video - Network Testing and Verification with Windows CLI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7.3 Connectivity Verification Summary</vt:lpstr>
      <vt:lpstr>PowerPoint Presentation</vt:lpstr>
      <vt:lpstr>PowerPoint Presentation</vt:lpstr>
      <vt:lpstr>Module 7 New Terms and Commands</vt:lpstr>
      <vt:lpstr>PowerPoint Presentation</vt:lpstr>
    </vt:vector>
  </TitlesOfParts>
  <Company>Cisco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Sneha Alex</cp:lastModifiedBy>
  <cp:revision>1156</cp:revision>
  <dcterms:created xsi:type="dcterms:W3CDTF">2016-08-22T22:27:36Z</dcterms:created>
  <dcterms:modified xsi:type="dcterms:W3CDTF">2020-08-12T13:18:37Z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