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2"/>
  </p:notesMasterIdLst>
  <p:sldIdLst>
    <p:sldId id="513" r:id="rId2"/>
    <p:sldId id="730" r:id="rId3"/>
    <p:sldId id="1070" r:id="rId4"/>
    <p:sldId id="880" r:id="rId5"/>
    <p:sldId id="924" r:id="rId6"/>
    <p:sldId id="1130" r:id="rId7"/>
    <p:sldId id="1074" r:id="rId8"/>
    <p:sldId id="876" r:id="rId9"/>
    <p:sldId id="925" r:id="rId10"/>
    <p:sldId id="759" r:id="rId11"/>
    <p:sldId id="1129" r:id="rId12"/>
    <p:sldId id="1105" r:id="rId13"/>
    <p:sldId id="1106" r:id="rId14"/>
    <p:sldId id="1108" r:id="rId15"/>
    <p:sldId id="1110" r:id="rId16"/>
    <p:sldId id="1111" r:id="rId17"/>
    <p:sldId id="1112" r:id="rId18"/>
    <p:sldId id="1126" r:id="rId19"/>
    <p:sldId id="1114" r:id="rId20"/>
    <p:sldId id="1115" r:id="rId21"/>
    <p:sldId id="1116" r:id="rId22"/>
    <p:sldId id="1117" r:id="rId23"/>
    <p:sldId id="1118" r:id="rId24"/>
    <p:sldId id="1119" r:id="rId25"/>
    <p:sldId id="1120" r:id="rId26"/>
    <p:sldId id="1102" r:id="rId27"/>
    <p:sldId id="1103" r:id="rId28"/>
    <p:sldId id="1128" r:id="rId29"/>
    <p:sldId id="1076" r:id="rId30"/>
    <p:sldId id="291" r:id="rId31"/>
  </p:sldIdLst>
  <p:sldSz cx="9144000" cy="5143500" type="screen16x9"/>
  <p:notesSz cx="6858000" cy="9144000"/>
  <p:custDataLst>
    <p:tags r:id="rId3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cmAuthor>
  <p:cmAuthor id="4" name="jagibbon" initials="jmg" lastIdx="3"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B"/>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88" autoAdjust="0"/>
    <p:restoredTop sz="94533" autoAdjust="0"/>
  </p:normalViewPr>
  <p:slideViewPr>
    <p:cSldViewPr snapToGrid="0" showGuides="1">
      <p:cViewPr>
        <p:scale>
          <a:sx n="100" d="100"/>
          <a:sy n="100" d="100"/>
        </p:scale>
        <p:origin x="738" y="0"/>
      </p:cViewPr>
      <p:guideLst>
        <p:guide orient="horz" pos="1620"/>
        <p:guide pos="340"/>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smtClean="0"/>
              <a:t>Cisco Networking Academy Program</a:t>
            </a:r>
          </a:p>
          <a:p>
            <a:pPr>
              <a:buFontTx/>
              <a:buNone/>
            </a:pPr>
            <a:r>
              <a:rPr lang="en-US" b="0" dirty="0" smtClean="0"/>
              <a:t>CyberOps Associates v1.0</a:t>
            </a:r>
          </a:p>
          <a:p>
            <a:pPr>
              <a:buFontTx/>
              <a:buNone/>
            </a:pPr>
            <a:r>
              <a:rPr lang="en-US" sz="1200" b="0" dirty="0" smtClean="0"/>
              <a:t>Module 8: </a:t>
            </a:r>
            <a:r>
              <a:rPr lang="en-IN" sz="1200" b="0" dirty="0" smtClean="0">
                <a:solidFill>
                  <a:srgbClr val="FF0000"/>
                </a:solidFill>
              </a:rPr>
              <a:t>Address Resolution Protocol</a:t>
            </a:r>
            <a:endParaRPr lang="en-GB" b="0"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8.1 </a:t>
            </a:r>
            <a:r>
              <a:rPr lang="en-GB" dirty="0" smtClean="0"/>
              <a:t>–</a:t>
            </a:r>
            <a:r>
              <a:rPr lang="en-US" sz="1200" b="0" dirty="0" smtClean="0">
                <a:solidFill>
                  <a:srgbClr val="FF0000"/>
                </a:solidFill>
              </a:rPr>
              <a:t> MAC and IP</a:t>
            </a: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b="0" dirty="0" smtClean="0"/>
              <a:t>2</a:t>
            </a:r>
            <a:r>
              <a:rPr lang="en-US" sz="1000" b="0" dirty="0" smtClean="0"/>
              <a:t>5 min</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baseline="0" dirty="0" smtClean="0"/>
              <a:t>Describe the process of communication on a local network</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Describe the process of communication on a remote network</a:t>
            </a:r>
          </a:p>
          <a:p>
            <a:pPr marL="171450" lvl="0" indent="-171450">
              <a:buFont typeface="Arial" panose="020B0604020202020204" pitchFamily="34" charset="0"/>
              <a:buChar char="•"/>
            </a:pPr>
            <a:r>
              <a:rPr lang="en-US" sz="1050" b="1" dirty="0" smtClean="0"/>
              <a:t>Key Points:</a:t>
            </a:r>
            <a:r>
              <a:rPr lang="en-US" sz="1100" b="1" dirty="0" smtClean="0"/>
              <a:t>  </a:t>
            </a:r>
            <a:r>
              <a:rPr lang="en-US" sz="1100" b="0" dirty="0" smtClean="0"/>
              <a:t>IP Address, MAC</a:t>
            </a:r>
            <a:r>
              <a:rPr lang="en-US" sz="1100" b="0" baseline="0" dirty="0" smtClean="0"/>
              <a:t>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8.1 </a:t>
            </a:r>
            <a:r>
              <a:rPr lang="en-GB" dirty="0" smtClean="0"/>
              <a:t>–</a:t>
            </a:r>
            <a:r>
              <a:rPr lang="en-US" sz="1200" b="0" dirty="0" smtClean="0">
                <a:solidFill>
                  <a:srgbClr val="FF0000"/>
                </a:solidFill>
              </a:rPr>
              <a:t> MAC and IP</a:t>
            </a:r>
          </a:p>
          <a:p>
            <a:pPr>
              <a:buFontTx/>
              <a:buNone/>
            </a:pPr>
            <a:r>
              <a:rPr lang="en-US" sz="1200" b="0" dirty="0" smtClean="0">
                <a:solidFill>
                  <a:srgbClr val="FF0000"/>
                </a:solidFill>
              </a:rPr>
              <a:t>8</a:t>
            </a:r>
            <a:r>
              <a:rPr lang="en-GB" dirty="0" smtClean="0"/>
              <a:t>.1.1 – Destination on Same Network</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8.1 </a:t>
            </a:r>
            <a:r>
              <a:rPr lang="en-GB" dirty="0" smtClean="0"/>
              <a:t>–</a:t>
            </a:r>
            <a:r>
              <a:rPr lang="en-US" sz="1200" b="0" dirty="0" smtClean="0">
                <a:solidFill>
                  <a:srgbClr val="FF0000"/>
                </a:solidFill>
              </a:rPr>
              <a:t> MAC and IP</a:t>
            </a:r>
          </a:p>
          <a:p>
            <a:pPr>
              <a:buFontTx/>
              <a:buNone/>
            </a:pPr>
            <a:r>
              <a:rPr lang="en-US" sz="1200" b="0" dirty="0" smtClean="0">
                <a:solidFill>
                  <a:srgbClr val="FF0000"/>
                </a:solidFill>
              </a:rPr>
              <a:t>8</a:t>
            </a:r>
            <a:r>
              <a:rPr lang="en-GB" dirty="0" smtClean="0"/>
              <a:t>.1.2 – Destination on Remote Network</a:t>
            </a:r>
            <a:endParaRPr lang="en-GB" dirty="0"/>
          </a:p>
        </p:txBody>
      </p:sp>
    </p:spTree>
    <p:extLst>
      <p:ext uri="{BB962C8B-B14F-4D97-AF65-F5344CB8AC3E}">
        <p14:creationId xmlns:p14="http://schemas.microsoft.com/office/powerpoint/2010/main" val="3288289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8.2 </a:t>
            </a:r>
            <a:r>
              <a:rPr lang="en-GB" dirty="0" smtClean="0"/>
              <a:t>–</a:t>
            </a:r>
            <a:r>
              <a:rPr lang="en-US" sz="1200" b="0" dirty="0" smtClean="0">
                <a:solidFill>
                  <a:srgbClr val="FF0000"/>
                </a:solidFill>
              </a:rPr>
              <a:t> ARP</a:t>
            </a:r>
            <a:endParaRPr lang="en-US" sz="1200" b="0" dirty="0">
              <a:solidFill>
                <a:srgbClr val="FF0000"/>
              </a:solidFill>
            </a:endParaRP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smtClean="0"/>
              <a:t>15 min</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Provide an overview of ARP</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Play the animation to view the ARP functions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Explain the ARP operation</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Demonstrate a video to the learners to explain the ARP role in remote communication</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Explain the process of removing entries from the ARP table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List the commands used to display the ARP tables on different networking devices</a:t>
            </a:r>
          </a:p>
          <a:p>
            <a:pPr marL="171450" lvl="0" indent="-171450">
              <a:buFont typeface="Arial" panose="020B0604020202020204" pitchFamily="34" charset="0"/>
              <a:buChar char="•"/>
            </a:pPr>
            <a:r>
              <a:rPr lang="en-US" sz="1050" b="1" dirty="0" smtClean="0"/>
              <a:t>Key Points:</a:t>
            </a:r>
            <a:r>
              <a:rPr lang="en-US" sz="1100" b="1" dirty="0" smtClean="0"/>
              <a:t>  </a:t>
            </a:r>
            <a:r>
              <a:rPr lang="en-US" sz="1100" b="0" dirty="0" smtClean="0"/>
              <a:t>ARP Operations,</a:t>
            </a:r>
            <a:r>
              <a:rPr lang="en-US" sz="1100" b="0" baseline="0" dirty="0" smtClean="0"/>
              <a:t> ARP Table, ARP Functions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377522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8.2 </a:t>
            </a:r>
            <a:r>
              <a:rPr lang="en-GB" dirty="0" smtClean="0"/>
              <a:t>–</a:t>
            </a:r>
            <a:r>
              <a:rPr lang="en-US" sz="1200" b="0" dirty="0" smtClean="0">
                <a:solidFill>
                  <a:srgbClr val="FF0000"/>
                </a:solidFill>
              </a:rPr>
              <a:t> ARP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a:t>
            </a:r>
            <a:r>
              <a:rPr lang="en-GB" dirty="0" smtClean="0"/>
              <a:t>.2.1 – </a:t>
            </a:r>
            <a:r>
              <a:rPr lang="en-IN" dirty="0" smtClean="0"/>
              <a:t>ARP Overview</a:t>
            </a:r>
          </a:p>
          <a:p>
            <a:pPr>
              <a:buFontTx/>
              <a:buNone/>
            </a:pPr>
            <a:endParaRPr lang="en-GB" dirty="0"/>
          </a:p>
        </p:txBody>
      </p:sp>
    </p:spTree>
    <p:extLst>
      <p:ext uri="{BB962C8B-B14F-4D97-AF65-F5344CB8AC3E}">
        <p14:creationId xmlns:p14="http://schemas.microsoft.com/office/powerpoint/2010/main" val="2363962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8.2 </a:t>
            </a:r>
            <a:r>
              <a:rPr lang="en-GB" dirty="0" smtClean="0"/>
              <a:t>–</a:t>
            </a:r>
            <a:r>
              <a:rPr lang="en-US" sz="1200" b="0" dirty="0" smtClean="0">
                <a:solidFill>
                  <a:srgbClr val="FF0000"/>
                </a:solidFill>
              </a:rPr>
              <a:t> ARP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a:t>
            </a:r>
            <a:r>
              <a:rPr lang="en-GB" dirty="0" smtClean="0"/>
              <a:t>.2.2 – </a:t>
            </a:r>
            <a:r>
              <a:rPr lang="en-IN" dirty="0" smtClean="0"/>
              <a:t>ARP Functions</a:t>
            </a:r>
          </a:p>
        </p:txBody>
      </p:sp>
    </p:spTree>
    <p:extLst>
      <p:ext uri="{BB962C8B-B14F-4D97-AF65-F5344CB8AC3E}">
        <p14:creationId xmlns:p14="http://schemas.microsoft.com/office/powerpoint/2010/main" val="3845521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8.2 </a:t>
            </a:r>
            <a:r>
              <a:rPr lang="en-GB" dirty="0" smtClean="0"/>
              <a:t>–</a:t>
            </a:r>
            <a:r>
              <a:rPr lang="en-US" sz="1200" b="0" dirty="0" smtClean="0">
                <a:solidFill>
                  <a:srgbClr val="FF0000"/>
                </a:solidFill>
              </a:rPr>
              <a:t> ARP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a:t>
            </a:r>
            <a:r>
              <a:rPr lang="en-GB" dirty="0" smtClean="0"/>
              <a:t>.2.3 – </a:t>
            </a:r>
            <a:r>
              <a:rPr lang="en-US" sz="1200" b="0" i="0" u="none" strike="noStrike" kern="1200" dirty="0" smtClean="0">
                <a:solidFill>
                  <a:schemeClr val="tx1"/>
                </a:solidFill>
                <a:effectLst/>
                <a:latin typeface="+mn-lt"/>
                <a:ea typeface="+mn-ea"/>
                <a:cs typeface="+mn-cs"/>
              </a:rPr>
              <a:t>Video - ARP Operation - ARP Request</a:t>
            </a:r>
            <a:endParaRPr lang="en-IN" dirty="0" smtClean="0"/>
          </a:p>
        </p:txBody>
      </p:sp>
    </p:spTree>
    <p:extLst>
      <p:ext uri="{BB962C8B-B14F-4D97-AF65-F5344CB8AC3E}">
        <p14:creationId xmlns:p14="http://schemas.microsoft.com/office/powerpoint/2010/main" val="1322177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8.2 </a:t>
            </a:r>
            <a:r>
              <a:rPr lang="en-GB" dirty="0" smtClean="0"/>
              <a:t>–</a:t>
            </a:r>
            <a:r>
              <a:rPr lang="en-US" sz="1200" b="0" dirty="0" smtClean="0">
                <a:solidFill>
                  <a:srgbClr val="FF0000"/>
                </a:solidFill>
              </a:rPr>
              <a:t> ARP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a:t>
            </a:r>
            <a:r>
              <a:rPr lang="en-GB" dirty="0" smtClean="0"/>
              <a:t>.2.4 – </a:t>
            </a:r>
            <a:r>
              <a:rPr lang="en-US" sz="1200" b="0" i="0" u="none" strike="noStrike" kern="1200" dirty="0" smtClean="0">
                <a:solidFill>
                  <a:schemeClr val="tx1"/>
                </a:solidFill>
                <a:effectLst/>
                <a:latin typeface="+mn-lt"/>
                <a:ea typeface="+mn-ea"/>
                <a:cs typeface="+mn-cs"/>
              </a:rPr>
              <a:t>Video - ARP Operation - ARP Reply</a:t>
            </a:r>
            <a:endParaRPr lang="en-IN" dirty="0" smtClean="0"/>
          </a:p>
        </p:txBody>
      </p:sp>
    </p:spTree>
    <p:extLst>
      <p:ext uri="{BB962C8B-B14F-4D97-AF65-F5344CB8AC3E}">
        <p14:creationId xmlns:p14="http://schemas.microsoft.com/office/powerpoint/2010/main" val="3416419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8.2 </a:t>
            </a:r>
            <a:r>
              <a:rPr lang="en-GB" dirty="0" smtClean="0"/>
              <a:t>–</a:t>
            </a:r>
            <a:r>
              <a:rPr lang="en-US" sz="1200" b="0" dirty="0" smtClean="0">
                <a:solidFill>
                  <a:srgbClr val="FF0000"/>
                </a:solidFill>
              </a:rPr>
              <a:t> ARP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a:t>
            </a:r>
            <a:r>
              <a:rPr lang="en-GB" dirty="0" smtClean="0"/>
              <a:t>.2.5 – </a:t>
            </a:r>
            <a:r>
              <a:rPr lang="en-IN" sz="1200" b="0" i="0" u="none" strike="noStrike" kern="1200" dirty="0" smtClean="0">
                <a:solidFill>
                  <a:schemeClr val="tx1"/>
                </a:solidFill>
                <a:effectLst/>
                <a:latin typeface="+mn-lt"/>
                <a:ea typeface="+mn-ea"/>
                <a:cs typeface="+mn-cs"/>
              </a:rPr>
              <a:t>Video - ARP Role in Remote Communication</a:t>
            </a:r>
            <a:endParaRPr lang="en-IN" dirty="0" smtClean="0"/>
          </a:p>
        </p:txBody>
      </p:sp>
    </p:spTree>
    <p:extLst>
      <p:ext uri="{BB962C8B-B14F-4D97-AF65-F5344CB8AC3E}">
        <p14:creationId xmlns:p14="http://schemas.microsoft.com/office/powerpoint/2010/main" val="3578633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8.2 </a:t>
            </a:r>
            <a:r>
              <a:rPr lang="en-GB" dirty="0" smtClean="0"/>
              <a:t>–</a:t>
            </a:r>
            <a:r>
              <a:rPr lang="en-US" sz="1200" b="0" dirty="0" smtClean="0">
                <a:solidFill>
                  <a:srgbClr val="FF0000"/>
                </a:solidFill>
              </a:rPr>
              <a:t> ARP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a:t>
            </a:r>
            <a:r>
              <a:rPr lang="en-GB" dirty="0" smtClean="0"/>
              <a:t>.2.6 – </a:t>
            </a:r>
            <a:r>
              <a:rPr lang="en-US" sz="1200" b="0" i="0" u="none" strike="noStrike" kern="1200" dirty="0" smtClean="0">
                <a:solidFill>
                  <a:schemeClr val="tx1"/>
                </a:solidFill>
                <a:effectLst/>
                <a:latin typeface="+mn-lt"/>
                <a:ea typeface="+mn-ea"/>
                <a:cs typeface="+mn-cs"/>
              </a:rPr>
              <a:t>Removing Entries from an ARP Table</a:t>
            </a:r>
            <a:endParaRPr lang="en-IN" dirty="0" smtClean="0"/>
          </a:p>
        </p:txBody>
      </p:sp>
    </p:spTree>
    <p:extLst>
      <p:ext uri="{BB962C8B-B14F-4D97-AF65-F5344CB8AC3E}">
        <p14:creationId xmlns:p14="http://schemas.microsoft.com/office/powerpoint/2010/main" val="2443505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8.2 </a:t>
            </a:r>
            <a:r>
              <a:rPr lang="en-GB" dirty="0" smtClean="0"/>
              <a:t>–</a:t>
            </a:r>
            <a:r>
              <a:rPr lang="en-US" sz="1200" b="0" dirty="0" smtClean="0">
                <a:solidFill>
                  <a:srgbClr val="FF0000"/>
                </a:solidFill>
              </a:rPr>
              <a:t> ARP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a:t>
            </a:r>
            <a:r>
              <a:rPr lang="en-GB" dirty="0" smtClean="0"/>
              <a:t>.2.7 – </a:t>
            </a:r>
            <a:r>
              <a:rPr lang="en-US" sz="1200" b="0" i="0" u="none" strike="noStrike" kern="1200" dirty="0" smtClean="0">
                <a:solidFill>
                  <a:schemeClr val="tx1"/>
                </a:solidFill>
                <a:effectLst/>
                <a:latin typeface="+mn-lt"/>
                <a:ea typeface="+mn-ea"/>
                <a:cs typeface="+mn-cs"/>
              </a:rPr>
              <a:t>ARP Tables on Networking Devices</a:t>
            </a:r>
            <a:endParaRPr lang="en-IN" dirty="0" smtClean="0"/>
          </a:p>
        </p:txBody>
      </p:sp>
    </p:spTree>
    <p:extLst>
      <p:ext uri="{BB962C8B-B14F-4D97-AF65-F5344CB8AC3E}">
        <p14:creationId xmlns:p14="http://schemas.microsoft.com/office/powerpoint/2010/main" val="3848413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8.2 </a:t>
            </a:r>
            <a:r>
              <a:rPr lang="en-GB" dirty="0" smtClean="0"/>
              <a:t>–</a:t>
            </a:r>
            <a:r>
              <a:rPr lang="en-US" sz="1200" b="0" dirty="0" smtClean="0">
                <a:solidFill>
                  <a:srgbClr val="FF0000"/>
                </a:solidFill>
              </a:rPr>
              <a:t> ARP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a:t>
            </a:r>
            <a:r>
              <a:rPr lang="en-GB" dirty="0" smtClean="0"/>
              <a:t>.2.8 – </a:t>
            </a:r>
            <a:r>
              <a:rPr lang="en-US" sz="1200" b="0" i="0" u="none" strike="noStrike" kern="1200" dirty="0" smtClean="0">
                <a:solidFill>
                  <a:schemeClr val="tx1"/>
                </a:solidFill>
                <a:effectLst/>
                <a:latin typeface="+mn-lt"/>
                <a:ea typeface="+mn-ea"/>
                <a:cs typeface="+mn-cs"/>
              </a:rPr>
              <a:t>Lab - Wireshark to Examine Ethernet Frames</a:t>
            </a:r>
            <a:endParaRPr lang="en-IN" dirty="0" smtClean="0"/>
          </a:p>
        </p:txBody>
      </p:sp>
    </p:spTree>
    <p:extLst>
      <p:ext uri="{BB962C8B-B14F-4D97-AF65-F5344CB8AC3E}">
        <p14:creationId xmlns:p14="http://schemas.microsoft.com/office/powerpoint/2010/main" val="2829256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8.3</a:t>
            </a:r>
            <a:r>
              <a:rPr lang="en-US" sz="1200" b="0" baseline="0" dirty="0" smtClean="0">
                <a:solidFill>
                  <a:srgbClr val="FF0000"/>
                </a:solidFill>
              </a:rPr>
              <a:t> </a:t>
            </a:r>
            <a:r>
              <a:rPr lang="en-GB" dirty="0" smtClean="0"/>
              <a:t>–</a:t>
            </a:r>
            <a:r>
              <a:rPr lang="en-US" sz="1200" b="0" dirty="0" smtClean="0">
                <a:solidFill>
                  <a:srgbClr val="FF0000"/>
                </a:solidFill>
              </a:rPr>
              <a:t> ARP Issues</a:t>
            </a:r>
            <a:endParaRPr lang="en-US" sz="1200" b="0" dirty="0">
              <a:solidFill>
                <a:srgbClr val="FF0000"/>
              </a:solidFill>
            </a:endParaRP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smtClean="0"/>
              <a:t> 7 min</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smtClean="0"/>
              <a:t>Describe</a:t>
            </a:r>
            <a:r>
              <a:rPr lang="en-US" sz="1000" baseline="0" dirty="0" smtClean="0"/>
              <a:t> ARP broadcasts with an example</a:t>
            </a:r>
          </a:p>
          <a:p>
            <a:pPr marL="341313" lvl="1" indent="-171450">
              <a:buFont typeface="Arial" panose="020B0604020202020204" pitchFamily="34" charset="0"/>
              <a:buChar char="•"/>
            </a:pPr>
            <a:r>
              <a:rPr lang="en-US" sz="1000" baseline="0" dirty="0" smtClean="0"/>
              <a:t>Discuss ARP spoofing with an example</a:t>
            </a:r>
          </a:p>
          <a:p>
            <a:pPr marL="171450" lvl="0" indent="-171450">
              <a:buFont typeface="Arial" panose="020B0604020202020204" pitchFamily="34" charset="0"/>
              <a:buChar char="•"/>
            </a:pPr>
            <a:r>
              <a:rPr lang="en-US" sz="1050" b="1" dirty="0" smtClean="0"/>
              <a:t>Key Points:</a:t>
            </a:r>
            <a:r>
              <a:rPr lang="en-US" sz="1100" b="1" dirty="0" smtClean="0"/>
              <a:t>  </a:t>
            </a:r>
            <a:r>
              <a:rPr lang="en-US" sz="1100" b="0" dirty="0" smtClean="0"/>
              <a:t>ARP</a:t>
            </a:r>
            <a:r>
              <a:rPr lang="en-US" sz="1100" b="1" dirty="0" smtClean="0"/>
              <a:t> </a:t>
            </a:r>
            <a:r>
              <a:rPr lang="en-US" sz="1100" b="0" dirty="0" smtClean="0"/>
              <a:t>Broadcasts, ARP Spoofing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38996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8.3</a:t>
            </a:r>
            <a:r>
              <a:rPr lang="en-US" sz="1200" b="0" baseline="0" dirty="0" smtClean="0">
                <a:solidFill>
                  <a:srgbClr val="FF0000"/>
                </a:solidFill>
              </a:rPr>
              <a:t> </a:t>
            </a:r>
            <a:r>
              <a:rPr lang="en-GB" dirty="0" smtClean="0"/>
              <a:t>–</a:t>
            </a:r>
            <a:r>
              <a:rPr lang="en-US" sz="1200" b="0" dirty="0" smtClean="0">
                <a:solidFill>
                  <a:srgbClr val="FF0000"/>
                </a:solidFill>
              </a:rPr>
              <a:t> ARP Issues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a:t>
            </a:r>
            <a:r>
              <a:rPr lang="en-GB" dirty="0" smtClean="0"/>
              <a:t>.3.1 – </a:t>
            </a:r>
            <a:r>
              <a:rPr lang="en-US" dirty="0" smtClean="0"/>
              <a:t>ARP Issues - ARP Broadcasts and ARP Spoofing</a:t>
            </a:r>
            <a:endParaRPr lang="en-IN" dirty="0" smtClean="0"/>
          </a:p>
        </p:txBody>
      </p:sp>
    </p:spTree>
    <p:extLst>
      <p:ext uri="{BB962C8B-B14F-4D97-AF65-F5344CB8AC3E}">
        <p14:creationId xmlns:p14="http://schemas.microsoft.com/office/powerpoint/2010/main" val="1850293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8.3</a:t>
            </a:r>
            <a:r>
              <a:rPr lang="en-US" sz="1200" b="0" baseline="0" dirty="0" smtClean="0">
                <a:solidFill>
                  <a:srgbClr val="FF0000"/>
                </a:solidFill>
              </a:rPr>
              <a:t> </a:t>
            </a:r>
            <a:r>
              <a:rPr lang="en-GB" dirty="0" smtClean="0"/>
              <a:t>–</a:t>
            </a:r>
            <a:r>
              <a:rPr lang="en-US" sz="1200" b="0" dirty="0" smtClean="0">
                <a:solidFill>
                  <a:srgbClr val="FF0000"/>
                </a:solidFill>
              </a:rPr>
              <a:t> ARP Issues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a:t>
            </a:r>
            <a:r>
              <a:rPr lang="en-GB" dirty="0" smtClean="0"/>
              <a:t>.3.1 – </a:t>
            </a:r>
            <a:r>
              <a:rPr lang="en-US" dirty="0" smtClean="0"/>
              <a:t>ARP Issues - ARP Broadcasts and ARP Spoofing</a:t>
            </a:r>
            <a:endParaRPr lang="en-IN" dirty="0" smtClean="0"/>
          </a:p>
        </p:txBody>
      </p:sp>
    </p:spTree>
    <p:extLst>
      <p:ext uri="{BB962C8B-B14F-4D97-AF65-F5344CB8AC3E}">
        <p14:creationId xmlns:p14="http://schemas.microsoft.com/office/powerpoint/2010/main" val="4007504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8.3</a:t>
            </a:r>
            <a:r>
              <a:rPr lang="en-US" sz="1200" b="0" baseline="0" dirty="0" smtClean="0">
                <a:solidFill>
                  <a:srgbClr val="FF0000"/>
                </a:solidFill>
              </a:rPr>
              <a:t> </a:t>
            </a:r>
            <a:r>
              <a:rPr lang="en-GB" dirty="0" smtClean="0"/>
              <a:t>–</a:t>
            </a:r>
            <a:r>
              <a:rPr lang="en-US" sz="1200" b="0" dirty="0" smtClean="0">
                <a:solidFill>
                  <a:srgbClr val="FF0000"/>
                </a:solidFill>
              </a:rPr>
              <a:t> ARP Issues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a:t>
            </a:r>
            <a:r>
              <a:rPr lang="en-GB" dirty="0" smtClean="0"/>
              <a:t>.3.2 – </a:t>
            </a:r>
            <a:r>
              <a:rPr lang="en-IN" sz="1200" b="0" i="0" u="none" strike="noStrike" kern="1200" dirty="0" smtClean="0">
                <a:solidFill>
                  <a:schemeClr val="tx1"/>
                </a:solidFill>
                <a:effectLst/>
                <a:latin typeface="+mn-lt"/>
                <a:ea typeface="+mn-ea"/>
                <a:cs typeface="+mn-cs"/>
              </a:rPr>
              <a:t>Video - ARP Spoofing</a:t>
            </a:r>
            <a:endParaRPr lang="en-IN" dirty="0" smtClean="0"/>
          </a:p>
        </p:txBody>
      </p:sp>
    </p:spTree>
    <p:extLst>
      <p:ext uri="{BB962C8B-B14F-4D97-AF65-F5344CB8AC3E}">
        <p14:creationId xmlns:p14="http://schemas.microsoft.com/office/powerpoint/2010/main" val="2663296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8.4 </a:t>
            </a:r>
            <a:r>
              <a:rPr lang="en-GB" dirty="0" smtClean="0"/>
              <a:t>–</a:t>
            </a:r>
            <a:r>
              <a:rPr lang="en-US" sz="1200" b="0" dirty="0" smtClean="0">
                <a:solidFill>
                  <a:srgbClr val="FF0000"/>
                </a:solidFill>
              </a:rPr>
              <a:t> Address</a:t>
            </a:r>
            <a:r>
              <a:rPr lang="en-US" sz="1200" b="0" baseline="0" dirty="0" smtClean="0">
                <a:solidFill>
                  <a:srgbClr val="FF0000"/>
                </a:solidFill>
              </a:rPr>
              <a:t> Resolution Protocol Summary</a:t>
            </a:r>
            <a:endParaRPr lang="en-US" sz="1200" b="0" dirty="0">
              <a:solidFill>
                <a:srgbClr val="FF0000"/>
              </a:solidFill>
            </a:endParaRPr>
          </a:p>
          <a:p>
            <a:pPr>
              <a:buFontTx/>
              <a:buNone/>
            </a:pPr>
            <a:endParaRPr lang="en-US" dirty="0"/>
          </a:p>
          <a:p>
            <a:r>
              <a:rPr lang="en-US" sz="1050" b="1" u="sng" dirty="0" smtClean="0"/>
              <a:t>In-Session Activities / Explanations:</a:t>
            </a:r>
            <a:endParaRPr lang="en-US" sz="1050" dirty="0" smtClean="0"/>
          </a:p>
          <a:p>
            <a:pPr marL="171450" lvl="0" indent="-171450">
              <a:buFont typeface="Arial" panose="020B0604020202020204" pitchFamily="34" charset="0"/>
              <a:buChar char="•"/>
            </a:pPr>
            <a:r>
              <a:rPr lang="en-US" sz="1050" b="1" dirty="0" smtClean="0"/>
              <a:t>Time</a:t>
            </a:r>
            <a:r>
              <a:rPr lang="en-US" b="1" dirty="0" smtClean="0"/>
              <a:t>: </a:t>
            </a:r>
            <a:r>
              <a:rPr lang="en-US" sz="1000" b="0" dirty="0" smtClean="0"/>
              <a:t>5 min</a:t>
            </a:r>
          </a:p>
          <a:p>
            <a:pPr marL="171450" lvl="0" indent="-171450">
              <a:buFont typeface="Arial" panose="020B0604020202020204" pitchFamily="34" charset="0"/>
              <a:buChar char="•"/>
            </a:pPr>
            <a:r>
              <a:rPr lang="en-US" sz="1050" b="1" dirty="0" smtClean="0"/>
              <a:t>Instructor Notes: </a:t>
            </a:r>
            <a:endParaRPr lang="en-US" sz="1050" dirty="0" smtClean="0"/>
          </a:p>
          <a:p>
            <a:pPr marL="341313" lvl="1" indent="-171450" algn="l" defTabSz="457200" rtl="0" eaLnBrk="1" latinLnBrk="0" hangingPunct="1">
              <a:buFont typeface="Arial" panose="020B0604020202020204" pitchFamily="34" charset="0"/>
              <a:buChar char="•"/>
              <a:tabLst>
                <a:tab pos="117475" algn="l"/>
              </a:tabLst>
            </a:pPr>
            <a:r>
              <a:rPr lang="en-US" sz="1000" kern="1200" dirty="0" smtClean="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Ask if they have any questions or doubts. </a:t>
            </a:r>
          </a:p>
          <a:p>
            <a:pPr marL="341313" lvl="1" indent="-171450"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At the end, ask the students to</a:t>
            </a:r>
            <a:r>
              <a:rPr lang="en-US" sz="1000" kern="1200" baseline="0" dirty="0" smtClean="0">
                <a:solidFill>
                  <a:schemeClr val="tx1"/>
                </a:solidFill>
                <a:latin typeface="+mn-lt"/>
                <a:ea typeface="+mn-ea"/>
                <a:cs typeface="+mn-cs"/>
              </a:rPr>
              <a:t> complete </a:t>
            </a:r>
            <a:r>
              <a:rPr lang="en-US" sz="1000" kern="1200" dirty="0" smtClean="0">
                <a:solidFill>
                  <a:schemeClr val="tx1"/>
                </a:solidFill>
                <a:latin typeface="+mn-lt"/>
                <a:ea typeface="+mn-ea"/>
                <a:cs typeface="+mn-cs"/>
              </a:rPr>
              <a:t>the module quiz.</a:t>
            </a:r>
          </a:p>
          <a:p>
            <a:pPr marL="171450" lvl="0" indent="-171450" algn="l" defTabSz="457200" rtl="0" eaLnBrk="1" latinLnBrk="0" hangingPunct="1">
              <a:buFont typeface="Arial" panose="020B0604020202020204" pitchFamily="34" charset="0"/>
              <a:buChar char="•"/>
            </a:pPr>
            <a:r>
              <a:rPr lang="en-US" sz="1050" b="1" dirty="0" smtClean="0"/>
              <a:t>Key Points:</a:t>
            </a:r>
            <a:r>
              <a:rPr lang="en-US" sz="1100" b="1" dirty="0" smtClean="0"/>
              <a:t>  </a:t>
            </a:r>
            <a:r>
              <a:rPr lang="en-US" sz="1100" b="0" dirty="0" smtClean="0"/>
              <a:t>NA</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082344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Source:</a:t>
            </a:r>
          </a:p>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8.4 </a:t>
            </a:r>
            <a:r>
              <a:rPr lang="en-GB" dirty="0" smtClean="0"/>
              <a:t>–</a:t>
            </a:r>
            <a:r>
              <a:rPr lang="en-US" sz="1200" b="0" dirty="0" smtClean="0">
                <a:solidFill>
                  <a:srgbClr val="FF0000"/>
                </a:solidFill>
              </a:rPr>
              <a:t> </a:t>
            </a:r>
            <a:r>
              <a:rPr lang="en-IN" dirty="0" smtClean="0"/>
              <a:t>Address Resolution Protocol Summary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8.4.1 </a:t>
            </a:r>
            <a:r>
              <a:rPr lang="en-GB" dirty="0" smtClean="0"/>
              <a:t>– </a:t>
            </a:r>
            <a:r>
              <a:rPr lang="en-US" dirty="0" smtClean="0"/>
              <a:t>What Did I Learn in this Module?</a:t>
            </a:r>
            <a:endParaRPr lang="en-IN" dirty="0" smtClean="0"/>
          </a:p>
          <a:p>
            <a:pPr>
              <a:buFontTx/>
              <a:buNone/>
            </a:pPr>
            <a:endParaRPr lang="en-US" sz="1200" b="0" dirty="0" smtClean="0">
              <a:solidFill>
                <a:srgbClr val="FF0000"/>
              </a:solidFill>
            </a:endParaRPr>
          </a:p>
          <a:p>
            <a:pPr>
              <a:buFontTx/>
              <a:buNone/>
            </a:pPr>
            <a:endParaRPr lang="en-US" sz="1200" b="0"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smtClean="0">
              <a:solidFill>
                <a:srgbClr val="FF0000"/>
              </a:solidFill>
            </a:endParaRPr>
          </a:p>
          <a:p>
            <a:pPr>
              <a:buFontTx/>
              <a:buNone/>
            </a:pPr>
            <a:endParaRPr lang="en-US" sz="1200" b="0" dirty="0" smtClean="0">
              <a:solidFill>
                <a:srgbClr val="FF0000"/>
              </a:solidFill>
            </a:endParaRPr>
          </a:p>
          <a:p>
            <a:pPr>
              <a:buFontTx/>
              <a:buNone/>
            </a:pPr>
            <a:endParaRPr lang="en-GB" dirty="0"/>
          </a:p>
        </p:txBody>
      </p:sp>
    </p:spTree>
    <p:extLst>
      <p:ext uri="{BB962C8B-B14F-4D97-AF65-F5344CB8AC3E}">
        <p14:creationId xmlns:p14="http://schemas.microsoft.com/office/powerpoint/2010/main" val="2921842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Source:</a:t>
            </a:r>
          </a:p>
          <a:p>
            <a:pPr>
              <a:buFontTx/>
              <a:buNone/>
            </a:pPr>
            <a:r>
              <a:rPr lang="en-IN" sz="1200" b="0" dirty="0" smtClean="0"/>
              <a:t>8 </a:t>
            </a:r>
            <a:r>
              <a:rPr lang="en-GB" dirty="0" smtClean="0"/>
              <a:t>– </a:t>
            </a:r>
            <a:r>
              <a:rPr lang="en-IN" dirty="0" smtClean="0"/>
              <a:t>Address Resolution Protocol</a:t>
            </a:r>
          </a:p>
          <a:p>
            <a:pPr>
              <a:buFontTx/>
              <a:buNone/>
            </a:pPr>
            <a:r>
              <a:rPr lang="en-US" sz="1200" b="0" dirty="0" smtClean="0">
                <a:solidFill>
                  <a:srgbClr val="FF0000"/>
                </a:solidFill>
              </a:rPr>
              <a:t>8.4 </a:t>
            </a:r>
            <a:r>
              <a:rPr lang="en-GB" dirty="0" smtClean="0"/>
              <a:t>–</a:t>
            </a:r>
            <a:r>
              <a:rPr lang="en-US" sz="1200" b="0" dirty="0" smtClean="0">
                <a:solidFill>
                  <a:srgbClr val="FF0000"/>
                </a:solidFill>
              </a:rPr>
              <a:t> </a:t>
            </a:r>
            <a:r>
              <a:rPr lang="en-IN" dirty="0" smtClean="0"/>
              <a:t>Address Resolution Protocol Summary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8.4.1 </a:t>
            </a:r>
            <a:r>
              <a:rPr lang="en-GB" dirty="0" smtClean="0"/>
              <a:t>– </a:t>
            </a:r>
            <a:r>
              <a:rPr lang="en-US" dirty="0" smtClean="0"/>
              <a:t>What Did I Learn in this Module</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rgbClr val="FF0000"/>
                </a:solidFill>
              </a:rPr>
              <a:t>8.4.2 </a:t>
            </a:r>
            <a:r>
              <a:rPr lang="en-GB" dirty="0" smtClean="0"/>
              <a:t>– </a:t>
            </a:r>
            <a:r>
              <a:rPr lang="en-US" sz="1200" b="0" i="0" u="none" strike="noStrike" kern="1200" dirty="0" smtClean="0">
                <a:solidFill>
                  <a:schemeClr val="tx1"/>
                </a:solidFill>
                <a:effectLst/>
                <a:latin typeface="+mn-lt"/>
                <a:ea typeface="+mn-ea"/>
                <a:cs typeface="+mn-cs"/>
              </a:rPr>
              <a:t>Module 8: Address Resolution Protocol Quiz</a:t>
            </a:r>
            <a:endParaRPr lang="en-IN" dirty="0" smtClean="0"/>
          </a:p>
          <a:p>
            <a:pPr>
              <a:buFontTx/>
              <a:buNone/>
            </a:pPr>
            <a:endParaRPr lang="en-US" sz="1200" b="0" dirty="0" smtClean="0">
              <a:solidFill>
                <a:srgbClr val="FF0000"/>
              </a:solidFill>
            </a:endParaRPr>
          </a:p>
          <a:p>
            <a:pPr>
              <a:buFontTx/>
              <a:buNone/>
            </a:pPr>
            <a:endParaRPr lang="en-US" sz="1200" b="0"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smtClean="0">
              <a:solidFill>
                <a:srgbClr val="FF0000"/>
              </a:solidFill>
            </a:endParaRPr>
          </a:p>
          <a:p>
            <a:pPr>
              <a:buFontTx/>
              <a:buNone/>
            </a:pPr>
            <a:endParaRPr lang="en-US" sz="1200" b="0" dirty="0" smtClean="0">
              <a:solidFill>
                <a:srgbClr val="FF0000"/>
              </a:solidFill>
            </a:endParaRPr>
          </a:p>
          <a:p>
            <a:pPr>
              <a:buFontTx/>
              <a:buNone/>
            </a:pPr>
            <a:endParaRPr lang="en-GB" dirty="0"/>
          </a:p>
        </p:txBody>
      </p:sp>
    </p:spTree>
    <p:extLst>
      <p:ext uri="{BB962C8B-B14F-4D97-AF65-F5344CB8AC3E}">
        <p14:creationId xmlns:p14="http://schemas.microsoft.com/office/powerpoint/2010/main" val="2322327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Module 8 </a:t>
            </a:r>
            <a:r>
              <a:rPr lang="en-GB" dirty="0" smtClean="0"/>
              <a:t>– </a:t>
            </a:r>
            <a:r>
              <a:rPr lang="en-IN" dirty="0" smtClean="0"/>
              <a:t>Address Resolution Protocol</a:t>
            </a:r>
            <a:endParaRPr lang="en-US" sz="1200" b="0" dirty="0" smtClean="0">
              <a:solidFill>
                <a:srgbClr val="FF0000"/>
              </a:solidFill>
            </a:endParaRPr>
          </a:p>
          <a:p>
            <a:pPr>
              <a:buFontTx/>
              <a:buNone/>
            </a:pPr>
            <a:r>
              <a:rPr lang="en-US" dirty="0" smtClean="0">
                <a:latin typeface="Arial" charset="0"/>
              </a:rPr>
              <a:t>New </a:t>
            </a:r>
            <a:r>
              <a:rPr lang="en-US" dirty="0">
                <a:latin typeface="Arial" charset="0"/>
              </a:rPr>
              <a:t>Terms and </a:t>
            </a:r>
            <a:r>
              <a:rPr lang="en-US" dirty="0" smtClean="0">
                <a:latin typeface="Arial" charset="0"/>
              </a:rPr>
              <a:t>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660052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smtClean="0"/>
              <a:t>CyberOps Associates v1.0</a:t>
            </a:r>
            <a:endParaRPr lang="en-US" b="0" dirty="0"/>
          </a:p>
          <a:p>
            <a:pPr>
              <a:buFontTx/>
              <a:buNone/>
            </a:pPr>
            <a:r>
              <a:rPr lang="en-US" sz="1200" b="0" dirty="0" smtClean="0"/>
              <a:t>Module 8</a:t>
            </a:r>
            <a:r>
              <a:rPr lang="en-US" sz="1200" b="0" baseline="0" dirty="0" smtClean="0"/>
              <a:t> </a:t>
            </a:r>
            <a:r>
              <a:rPr lang="en-US" sz="1200" b="0" dirty="0" smtClean="0"/>
              <a:t>: </a:t>
            </a:r>
            <a:r>
              <a:rPr lang="en-IN" sz="1200" b="0" dirty="0" smtClean="0">
                <a:solidFill>
                  <a:srgbClr val="FF0000"/>
                </a:solidFill>
              </a:rPr>
              <a:t>Address Resolution Protocol</a:t>
            </a:r>
            <a:endParaRPr lang="en-GB" b="0" dirty="0" smtClean="0">
              <a:solidFill>
                <a:srgbClr val="FF0000"/>
              </a:solidFill>
            </a:endParaRPr>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chemeClr val="tx1"/>
                </a:solidFill>
              </a:rPr>
              <a:t>5</a:t>
            </a:r>
            <a:r>
              <a:rPr lang="en-US" sz="1000" b="0" baseline="0" dirty="0" smtClean="0">
                <a:solidFill>
                  <a:schemeClr val="tx1"/>
                </a:solidFill>
              </a:rPr>
              <a:t> </a:t>
            </a:r>
            <a:r>
              <a:rPr lang="en-US" sz="1000" b="0" dirty="0" smtClean="0"/>
              <a:t>min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smtClean="0"/>
              <a:t>Introduce </a:t>
            </a:r>
            <a:r>
              <a:rPr lang="en-US" sz="1000" dirty="0"/>
              <a:t>the topic and encourage learners to come up with a list of expectations from the session. Collate topics on the white board or Desktop while using learner’s inputs to interpret them in words.</a:t>
            </a:r>
            <a:r>
              <a:rPr lang="en-US" sz="1000" b="1" dirty="0"/>
              <a:t> </a:t>
            </a:r>
            <a:endParaRPr lang="en-US" sz="1000" b="1" dirty="0" smtClean="0"/>
          </a:p>
          <a:p>
            <a:pPr marL="341313" lvl="1" indent="-171450">
              <a:buFont typeface="Arial" panose="020B0604020202020204" pitchFamily="34" charset="0"/>
              <a:buChar char="•"/>
            </a:pPr>
            <a:r>
              <a:rPr lang="en-US" sz="1000" b="0" dirty="0" smtClean="0">
                <a:solidFill>
                  <a:prstClr val="black"/>
                </a:solidFill>
              </a:rPr>
              <a:t>Before</a:t>
            </a:r>
            <a:r>
              <a:rPr lang="en-US" sz="1000" b="0" baseline="0" dirty="0" smtClean="0">
                <a:solidFill>
                  <a:prstClr val="black"/>
                </a:solidFill>
              </a:rPr>
              <a:t> reading the objectives, familiarize the learners with the basics of IP addresses and MAC addresses and their roles in </a:t>
            </a:r>
            <a:r>
              <a:rPr lang="en-IN" sz="1000" b="0" dirty="0" smtClean="0">
                <a:solidFill>
                  <a:srgbClr val="FF0000"/>
                </a:solidFill>
              </a:rPr>
              <a:t>Address Resolution Protocol (ARP).</a:t>
            </a:r>
            <a:r>
              <a:rPr lang="en-US" sz="1000" b="0" baseline="0" dirty="0" smtClean="0">
                <a:solidFill>
                  <a:prstClr val="black"/>
                </a:solidFill>
              </a:rPr>
              <a:t> </a:t>
            </a:r>
            <a:endParaRPr lang="en-US" sz="1050" b="0"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CyberOps Associates v1.0</a:t>
            </a:r>
            <a:endParaRPr lang="en-US" b="0" dirty="0"/>
          </a:p>
          <a:p>
            <a:pPr>
              <a:buFontTx/>
              <a:buNone/>
            </a:pPr>
            <a:r>
              <a:rPr lang="en-IN" sz="1200" b="0" dirty="0" smtClean="0"/>
              <a:t>8 </a:t>
            </a:r>
            <a:r>
              <a:rPr lang="en-GB" dirty="0" smtClean="0"/>
              <a:t>– </a:t>
            </a:r>
            <a:r>
              <a:rPr lang="en-IN" dirty="0" smtClean="0"/>
              <a:t>Address Resolution Protocol</a:t>
            </a:r>
            <a:endParaRPr lang="en-US" sz="1200" b="0" dirty="0">
              <a:solidFill>
                <a:srgbClr val="FF0000"/>
              </a:solidFill>
            </a:endParaRPr>
          </a:p>
          <a:p>
            <a:pPr>
              <a:buFontTx/>
              <a:buNone/>
            </a:pPr>
            <a:r>
              <a:rPr lang="en-US" sz="1200" b="0" dirty="0" smtClean="0">
                <a:solidFill>
                  <a:srgbClr val="FF0000"/>
                </a:solidFill>
              </a:rPr>
              <a:t>8.0 </a:t>
            </a:r>
            <a:r>
              <a:rPr lang="en-GB" dirty="0" smtClean="0"/>
              <a:t>–</a:t>
            </a:r>
            <a:r>
              <a:rPr lang="en-US" sz="1200" b="0" dirty="0" smtClean="0">
                <a:solidFill>
                  <a:srgbClr val="FF0000"/>
                </a:solidFill>
              </a:rPr>
              <a:t> </a:t>
            </a:r>
            <a:r>
              <a:rPr lang="en-IN" sz="1200" b="0" dirty="0" smtClean="0">
                <a:solidFill>
                  <a:srgbClr val="FF0000"/>
                </a:solidFill>
              </a:rPr>
              <a:t>Introduction</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8.0.2– </a:t>
            </a:r>
            <a:r>
              <a:rPr lang="en-US" sz="1200" b="0" i="0" u="none" strike="noStrike" kern="1200" dirty="0" smtClean="0">
                <a:solidFill>
                  <a:schemeClr val="tx1"/>
                </a:solidFill>
                <a:effectLst/>
                <a:latin typeface="+mn-lt"/>
                <a:ea typeface="+mn-ea"/>
                <a:cs typeface="+mn-cs"/>
              </a:rPr>
              <a:t>What Will I Learn in this Module?</a:t>
            </a:r>
          </a:p>
          <a:p>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hyperlink" Target="http://www.cisco.com./"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895570" cy="1666626"/>
          </a:xfrm>
        </p:spPr>
        <p:txBody>
          <a:bodyPr/>
          <a:lstStyle/>
          <a:p>
            <a:r>
              <a:rPr lang="en-US" dirty="0">
                <a:solidFill>
                  <a:schemeClr val="accent5">
                    <a:lumMod val="40000"/>
                    <a:lumOff val="60000"/>
                  </a:schemeClr>
                </a:solidFill>
              </a:rPr>
              <a:t>Module </a:t>
            </a:r>
            <a:r>
              <a:rPr lang="en-US" dirty="0" smtClean="0">
                <a:solidFill>
                  <a:schemeClr val="accent5">
                    <a:lumMod val="40000"/>
                    <a:lumOff val="60000"/>
                  </a:schemeClr>
                </a:solidFill>
              </a:rPr>
              <a:t>8: Address Resolution 						Protocol</a:t>
            </a:r>
            <a:endParaRPr lang="en-US" dirty="0">
              <a:solidFill>
                <a:schemeClr val="accent5">
                  <a:lumMod val="40000"/>
                  <a:lumOff val="60000"/>
                </a:schemeClr>
              </a:solidFill>
            </a:endParaRP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CyberOps Associate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6637519" cy="1802391"/>
          </a:xfrm>
        </p:spPr>
        <p:txBody>
          <a:bodyPr/>
          <a:lstStyle/>
          <a:p>
            <a:r>
              <a:rPr lang="en-US" dirty="0">
                <a:solidFill>
                  <a:schemeClr val="accent5">
                    <a:lumMod val="40000"/>
                    <a:lumOff val="60000"/>
                  </a:schemeClr>
                </a:solidFill>
              </a:rPr>
              <a:t>8</a:t>
            </a:r>
            <a:r>
              <a:rPr lang="en-US" dirty="0" smtClean="0">
                <a:solidFill>
                  <a:schemeClr val="accent5">
                    <a:lumMod val="40000"/>
                    <a:lumOff val="60000"/>
                  </a:schemeClr>
                </a:solidFill>
              </a:rPr>
              <a:t>.1 MAC and IP</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Address Resolution Protocol</a:t>
            </a:r>
            <a:r>
              <a:rPr lang="en-US" altLang="en-US" dirty="0"/>
              <a:t/>
            </a:r>
            <a:br>
              <a:rPr lang="en-US" altLang="en-US" dirty="0"/>
            </a:br>
            <a:r>
              <a:rPr lang="en-IN" dirty="0"/>
              <a:t>Destination on Same Network</a:t>
            </a:r>
          </a:p>
        </p:txBody>
      </p:sp>
      <p:sp>
        <p:nvSpPr>
          <p:cNvPr id="5" name="Content Placeholder 1"/>
          <p:cNvSpPr/>
          <p:nvPr/>
        </p:nvSpPr>
        <p:spPr>
          <a:xfrm>
            <a:off x="170484" y="774423"/>
            <a:ext cx="8702298" cy="279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en-US" sz="1600" dirty="0">
                <a:solidFill>
                  <a:schemeClr val="tx1">
                    <a:lumMod val="50000"/>
                  </a:schemeClr>
                </a:solidFill>
              </a:rPr>
              <a:t>The two primary addresses assigned to a device on an Ethernet LAN</a:t>
            </a:r>
            <a:r>
              <a:rPr lang="en-US" sz="1600" dirty="0" smtClean="0">
                <a:solidFill>
                  <a:schemeClr val="tx1">
                    <a:lumMod val="50000"/>
                  </a:schemeClr>
                </a:solidFill>
              </a:rPr>
              <a:t>:</a:t>
            </a:r>
            <a:endParaRPr lang="en-US" sz="1600" dirty="0">
              <a:solidFill>
                <a:schemeClr val="tx1">
                  <a:lumMod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40933574"/>
              </p:ext>
            </p:extLst>
          </p:nvPr>
        </p:nvGraphicFramePr>
        <p:xfrm>
          <a:off x="209228" y="1116674"/>
          <a:ext cx="5470902" cy="3048000"/>
        </p:xfrm>
        <a:graphic>
          <a:graphicData uri="http://schemas.openxmlformats.org/drawingml/2006/table">
            <a:tbl>
              <a:tblPr firstRow="1" bandRow="1">
                <a:tableStyleId>{5C22544A-7EE6-4342-B048-85BDC9FD1C3A}</a:tableStyleId>
              </a:tblPr>
              <a:tblGrid>
                <a:gridCol w="1797802">
                  <a:extLst>
                    <a:ext uri="{9D8B030D-6E8A-4147-A177-3AD203B41FA5}">
                      <a16:colId xmlns:a16="http://schemas.microsoft.com/office/drawing/2014/main" xmlns="" val="20000"/>
                    </a:ext>
                  </a:extLst>
                </a:gridCol>
                <a:gridCol w="3673100">
                  <a:extLst>
                    <a:ext uri="{9D8B030D-6E8A-4147-A177-3AD203B41FA5}">
                      <a16:colId xmlns:a16="http://schemas.microsoft.com/office/drawing/2014/main" xmlns="" val="20001"/>
                    </a:ext>
                  </a:extLst>
                </a:gridCol>
              </a:tblGrid>
              <a:tr h="431126">
                <a:tc>
                  <a:txBody>
                    <a:bodyPr/>
                    <a:lstStyle/>
                    <a:p>
                      <a:pPr algn="ctr"/>
                      <a:r>
                        <a:rPr lang="en-US" dirty="0" smtClean="0"/>
                        <a:t>Primary</a:t>
                      </a:r>
                      <a:r>
                        <a:rPr lang="en-US" baseline="0" dirty="0" smtClean="0"/>
                        <a:t> Addresses on Ethernet LAN</a:t>
                      </a:r>
                      <a:endParaRPr lang="en-US" dirty="0"/>
                    </a:p>
                  </a:txBody>
                  <a:tcPr/>
                </a:tc>
                <a:tc>
                  <a:txBody>
                    <a:bodyPr/>
                    <a:lstStyle/>
                    <a:p>
                      <a:pPr algn="ctr"/>
                      <a:r>
                        <a:rPr lang="en-US" dirty="0"/>
                        <a:t>Description</a:t>
                      </a:r>
                    </a:p>
                  </a:txBody>
                  <a:tcPr/>
                </a:tc>
                <a:extLst>
                  <a:ext uri="{0D108BD9-81ED-4DB2-BD59-A6C34878D82A}">
                    <a16:rowId xmlns:a16="http://schemas.microsoft.com/office/drawing/2014/main" xmlns="" val="10000"/>
                  </a:ext>
                </a:extLst>
              </a:tr>
              <a:tr h="1170358">
                <a:tc>
                  <a:txBody>
                    <a:bodyPr/>
                    <a:lstStyle/>
                    <a:p>
                      <a:r>
                        <a:rPr lang="en-US" b="1" dirty="0" smtClean="0">
                          <a:solidFill>
                            <a:srgbClr val="58585B"/>
                          </a:solidFill>
                        </a:rPr>
                        <a:t>Physical Address (The Mac Address)</a:t>
                      </a:r>
                      <a:endParaRPr lang="en-US" b="1" dirty="0">
                        <a:solidFill>
                          <a:srgbClr val="58585B"/>
                        </a:solidFill>
                      </a:endParaRPr>
                    </a:p>
                  </a:txBody>
                  <a:tcPr/>
                </a:tc>
                <a:tc>
                  <a:txBody>
                    <a:bodyPr/>
                    <a:lstStyle/>
                    <a:p>
                      <a:pPr marL="285750" indent="-285750">
                        <a:buFont typeface="Arial" panose="020B0604020202020204" pitchFamily="34" charset="0"/>
                        <a:buChar char="•"/>
                      </a:pPr>
                      <a:r>
                        <a:rPr lang="en-US" sz="1400" dirty="0" smtClean="0"/>
                        <a:t>Used for Ethernet NIC to Ethernet NIC communications on the same network.</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If the destination IP address is on the same network, the destination MAC address will be</a:t>
                      </a:r>
                      <a:r>
                        <a:rPr lang="en-US" sz="1400" baseline="0" dirty="0" smtClean="0"/>
                        <a:t> that </a:t>
                      </a:r>
                      <a:r>
                        <a:rPr lang="en-US" sz="1400" dirty="0" smtClean="0"/>
                        <a:t>of the destination device.</a:t>
                      </a:r>
                    </a:p>
                  </a:txBody>
                  <a:tcPr/>
                </a:tc>
                <a:extLst>
                  <a:ext uri="{0D108BD9-81ED-4DB2-BD59-A6C34878D82A}">
                    <a16:rowId xmlns:a16="http://schemas.microsoft.com/office/drawing/2014/main" xmlns="" val="10001"/>
                  </a:ext>
                </a:extLst>
              </a:tr>
              <a:tr h="846731">
                <a:tc>
                  <a:txBody>
                    <a:bodyPr/>
                    <a:lstStyle/>
                    <a:p>
                      <a:r>
                        <a:rPr lang="en-US" b="1" dirty="0" smtClean="0"/>
                        <a:t>Logical Address (The IP Address)</a:t>
                      </a:r>
                      <a:endParaRPr lang="en-US" b="1" dirty="0"/>
                    </a:p>
                  </a:txBody>
                  <a:tcPr/>
                </a:tc>
                <a:tc>
                  <a:txBody>
                    <a:bodyPr/>
                    <a:lstStyle/>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Used to send the packet from the original source to the final destination. </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The destination IP address may be on the same IP network as the source or may be on a remote network.</a:t>
                      </a:r>
                      <a:endParaRPr lang="en-IN" sz="1400" b="1" i="1" dirty="0" smtClean="0"/>
                    </a:p>
                  </a:txBody>
                  <a:tcPr/>
                </a:tc>
                <a:extLst>
                  <a:ext uri="{0D108BD9-81ED-4DB2-BD59-A6C34878D82A}">
                    <a16:rowId xmlns:a16="http://schemas.microsoft.com/office/drawing/2014/main" xmlns="" val="10002"/>
                  </a:ext>
                </a:extLst>
              </a:tr>
            </a:tbl>
          </a:graphicData>
        </a:graphic>
      </p:graphicFrame>
      <p:sp>
        <p:nvSpPr>
          <p:cNvPr id="8" name="Content Placeholder 2"/>
          <p:cNvSpPr/>
          <p:nvPr/>
        </p:nvSpPr>
        <p:spPr>
          <a:xfrm>
            <a:off x="178935" y="4176798"/>
            <a:ext cx="8930193" cy="5476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i="1" dirty="0">
                <a:solidFill>
                  <a:schemeClr val="tx1">
                    <a:lumMod val="50000"/>
                  </a:schemeClr>
                </a:solidFill>
              </a:rPr>
              <a:t>Note</a:t>
            </a:r>
            <a:r>
              <a:rPr lang="en-IN" sz="1600" i="1" dirty="0">
                <a:solidFill>
                  <a:schemeClr val="tx1">
                    <a:lumMod val="50000"/>
                  </a:schemeClr>
                </a:solidFill>
              </a:rPr>
              <a:t>: Most applications use Domain Name System (DNS) to determine the IP address when given a domain name such as </a:t>
            </a:r>
            <a:r>
              <a:rPr lang="en-IN" sz="1600" i="1" dirty="0">
                <a:solidFill>
                  <a:schemeClr val="tx1">
                    <a:lumMod val="50000"/>
                  </a:schemeClr>
                </a:solidFill>
                <a:hlinkClick r:id="rId4"/>
              </a:rPr>
              <a:t>www.cisco.com</a:t>
            </a:r>
            <a:r>
              <a:rPr lang="en-IN" sz="1600" i="1" dirty="0" smtClean="0">
                <a:solidFill>
                  <a:schemeClr val="tx1">
                    <a:lumMod val="50000"/>
                  </a:schemeClr>
                </a:solidFill>
                <a:hlinkClick r:id="rId4"/>
              </a:rPr>
              <a:t>.</a:t>
            </a:r>
            <a:endParaRPr lang="en-US" sz="1600" i="1" dirty="0">
              <a:solidFill>
                <a:schemeClr val="tx1">
                  <a:lumMod val="50000"/>
                </a:schemeClr>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760204" y="1161657"/>
            <a:ext cx="3240000" cy="2371111"/>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5791200" y="3564612"/>
            <a:ext cx="3295976" cy="338554"/>
          </a:xfrm>
          <a:prstGeom prst="rect">
            <a:avLst/>
          </a:prstGeom>
          <a:noFill/>
        </p:spPr>
        <p:txBody>
          <a:bodyPr wrap="square" rtlCol="0">
            <a:spAutoFit/>
          </a:bodyPr>
          <a:lstStyle/>
          <a:p>
            <a:pPr algn="ctr"/>
            <a:r>
              <a:rPr lang="en-IN" sz="1600" dirty="0" smtClean="0">
                <a:solidFill>
                  <a:schemeClr val="tx1">
                    <a:lumMod val="50000"/>
                  </a:schemeClr>
                </a:solidFill>
              </a:rPr>
              <a:t>Communicating on a local network</a:t>
            </a:r>
            <a:endParaRPr lang="en-IN" sz="1600" dirty="0">
              <a:solidFill>
                <a:schemeClr val="tx1">
                  <a:lumMod val="50000"/>
                </a:schemeClr>
              </a:solidFill>
            </a:endParaRPr>
          </a:p>
        </p:txBody>
      </p:sp>
    </p:spTree>
    <p:custDataLst>
      <p:tags r:id="rId1"/>
    </p:custDataLst>
    <p:extLst>
      <p:ext uri="{BB962C8B-B14F-4D97-AF65-F5344CB8AC3E}">
        <p14:creationId xmlns:p14="http://schemas.microsoft.com/office/powerpoint/2010/main" val="204624793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Address Resolution Protocol</a:t>
            </a:r>
            <a:r>
              <a:rPr lang="en-US" altLang="en-US" dirty="0"/>
              <a:t/>
            </a:r>
            <a:br>
              <a:rPr lang="en-US" altLang="en-US" dirty="0"/>
            </a:br>
            <a:r>
              <a:rPr lang="en-IN" dirty="0"/>
              <a:t>Destination on </a:t>
            </a:r>
            <a:r>
              <a:rPr lang="en-IN" dirty="0" smtClean="0"/>
              <a:t>Remote </a:t>
            </a:r>
            <a:r>
              <a:rPr lang="en-IN" dirty="0"/>
              <a:t>Network</a:t>
            </a:r>
          </a:p>
        </p:txBody>
      </p:sp>
      <p:sp>
        <p:nvSpPr>
          <p:cNvPr id="3" name="Content Placeholder 1"/>
          <p:cNvSpPr/>
          <p:nvPr/>
        </p:nvSpPr>
        <p:spPr>
          <a:xfrm>
            <a:off x="193731" y="665937"/>
            <a:ext cx="8679054" cy="79041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en-US" sz="1600" dirty="0">
                <a:solidFill>
                  <a:schemeClr val="tx1">
                    <a:lumMod val="50000"/>
                  </a:schemeClr>
                </a:solidFill>
              </a:rPr>
              <a:t>When the destination IP address is on a remote network, the destination MAC address will be the address of the host’s default gateway. The process in the figure is as below</a:t>
            </a:r>
            <a:r>
              <a:rPr lang="en-US" sz="1600" dirty="0" smtClean="0">
                <a:solidFill>
                  <a:schemeClr val="tx1">
                    <a:lumMod val="50000"/>
                  </a:schemeClr>
                </a:solidFill>
              </a:rPr>
              <a:t>:</a:t>
            </a:r>
            <a:endParaRPr lang="en-US" sz="1600" dirty="0">
              <a:solidFill>
                <a:schemeClr val="tx1">
                  <a:lumMod val="50000"/>
                </a:schemeClr>
              </a:solidFill>
            </a:endParaRPr>
          </a:p>
        </p:txBody>
      </p:sp>
      <p:sp>
        <p:nvSpPr>
          <p:cNvPr id="2" name="Content Placeholder 2"/>
          <p:cNvSpPr>
            <a:spLocks noGrp="1"/>
          </p:cNvSpPr>
          <p:nvPr>
            <p:ph idx="1"/>
          </p:nvPr>
        </p:nvSpPr>
        <p:spPr>
          <a:xfrm>
            <a:off x="193731" y="1363362"/>
            <a:ext cx="4649489" cy="1470123"/>
          </a:xfrm>
        </p:spPr>
        <p:txBody>
          <a:bodyPr/>
          <a:lstStyle/>
          <a:p>
            <a:pPr marL="357188" indent="-179388">
              <a:spcBef>
                <a:spcPts val="400"/>
              </a:spcBef>
              <a:spcAft>
                <a:spcPts val="400"/>
              </a:spcAft>
              <a:buFont typeface="Arial" panose="020B0604020202020204" pitchFamily="34" charset="0"/>
              <a:buChar char="•"/>
            </a:pPr>
            <a:r>
              <a:rPr lang="en-US" sz="1600" dirty="0" smtClean="0"/>
              <a:t>Routers </a:t>
            </a:r>
            <a:r>
              <a:rPr lang="en-US" sz="1600" dirty="0"/>
              <a:t>examine the destination IPv4 </a:t>
            </a:r>
            <a:r>
              <a:rPr lang="en-US" sz="1600" dirty="0" smtClean="0"/>
              <a:t>address.</a:t>
            </a:r>
          </a:p>
          <a:p>
            <a:pPr marL="357188" indent="-179388">
              <a:spcBef>
                <a:spcPts val="400"/>
              </a:spcBef>
              <a:spcAft>
                <a:spcPts val="400"/>
              </a:spcAft>
              <a:buFont typeface="Arial" panose="020B0604020202020204" pitchFamily="34" charset="0"/>
              <a:buChar char="•"/>
            </a:pPr>
            <a:r>
              <a:rPr lang="en-US" sz="1600" dirty="0" smtClean="0"/>
              <a:t>When the router receives the Ethernet frame, it de-encapsulates the Layer 2 information. </a:t>
            </a:r>
          </a:p>
          <a:p>
            <a:pPr marL="357188" indent="-179388">
              <a:spcBef>
                <a:spcPts val="400"/>
              </a:spcBef>
              <a:spcAft>
                <a:spcPts val="400"/>
              </a:spcAft>
              <a:buFont typeface="Arial" panose="020B0604020202020204" pitchFamily="34" charset="0"/>
              <a:buChar char="•"/>
            </a:pPr>
            <a:r>
              <a:rPr lang="en-US" sz="1600" dirty="0" smtClean="0"/>
              <a:t>Using </a:t>
            </a:r>
            <a:r>
              <a:rPr lang="en-US" sz="1600" dirty="0"/>
              <a:t>the destination IP address, </a:t>
            </a:r>
            <a:r>
              <a:rPr lang="en-US" sz="1600" dirty="0" smtClean="0"/>
              <a:t>the router </a:t>
            </a:r>
            <a:r>
              <a:rPr lang="en-US" sz="1600" dirty="0"/>
              <a:t>determines the next-hop device, and then encapsulates the IP packet in a new data link frame for the outgoing </a:t>
            </a:r>
            <a:r>
              <a:rPr lang="en-US" sz="1600" dirty="0" smtClean="0"/>
              <a:t>interface.</a:t>
            </a:r>
          </a:p>
          <a:p>
            <a:pPr marL="357188" indent="-179388">
              <a:spcBef>
                <a:spcPts val="400"/>
              </a:spcBef>
              <a:spcAft>
                <a:spcPts val="400"/>
              </a:spcAft>
              <a:buFont typeface="Arial" panose="020B0604020202020204" pitchFamily="34" charset="0"/>
              <a:buChar char="•"/>
            </a:pPr>
            <a:r>
              <a:rPr lang="en-US" sz="1600" dirty="0">
                <a:solidFill>
                  <a:schemeClr val="tx1">
                    <a:lumMod val="50000"/>
                  </a:schemeClr>
                </a:solidFill>
              </a:rPr>
              <a:t>If the next-hop device is the final destination, the destination MAC address will be that of the device’s Ethernet NIC.</a:t>
            </a:r>
          </a:p>
          <a:p>
            <a:pPr marL="357188" indent="-179388">
              <a:spcBef>
                <a:spcPts val="400"/>
              </a:spcBef>
              <a:spcAft>
                <a:spcPts val="400"/>
              </a:spcAft>
              <a:buFont typeface="Arial" panose="020B0604020202020204" pitchFamily="34" charset="0"/>
              <a:buChar char="•"/>
            </a:pPr>
            <a:endParaRPr lang="en-US" sz="1600" dirty="0"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264" y="1490742"/>
            <a:ext cx="4234408" cy="262698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4756264" y="4207792"/>
            <a:ext cx="4234408" cy="338554"/>
          </a:xfrm>
          <a:prstGeom prst="rect">
            <a:avLst/>
          </a:prstGeom>
          <a:noFill/>
        </p:spPr>
        <p:txBody>
          <a:bodyPr wrap="square" rtlCol="0">
            <a:spAutoFit/>
          </a:bodyPr>
          <a:lstStyle/>
          <a:p>
            <a:pPr algn="ctr"/>
            <a:r>
              <a:rPr lang="en-IN" sz="1600" dirty="0" smtClean="0">
                <a:solidFill>
                  <a:schemeClr val="tx1">
                    <a:lumMod val="50000"/>
                  </a:schemeClr>
                </a:solidFill>
              </a:rPr>
              <a:t>Communicating on a remote network</a:t>
            </a:r>
            <a:endParaRPr lang="en-IN" sz="1600" dirty="0">
              <a:solidFill>
                <a:schemeClr val="tx1">
                  <a:lumMod val="50000"/>
                </a:schemeClr>
              </a:solidFill>
            </a:endParaRPr>
          </a:p>
        </p:txBody>
      </p:sp>
    </p:spTree>
    <p:custDataLst>
      <p:tags r:id="rId1"/>
    </p:custDataLst>
    <p:extLst>
      <p:ext uri="{BB962C8B-B14F-4D97-AF65-F5344CB8AC3E}">
        <p14:creationId xmlns:p14="http://schemas.microsoft.com/office/powerpoint/2010/main" val="141565949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6637519" cy="1802391"/>
          </a:xfrm>
        </p:spPr>
        <p:txBody>
          <a:bodyPr/>
          <a:lstStyle/>
          <a:p>
            <a:r>
              <a:rPr lang="en-US" dirty="0" smtClean="0">
                <a:solidFill>
                  <a:schemeClr val="accent5">
                    <a:lumMod val="40000"/>
                    <a:lumOff val="60000"/>
                  </a:schemeClr>
                </a:solidFill>
              </a:rPr>
              <a:t>8.2 ARP</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32254465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ARP</a:t>
            </a:r>
            <a:r>
              <a:rPr lang="en-US" altLang="en-US" dirty="0"/>
              <a:t/>
            </a:r>
            <a:br>
              <a:rPr lang="en-US" altLang="en-US" dirty="0"/>
            </a:br>
            <a:r>
              <a:rPr lang="en-IN" dirty="0" smtClean="0"/>
              <a:t>ARP Overview</a:t>
            </a:r>
            <a:endParaRPr lang="en-IN" dirty="0"/>
          </a:p>
        </p:txBody>
      </p:sp>
      <p:sp>
        <p:nvSpPr>
          <p:cNvPr id="2" name="Content Placeholder 1"/>
          <p:cNvSpPr>
            <a:spLocks noGrp="1"/>
          </p:cNvSpPr>
          <p:nvPr>
            <p:ph idx="1"/>
          </p:nvPr>
        </p:nvSpPr>
        <p:spPr>
          <a:xfrm>
            <a:off x="144065" y="791195"/>
            <a:ext cx="4499967" cy="1470123"/>
          </a:xfrm>
        </p:spPr>
        <p:txBody>
          <a:bodyPr/>
          <a:lstStyle/>
          <a:p>
            <a:pPr>
              <a:spcBef>
                <a:spcPts val="400"/>
              </a:spcBef>
              <a:spcAft>
                <a:spcPts val="400"/>
              </a:spcAft>
              <a:buFont typeface="Arial" panose="020B0604020202020204" pitchFamily="34" charset="0"/>
              <a:buChar char="•"/>
            </a:pPr>
            <a:r>
              <a:rPr lang="en-IN" sz="1600" dirty="0" smtClean="0"/>
              <a:t>The figure illustrates a problem while sending a packet </a:t>
            </a:r>
            <a:r>
              <a:rPr lang="en-IN" sz="1600" dirty="0"/>
              <a:t>to another host on the same local IPv4 </a:t>
            </a:r>
            <a:r>
              <a:rPr lang="en-IN" sz="1600" dirty="0" smtClean="0"/>
              <a:t>network because the IP address is known but the MAC address of the device is unknown.</a:t>
            </a:r>
          </a:p>
          <a:p>
            <a:pPr>
              <a:spcBef>
                <a:spcPts val="400"/>
              </a:spcBef>
              <a:spcAft>
                <a:spcPts val="400"/>
              </a:spcAft>
              <a:buFont typeface="Arial" panose="020B0604020202020204" pitchFamily="34" charset="0"/>
              <a:buChar char="•"/>
            </a:pPr>
            <a:r>
              <a:rPr lang="en-IN" sz="1600" dirty="0" smtClean="0"/>
              <a:t>A </a:t>
            </a:r>
            <a:r>
              <a:rPr lang="en-IN" sz="1600" dirty="0"/>
              <a:t>device uses Address Resolution Protocol (ARP) to determine the destination MAC address of a local device when it knows its IPv4 </a:t>
            </a:r>
            <a:r>
              <a:rPr lang="en-IN" sz="1600" dirty="0" smtClean="0"/>
              <a:t>address.</a:t>
            </a:r>
          </a:p>
          <a:p>
            <a:pPr>
              <a:spcBef>
                <a:spcPts val="400"/>
              </a:spcBef>
              <a:spcAft>
                <a:spcPts val="400"/>
              </a:spcAft>
              <a:buFont typeface="Arial" panose="020B0604020202020204" pitchFamily="34" charset="0"/>
              <a:buChar char="•"/>
            </a:pPr>
            <a:r>
              <a:rPr lang="en-IN" sz="1600" dirty="0" smtClean="0"/>
              <a:t>ARP </a:t>
            </a:r>
            <a:r>
              <a:rPr lang="en-IN" sz="1600" dirty="0"/>
              <a:t>provides two basic functions:</a:t>
            </a:r>
          </a:p>
          <a:p>
            <a:pPr lvl="1">
              <a:spcBef>
                <a:spcPts val="400"/>
              </a:spcBef>
              <a:spcAft>
                <a:spcPts val="400"/>
              </a:spcAft>
            </a:pPr>
            <a:r>
              <a:rPr lang="en-IN" sz="1600" dirty="0"/>
              <a:t>Resolving IPv4 addresses to MAC addresses</a:t>
            </a:r>
          </a:p>
          <a:p>
            <a:pPr lvl="1">
              <a:spcBef>
                <a:spcPts val="400"/>
              </a:spcBef>
              <a:spcAft>
                <a:spcPts val="400"/>
              </a:spcAft>
            </a:pPr>
            <a:r>
              <a:rPr lang="en-IN" sz="1600" dirty="0"/>
              <a:t>Maintaining a table of IPv4 to MAC address mappings</a:t>
            </a:r>
          </a:p>
          <a:p>
            <a:pPr>
              <a:spcBef>
                <a:spcPts val="400"/>
              </a:spcBef>
              <a:spcAft>
                <a:spcPts val="400"/>
              </a:spcAft>
              <a:buFont typeface="Arial" panose="020B0604020202020204" pitchFamily="34" charset="0"/>
              <a:buChar char="•"/>
            </a:pPr>
            <a:endParaRPr lang="en-US" sz="1600" dirty="0" smtClean="0"/>
          </a:p>
          <a:p>
            <a:pPr marL="0" indent="0">
              <a:spcBef>
                <a:spcPts val="400"/>
              </a:spcBef>
              <a:spcAft>
                <a:spcPts val="400"/>
              </a:spcAft>
              <a:buNone/>
            </a:pPr>
            <a:endParaRPr lang="en-US" sz="12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39715" y="1161686"/>
            <a:ext cx="4428000" cy="2853688"/>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26358484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ARP</a:t>
            </a:r>
            <a:r>
              <a:rPr lang="en-US" altLang="en-US" dirty="0"/>
              <a:t/>
            </a:r>
            <a:br>
              <a:rPr lang="en-US" altLang="en-US" dirty="0"/>
            </a:br>
            <a:r>
              <a:rPr lang="en-IN" dirty="0" smtClean="0"/>
              <a:t>ARP Functions</a:t>
            </a:r>
            <a:endParaRPr lang="en-IN" dirty="0"/>
          </a:p>
        </p:txBody>
      </p:sp>
      <p:sp>
        <p:nvSpPr>
          <p:cNvPr id="2" name="Content Placeholder 1"/>
          <p:cNvSpPr>
            <a:spLocks noGrp="1"/>
          </p:cNvSpPr>
          <p:nvPr>
            <p:ph idx="1"/>
          </p:nvPr>
        </p:nvSpPr>
        <p:spPr>
          <a:xfrm>
            <a:off x="144067" y="752450"/>
            <a:ext cx="4499966" cy="1470123"/>
          </a:xfrm>
        </p:spPr>
        <p:txBody>
          <a:bodyPr/>
          <a:lstStyle/>
          <a:p>
            <a:pPr>
              <a:buFont typeface="Arial" panose="020B0604020202020204" pitchFamily="34" charset="0"/>
              <a:buChar char="•"/>
            </a:pPr>
            <a:r>
              <a:rPr lang="en-US" sz="1600" dirty="0"/>
              <a:t>When a packet is sent to the data link layer to be encapsulated into an Ethernet frame, the device refers to a table </a:t>
            </a:r>
            <a:r>
              <a:rPr lang="en-US" sz="1600" dirty="0" smtClean="0"/>
              <a:t>called </a:t>
            </a:r>
            <a:r>
              <a:rPr lang="en-US" sz="1600" b="1" dirty="0" smtClean="0"/>
              <a:t>ARP table</a:t>
            </a:r>
            <a:r>
              <a:rPr lang="en-US" sz="1600" dirty="0" smtClean="0"/>
              <a:t> or ARP cache in </a:t>
            </a:r>
            <a:r>
              <a:rPr lang="en-US" sz="1600" dirty="0"/>
              <a:t>its </a:t>
            </a:r>
            <a:r>
              <a:rPr lang="en-US" sz="1600" dirty="0" smtClean="0"/>
              <a:t>RAM memory to find the MAC address that is mapped to the IPv4 address. </a:t>
            </a:r>
          </a:p>
          <a:p>
            <a:pPr>
              <a:buFont typeface="Arial" panose="020B0604020202020204" pitchFamily="34" charset="0"/>
              <a:buChar char="•"/>
            </a:pPr>
            <a:r>
              <a:rPr lang="en-US" sz="1600" dirty="0" smtClean="0"/>
              <a:t>The sending device will search its ARP table for a destination IPv4 address and a corresponding MAC address, </a:t>
            </a:r>
            <a:r>
              <a:rPr lang="en-IN" sz="1600" dirty="0" smtClean="0"/>
              <a:t>if the packet’s destination IPv4 address is on the same network as the source IPv4 address</a:t>
            </a:r>
            <a:r>
              <a:rPr lang="en-US" sz="1600" dirty="0" smtClean="0"/>
              <a:t>.</a:t>
            </a:r>
          </a:p>
          <a:p>
            <a:pPr>
              <a:buFont typeface="Arial" panose="020B0604020202020204" pitchFamily="34" charset="0"/>
              <a:buChar char="•"/>
            </a:pPr>
            <a:r>
              <a:rPr lang="en-IN" sz="1600" dirty="0" smtClean="0"/>
              <a:t>If </a:t>
            </a:r>
            <a:r>
              <a:rPr lang="en-IN" sz="1600" dirty="0"/>
              <a:t>the device locates the IPv4 address, its corresponding MAC address is used as the destination MAC address in the frame.</a:t>
            </a:r>
            <a:endParaRPr lang="en-US" sz="1600" dirty="0" smtClean="0"/>
          </a:p>
          <a:p>
            <a:pPr marL="0" indent="0">
              <a:buNone/>
            </a:pPr>
            <a:endParaRPr lang="en-US" sz="1600" dirty="0"/>
          </a:p>
          <a:p>
            <a:pPr marL="0" indent="0">
              <a:buNone/>
            </a:pPr>
            <a:endParaRPr lang="en-US" sz="1200" dirty="0"/>
          </a:p>
          <a:p>
            <a:pPr marL="0" indent="0">
              <a:buNone/>
            </a:pPr>
            <a:endParaRPr lang="en-US" sz="1200" dirty="0"/>
          </a:p>
        </p:txBody>
      </p:sp>
      <p:sp>
        <p:nvSpPr>
          <p:cNvPr id="3" name="Content Placeholder 2"/>
          <p:cNvSpPr txBox="1"/>
          <p:nvPr/>
        </p:nvSpPr>
        <p:spPr>
          <a:xfrm>
            <a:off x="4573243" y="773541"/>
            <a:ext cx="4379562" cy="584775"/>
          </a:xfrm>
          <a:prstGeom prst="rect">
            <a:avLst/>
          </a:prstGeom>
          <a:noFill/>
        </p:spPr>
        <p:txBody>
          <a:bodyPr wrap="square" rtlCol="0">
            <a:spAutoFit/>
          </a:bodyPr>
          <a:lstStyle/>
          <a:p>
            <a:r>
              <a:rPr lang="en-IN" sz="1600" dirty="0" smtClean="0">
                <a:solidFill>
                  <a:schemeClr val="tx1">
                    <a:lumMod val="50000"/>
                  </a:schemeClr>
                </a:solidFill>
              </a:rPr>
              <a:t>Click play in the figure to </a:t>
            </a:r>
            <a:r>
              <a:rPr lang="en-IN" sz="1600" dirty="0">
                <a:solidFill>
                  <a:schemeClr val="tx1">
                    <a:lumMod val="50000"/>
                  </a:schemeClr>
                </a:solidFill>
              </a:rPr>
              <a:t>see an animation of the ARP function</a:t>
            </a:r>
            <a:r>
              <a:rPr lang="en-IN" sz="1600" dirty="0" smtClean="0">
                <a:solidFill>
                  <a:schemeClr val="tx1">
                    <a:lumMod val="50000"/>
                  </a:schemeClr>
                </a:solidFill>
              </a:rPr>
              <a:t>.</a:t>
            </a:r>
            <a:endParaRPr lang="en-IN" sz="1600" dirty="0">
              <a:solidFill>
                <a:schemeClr val="tx1">
                  <a:lumMod val="50000"/>
                </a:schemeClr>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9455" y="1318159"/>
            <a:ext cx="4435100" cy="2907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90676324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ARP</a:t>
            </a:r>
            <a:r>
              <a:rPr lang="en-US" altLang="en-US" dirty="0"/>
              <a:t/>
            </a:r>
            <a:br>
              <a:rPr lang="en-US" altLang="en-US" dirty="0"/>
            </a:br>
            <a:r>
              <a:rPr lang="en-US" dirty="0"/>
              <a:t>Video - ARP Operation - ARP Request</a:t>
            </a:r>
            <a:endParaRPr lang="en-IN" dirty="0"/>
          </a:p>
        </p:txBody>
      </p:sp>
      <p:sp>
        <p:nvSpPr>
          <p:cNvPr id="2" name="Content Placeholder 1"/>
          <p:cNvSpPr>
            <a:spLocks noGrp="1"/>
          </p:cNvSpPr>
          <p:nvPr>
            <p:ph idx="1"/>
          </p:nvPr>
        </p:nvSpPr>
        <p:spPr>
          <a:xfrm>
            <a:off x="198383" y="798944"/>
            <a:ext cx="8692119" cy="1470123"/>
          </a:xfrm>
        </p:spPr>
        <p:txBody>
          <a:bodyPr/>
          <a:lstStyle/>
          <a:p>
            <a:pPr>
              <a:buFont typeface="Arial" panose="020B0604020202020204" pitchFamily="34" charset="0"/>
              <a:buChar char="•"/>
            </a:pPr>
            <a:r>
              <a:rPr lang="en-US" sz="1600" dirty="0" smtClean="0"/>
              <a:t>When a device needs to </a:t>
            </a:r>
            <a:r>
              <a:rPr lang="en-IN" sz="1600" dirty="0"/>
              <a:t>determine the MAC </a:t>
            </a:r>
            <a:r>
              <a:rPr lang="en-IN" sz="1600" dirty="0" smtClean="0"/>
              <a:t>address mapped to the IPv4 address and no entry is found </a:t>
            </a:r>
            <a:r>
              <a:rPr lang="en-IN" sz="1600" dirty="0"/>
              <a:t>for the IPv4 </a:t>
            </a:r>
            <a:r>
              <a:rPr lang="en-IN" sz="1600" dirty="0" smtClean="0"/>
              <a:t>address in </a:t>
            </a:r>
            <a:r>
              <a:rPr lang="en-IN" sz="1600" dirty="0"/>
              <a:t>its ARP </a:t>
            </a:r>
            <a:r>
              <a:rPr lang="en-IN" sz="1600" dirty="0" smtClean="0"/>
              <a:t>table, then an ARP request is sent.</a:t>
            </a:r>
            <a:endParaRPr lang="en-US" sz="1600" dirty="0" smtClean="0"/>
          </a:p>
          <a:p>
            <a:pPr>
              <a:buFont typeface="Arial" panose="020B0604020202020204" pitchFamily="34" charset="0"/>
              <a:buChar char="•"/>
            </a:pPr>
            <a:r>
              <a:rPr lang="en-IN" sz="1600" dirty="0"/>
              <a:t>Click Play </a:t>
            </a:r>
            <a:r>
              <a:rPr lang="en-IN" sz="1600" dirty="0" smtClean="0"/>
              <a:t>to </a:t>
            </a:r>
            <a:r>
              <a:rPr lang="en-IN" sz="1600" dirty="0"/>
              <a:t>view a demonstration of an ARP request for a destination IPv4 address that is on the local network.</a:t>
            </a:r>
            <a:endParaRPr lang="en-US" sz="1600" dirty="0"/>
          </a:p>
          <a:p>
            <a:pPr marL="0" indent="0">
              <a:buNone/>
            </a:pPr>
            <a:endParaRPr lang="en-US" sz="1200" dirty="0"/>
          </a:p>
          <a:p>
            <a:pPr marL="0" indent="0">
              <a:buNone/>
            </a:pPr>
            <a:endParaRPr lang="en-US" sz="12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426" y="2069085"/>
            <a:ext cx="4885138" cy="2616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93783433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ARP</a:t>
            </a:r>
            <a:r>
              <a:rPr lang="en-US" altLang="en-US" dirty="0"/>
              <a:t/>
            </a:r>
            <a:br>
              <a:rPr lang="en-US" altLang="en-US" dirty="0"/>
            </a:br>
            <a:r>
              <a:rPr lang="en-US" dirty="0"/>
              <a:t>Video - ARP Operation - ARP Reply</a:t>
            </a:r>
            <a:endParaRPr lang="en-IN" dirty="0"/>
          </a:p>
        </p:txBody>
      </p:sp>
      <p:sp>
        <p:nvSpPr>
          <p:cNvPr id="2" name="Content Placeholder 1"/>
          <p:cNvSpPr>
            <a:spLocks noGrp="1"/>
          </p:cNvSpPr>
          <p:nvPr>
            <p:ph idx="1"/>
          </p:nvPr>
        </p:nvSpPr>
        <p:spPr>
          <a:xfrm>
            <a:off x="144065" y="798944"/>
            <a:ext cx="3694604" cy="1470123"/>
          </a:xfrm>
        </p:spPr>
        <p:txBody>
          <a:bodyPr/>
          <a:lstStyle/>
          <a:p>
            <a:pPr>
              <a:spcBef>
                <a:spcPts val="300"/>
              </a:spcBef>
              <a:spcAft>
                <a:spcPts val="300"/>
              </a:spcAft>
              <a:buFont typeface="Arial" panose="020B0604020202020204" pitchFamily="34" charset="0"/>
              <a:buChar char="•"/>
            </a:pPr>
            <a:r>
              <a:rPr lang="en-US" sz="1600" dirty="0" smtClean="0"/>
              <a:t>Only the device with </a:t>
            </a:r>
            <a:r>
              <a:rPr lang="en-US" sz="1600" dirty="0"/>
              <a:t>the target IPv4 </a:t>
            </a:r>
            <a:r>
              <a:rPr lang="en-US" sz="1600" dirty="0" smtClean="0"/>
              <a:t>address </a:t>
            </a:r>
            <a:r>
              <a:rPr lang="en-US" sz="1600" dirty="0"/>
              <a:t>associated with the ARP request will respond with an ARP </a:t>
            </a:r>
            <a:r>
              <a:rPr lang="en-US" sz="1600" dirty="0" smtClean="0"/>
              <a:t>reply.</a:t>
            </a:r>
          </a:p>
          <a:p>
            <a:pPr>
              <a:spcBef>
                <a:spcPts val="300"/>
              </a:spcBef>
              <a:spcAft>
                <a:spcPts val="300"/>
              </a:spcAft>
              <a:buFont typeface="Arial" panose="020B0604020202020204" pitchFamily="34" charset="0"/>
              <a:buChar char="•"/>
            </a:pPr>
            <a:r>
              <a:rPr lang="en-IN" sz="1600" dirty="0" smtClean="0"/>
              <a:t>Click </a:t>
            </a:r>
            <a:r>
              <a:rPr lang="en-IN" sz="1600" dirty="0"/>
              <a:t>Play in the figure to view a demonstration of an ARP reply</a:t>
            </a:r>
            <a:r>
              <a:rPr lang="en-IN" sz="1600" dirty="0" smtClean="0"/>
              <a:t>.</a:t>
            </a:r>
          </a:p>
          <a:p>
            <a:pPr>
              <a:spcBef>
                <a:spcPts val="300"/>
              </a:spcBef>
              <a:spcAft>
                <a:spcPts val="300"/>
              </a:spcAft>
              <a:buFont typeface="Arial" panose="020B0604020202020204" pitchFamily="34" charset="0"/>
              <a:buChar char="•"/>
            </a:pPr>
            <a:endParaRPr lang="en-IN" sz="1600" dirty="0"/>
          </a:p>
          <a:p>
            <a:pPr marL="0" indent="0">
              <a:spcBef>
                <a:spcPts val="300"/>
              </a:spcBef>
              <a:spcAft>
                <a:spcPts val="300"/>
              </a:spcAft>
              <a:buNone/>
            </a:pPr>
            <a:r>
              <a:rPr lang="en-IN" sz="1600" b="1" i="1" dirty="0"/>
              <a:t>Note</a:t>
            </a:r>
            <a:r>
              <a:rPr lang="en-IN" sz="1600" i="1" dirty="0"/>
              <a:t>: IPv6 uses a similar process to ARP for IPv4, known as ICMPv6 Neighbor Discovery (ND</a:t>
            </a:r>
            <a:r>
              <a:rPr lang="en-IN" sz="1600" i="1" dirty="0" smtClean="0"/>
              <a:t>). IPv6 </a:t>
            </a:r>
            <a:r>
              <a:rPr lang="en-IN" sz="1600" i="1" dirty="0"/>
              <a:t>uses neighbor solicitation and neighbor advertisement messages, similar to IPv4 ARP requests and ARP replies</a:t>
            </a:r>
            <a:r>
              <a:rPr lang="en-IN" sz="1600" i="1" dirty="0" smtClean="0"/>
              <a:t>. </a:t>
            </a:r>
            <a:r>
              <a:rPr lang="en-IN" sz="1600" dirty="0"/>
              <a:t/>
            </a:r>
            <a:br>
              <a:rPr lang="en-IN" sz="1600" dirty="0"/>
            </a:br>
            <a:endParaRPr lang="en-US" sz="1600" dirty="0" smtClean="0"/>
          </a:p>
          <a:p>
            <a:pPr marL="0" indent="0">
              <a:buNone/>
            </a:pPr>
            <a:endParaRPr lang="en-US" sz="1200" dirty="0"/>
          </a:p>
          <a:p>
            <a:pPr marL="0" indent="0">
              <a:buNone/>
            </a:pPr>
            <a:endParaRPr lang="en-US" sz="1200" dirty="0"/>
          </a:p>
          <a:p>
            <a:pPr marL="0" indent="0">
              <a:buNone/>
            </a:pPr>
            <a:endParaRPr lang="en-US" sz="1200"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454" y="847498"/>
            <a:ext cx="5176982" cy="2760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4555009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ARP</a:t>
            </a:r>
            <a:r>
              <a:rPr lang="en-US" altLang="en-US" dirty="0"/>
              <a:t/>
            </a:r>
            <a:br>
              <a:rPr lang="en-US" altLang="en-US" dirty="0"/>
            </a:br>
            <a:r>
              <a:rPr lang="en-IN" dirty="0"/>
              <a:t>Video - ARP Role in Remote </a:t>
            </a:r>
            <a:r>
              <a:rPr lang="en-IN" dirty="0" smtClean="0"/>
              <a:t>Communication</a:t>
            </a:r>
            <a:endParaRPr lang="en-IN" dirty="0"/>
          </a:p>
        </p:txBody>
      </p:sp>
      <p:sp>
        <p:nvSpPr>
          <p:cNvPr id="2" name="Content Placeholder 1"/>
          <p:cNvSpPr>
            <a:spLocks noGrp="1"/>
          </p:cNvSpPr>
          <p:nvPr>
            <p:ph idx="1"/>
          </p:nvPr>
        </p:nvSpPr>
        <p:spPr>
          <a:xfrm>
            <a:off x="234596" y="798944"/>
            <a:ext cx="8855079" cy="426955"/>
          </a:xfrm>
        </p:spPr>
        <p:txBody>
          <a:bodyPr/>
          <a:lstStyle/>
          <a:p>
            <a:pPr>
              <a:buFont typeface="Arial" panose="020B0604020202020204" pitchFamily="34" charset="0"/>
              <a:buChar char="•"/>
            </a:pPr>
            <a:r>
              <a:rPr lang="en-IN" sz="1600" dirty="0"/>
              <a:t>Click Play to view a demonstration of an ARP request and ARP reply associated with the default gateway.</a:t>
            </a:r>
            <a:endParaRPr lang="en-US" sz="1200" dirty="0"/>
          </a:p>
          <a:p>
            <a:pPr marL="0" indent="0">
              <a:buNone/>
            </a:pPr>
            <a:endParaRPr lang="en-US" sz="12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5230" y="1400119"/>
            <a:ext cx="5620204" cy="3266744"/>
          </a:xfrm>
          <a:prstGeom prst="rect">
            <a:avLst/>
          </a:prstGeom>
        </p:spPr>
      </p:pic>
    </p:spTree>
    <p:custDataLst>
      <p:tags r:id="rId1"/>
    </p:custDataLst>
    <p:extLst>
      <p:ext uri="{BB962C8B-B14F-4D97-AF65-F5344CB8AC3E}">
        <p14:creationId xmlns:p14="http://schemas.microsoft.com/office/powerpoint/2010/main" val="4453788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ARP</a:t>
            </a:r>
            <a:r>
              <a:rPr lang="en-US" altLang="en-US" dirty="0"/>
              <a:t/>
            </a:r>
            <a:br>
              <a:rPr lang="en-US" altLang="en-US" dirty="0"/>
            </a:br>
            <a:r>
              <a:rPr lang="en-US" dirty="0"/>
              <a:t>Removing Entries from an ARP Table</a:t>
            </a:r>
            <a:endParaRPr lang="en-IN" dirty="0"/>
          </a:p>
        </p:txBody>
      </p:sp>
      <p:sp>
        <p:nvSpPr>
          <p:cNvPr id="2" name="Content Placeholder 1"/>
          <p:cNvSpPr>
            <a:spLocks noGrp="1"/>
          </p:cNvSpPr>
          <p:nvPr>
            <p:ph idx="1"/>
          </p:nvPr>
        </p:nvSpPr>
        <p:spPr>
          <a:xfrm>
            <a:off x="171226" y="735573"/>
            <a:ext cx="3939046" cy="1470123"/>
          </a:xfrm>
        </p:spPr>
        <p:txBody>
          <a:bodyPr/>
          <a:lstStyle/>
          <a:p>
            <a:pPr>
              <a:buFont typeface="Arial" panose="020B0604020202020204" pitchFamily="34" charset="0"/>
              <a:buChar char="•"/>
            </a:pPr>
            <a:r>
              <a:rPr lang="en-US" sz="1600" dirty="0" smtClean="0"/>
              <a:t>For each device, an ARP cache timer removes the ARP entries that have not been used for a specified period of time.</a:t>
            </a:r>
          </a:p>
          <a:p>
            <a:pPr>
              <a:buFont typeface="Arial" panose="020B0604020202020204" pitchFamily="34" charset="0"/>
              <a:buChar char="•"/>
            </a:pPr>
            <a:r>
              <a:rPr lang="en-US" sz="1600" dirty="0" smtClean="0"/>
              <a:t>The times differ depending on the operating system of the device.</a:t>
            </a:r>
          </a:p>
          <a:p>
            <a:pPr>
              <a:buFont typeface="Arial" panose="020B0604020202020204" pitchFamily="34" charset="0"/>
              <a:buChar char="•"/>
            </a:pPr>
            <a:r>
              <a:rPr lang="en-US" sz="1600" dirty="0" smtClean="0"/>
              <a:t>Commands may also be used to manually remove some or all of the entries in the ARP table. </a:t>
            </a:r>
          </a:p>
          <a:p>
            <a:pPr>
              <a:buFont typeface="Arial" panose="020B0604020202020204" pitchFamily="34" charset="0"/>
              <a:buChar char="•"/>
            </a:pPr>
            <a:r>
              <a:rPr lang="en-US" sz="1600" dirty="0" smtClean="0"/>
              <a:t>After an entry has been removed, the process for sending an ARP request and receiving an ARP reply must occur again to enter the map in the ARP table.</a:t>
            </a:r>
          </a:p>
          <a:p>
            <a:pPr marL="0" indent="0">
              <a:buNone/>
            </a:pPr>
            <a:endParaRPr lang="en-US" sz="1200" dirty="0" smtClean="0"/>
          </a:p>
          <a:p>
            <a:pPr marL="0" indent="0">
              <a:buNone/>
            </a:pPr>
            <a:endParaRPr lang="en-US" sz="1200"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065653" y="868211"/>
            <a:ext cx="4932000" cy="3421296"/>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79183680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p:cNvSpPr>
            <a:spLocks noGrp="1" noChangeArrowheads="1"/>
          </p:cNvSpPr>
          <p:nvPr>
            <p:ph type="title"/>
          </p:nvPr>
        </p:nvSpPr>
        <p:spPr>
          <a:xfrm>
            <a:off x="1" y="50629"/>
            <a:ext cx="9144000" cy="757551"/>
          </a:xfrm>
        </p:spPr>
        <p:txBody>
          <a:bodyPr/>
          <a:lstStyle/>
          <a:p>
            <a:r>
              <a:rPr lang="en-US" dirty="0"/>
              <a:t>Instructor Materials – Module </a:t>
            </a:r>
            <a:r>
              <a:rPr lang="en-US" dirty="0" smtClean="0"/>
              <a:t>8 </a:t>
            </a:r>
            <a:r>
              <a:rPr lang="en-US" dirty="0"/>
              <a:t>Planning Guide</a:t>
            </a:r>
          </a:p>
        </p:txBody>
      </p:sp>
      <p:sp>
        <p:nvSpPr>
          <p:cNvPr id="4099" name="Content Placeholder"/>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a:t>
            </a:r>
            <a:r>
              <a:rPr lang="en-CA" dirty="0" smtClean="0"/>
              <a:t>7</a:t>
            </a:r>
            <a:endParaRPr lang="en-CA" dirty="0"/>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ARP</a:t>
            </a:r>
            <a:r>
              <a:rPr lang="en-US" altLang="en-US" dirty="0"/>
              <a:t/>
            </a:r>
            <a:br>
              <a:rPr lang="en-US" altLang="en-US" dirty="0"/>
            </a:br>
            <a:r>
              <a:rPr lang="en-US" dirty="0"/>
              <a:t>ARP Tables on Networking Devices</a:t>
            </a:r>
            <a:endParaRPr lang="en-IN" dirty="0"/>
          </a:p>
        </p:txBody>
      </p:sp>
      <p:sp>
        <p:nvSpPr>
          <p:cNvPr id="2" name="Content Placeholder 1"/>
          <p:cNvSpPr>
            <a:spLocks noGrp="1"/>
          </p:cNvSpPr>
          <p:nvPr>
            <p:ph idx="1"/>
          </p:nvPr>
        </p:nvSpPr>
        <p:spPr>
          <a:xfrm>
            <a:off x="144067" y="891933"/>
            <a:ext cx="3488995" cy="797382"/>
          </a:xfrm>
        </p:spPr>
        <p:txBody>
          <a:bodyPr/>
          <a:lstStyle/>
          <a:p>
            <a:pPr marL="0" indent="0">
              <a:buNone/>
            </a:pPr>
            <a:r>
              <a:rPr lang="en-US" sz="1600" dirty="0"/>
              <a:t>On a Cisco router, the </a:t>
            </a:r>
            <a:r>
              <a:rPr lang="en-US" sz="1600" b="1" dirty="0"/>
              <a:t>show ip arp</a:t>
            </a:r>
            <a:r>
              <a:rPr lang="en-US" sz="1600" dirty="0"/>
              <a:t> command is used to display the ARP </a:t>
            </a:r>
            <a:r>
              <a:rPr lang="en-US" sz="1600" dirty="0" smtClean="0"/>
              <a:t>table.</a:t>
            </a:r>
          </a:p>
          <a:p>
            <a:pPr marL="0" indent="0">
              <a:buNone/>
            </a:pPr>
            <a:endParaRPr lang="en-US" sz="1600" dirty="0"/>
          </a:p>
          <a:p>
            <a:pPr marL="0" indent="0">
              <a:buNone/>
            </a:pPr>
            <a:endParaRPr lang="en-US" sz="1600" dirty="0" smtClean="0"/>
          </a:p>
          <a:p>
            <a:pPr marL="0" indent="0">
              <a:buNone/>
            </a:pPr>
            <a:endParaRPr lang="en-US" sz="1200" dirty="0"/>
          </a:p>
        </p:txBody>
      </p:sp>
      <p:pic>
        <p:nvPicPr>
          <p:cNvPr id="819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3063" y="885257"/>
            <a:ext cx="5327036" cy="892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txBox="1"/>
          <p:nvPr/>
        </p:nvSpPr>
        <p:spPr>
          <a:xfrm>
            <a:off x="206057" y="2546544"/>
            <a:ext cx="3296559" cy="830997"/>
          </a:xfrm>
          <a:prstGeom prst="rect">
            <a:avLst/>
          </a:prstGeom>
          <a:noFill/>
        </p:spPr>
        <p:txBody>
          <a:bodyPr wrap="square" rtlCol="0">
            <a:spAutoFit/>
          </a:bodyPr>
          <a:lstStyle/>
          <a:p>
            <a:pPr defTabSz="684213">
              <a:spcBef>
                <a:spcPts val="600"/>
              </a:spcBef>
              <a:spcAft>
                <a:spcPts val="600"/>
              </a:spcAft>
              <a:buClr>
                <a:schemeClr val="tx2"/>
              </a:buClr>
              <a:buSzPct val="90000"/>
            </a:pPr>
            <a:r>
              <a:rPr lang="en-US" sz="1600" dirty="0">
                <a:solidFill>
                  <a:srgbClr val="000000"/>
                </a:solidFill>
                <a:latin typeface="+mn-lt"/>
                <a:ea typeface="ＭＳ Ｐゴシック" charset="0"/>
                <a:cs typeface="CiscoSans"/>
              </a:rPr>
              <a:t>On a Windows 10 PC, the </a:t>
            </a:r>
            <a:r>
              <a:rPr lang="en-US" sz="1600" b="1" dirty="0">
                <a:solidFill>
                  <a:srgbClr val="000000"/>
                </a:solidFill>
                <a:latin typeface="+mn-lt"/>
                <a:ea typeface="ＭＳ Ｐゴシック" charset="0"/>
                <a:cs typeface="CiscoSans"/>
              </a:rPr>
              <a:t>arp –a </a:t>
            </a:r>
            <a:r>
              <a:rPr lang="en-US" sz="1600" dirty="0">
                <a:solidFill>
                  <a:srgbClr val="000000"/>
                </a:solidFill>
                <a:latin typeface="+mn-lt"/>
                <a:ea typeface="ＭＳ Ｐゴシック" charset="0"/>
                <a:cs typeface="CiscoSans"/>
              </a:rPr>
              <a:t>command is used to display the ARP table.</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7679" y="2545466"/>
            <a:ext cx="5262846" cy="2156378"/>
          </a:xfrm>
          <a:prstGeom prst="rect">
            <a:avLst/>
          </a:prstGeom>
        </p:spPr>
      </p:pic>
    </p:spTree>
    <p:custDataLst>
      <p:tags r:id="rId1"/>
    </p:custDataLst>
    <p:extLst>
      <p:ext uri="{BB962C8B-B14F-4D97-AF65-F5344CB8AC3E}">
        <p14:creationId xmlns:p14="http://schemas.microsoft.com/office/powerpoint/2010/main" val="1755104301"/>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ARP</a:t>
            </a:r>
            <a:r>
              <a:rPr lang="en-US" altLang="en-US" dirty="0"/>
              <a:t/>
            </a:r>
            <a:br>
              <a:rPr lang="en-US" altLang="en-US" dirty="0"/>
            </a:br>
            <a:r>
              <a:rPr lang="en-US" dirty="0"/>
              <a:t>Lab - Wireshark to Examine Ethernet Frames</a:t>
            </a:r>
            <a:endParaRPr lang="en-IN" dirty="0"/>
          </a:p>
        </p:txBody>
      </p:sp>
      <p:sp>
        <p:nvSpPr>
          <p:cNvPr id="2" name="Content Placeholder 1"/>
          <p:cNvSpPr>
            <a:spLocks noGrp="1"/>
          </p:cNvSpPr>
          <p:nvPr>
            <p:ph idx="1"/>
          </p:nvPr>
        </p:nvSpPr>
        <p:spPr>
          <a:xfrm>
            <a:off x="144067" y="849184"/>
            <a:ext cx="8256355" cy="1470123"/>
          </a:xfrm>
        </p:spPr>
        <p:txBody>
          <a:bodyPr/>
          <a:lstStyle/>
          <a:p>
            <a:pPr marL="0" indent="0">
              <a:buNone/>
            </a:pPr>
            <a:r>
              <a:rPr lang="en-US" sz="1600" dirty="0" smtClean="0"/>
              <a:t>In </a:t>
            </a:r>
            <a:r>
              <a:rPr lang="en-US" sz="1600" dirty="0"/>
              <a:t>this lab, you will </a:t>
            </a:r>
            <a:r>
              <a:rPr lang="en-US" sz="1600" dirty="0" smtClean="0"/>
              <a:t>do the following:</a:t>
            </a:r>
          </a:p>
          <a:p>
            <a:pPr>
              <a:buFont typeface="Arial" panose="020B0604020202020204" pitchFamily="34" charset="0"/>
              <a:buChar char="•"/>
            </a:pPr>
            <a:r>
              <a:rPr lang="en-US" sz="1600" dirty="0"/>
              <a:t>U</a:t>
            </a:r>
            <a:r>
              <a:rPr lang="en-US" sz="1600" dirty="0" smtClean="0"/>
              <a:t>se </a:t>
            </a:r>
            <a:r>
              <a:rPr lang="en-US" sz="1600" dirty="0"/>
              <a:t>Wireshark to capture and view Ethernet Frames in order to investigate ARP and IP and MAC addressing. </a:t>
            </a:r>
            <a:endParaRPr lang="en-US" sz="1600" dirty="0" smtClean="0"/>
          </a:p>
          <a:p>
            <a:pPr>
              <a:buFont typeface="Arial" panose="020B0604020202020204" pitchFamily="34" charset="0"/>
              <a:buChar char="•"/>
            </a:pPr>
            <a:r>
              <a:rPr lang="en-US" sz="1600" dirty="0"/>
              <a:t>C</a:t>
            </a:r>
            <a:r>
              <a:rPr lang="en-US" sz="1600" dirty="0" smtClean="0"/>
              <a:t>apture </a:t>
            </a:r>
            <a:r>
              <a:rPr lang="en-US" sz="1600" dirty="0"/>
              <a:t>and analyze ICMP frames.</a:t>
            </a:r>
          </a:p>
          <a:p>
            <a:pPr marL="0" indent="0">
              <a:buNone/>
            </a:pPr>
            <a:endParaRPr lang="en-US" sz="1600" dirty="0" smtClean="0"/>
          </a:p>
          <a:p>
            <a:pPr marL="0" indent="0">
              <a:buNone/>
            </a:pPr>
            <a:endParaRPr lang="en-US" sz="1600" dirty="0"/>
          </a:p>
        </p:txBody>
      </p:sp>
    </p:spTree>
    <p:custDataLst>
      <p:tags r:id="rId1"/>
    </p:custDataLst>
    <p:extLst>
      <p:ext uri="{BB962C8B-B14F-4D97-AF65-F5344CB8AC3E}">
        <p14:creationId xmlns:p14="http://schemas.microsoft.com/office/powerpoint/2010/main" val="40279742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6637519" cy="1802391"/>
          </a:xfrm>
        </p:spPr>
        <p:txBody>
          <a:bodyPr/>
          <a:lstStyle/>
          <a:p>
            <a:r>
              <a:rPr lang="en-US" dirty="0" smtClean="0">
                <a:solidFill>
                  <a:schemeClr val="accent5">
                    <a:lumMod val="40000"/>
                    <a:lumOff val="60000"/>
                  </a:schemeClr>
                </a:solidFill>
              </a:rPr>
              <a:t>8.3 ARP Issues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92705933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ARP Issues</a:t>
            </a:r>
            <a:r>
              <a:rPr lang="en-US" altLang="en-US" dirty="0"/>
              <a:t/>
            </a:r>
            <a:br>
              <a:rPr lang="en-US" altLang="en-US" dirty="0"/>
            </a:br>
            <a:r>
              <a:rPr lang="en-US" dirty="0"/>
              <a:t>ARP Issues - ARP Broadcasts and ARP Spoofing</a:t>
            </a:r>
            <a:endParaRPr lang="en-IN" dirty="0"/>
          </a:p>
        </p:txBody>
      </p:sp>
      <p:sp>
        <p:nvSpPr>
          <p:cNvPr id="2" name="Content Placeholder 1"/>
          <p:cNvSpPr>
            <a:spLocks noGrp="1"/>
          </p:cNvSpPr>
          <p:nvPr>
            <p:ph idx="1"/>
          </p:nvPr>
        </p:nvSpPr>
        <p:spPr>
          <a:xfrm>
            <a:off x="144069" y="763945"/>
            <a:ext cx="4722400" cy="1470123"/>
          </a:xfrm>
        </p:spPr>
        <p:txBody>
          <a:bodyPr/>
          <a:lstStyle/>
          <a:p>
            <a:pPr marL="0" indent="0">
              <a:spcBef>
                <a:spcPts val="400"/>
              </a:spcBef>
              <a:spcAft>
                <a:spcPts val="400"/>
              </a:spcAft>
              <a:buNone/>
            </a:pPr>
            <a:r>
              <a:rPr lang="en-US" sz="1600" b="1" dirty="0" smtClean="0"/>
              <a:t>ARP Broadcasts</a:t>
            </a:r>
          </a:p>
          <a:p>
            <a:pPr>
              <a:spcBef>
                <a:spcPts val="400"/>
              </a:spcBef>
              <a:spcAft>
                <a:spcPts val="400"/>
              </a:spcAft>
              <a:buFont typeface="Arial" panose="020B0604020202020204" pitchFamily="34" charset="0"/>
              <a:buChar char="•"/>
            </a:pPr>
            <a:r>
              <a:rPr lang="en-IN" sz="1600" dirty="0"/>
              <a:t>As a broadcast frame, an ARP request is received and processed by every device on the local network. </a:t>
            </a:r>
            <a:endParaRPr lang="en-IN" sz="1600" dirty="0" smtClean="0"/>
          </a:p>
          <a:p>
            <a:pPr>
              <a:spcBef>
                <a:spcPts val="400"/>
              </a:spcBef>
              <a:spcAft>
                <a:spcPts val="400"/>
              </a:spcAft>
              <a:buFont typeface="Arial" panose="020B0604020202020204" pitchFamily="34" charset="0"/>
              <a:buChar char="•"/>
            </a:pPr>
            <a:r>
              <a:rPr lang="en-US" sz="1600" dirty="0" smtClean="0"/>
              <a:t>On </a:t>
            </a:r>
            <a:r>
              <a:rPr lang="en-US" sz="1600" dirty="0"/>
              <a:t>a typical business network, these broadcasts would </a:t>
            </a:r>
            <a:r>
              <a:rPr lang="en-US" sz="1600" dirty="0" smtClean="0"/>
              <a:t>have </a:t>
            </a:r>
            <a:r>
              <a:rPr lang="en-US" sz="1600" dirty="0"/>
              <a:t>minimal impact on network performance</a:t>
            </a:r>
            <a:r>
              <a:rPr lang="en-US" sz="1600" dirty="0" smtClean="0"/>
              <a:t>.</a:t>
            </a:r>
          </a:p>
          <a:p>
            <a:pPr>
              <a:spcBef>
                <a:spcPts val="400"/>
              </a:spcBef>
              <a:spcAft>
                <a:spcPts val="400"/>
              </a:spcAft>
              <a:buFont typeface="Arial" panose="020B0604020202020204" pitchFamily="34" charset="0"/>
              <a:buChar char="•"/>
            </a:pPr>
            <a:r>
              <a:rPr lang="en-US" sz="1600" dirty="0" smtClean="0"/>
              <a:t>If many devices start </a:t>
            </a:r>
            <a:r>
              <a:rPr lang="en-US" sz="1600" dirty="0"/>
              <a:t>accessing network services at the same time, there </a:t>
            </a:r>
            <a:r>
              <a:rPr lang="en-US" sz="1600" dirty="0" smtClean="0"/>
              <a:t>can </a:t>
            </a:r>
            <a:r>
              <a:rPr lang="en-US" sz="1600" dirty="0"/>
              <a:t>be </a:t>
            </a:r>
            <a:r>
              <a:rPr lang="en-US" sz="1600" dirty="0" smtClean="0"/>
              <a:t>reduction </a:t>
            </a:r>
            <a:r>
              <a:rPr lang="en-US" sz="1600" dirty="0"/>
              <a:t>in performance for a </a:t>
            </a:r>
            <a:r>
              <a:rPr lang="en-US" sz="1600" dirty="0" smtClean="0"/>
              <a:t>short time.</a:t>
            </a:r>
          </a:p>
          <a:p>
            <a:pPr>
              <a:spcBef>
                <a:spcPts val="400"/>
              </a:spcBef>
              <a:spcAft>
                <a:spcPts val="400"/>
              </a:spcAft>
              <a:buFont typeface="Arial" panose="020B0604020202020204" pitchFamily="34" charset="0"/>
              <a:buChar char="•"/>
            </a:pPr>
            <a:r>
              <a:rPr lang="en-US" sz="1600" dirty="0" smtClean="0"/>
              <a:t>After </a:t>
            </a:r>
            <a:r>
              <a:rPr lang="en-US" sz="1600" dirty="0"/>
              <a:t>the devices send out the initial ARP broadcasts and have learned the necessary MAC addresses, any impact on the network will be minimized.</a:t>
            </a:r>
          </a:p>
        </p:txBody>
      </p:sp>
      <p:pic>
        <p:nvPicPr>
          <p:cNvPr id="92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tretch/>
        </p:blipFill>
        <p:spPr bwMode="auto">
          <a:xfrm>
            <a:off x="4265201" y="1670346"/>
            <a:ext cx="4644000" cy="2240706"/>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148582871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ARP Issues</a:t>
            </a:r>
            <a:r>
              <a:rPr lang="en-US" altLang="en-US" dirty="0"/>
              <a:t/>
            </a:r>
            <a:br>
              <a:rPr lang="en-US" altLang="en-US" dirty="0"/>
            </a:br>
            <a:r>
              <a:rPr lang="en-US" dirty="0"/>
              <a:t>ARP Issues - ARP Broadcasts and ARP </a:t>
            </a:r>
            <a:r>
              <a:rPr lang="en-US" dirty="0" smtClean="0"/>
              <a:t>Spoofing (Contd.)</a:t>
            </a:r>
            <a:endParaRPr lang="en-IN" dirty="0"/>
          </a:p>
        </p:txBody>
      </p:sp>
      <p:sp>
        <p:nvSpPr>
          <p:cNvPr id="2" name="Content Placeholder 1"/>
          <p:cNvSpPr>
            <a:spLocks noGrp="1"/>
          </p:cNvSpPr>
          <p:nvPr>
            <p:ph idx="1"/>
          </p:nvPr>
        </p:nvSpPr>
        <p:spPr>
          <a:xfrm>
            <a:off x="167315" y="787192"/>
            <a:ext cx="4730149" cy="1470123"/>
          </a:xfrm>
        </p:spPr>
        <p:txBody>
          <a:bodyPr/>
          <a:lstStyle/>
          <a:p>
            <a:pPr marL="0" indent="0">
              <a:spcBef>
                <a:spcPts val="300"/>
              </a:spcBef>
              <a:spcAft>
                <a:spcPts val="300"/>
              </a:spcAft>
              <a:buNone/>
            </a:pPr>
            <a:r>
              <a:rPr lang="en-US" sz="1600" b="1" dirty="0" smtClean="0"/>
              <a:t>ARP Spoofing</a:t>
            </a:r>
          </a:p>
          <a:p>
            <a:pPr>
              <a:spcBef>
                <a:spcPts val="300"/>
              </a:spcBef>
              <a:spcAft>
                <a:spcPts val="300"/>
              </a:spcAft>
              <a:buFont typeface="Arial" panose="020B0604020202020204" pitchFamily="34" charset="0"/>
              <a:buChar char="•"/>
            </a:pPr>
            <a:r>
              <a:rPr lang="en-US" sz="1600" dirty="0" smtClean="0"/>
              <a:t>The </a:t>
            </a:r>
            <a:r>
              <a:rPr lang="en-US" sz="1600" dirty="0"/>
              <a:t>use of ARP can lead to a potential security </a:t>
            </a:r>
            <a:r>
              <a:rPr lang="en-US" sz="1600" dirty="0" smtClean="0"/>
              <a:t>risk in some cases. </a:t>
            </a:r>
          </a:p>
          <a:p>
            <a:pPr>
              <a:spcBef>
                <a:spcPts val="300"/>
              </a:spcBef>
              <a:spcAft>
                <a:spcPts val="300"/>
              </a:spcAft>
              <a:buFont typeface="Arial" panose="020B0604020202020204" pitchFamily="34" charset="0"/>
              <a:buChar char="•"/>
            </a:pPr>
            <a:r>
              <a:rPr lang="en-US" sz="1600" dirty="0" smtClean="0"/>
              <a:t>A </a:t>
            </a:r>
            <a:r>
              <a:rPr lang="en-US" sz="1600" dirty="0"/>
              <a:t>threat </a:t>
            </a:r>
            <a:r>
              <a:rPr lang="en-US" sz="1600" dirty="0" smtClean="0"/>
              <a:t>actor uses </a:t>
            </a:r>
            <a:r>
              <a:rPr lang="en-US" sz="1600" dirty="0"/>
              <a:t>ARP spoofing to perform an ARP poisoning attack. </a:t>
            </a:r>
            <a:endParaRPr lang="en-US" sz="1600" dirty="0" smtClean="0"/>
          </a:p>
          <a:p>
            <a:pPr marL="361950">
              <a:spcBef>
                <a:spcPts val="300"/>
              </a:spcBef>
              <a:spcAft>
                <a:spcPts val="300"/>
              </a:spcAft>
              <a:buFont typeface="Arial" panose="020B0604020202020204" pitchFamily="34" charset="0"/>
              <a:buChar char="•"/>
            </a:pPr>
            <a:r>
              <a:rPr lang="en-US" sz="1600" dirty="0" smtClean="0"/>
              <a:t>It </a:t>
            </a:r>
            <a:r>
              <a:rPr lang="en-US" sz="1600" dirty="0"/>
              <a:t>is a technique used by a threat actor to reply to an ARP request for an IPv4 address belonging to another device, such as the default </a:t>
            </a:r>
            <a:r>
              <a:rPr lang="en-US" sz="1600" dirty="0" smtClean="0"/>
              <a:t>gateway. </a:t>
            </a:r>
          </a:p>
          <a:p>
            <a:pPr marL="361950">
              <a:spcBef>
                <a:spcPts val="300"/>
              </a:spcBef>
              <a:spcAft>
                <a:spcPts val="300"/>
              </a:spcAft>
              <a:buFont typeface="Arial" panose="020B0604020202020204" pitchFamily="34" charset="0"/>
              <a:buChar char="•"/>
            </a:pPr>
            <a:r>
              <a:rPr lang="en-US" sz="1600" dirty="0" smtClean="0"/>
              <a:t>The </a:t>
            </a:r>
            <a:r>
              <a:rPr lang="en-US" sz="1600" dirty="0"/>
              <a:t>threat actor sends an ARP reply with its own MAC </a:t>
            </a:r>
            <a:r>
              <a:rPr lang="en-US" sz="1600" dirty="0" smtClean="0"/>
              <a:t>address.</a:t>
            </a:r>
            <a:r>
              <a:rPr lang="en-IN" sz="1600" dirty="0" smtClean="0"/>
              <a:t>The </a:t>
            </a:r>
            <a:r>
              <a:rPr lang="en-IN" sz="1600" dirty="0"/>
              <a:t>receiver of the ARP reply will add the wrong MAC address to its ARP table and send these packets to the threat actor.</a:t>
            </a:r>
            <a:endParaRPr lang="en-US" sz="1600" dirty="0" smtClean="0"/>
          </a:p>
          <a:p>
            <a:pPr marL="361950">
              <a:spcBef>
                <a:spcPts val="300"/>
              </a:spcBef>
              <a:spcAft>
                <a:spcPts val="300"/>
              </a:spcAft>
              <a:buFont typeface="Arial" panose="020B0604020202020204" pitchFamily="34" charset="0"/>
              <a:buChar char="•"/>
            </a:pPr>
            <a:endParaRPr lang="en-US" sz="1600"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0570" y="1229857"/>
            <a:ext cx="4126388" cy="3009236"/>
          </a:xfrm>
          <a:prstGeom prst="rect">
            <a:avLst/>
          </a:prstGeom>
        </p:spPr>
      </p:pic>
    </p:spTree>
    <p:custDataLst>
      <p:tags r:id="rId1"/>
    </p:custDataLst>
    <p:extLst>
      <p:ext uri="{BB962C8B-B14F-4D97-AF65-F5344CB8AC3E}">
        <p14:creationId xmlns:p14="http://schemas.microsoft.com/office/powerpoint/2010/main" val="3189031065"/>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smtClean="0"/>
              <a:t>ARP Issues</a:t>
            </a:r>
            <a:r>
              <a:rPr lang="en-US" altLang="en-US" dirty="0"/>
              <a:t/>
            </a:r>
            <a:br>
              <a:rPr lang="en-US" altLang="en-US" dirty="0"/>
            </a:br>
            <a:r>
              <a:rPr lang="en-IN" dirty="0"/>
              <a:t>Video - ARP Spoofing</a:t>
            </a:r>
          </a:p>
        </p:txBody>
      </p:sp>
      <p:sp>
        <p:nvSpPr>
          <p:cNvPr id="2" name="Content Placeholder 1"/>
          <p:cNvSpPr>
            <a:spLocks noGrp="1"/>
          </p:cNvSpPr>
          <p:nvPr>
            <p:ph idx="1"/>
          </p:nvPr>
        </p:nvSpPr>
        <p:spPr>
          <a:xfrm>
            <a:off x="144068" y="849184"/>
            <a:ext cx="8376933" cy="236038"/>
          </a:xfrm>
        </p:spPr>
        <p:txBody>
          <a:bodyPr/>
          <a:lstStyle/>
          <a:p>
            <a:pPr>
              <a:buFont typeface="Arial" panose="020B0604020202020204" pitchFamily="34" charset="0"/>
              <a:buChar char="•"/>
            </a:pPr>
            <a:r>
              <a:rPr lang="en-IN" sz="1400" dirty="0"/>
              <a:t>Click Play in the figure to view a video about ARP Spoofing</a:t>
            </a:r>
            <a:r>
              <a:rPr lang="en-IN" sz="1400" dirty="0" smtClean="0"/>
              <a:t>.</a:t>
            </a:r>
            <a:endParaRPr lang="en-IN" sz="1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6506" y="1268963"/>
            <a:ext cx="5848694" cy="3365758"/>
          </a:xfrm>
          <a:prstGeom prst="rect">
            <a:avLst/>
          </a:prstGeom>
        </p:spPr>
      </p:pic>
    </p:spTree>
    <p:custDataLst>
      <p:tags r:id="rId1"/>
    </p:custDataLst>
    <p:extLst>
      <p:ext uri="{BB962C8B-B14F-4D97-AF65-F5344CB8AC3E}">
        <p14:creationId xmlns:p14="http://schemas.microsoft.com/office/powerpoint/2010/main" val="263778912"/>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7843321" cy="1802391"/>
          </a:xfrm>
        </p:spPr>
        <p:txBody>
          <a:bodyPr/>
          <a:lstStyle/>
          <a:p>
            <a:r>
              <a:rPr lang="en-US" sz="4400" dirty="0" smtClean="0">
                <a:solidFill>
                  <a:schemeClr val="accent5">
                    <a:lumMod val="40000"/>
                    <a:lumOff val="60000"/>
                  </a:schemeClr>
                </a:solidFill>
              </a:rPr>
              <a:t>8.4 Address Resolution Protocol Summary</a:t>
            </a:r>
            <a:endParaRPr lang="en-US" sz="44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01916969"/>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Module Summary and Quiz</a:t>
            </a:r>
            <a:r>
              <a:rPr lang="en-US" altLang="en-US" dirty="0"/>
              <a:t/>
            </a:r>
            <a:br>
              <a:rPr lang="en-US" altLang="en-US" dirty="0"/>
            </a:br>
            <a:r>
              <a:rPr lang="en-US" dirty="0"/>
              <a:t>What Did I Learn in this Module?</a:t>
            </a:r>
            <a:endParaRPr lang="en-IN" dirty="0"/>
          </a:p>
        </p:txBody>
      </p:sp>
      <p:sp>
        <p:nvSpPr>
          <p:cNvPr id="2" name="Content Placeholder 1"/>
          <p:cNvSpPr>
            <a:spLocks noGrp="1"/>
          </p:cNvSpPr>
          <p:nvPr>
            <p:ph idx="1"/>
          </p:nvPr>
        </p:nvSpPr>
        <p:spPr>
          <a:xfrm>
            <a:off x="144064" y="798944"/>
            <a:ext cx="8608050" cy="1470123"/>
          </a:xfrm>
        </p:spPr>
        <p:txBody>
          <a:bodyPr/>
          <a:lstStyle/>
          <a:p>
            <a:pPr marL="452438" indent="-271463">
              <a:buFont typeface="Arial" panose="020B0604020202020204" pitchFamily="34" charset="0"/>
              <a:buChar char="•"/>
            </a:pPr>
            <a:r>
              <a:rPr lang="en-US" sz="1600" dirty="0" smtClean="0"/>
              <a:t>IP </a:t>
            </a:r>
            <a:r>
              <a:rPr lang="en-US" sz="1600" dirty="0"/>
              <a:t>addresses are used to identify the address of the original source device and the final destination device</a:t>
            </a:r>
            <a:r>
              <a:rPr lang="en-US" sz="1600" dirty="0" smtClean="0"/>
              <a:t>.</a:t>
            </a:r>
          </a:p>
          <a:p>
            <a:pPr marL="452438" indent="-271463">
              <a:buFont typeface="Arial" panose="020B0604020202020204" pitchFamily="34" charset="0"/>
              <a:buChar char="•"/>
            </a:pPr>
            <a:r>
              <a:rPr lang="en-US" sz="1600" dirty="0" smtClean="0"/>
              <a:t>MAC </a:t>
            </a:r>
            <a:r>
              <a:rPr lang="en-US" sz="1600" dirty="0"/>
              <a:t>addresses are used to deliver the data link frame with the encapsulated IP packet from one NIC to another NIC on the same network</a:t>
            </a:r>
            <a:r>
              <a:rPr lang="en-US" sz="1600" dirty="0" smtClean="0"/>
              <a:t>.</a:t>
            </a:r>
          </a:p>
          <a:p>
            <a:pPr marL="452438" indent="-271463">
              <a:buFont typeface="Arial" panose="020B0604020202020204" pitchFamily="34" charset="0"/>
              <a:buChar char="•"/>
            </a:pPr>
            <a:r>
              <a:rPr lang="en-US" sz="1600" dirty="0"/>
              <a:t>ARP is used to map the logical IPv4 address with the Layer 2 MAC address</a:t>
            </a:r>
            <a:r>
              <a:rPr lang="en-US" sz="1600" dirty="0" smtClean="0"/>
              <a:t>.</a:t>
            </a:r>
          </a:p>
          <a:p>
            <a:pPr marL="452438" indent="-271463">
              <a:buFont typeface="Arial" panose="020B0604020202020204" pitchFamily="34" charset="0"/>
              <a:buChar char="•"/>
            </a:pPr>
            <a:r>
              <a:rPr lang="en-US" sz="1600" dirty="0"/>
              <a:t>ARP provides two basic functions: resolving IPv4 addresses to MAC addresses and maintaining a table of IPv4 to MAC address mappings</a:t>
            </a:r>
            <a:r>
              <a:rPr lang="en-US" sz="1600" dirty="0" smtClean="0"/>
              <a:t>.</a:t>
            </a:r>
          </a:p>
          <a:p>
            <a:pPr marL="452438" indent="-271463">
              <a:buFont typeface="Arial" panose="020B0604020202020204" pitchFamily="34" charset="0"/>
              <a:buChar char="•"/>
            </a:pPr>
            <a:r>
              <a:rPr lang="en-US" sz="1600" dirty="0"/>
              <a:t>When the destination IPv4 address is on the same network as the source, the ARP process sends the IPv4 address to all hosts on the network so that the host with the matching IPv4 address can reply with the corresponding MAC </a:t>
            </a:r>
            <a:r>
              <a:rPr lang="en-US" sz="1600" dirty="0" smtClean="0"/>
              <a:t>address</a:t>
            </a:r>
          </a:p>
          <a:p>
            <a:pPr marL="452438" indent="-271463">
              <a:buFont typeface="Arial" panose="020B0604020202020204" pitchFamily="34" charset="0"/>
              <a:buChar char="•"/>
            </a:pPr>
            <a:r>
              <a:rPr lang="en-US" sz="1600" dirty="0"/>
              <a:t>If the packet’s destination IPv4 address is on the same network as the source IPv4 address, the device will search the ARP table for the destination IPv4 address.</a:t>
            </a:r>
          </a:p>
          <a:p>
            <a:pPr marL="452438" indent="-271463">
              <a:buFont typeface="Arial" panose="020B0604020202020204" pitchFamily="34" charset="0"/>
              <a:buChar char="•"/>
            </a:pPr>
            <a:endParaRPr lang="en-US" sz="1600" dirty="0" smtClean="0"/>
          </a:p>
        </p:txBody>
      </p:sp>
    </p:spTree>
    <p:custDataLst>
      <p:tags r:id="rId1"/>
    </p:custDataLst>
    <p:extLst>
      <p:ext uri="{BB962C8B-B14F-4D97-AF65-F5344CB8AC3E}">
        <p14:creationId xmlns:p14="http://schemas.microsoft.com/office/powerpoint/2010/main" val="764366613"/>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Module Summary and Quiz</a:t>
            </a:r>
            <a:r>
              <a:rPr lang="en-US" altLang="en-US" dirty="0"/>
              <a:t/>
            </a:r>
            <a:br>
              <a:rPr lang="en-US" altLang="en-US" dirty="0"/>
            </a:br>
            <a:r>
              <a:rPr lang="en-US" dirty="0"/>
              <a:t>What Did I Learn in this Module</a:t>
            </a:r>
            <a:r>
              <a:rPr lang="en-US" dirty="0" smtClean="0"/>
              <a:t>? (Contd.)</a:t>
            </a:r>
            <a:endParaRPr lang="en-IN" dirty="0"/>
          </a:p>
        </p:txBody>
      </p:sp>
      <p:sp>
        <p:nvSpPr>
          <p:cNvPr id="2" name="Content Placeholder 1"/>
          <p:cNvSpPr>
            <a:spLocks noGrp="1"/>
          </p:cNvSpPr>
          <p:nvPr>
            <p:ph idx="1"/>
          </p:nvPr>
        </p:nvSpPr>
        <p:spPr>
          <a:xfrm>
            <a:off x="144064" y="798944"/>
            <a:ext cx="8608050" cy="1470123"/>
          </a:xfrm>
        </p:spPr>
        <p:txBody>
          <a:bodyPr/>
          <a:lstStyle/>
          <a:p>
            <a:pPr marL="452438" indent="-271463">
              <a:buFont typeface="Arial" panose="020B0604020202020204" pitchFamily="34" charset="0"/>
              <a:buChar char="•"/>
            </a:pPr>
            <a:r>
              <a:rPr lang="en-US" sz="1600" dirty="0" smtClean="0"/>
              <a:t>If there is no entry </a:t>
            </a:r>
            <a:r>
              <a:rPr lang="en-US" sz="1600" dirty="0"/>
              <a:t>for the IPv4 address in its ARP table, the sending device sends out an ARP request to determine the destination MAC address</a:t>
            </a:r>
            <a:r>
              <a:rPr lang="en-US" sz="1600" dirty="0" smtClean="0"/>
              <a:t>.</a:t>
            </a:r>
          </a:p>
          <a:p>
            <a:pPr marL="452438" indent="-271463">
              <a:buFont typeface="Arial" panose="020B0604020202020204" pitchFamily="34" charset="0"/>
              <a:buChar char="•"/>
            </a:pPr>
            <a:r>
              <a:rPr lang="en-US" sz="1600" dirty="0"/>
              <a:t>Only the device with the target IPv4 address associated with the ARP request will respond with an ARP reply. </a:t>
            </a:r>
            <a:endParaRPr lang="en-US" sz="1600" dirty="0" smtClean="0"/>
          </a:p>
          <a:p>
            <a:pPr marL="452438" indent="-271463">
              <a:buFont typeface="Arial" panose="020B0604020202020204" pitchFamily="34" charset="0"/>
              <a:buChar char="•"/>
            </a:pPr>
            <a:r>
              <a:rPr lang="en-US" sz="1600" dirty="0" smtClean="0"/>
              <a:t>In IPv6, </a:t>
            </a:r>
            <a:r>
              <a:rPr lang="en-US" sz="1600" dirty="0"/>
              <a:t>ICMPv6 Neighbor Discovery (ND</a:t>
            </a:r>
            <a:r>
              <a:rPr lang="en-US" sz="1600" dirty="0" smtClean="0"/>
              <a:t>) is used. </a:t>
            </a:r>
          </a:p>
          <a:p>
            <a:pPr marL="452438" indent="-271463">
              <a:buFont typeface="Arial" panose="020B0604020202020204" pitchFamily="34" charset="0"/>
              <a:buChar char="•"/>
            </a:pPr>
            <a:r>
              <a:rPr lang="en-US" sz="1600" dirty="0"/>
              <a:t>As a broadcast frame, an ARP request is received and processed by every device on the local network</a:t>
            </a:r>
            <a:r>
              <a:rPr lang="en-US" sz="1600" dirty="0" smtClean="0"/>
              <a:t>.</a:t>
            </a:r>
          </a:p>
          <a:p>
            <a:pPr marL="452438" indent="-271463">
              <a:buFont typeface="Arial" panose="020B0604020202020204" pitchFamily="34" charset="0"/>
              <a:buChar char="•"/>
            </a:pPr>
            <a:r>
              <a:rPr lang="en-US" sz="1600" dirty="0"/>
              <a:t>A threat actor can use ARP spoofing to perform an ARP poisoning attack by replying to an ARP request for an IPv4 address belonging to another device, such as the default gateway.</a:t>
            </a:r>
            <a:endParaRPr lang="en-US" sz="1600" dirty="0" smtClean="0"/>
          </a:p>
        </p:txBody>
      </p:sp>
    </p:spTree>
    <p:custDataLst>
      <p:tags r:id="rId1"/>
    </p:custDataLst>
    <p:extLst>
      <p:ext uri="{BB962C8B-B14F-4D97-AF65-F5344CB8AC3E}">
        <p14:creationId xmlns:p14="http://schemas.microsoft.com/office/powerpoint/2010/main" val="25548729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a:t>
            </a:r>
            <a:r>
              <a:rPr lang="en-US" sz="1400" dirty="0" smtClean="0">
                <a:latin typeface="Arial" charset="0"/>
              </a:rPr>
              <a:t>8</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Table"/>
          <p:cNvGraphicFramePr>
            <a:graphicFrameLocks noGrp="1"/>
          </p:cNvGraphicFramePr>
          <p:nvPr>
            <p:ph idx="1"/>
            <p:extLst>
              <p:ext uri="{D42A27DB-BD31-4B8C-83A1-F6EECF244321}">
                <p14:modId xmlns:p14="http://schemas.microsoft.com/office/powerpoint/2010/main" val="133457733"/>
              </p:ext>
            </p:extLst>
          </p:nvPr>
        </p:nvGraphicFramePr>
        <p:xfrm>
          <a:off x="1573046" y="1001618"/>
          <a:ext cx="6238084" cy="1261131"/>
        </p:xfrm>
        <a:graphic>
          <a:graphicData uri="http://schemas.openxmlformats.org/drawingml/2006/table">
            <a:tbl>
              <a:tblPr firstRow="1" bandRow="1">
                <a:tableStyleId>{F5AB1C69-6EDB-4FF4-983F-18BD219EF322}</a:tableStyleId>
              </a:tblPr>
              <a:tblGrid>
                <a:gridCol w="3108294">
                  <a:extLst>
                    <a:ext uri="{9D8B030D-6E8A-4147-A177-3AD203B41FA5}">
                      <a16:colId xmlns="" xmlns:a16="http://schemas.microsoft.com/office/drawing/2014/main" val="2731093094"/>
                    </a:ext>
                  </a:extLst>
                </a:gridCol>
                <a:gridCol w="3129790"/>
              </a:tblGrid>
              <a:tr h="1261131">
                <a:tc>
                  <a:txBody>
                    <a:bodyPr/>
                    <a:lstStyle/>
                    <a:p>
                      <a:pPr marL="285750" indent="-285750">
                        <a:buFont typeface="Arial" panose="020B0604020202020204" pitchFamily="34" charset="0"/>
                        <a:buChar char="•"/>
                      </a:pPr>
                      <a:r>
                        <a:rPr lang="en-IN" sz="1400" b="0" i="0" u="none" strike="noStrike" kern="1200" dirty="0" smtClean="0">
                          <a:solidFill>
                            <a:srgbClr val="000000"/>
                          </a:solidFill>
                          <a:effectLst/>
                          <a:latin typeface="+mn-lt"/>
                          <a:ea typeface="+mn-ea"/>
                          <a:cs typeface="+mn-cs"/>
                        </a:rPr>
                        <a:t>IP Address</a:t>
                      </a:r>
                    </a:p>
                    <a:p>
                      <a:pPr marL="285750" indent="-285750">
                        <a:buFont typeface="Arial" panose="020B0604020202020204" pitchFamily="34" charset="0"/>
                        <a:buChar char="•"/>
                      </a:pPr>
                      <a:r>
                        <a:rPr lang="en-IN" sz="1400" b="0" i="0" u="none" strike="noStrike" kern="1200" dirty="0" smtClean="0">
                          <a:solidFill>
                            <a:srgbClr val="000000"/>
                          </a:solidFill>
                          <a:effectLst/>
                          <a:latin typeface="+mn-lt"/>
                          <a:ea typeface="+mn-ea"/>
                          <a:cs typeface="+mn-cs"/>
                        </a:rPr>
                        <a:t>MAC</a:t>
                      </a:r>
                      <a:r>
                        <a:rPr lang="en-IN" sz="1400" b="0" i="0" u="none" strike="noStrike" kern="1200" baseline="0" dirty="0" smtClean="0">
                          <a:solidFill>
                            <a:srgbClr val="000000"/>
                          </a:solidFill>
                          <a:effectLst/>
                          <a:latin typeface="+mn-lt"/>
                          <a:ea typeface="+mn-ea"/>
                          <a:cs typeface="+mn-cs"/>
                        </a:rPr>
                        <a:t> Address</a:t>
                      </a:r>
                      <a:endParaRPr lang="en-IN" sz="1400" b="0" i="0" u="none" strike="noStrike" kern="1200" dirty="0" smtClean="0">
                        <a:solidFill>
                          <a:srgbClr val="000000"/>
                        </a:solidFill>
                        <a:effectLst/>
                        <a:latin typeface="+mn-lt"/>
                        <a:ea typeface="+mn-ea"/>
                        <a:cs typeface="+mn-cs"/>
                      </a:endParaRPr>
                    </a:p>
                    <a:p>
                      <a:pPr marL="285750" indent="-285750">
                        <a:buFont typeface="Arial" panose="020B0604020202020204" pitchFamily="34" charset="0"/>
                        <a:buChar char="•"/>
                      </a:pPr>
                      <a:r>
                        <a:rPr lang="en-IN" sz="1400" b="0" i="0" u="none" strike="noStrike" kern="1200" dirty="0" smtClean="0">
                          <a:solidFill>
                            <a:srgbClr val="000000"/>
                          </a:solidFill>
                          <a:effectLst/>
                          <a:latin typeface="+mn-lt"/>
                          <a:ea typeface="+mn-ea"/>
                          <a:cs typeface="+mn-cs"/>
                        </a:rPr>
                        <a:t>Address Resolution Protocol (ARP)</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rgbClr val="000000"/>
                          </a:solidFill>
                        </a:rPr>
                        <a:t>Dynamic ARP Inspection (DAI)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rgbClr val="000000"/>
                          </a:solidFill>
                        </a:rPr>
                        <a:t>ARP Table</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rgbClr val="000000"/>
                          </a:solidFill>
                        </a:rPr>
                        <a:t>ARP Broadcast</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rgbClr val="000000"/>
                          </a:solidFill>
                        </a:rPr>
                        <a:t>ARP Spoofing</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rgbClr val="000000"/>
                          </a:solidFill>
                          <a:latin typeface="+mn-lt"/>
                        </a:rPr>
                        <a:t>Neighbor Discovery (ND)</a:t>
                      </a:r>
                    </a:p>
                    <a:p>
                      <a:pPr marL="0" indent="0">
                        <a:spcBef>
                          <a:spcPts val="200"/>
                        </a:spcBef>
                        <a:spcAft>
                          <a:spcPts val="200"/>
                        </a:spcAft>
                        <a:buFont typeface="Arial" panose="020B0604020202020204" pitchFamily="34" charset="0"/>
                        <a:buNone/>
                      </a:pPr>
                      <a:endParaRPr lang="en-US" sz="1400" b="0" dirty="0">
                        <a:solidFill>
                          <a:srgbClr val="FF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600795013"/>
                  </a:ext>
                </a:extLst>
              </a:tr>
            </a:tbl>
          </a:graphicData>
        </a:graphic>
      </p:graphicFrame>
    </p:spTree>
    <p:extLst>
      <p:ext uri="{BB962C8B-B14F-4D97-AF65-F5344CB8AC3E}">
        <p14:creationId xmlns:p14="http://schemas.microsoft.com/office/powerpoint/2010/main" val="268923707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sz="1600"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xmlns="" id="{24EE699F-A87C-2246-9235-C1DFDF6B2651}"/>
              </a:ext>
            </a:extLst>
          </p:cNvPr>
          <p:cNvGraphicFramePr>
            <a:graphicFrameLocks noGrp="1"/>
          </p:cNvGraphicFramePr>
          <p:nvPr>
            <p:extLst>
              <p:ext uri="{D42A27DB-BD31-4B8C-83A1-F6EECF244321}">
                <p14:modId xmlns:p14="http://schemas.microsoft.com/office/powerpoint/2010/main" val="1857289696"/>
              </p:ext>
            </p:extLst>
          </p:nvPr>
        </p:nvGraphicFramePr>
        <p:xfrm>
          <a:off x="301658" y="1145310"/>
          <a:ext cx="8557528" cy="2292749"/>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xmlns="" val="200107645"/>
                    </a:ext>
                  </a:extLst>
                </a:gridCol>
                <a:gridCol w="6416970">
                  <a:extLst>
                    <a:ext uri="{9D8B030D-6E8A-4147-A177-3AD203B41FA5}">
                      <a16:colId xmlns:a16="http://schemas.microsoft.com/office/drawing/2014/main" xmlns="" val="2648404099"/>
                    </a:ext>
                  </a:extLst>
                </a:gridCol>
              </a:tblGrid>
              <a:tr h="265091">
                <a:tc>
                  <a:txBody>
                    <a:bodyPr/>
                    <a:lstStyle/>
                    <a:p>
                      <a:pPr algn="ctr"/>
                      <a:r>
                        <a:rPr lang="en-US" dirty="0"/>
                        <a:t>Feature</a:t>
                      </a:r>
                    </a:p>
                  </a:txBody>
                  <a:tcPr/>
                </a:tc>
                <a:tc>
                  <a:txBody>
                    <a:bodyPr/>
                    <a:lstStyle/>
                    <a:p>
                      <a:pPr algn="ctr"/>
                      <a:r>
                        <a:rPr lang="en-US" dirty="0"/>
                        <a:t>Description</a:t>
                      </a:r>
                    </a:p>
                  </a:txBody>
                  <a:tcPr/>
                </a:tc>
                <a:extLst>
                  <a:ext uri="{0D108BD9-81ED-4DB2-BD59-A6C34878D82A}">
                    <a16:rowId xmlns:a16="http://schemas.microsoft.com/office/drawing/2014/main" xmlns="" val="367710602"/>
                  </a:ext>
                </a:extLst>
              </a:tr>
              <a:tr h="331556">
                <a:tc>
                  <a:txBody>
                    <a:bodyPr/>
                    <a:lstStyle/>
                    <a:p>
                      <a:pPr algn="l" fontAlgn="b"/>
                      <a:r>
                        <a:rPr lang="en-US" sz="1400" b="0" i="0" u="none" strike="noStrike" dirty="0">
                          <a:solidFill>
                            <a:schemeClr val="tx1">
                              <a:lumMod val="50000"/>
                            </a:schemeClr>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xmlns=""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50000"/>
                            </a:schemeClr>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xmlns="" val="904576505"/>
                  </a:ext>
                </a:extLst>
              </a:tr>
              <a:tr h="379411">
                <a:tc>
                  <a:txBody>
                    <a:bodyPr/>
                    <a:lstStyle/>
                    <a:p>
                      <a:pPr algn="l" fontAlgn="b"/>
                      <a:r>
                        <a:rPr lang="en-US" sz="1400" b="0" i="0" u="none" strike="noStrike" dirty="0">
                          <a:solidFill>
                            <a:schemeClr val="tx1">
                              <a:lumMod val="50000"/>
                            </a:schemeClr>
                          </a:solidFill>
                          <a:effectLst/>
                          <a:latin typeface="+mn-lt"/>
                        </a:rPr>
                        <a:t>Hands-On Labs</a:t>
                      </a:r>
                    </a:p>
                  </a:txBody>
                  <a:tcPr marL="9525" marR="9525" marT="9525" marB="0" anchor="b"/>
                </a:tc>
                <a:tc>
                  <a:txBody>
                    <a:bodyPr/>
                    <a:lstStyle/>
                    <a:p>
                      <a:r>
                        <a:rPr lang="en-US" dirty="0"/>
                        <a:t>Labs designed for working with physical equipment.</a:t>
                      </a:r>
                    </a:p>
                  </a:txBody>
                  <a:tcPr/>
                </a:tc>
              </a:tr>
              <a:tr h="379411">
                <a:tc>
                  <a:txBody>
                    <a:bodyPr/>
                    <a:lstStyle/>
                    <a:p>
                      <a:pPr algn="l" fontAlgn="b"/>
                      <a:r>
                        <a:rPr lang="en-US" sz="1400" b="0" i="0" u="none" strike="noStrike" dirty="0">
                          <a:solidFill>
                            <a:schemeClr val="tx1">
                              <a:lumMod val="50000"/>
                            </a:schemeClr>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tr>
              <a:tr h="379411">
                <a:tc>
                  <a:txBody>
                    <a:bodyPr/>
                    <a:lstStyle/>
                    <a:p>
                      <a:pPr algn="l" fontAlgn="b"/>
                      <a:r>
                        <a:rPr lang="en-US" sz="1400" b="0" i="0" u="none" strike="noStrike" dirty="0">
                          <a:solidFill>
                            <a:schemeClr val="tx1">
                              <a:lumMod val="50000"/>
                            </a:schemeClr>
                          </a:solidFill>
                          <a:effectLst/>
                          <a:latin typeface="+mn-lt"/>
                        </a:rPr>
                        <a:t>Module Summary</a:t>
                      </a:r>
                    </a:p>
                  </a:txBody>
                  <a:tcPr marL="9525" marR="9525" marT="9525" marB="0" anchor="b"/>
                </a:tc>
                <a:tc>
                  <a:txBody>
                    <a:bodyPr/>
                    <a:lstStyle/>
                    <a:p>
                      <a:r>
                        <a:rPr lang="en-US" dirty="0"/>
                        <a:t>Briefly recaps module content.</a:t>
                      </a:r>
                    </a:p>
                  </a:txBody>
                  <a:tcPr/>
                </a:tc>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p:cNvSpPr>
            <a:spLocks noGrp="1" noChangeArrowheads="1"/>
          </p:cNvSpPr>
          <p:nvPr>
            <p:ph type="title"/>
          </p:nvPr>
        </p:nvSpPr>
        <p:spPr/>
        <p:txBody>
          <a:bodyPr/>
          <a:lstStyle/>
          <a:p>
            <a:pPr eaLnBrk="1" hangingPunct="1"/>
            <a:r>
              <a:rPr lang="en-US" dirty="0"/>
              <a:t>Check Your Understanding</a:t>
            </a:r>
          </a:p>
        </p:txBody>
      </p:sp>
      <p:sp>
        <p:nvSpPr>
          <p:cNvPr id="7171" name="Content Placeholder"/>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sz="1600" dirty="0"/>
          </a:p>
          <a:p>
            <a:pPr eaLnBrk="1" hangingPunct="1">
              <a:spcBef>
                <a:spcPct val="30000"/>
              </a:spcBef>
            </a:pPr>
            <a:endParaRPr lang="en-US" sz="1600"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eaLnBrk="1" hangingPunct="1"/>
            <a:r>
              <a:rPr lang="en-US" dirty="0"/>
              <a:t>Module </a:t>
            </a:r>
            <a:r>
              <a:rPr lang="en-US" dirty="0" smtClean="0"/>
              <a:t>8: </a:t>
            </a:r>
            <a:r>
              <a:rPr lang="en-US" dirty="0"/>
              <a:t>Activities</a:t>
            </a:r>
          </a:p>
        </p:txBody>
      </p:sp>
      <p:sp>
        <p:nvSpPr>
          <p:cNvPr id="6147" name="Content Placeholder"/>
          <p:cNvSpPr>
            <a:spLocks noGrp="1" noChangeArrowheads="1"/>
          </p:cNvSpPr>
          <p:nvPr>
            <p:ph idx="1"/>
          </p:nvPr>
        </p:nvSpPr>
        <p:spPr>
          <a:xfrm>
            <a:off x="136631" y="609600"/>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p:cNvGraphicFramePr>
            <a:graphicFrameLocks/>
          </p:cNvGraphicFramePr>
          <p:nvPr>
            <p:extLst>
              <p:ext uri="{D42A27DB-BD31-4B8C-83A1-F6EECF244321}">
                <p14:modId xmlns:p14="http://schemas.microsoft.com/office/powerpoint/2010/main" val="1289920632"/>
              </p:ext>
            </p:extLst>
          </p:nvPr>
        </p:nvGraphicFramePr>
        <p:xfrm>
          <a:off x="369489" y="988376"/>
          <a:ext cx="8229418" cy="1718702"/>
        </p:xfrm>
        <a:graphic>
          <a:graphicData uri="http://schemas.openxmlformats.org/drawingml/2006/table">
            <a:tbl>
              <a:tblPr firstRow="1" bandRow="1">
                <a:tableStyleId>{5C22544A-7EE6-4342-B048-85BDC9FD1C3A}</a:tableStyleId>
              </a:tblPr>
              <a:tblGrid>
                <a:gridCol w="1129733">
                  <a:extLst>
                    <a:ext uri="{9D8B030D-6E8A-4147-A177-3AD203B41FA5}">
                      <a16:colId xmlns="" xmlns:a16="http://schemas.microsoft.com/office/drawing/2014/main" val="20001"/>
                    </a:ext>
                  </a:extLst>
                </a:gridCol>
                <a:gridCol w="1857736">
                  <a:extLst>
                    <a:ext uri="{9D8B030D-6E8A-4147-A177-3AD203B41FA5}">
                      <a16:colId xmlns="" xmlns:a16="http://schemas.microsoft.com/office/drawing/2014/main" val="3156509146"/>
                    </a:ext>
                  </a:extLst>
                </a:gridCol>
                <a:gridCol w="3767323">
                  <a:extLst>
                    <a:ext uri="{9D8B030D-6E8A-4147-A177-3AD203B41FA5}">
                      <a16:colId xmlns="" xmlns:a16="http://schemas.microsoft.com/office/drawing/2014/main" val="20002"/>
                    </a:ext>
                  </a:extLst>
                </a:gridCol>
                <a:gridCol w="1474626">
                  <a:extLst>
                    <a:ext uri="{9D8B030D-6E8A-4147-A177-3AD203B41FA5}">
                      <a16:colId xmlns=""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latin typeface="+mn-lt"/>
                        </a:rPr>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latin typeface="+mn-lt"/>
                        </a:rPr>
                        <a:t>Activity Type</a:t>
                      </a:r>
                    </a:p>
                  </a:txBody>
                  <a:tcPr marL="68580" marR="68580" marT="34290" marB="34290" anchor="ctr"/>
                </a:tc>
                <a:tc>
                  <a:txBody>
                    <a:bodyPr/>
                    <a:lstStyle/>
                    <a:p>
                      <a:pPr algn="ctr"/>
                      <a:r>
                        <a:rPr lang="en-US" sz="1100" dirty="0">
                          <a:latin typeface="+mn-lt"/>
                        </a:rPr>
                        <a:t>Activity Name</a:t>
                      </a:r>
                    </a:p>
                  </a:txBody>
                  <a:tcPr marL="68580" marR="68580" marT="34290" marB="34290" anchor="ctr"/>
                </a:tc>
                <a:tc>
                  <a:txBody>
                    <a:bodyPr/>
                    <a:lstStyle/>
                    <a:p>
                      <a:pPr algn="ctr"/>
                      <a:r>
                        <a:rPr lang="en-US" sz="1100" dirty="0">
                          <a:latin typeface="+mn-lt"/>
                        </a:rPr>
                        <a:t>Optional?</a:t>
                      </a:r>
                    </a:p>
                  </a:txBody>
                  <a:tcPr marL="68580" marR="68580" marT="34290" marB="34290" anchor="ctr"/>
                </a:tc>
                <a:extLst>
                  <a:ext uri="{0D108BD9-81ED-4DB2-BD59-A6C34878D82A}">
                    <a16:rowId xmlns="" xmlns:a16="http://schemas.microsoft.com/office/drawing/2014/main" val="10000"/>
                  </a:ext>
                </a:extLst>
              </a:tr>
              <a:tr h="236179">
                <a:tc>
                  <a:txBody>
                    <a:bodyPr/>
                    <a:lstStyle/>
                    <a:p>
                      <a:pPr algn="l"/>
                      <a:r>
                        <a:rPr lang="en-US" sz="1100" kern="1200" dirty="0" smtClean="0">
                          <a:solidFill>
                            <a:schemeClr val="tx1"/>
                          </a:solidFill>
                          <a:latin typeface="+mn-lt"/>
                          <a:ea typeface="ＭＳ Ｐゴシック" pitchFamily="34" charset="-128"/>
                          <a:cs typeface="+mn-cs"/>
                        </a:rPr>
                        <a:t>8.2.2</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ＭＳ Ｐゴシック" pitchFamily="34" charset="-128"/>
                          <a:cs typeface="+mn-cs"/>
                        </a:rPr>
                        <a:t>Animation</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algn="l" fontAlgn="auto">
                        <a:spcBef>
                          <a:spcPts val="0"/>
                        </a:spcBef>
                        <a:spcAft>
                          <a:spcPts val="0"/>
                        </a:spcAft>
                        <a:defRPr/>
                      </a:pPr>
                      <a:r>
                        <a:rPr lang="en-GB" sz="1100" dirty="0" smtClean="0">
                          <a:latin typeface="+mn-lt"/>
                        </a:rPr>
                        <a:t>ARP Functions</a:t>
                      </a:r>
                      <a:endParaRPr lang="en-GB" sz="1100" dirty="0">
                        <a:latin typeface="+mn-lt"/>
                      </a:endParaRPr>
                    </a:p>
                  </a:txBody>
                  <a:tcPr marL="68580" marR="68580" marT="34290" marB="34290" anchor="ctr"/>
                </a:tc>
                <a:tc>
                  <a:txBody>
                    <a:bodyPr/>
                    <a:lstStyle/>
                    <a:p>
                      <a:pPr algn="l"/>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tr>
              <a:tr h="236179">
                <a:tc>
                  <a:txBody>
                    <a:bodyPr/>
                    <a:lstStyle/>
                    <a:p>
                      <a:pPr algn="l"/>
                      <a:r>
                        <a:rPr lang="en-US" sz="1100" kern="1200" dirty="0" smtClean="0">
                          <a:solidFill>
                            <a:schemeClr val="tx1"/>
                          </a:solidFill>
                          <a:latin typeface="+mn-lt"/>
                          <a:ea typeface="ＭＳ Ｐゴシック" pitchFamily="34" charset="-128"/>
                          <a:cs typeface="+mn-cs"/>
                        </a:rPr>
                        <a:t>8.2.3</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ＭＳ Ｐゴシック" pitchFamily="34" charset="-128"/>
                          <a:cs typeface="+mn-cs"/>
                        </a:rPr>
                        <a:t>Video</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algn="l" fontAlgn="auto">
                        <a:spcBef>
                          <a:spcPts val="0"/>
                        </a:spcBef>
                        <a:spcAft>
                          <a:spcPts val="0"/>
                        </a:spcAft>
                        <a:defRPr/>
                      </a:pPr>
                      <a:r>
                        <a:rPr lang="en-IN" sz="1100" b="0" i="0" u="none" strike="noStrike" kern="1200" dirty="0" smtClean="0">
                          <a:solidFill>
                            <a:schemeClr val="dk1"/>
                          </a:solidFill>
                          <a:effectLst/>
                          <a:latin typeface="+mn-lt"/>
                          <a:ea typeface="+mn-ea"/>
                          <a:cs typeface="+mn-cs"/>
                        </a:rPr>
                        <a:t>ARP Operation - ARP Request</a:t>
                      </a:r>
                      <a:endParaRPr lang="en-GB" sz="1100" dirty="0">
                        <a:latin typeface="+mn-lt"/>
                      </a:endParaRP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 xmlns:a16="http://schemas.microsoft.com/office/drawing/2014/main" val="10001"/>
                  </a:ext>
                </a:extLst>
              </a:tr>
              <a:tr h="236179">
                <a:tc>
                  <a:txBody>
                    <a:bodyPr/>
                    <a:lstStyle/>
                    <a:p>
                      <a:pPr algn="l"/>
                      <a:r>
                        <a:rPr lang="en-US" sz="1100" kern="1200" dirty="0" smtClean="0">
                          <a:solidFill>
                            <a:schemeClr val="tx1"/>
                          </a:solidFill>
                          <a:latin typeface="+mn-lt"/>
                          <a:ea typeface="ＭＳ Ｐゴシック" pitchFamily="34" charset="-128"/>
                          <a:cs typeface="+mn-cs"/>
                        </a:rPr>
                        <a:t>8.2.4</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ＭＳ Ｐゴシック" pitchFamily="34" charset="-128"/>
                          <a:cs typeface="+mn-cs"/>
                        </a:rPr>
                        <a:t>Video</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algn="l" fontAlgn="auto">
                        <a:spcBef>
                          <a:spcPts val="0"/>
                        </a:spcBef>
                        <a:spcAft>
                          <a:spcPts val="0"/>
                        </a:spcAft>
                        <a:defRPr/>
                      </a:pPr>
                      <a:r>
                        <a:rPr lang="en-US" sz="1100" b="0" i="0" u="none" strike="noStrike" kern="1200" dirty="0" smtClean="0">
                          <a:solidFill>
                            <a:schemeClr val="dk1"/>
                          </a:solidFill>
                          <a:effectLst/>
                          <a:latin typeface="+mn-lt"/>
                          <a:ea typeface="+mn-ea"/>
                          <a:cs typeface="+mn-cs"/>
                        </a:rPr>
                        <a:t>ARP Operation - ARP Reply</a:t>
                      </a:r>
                      <a:endParaRPr lang="en-GB" sz="1100" dirty="0">
                        <a:latin typeface="+mn-lt"/>
                      </a:endParaRPr>
                    </a:p>
                  </a:txBody>
                  <a:tcPr marL="68580" marR="68580" marT="34290" marB="34290" anchor="ctr"/>
                </a:tc>
                <a:tc>
                  <a:txBody>
                    <a:bodyPr/>
                    <a:lstStyle/>
                    <a:p>
                      <a:pPr algn="l"/>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tr>
              <a:tr h="236179">
                <a:tc>
                  <a:txBody>
                    <a:bodyPr/>
                    <a:lstStyle/>
                    <a:p>
                      <a:pPr algn="l"/>
                      <a:r>
                        <a:rPr lang="en-US" sz="1100" kern="1200" dirty="0" smtClean="0">
                          <a:solidFill>
                            <a:schemeClr val="tx1"/>
                          </a:solidFill>
                          <a:latin typeface="+mn-lt"/>
                          <a:ea typeface="ＭＳ Ｐゴシック" pitchFamily="34" charset="-128"/>
                          <a:cs typeface="+mn-cs"/>
                        </a:rPr>
                        <a:t>8.2.5</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ＭＳ Ｐゴシック" pitchFamily="34" charset="-128"/>
                          <a:cs typeface="+mn-cs"/>
                        </a:rPr>
                        <a:t>Video</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algn="l" fontAlgn="auto">
                        <a:spcBef>
                          <a:spcPts val="0"/>
                        </a:spcBef>
                        <a:spcAft>
                          <a:spcPts val="0"/>
                        </a:spcAft>
                        <a:defRPr/>
                      </a:pPr>
                      <a:r>
                        <a:rPr lang="en-IN" sz="1100" b="0" i="0" u="none" strike="noStrike" kern="1200" dirty="0" smtClean="0">
                          <a:solidFill>
                            <a:schemeClr val="dk1"/>
                          </a:solidFill>
                          <a:effectLst/>
                          <a:latin typeface="+mn-lt"/>
                          <a:ea typeface="+mn-ea"/>
                          <a:cs typeface="+mn-cs"/>
                        </a:rPr>
                        <a:t>ARP Role in Remote Communication</a:t>
                      </a:r>
                      <a:endParaRPr lang="en-GB" sz="1100" dirty="0">
                        <a:latin typeface="+mn-lt"/>
                      </a:endParaRPr>
                    </a:p>
                  </a:txBody>
                  <a:tcPr marL="68580" marR="68580" marT="34290" marB="34290" anchor="ctr"/>
                </a:tc>
                <a:tc>
                  <a:txBody>
                    <a:bodyPr/>
                    <a:lstStyle/>
                    <a:p>
                      <a:pPr algn="l"/>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tr>
              <a:tr h="236179">
                <a:tc>
                  <a:txBody>
                    <a:bodyPr/>
                    <a:lstStyle/>
                    <a:p>
                      <a:pPr algn="l"/>
                      <a:r>
                        <a:rPr lang="en-US" sz="1100" kern="1200" dirty="0" smtClean="0">
                          <a:solidFill>
                            <a:schemeClr val="tx1"/>
                          </a:solidFill>
                          <a:latin typeface="+mn-lt"/>
                          <a:ea typeface="ＭＳ Ｐゴシック" pitchFamily="34" charset="-128"/>
                          <a:cs typeface="+mn-cs"/>
                        </a:rPr>
                        <a:t>8.2.8</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ＭＳ Ｐゴシック" pitchFamily="34" charset="-128"/>
                          <a:cs typeface="+mn-cs"/>
                        </a:rPr>
                        <a:t>Lab</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algn="l" fontAlgn="auto">
                        <a:spcBef>
                          <a:spcPts val="0"/>
                        </a:spcBef>
                        <a:spcAft>
                          <a:spcPts val="0"/>
                        </a:spcAft>
                        <a:defRPr/>
                      </a:pPr>
                      <a:r>
                        <a:rPr lang="en-US" sz="1100" b="0" i="0" u="none" strike="noStrike" kern="1200" dirty="0" smtClean="0">
                          <a:solidFill>
                            <a:schemeClr val="dk1"/>
                          </a:solidFill>
                          <a:effectLst/>
                          <a:latin typeface="+mn-lt"/>
                          <a:ea typeface="+mn-ea"/>
                          <a:cs typeface="+mn-cs"/>
                        </a:rPr>
                        <a:t>Wireshark to Examine Ethernet Frames</a:t>
                      </a:r>
                      <a:endParaRPr lang="en-GB" sz="1100" dirty="0">
                        <a:latin typeface="+mn-lt"/>
                      </a:endParaRPr>
                    </a:p>
                  </a:txBody>
                  <a:tcPr marL="68580" marR="68580" marT="34290" marB="34290" anchor="ctr"/>
                </a:tc>
                <a:tc>
                  <a:txBody>
                    <a:bodyPr/>
                    <a:lstStyle/>
                    <a:p>
                      <a:pPr algn="l"/>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tr>
              <a:tr h="236179">
                <a:tc>
                  <a:txBody>
                    <a:bodyPr/>
                    <a:lstStyle/>
                    <a:p>
                      <a:pPr algn="l"/>
                      <a:r>
                        <a:rPr lang="en-US" sz="1100" kern="1200" dirty="0" smtClean="0">
                          <a:solidFill>
                            <a:schemeClr val="tx1"/>
                          </a:solidFill>
                          <a:latin typeface="+mn-lt"/>
                          <a:ea typeface="ＭＳ Ｐゴシック" pitchFamily="34" charset="-128"/>
                          <a:cs typeface="+mn-cs"/>
                        </a:rPr>
                        <a:t>8.3.2</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ＭＳ Ｐゴシック" pitchFamily="34" charset="-128"/>
                          <a:cs typeface="+mn-cs"/>
                        </a:rPr>
                        <a:t>Video</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algn="l" fontAlgn="auto">
                        <a:spcBef>
                          <a:spcPts val="0"/>
                        </a:spcBef>
                        <a:spcAft>
                          <a:spcPts val="0"/>
                        </a:spcAft>
                        <a:defRPr/>
                      </a:pPr>
                      <a:r>
                        <a:rPr lang="en-GB" sz="1100" dirty="0" smtClean="0">
                          <a:latin typeface="+mn-lt"/>
                        </a:rPr>
                        <a:t>ARP Spoofing</a:t>
                      </a:r>
                      <a:endParaRPr lang="en-GB" sz="1100" dirty="0">
                        <a:latin typeface="+mn-lt"/>
                      </a:endParaRPr>
                    </a:p>
                  </a:txBody>
                  <a:tcPr marL="68580" marR="68580" marT="34290" marB="34290" anchor="ctr"/>
                </a:tc>
                <a:tc>
                  <a:txBody>
                    <a:bodyPr/>
                    <a:lstStyle/>
                    <a:p>
                      <a:pPr algn="l"/>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US" dirty="0" smtClean="0"/>
              <a:t>8: </a:t>
            </a:r>
            <a:r>
              <a:rPr lang="en-US" dirty="0"/>
              <a:t>Best Practices</a:t>
            </a:r>
          </a:p>
        </p:txBody>
      </p:sp>
      <p:sp>
        <p:nvSpPr>
          <p:cNvPr id="11266" name="Content Placeholder 1"/>
          <p:cNvSpPr>
            <a:spLocks noGrp="1" noChangeArrowheads="1"/>
          </p:cNvSpPr>
          <p:nvPr>
            <p:ph idx="1"/>
          </p:nvPr>
        </p:nvSpPr>
        <p:spPr/>
        <p:txBody>
          <a:bodyPr/>
          <a:lstStyle/>
          <a:p>
            <a:pPr marL="0" indent="0">
              <a:lnSpc>
                <a:spcPct val="85000"/>
              </a:lnSpc>
              <a:spcBef>
                <a:spcPct val="30000"/>
              </a:spcBef>
              <a:buNone/>
            </a:pPr>
            <a:r>
              <a:rPr lang="en-US" sz="1600" dirty="0"/>
              <a:t>Prior to teaching Module </a:t>
            </a:r>
            <a:r>
              <a:rPr lang="en-US" sz="1600" dirty="0" smtClean="0"/>
              <a:t>8, </a:t>
            </a:r>
            <a:r>
              <a:rPr lang="en-US" sz="1600" dirty="0"/>
              <a:t>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r>
              <a:rPr lang="en-US" sz="1600" dirty="0" smtClean="0"/>
              <a:t>.</a:t>
            </a:r>
            <a:endParaRPr lang="en-US" sz="1600" dirty="0"/>
          </a:p>
          <a:p>
            <a:pPr marL="0" indent="0">
              <a:lnSpc>
                <a:spcPct val="85000"/>
              </a:lnSpc>
              <a:spcBef>
                <a:spcPct val="30000"/>
              </a:spcBef>
              <a:buNone/>
            </a:pPr>
            <a:endParaRPr lang="en-US" sz="1600" dirty="0" smtClean="0"/>
          </a:p>
          <a:p>
            <a:pPr marL="0" indent="0">
              <a:lnSpc>
                <a:spcPct val="85000"/>
              </a:lnSpc>
              <a:spcBef>
                <a:spcPct val="30000"/>
              </a:spcBef>
              <a:buNone/>
            </a:pPr>
            <a:r>
              <a:rPr lang="en-US" sz="1600" dirty="0" smtClean="0"/>
              <a:t>Topic 8.1</a:t>
            </a:r>
            <a:endParaRPr lang="en-US" sz="1600" dirty="0"/>
          </a:p>
          <a:p>
            <a:pPr marL="446088" lvl="1"/>
            <a:r>
              <a:rPr lang="en-US" altLang="ja-JP" sz="1600" dirty="0"/>
              <a:t>Ask the class if they are familiar with IP addresses. If so, ask them to provide their thoughts on the </a:t>
            </a:r>
            <a:r>
              <a:rPr lang="en-US" altLang="ja-JP" sz="1600" dirty="0" smtClean="0"/>
              <a:t>same</a:t>
            </a:r>
            <a:r>
              <a:rPr lang="en-US" altLang="ja-JP" sz="1600" dirty="0"/>
              <a:t> </a:t>
            </a:r>
            <a:r>
              <a:rPr lang="en-US" altLang="ja-JP" sz="1600" dirty="0" smtClean="0"/>
              <a:t>and write on a whiteboard and build a mind map.</a:t>
            </a:r>
            <a:endParaRPr lang="en-US" sz="1600" dirty="0" smtClean="0"/>
          </a:p>
          <a:p>
            <a:pPr marL="446088" lvl="1"/>
            <a:r>
              <a:rPr lang="en-US" sz="1600" dirty="0" smtClean="0"/>
              <a:t>Define the primary addresses on Ethernet and describe the communication process on a local network</a:t>
            </a:r>
          </a:p>
          <a:p>
            <a:pPr marL="446088" lvl="1"/>
            <a:r>
              <a:rPr lang="en-US" sz="1600" dirty="0" smtClean="0"/>
              <a:t>Demonstrate </a:t>
            </a:r>
            <a:r>
              <a:rPr lang="en-US" sz="1600" dirty="0"/>
              <a:t>a video to the class on ARP </a:t>
            </a:r>
            <a:r>
              <a:rPr lang="en-US" sz="1600" dirty="0" smtClean="0"/>
              <a:t>Request </a:t>
            </a:r>
            <a:r>
              <a:rPr lang="en-US" sz="1600" dirty="0"/>
              <a:t>and have a discussion on the same</a:t>
            </a:r>
            <a:r>
              <a:rPr lang="en-US" sz="1600" dirty="0" smtClean="0"/>
              <a:t>.</a:t>
            </a:r>
          </a:p>
          <a:p>
            <a:pPr marL="446088" lvl="1"/>
            <a:r>
              <a:rPr lang="en-US" sz="1600" dirty="0"/>
              <a:t>Demonstrate a video to the class on ARP </a:t>
            </a:r>
            <a:r>
              <a:rPr lang="en-US" sz="1600" dirty="0" smtClean="0"/>
              <a:t>Reply </a:t>
            </a:r>
            <a:r>
              <a:rPr lang="en-US" sz="1600" dirty="0"/>
              <a:t>and have a discussion on the same.</a:t>
            </a:r>
          </a:p>
          <a:p>
            <a:pPr marL="446088" lvl="1"/>
            <a:endParaRPr lang="en-US" sz="1600" dirty="0"/>
          </a:p>
          <a:p>
            <a:pPr marL="466725" lvl="1" indent="-285750">
              <a:buFont typeface="Arial" panose="020B0604020202020204" pitchFamily="34" charset="0"/>
              <a:buChar char="•"/>
            </a:pPr>
            <a:endParaRPr lang="en-US" sz="1600" dirty="0"/>
          </a:p>
          <a:p>
            <a:pPr marL="230188" lvl="1" indent="0">
              <a:buNone/>
            </a:pPr>
            <a:endParaRPr lang="en-US" altLang="ja-JP" sz="1600" dirty="0" smtClean="0"/>
          </a:p>
          <a:p>
            <a:pPr marL="446088" lvl="1"/>
            <a:endParaRPr lang="en-US" altLang="ja-JP" sz="1600" dirty="0" smtClean="0"/>
          </a:p>
          <a:p>
            <a:pPr marL="230188" lvl="1" indent="0">
              <a:buNone/>
            </a:pPr>
            <a:endParaRPr lang="en-US" altLang="ja-JP" sz="1600" dirty="0"/>
          </a:p>
          <a:p>
            <a:pPr lvl="1">
              <a:lnSpc>
                <a:spcPct val="85000"/>
              </a:lnSpc>
              <a:spcBef>
                <a:spcPct val="30000"/>
              </a:spcBef>
            </a:pPr>
            <a:endParaRPr lang="en-US" sz="1600"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427454785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US" dirty="0" smtClean="0"/>
              <a:t>8: </a:t>
            </a:r>
            <a:r>
              <a:rPr lang="en-US" dirty="0"/>
              <a:t>Best Practices</a:t>
            </a:r>
          </a:p>
        </p:txBody>
      </p:sp>
      <p:sp>
        <p:nvSpPr>
          <p:cNvPr id="11266" name="Content Placeholder 1"/>
          <p:cNvSpPr>
            <a:spLocks noGrp="1" noChangeArrowheads="1"/>
          </p:cNvSpPr>
          <p:nvPr>
            <p:ph idx="1"/>
          </p:nvPr>
        </p:nvSpPr>
        <p:spPr/>
        <p:txBody>
          <a:bodyPr/>
          <a:lstStyle/>
          <a:p>
            <a:pPr marL="0" lvl="1" indent="0">
              <a:buNone/>
            </a:pPr>
            <a:r>
              <a:rPr lang="en-US" sz="1600" dirty="0"/>
              <a:t>Topic 8.2</a:t>
            </a:r>
          </a:p>
          <a:p>
            <a:pPr marL="452438" lvl="1" indent="-285750">
              <a:buFont typeface="Arial" panose="020B0604020202020204" pitchFamily="34" charset="0"/>
              <a:buChar char="•"/>
            </a:pPr>
            <a:r>
              <a:rPr lang="en-US" sz="1600" dirty="0"/>
              <a:t>Provide a recap on ARP and then introduce the ARP issues.</a:t>
            </a:r>
          </a:p>
          <a:p>
            <a:pPr marL="452438" lvl="1" indent="-285750">
              <a:buFont typeface="Arial" panose="020B0604020202020204" pitchFamily="34" charset="0"/>
              <a:buChar char="•"/>
            </a:pPr>
            <a:r>
              <a:rPr lang="en-US" sz="1600" dirty="0"/>
              <a:t>Demonstrate a video to the class on ARP spoofing and have a discussion on the same.</a:t>
            </a:r>
          </a:p>
          <a:p>
            <a:pPr marL="452438" lvl="1" indent="-285750">
              <a:buFont typeface="Arial" panose="020B0604020202020204" pitchFamily="34" charset="0"/>
              <a:buChar char="•"/>
            </a:pPr>
            <a:r>
              <a:rPr lang="en-US" sz="1600" dirty="0"/>
              <a:t>Explain ARP broadcasts by illustrating its diagram on the whiteboard with its icons</a:t>
            </a:r>
            <a:r>
              <a:rPr lang="en-US" sz="1600" dirty="0" smtClean="0"/>
              <a:t>.</a:t>
            </a:r>
            <a:endParaRPr lang="en-US" altLang="ja-JP" sz="1600" dirty="0" smtClean="0"/>
          </a:p>
          <a:p>
            <a:pPr marL="446088" lvl="1"/>
            <a:endParaRPr lang="en-US" altLang="ja-JP" sz="1600" dirty="0" smtClean="0"/>
          </a:p>
          <a:p>
            <a:pPr marL="230188" lvl="1" indent="0">
              <a:buNone/>
            </a:pPr>
            <a:endParaRPr lang="en-US" altLang="ja-JP" sz="1600" dirty="0"/>
          </a:p>
          <a:p>
            <a:pPr lvl="1">
              <a:lnSpc>
                <a:spcPct val="85000"/>
              </a:lnSpc>
              <a:spcBef>
                <a:spcPct val="30000"/>
              </a:spcBef>
            </a:pPr>
            <a:endParaRPr lang="en-US" sz="1600"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571750"/>
            <a:ext cx="6672708" cy="644730"/>
          </a:xfrm>
        </p:spPr>
        <p:txBody>
          <a:bodyPr/>
          <a:lstStyle/>
          <a:p>
            <a:r>
              <a:rPr lang="en-US" dirty="0">
                <a:solidFill>
                  <a:schemeClr val="accent5">
                    <a:lumMod val="40000"/>
                    <a:lumOff val="60000"/>
                  </a:schemeClr>
                </a:solidFill>
              </a:rPr>
              <a:t>Module 8</a:t>
            </a:r>
            <a:r>
              <a:rPr lang="en-US" dirty="0" smtClean="0">
                <a:solidFill>
                  <a:schemeClr val="accent5">
                    <a:lumMod val="40000"/>
                    <a:lumOff val="60000"/>
                  </a:schemeClr>
                </a:solidFill>
              </a:rPr>
              <a:t>: Address Resolution 				Protocol</a:t>
            </a:r>
            <a:endParaRPr lang="en-US" dirty="0">
              <a:solidFill>
                <a:srgbClr val="FF0000"/>
              </a:solidFill>
            </a:endParaRPr>
          </a:p>
        </p:txBody>
      </p:sp>
      <p:sp>
        <p:nvSpPr>
          <p:cNvPr id="8" name="Subtitle 6">
            <a:extLst>
              <a:ext uri="{FF2B5EF4-FFF2-40B4-BE49-F238E27FC236}">
                <a16:creationId xmlns="" xmlns:a16="http://schemas.microsoft.com/office/drawing/2014/main" id="{6D781240-4B4A-4909-95BE-1BBBED592AB0}"/>
              </a:ext>
            </a:extLst>
          </p:cNvPr>
          <p:cNvSpPr txBox="1">
            <a:spLocks/>
          </p:cNvSpPr>
          <p:nvPr/>
        </p:nvSpPr>
        <p:spPr>
          <a:xfrm>
            <a:off x="469497" y="3723568"/>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a:solidFill>
                  <a:schemeClr val="accent5">
                    <a:lumMod val="40000"/>
                    <a:lumOff val="60000"/>
                  </a:schemeClr>
                </a:solidFill>
              </a:rPr>
              <a:t>CyberOps Associate v1.0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smtClean="0">
                <a:solidFill>
                  <a:schemeClr val="tx1"/>
                </a:solidFill>
                <a:ea typeface="Calibri" panose="020F0502020204030204" pitchFamily="34" charset="0"/>
                <a:cs typeface="Calibri" panose="020F0502020204030204" pitchFamily="34" charset="0"/>
              </a:rPr>
              <a:t>Address Resolution Protocol</a:t>
            </a:r>
            <a:endParaRPr lang="en-US" altLang="en-US" sz="1400" dirty="0">
              <a:solidFill>
                <a:schemeClr val="tx1"/>
              </a:solidFill>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smtClean="0">
                <a:solidFill>
                  <a:schemeClr val="tx1"/>
                </a:solidFill>
                <a:ea typeface="Calibri" panose="020F0502020204030204" pitchFamily="34" charset="0"/>
                <a:cs typeface="Calibri" panose="020F0502020204030204" pitchFamily="34" charset="0"/>
              </a:rPr>
              <a:t>: </a:t>
            </a:r>
            <a:r>
              <a:rPr lang="en-US" sz="1400" dirty="0">
                <a:solidFill>
                  <a:schemeClr val="tx1"/>
                </a:solidFill>
                <a:ea typeface="Calibri" panose="020F0502020204030204" pitchFamily="34" charset="0"/>
                <a:cs typeface="Calibri" panose="020F0502020204030204" pitchFamily="34" charset="0"/>
              </a:rPr>
              <a:t>Analyze address resolution protocol PDUs on a network.</a:t>
            </a:r>
          </a:p>
        </p:txBody>
      </p:sp>
      <p:graphicFrame>
        <p:nvGraphicFramePr>
          <p:cNvPr id="2" name="Table 1"/>
          <p:cNvGraphicFramePr>
            <a:graphicFrameLocks noGrp="1"/>
          </p:cNvGraphicFramePr>
          <p:nvPr>
            <p:extLst>
              <p:ext uri="{D42A27DB-BD31-4B8C-83A1-F6EECF244321}">
                <p14:modId xmlns:p14="http://schemas.microsoft.com/office/powerpoint/2010/main" val="3966764489"/>
              </p:ext>
            </p:extLst>
          </p:nvPr>
        </p:nvGraphicFramePr>
        <p:xfrm>
          <a:off x="423333" y="1625600"/>
          <a:ext cx="8263467" cy="1142978"/>
        </p:xfrm>
        <a:graphic>
          <a:graphicData uri="http://schemas.openxmlformats.org/drawingml/2006/table">
            <a:tbl>
              <a:tblPr firstRow="1" firstCol="1" bandRow="1">
                <a:tableStyleId>{5C22544A-7EE6-4342-B048-85BDC9FD1C3A}</a:tableStyleId>
              </a:tblPr>
              <a:tblGrid>
                <a:gridCol w="2917548">
                  <a:extLst>
                    <a:ext uri="{9D8B030D-6E8A-4147-A177-3AD203B41FA5}">
                      <a16:colId xmlns="" xmlns:a16="http://schemas.microsoft.com/office/drawing/2014/main" val="399010295"/>
                    </a:ext>
                  </a:extLst>
                </a:gridCol>
                <a:gridCol w="5345919">
                  <a:extLst>
                    <a:ext uri="{9D8B030D-6E8A-4147-A177-3AD203B41FA5}">
                      <a16:colId xmlns="" xmlns:a16="http://schemas.microsoft.com/office/drawing/2014/main" val="3417728144"/>
                    </a:ext>
                  </a:extLst>
                </a:gridCol>
              </a:tblGrid>
              <a:tr h="224116">
                <a:tc>
                  <a:txBody>
                    <a:bodyPr/>
                    <a:lstStyle/>
                    <a:p>
                      <a:pPr marL="0" marR="0" algn="ctr">
                        <a:lnSpc>
                          <a:spcPct val="107000"/>
                        </a:lnSpc>
                        <a:spcBef>
                          <a:spcPts val="0"/>
                        </a:spcBef>
                        <a:spcAft>
                          <a:spcPts val="0"/>
                        </a:spcAft>
                      </a:pPr>
                      <a:r>
                        <a:rPr lang="en-US" sz="1200" dirty="0">
                          <a:effectLst/>
                        </a:rPr>
                        <a:t>Topic Title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gn="ctr">
                        <a:lnSpc>
                          <a:spcPct val="107000"/>
                        </a:lnSpc>
                        <a:spcBef>
                          <a:spcPts val="0"/>
                        </a:spcBef>
                        <a:spcAft>
                          <a:spcPts val="0"/>
                        </a:spcAft>
                      </a:pPr>
                      <a:r>
                        <a:rPr lang="en-US" sz="1200" dirty="0">
                          <a:effectLst/>
                        </a:rPr>
                        <a:t>Topic Objective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 xmlns:a16="http://schemas.microsoft.com/office/drawing/2014/main" val="364302898"/>
                  </a:ext>
                </a:extLst>
              </a:tr>
              <a:tr h="263724">
                <a:tc>
                  <a:txBody>
                    <a:bodyPr/>
                    <a:lstStyle/>
                    <a:p>
                      <a:pPr marL="0" marR="0">
                        <a:lnSpc>
                          <a:spcPct val="107000"/>
                        </a:lnSpc>
                        <a:spcBef>
                          <a:spcPts val="0"/>
                        </a:spcBef>
                        <a:spcAft>
                          <a:spcPts val="0"/>
                        </a:spcAft>
                      </a:pPr>
                      <a:r>
                        <a:rPr lang="en-US" sz="1200" dirty="0" smtClean="0">
                          <a:effectLst/>
                        </a:rPr>
                        <a:t>MAC and IP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b="0" i="0" u="none" strike="noStrike" kern="1200" dirty="0" smtClean="0">
                          <a:solidFill>
                            <a:schemeClr val="dk1"/>
                          </a:solidFill>
                          <a:effectLst/>
                          <a:latin typeface="+mn-lt"/>
                          <a:ea typeface="+mn-ea"/>
                          <a:cs typeface="+mn-cs"/>
                        </a:rPr>
                        <a:t>Compare the roles of the MAC address and the IP address.</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 xmlns:a16="http://schemas.microsoft.com/office/drawing/2014/main" val="3530891527"/>
                  </a:ext>
                </a:extLst>
              </a:tr>
              <a:tr h="263724">
                <a:tc>
                  <a:txBody>
                    <a:bodyPr/>
                    <a:lstStyle/>
                    <a:p>
                      <a:pPr marL="0" marR="0">
                        <a:lnSpc>
                          <a:spcPct val="107000"/>
                        </a:lnSpc>
                        <a:spcBef>
                          <a:spcPts val="0"/>
                        </a:spcBef>
                        <a:spcAft>
                          <a:spcPts val="0"/>
                        </a:spcAft>
                      </a:pPr>
                      <a:r>
                        <a:rPr lang="en-US" sz="1200" dirty="0" smtClean="0">
                          <a:effectLst/>
                        </a:rPr>
                        <a:t>ARP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b="0" i="0" u="none" strike="noStrike" kern="1200" dirty="0" smtClean="0">
                          <a:solidFill>
                            <a:schemeClr val="dk1"/>
                          </a:solidFill>
                          <a:effectLst/>
                          <a:latin typeface="+mn-lt"/>
                          <a:ea typeface="+mn-ea"/>
                          <a:cs typeface="+mn-cs"/>
                        </a:rPr>
                        <a:t>Analyze ARP by examining Ethernet frames.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 xmlns:a16="http://schemas.microsoft.com/office/drawing/2014/main" val="662892947"/>
                  </a:ext>
                </a:extLst>
              </a:tr>
              <a:tr h="263724">
                <a:tc>
                  <a:txBody>
                    <a:bodyPr/>
                    <a:lstStyle/>
                    <a:p>
                      <a:pPr marL="0" marR="0">
                        <a:lnSpc>
                          <a:spcPct val="107000"/>
                        </a:lnSpc>
                        <a:spcBef>
                          <a:spcPts val="0"/>
                        </a:spcBef>
                        <a:spcAft>
                          <a:spcPts val="0"/>
                        </a:spcAft>
                      </a:pPr>
                      <a:r>
                        <a:rPr lang="en-US" sz="1200" dirty="0" smtClean="0">
                          <a:effectLst/>
                          <a:latin typeface="+mn-lt"/>
                          <a:ea typeface="Calibri" panose="020F0502020204030204" pitchFamily="34" charset="0"/>
                          <a:cs typeface="Times New Roman" panose="02020603050405020304" pitchFamily="18" charset="0"/>
                        </a:rPr>
                        <a:t>ARP Issues</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b="0" i="0" u="none" strike="noStrike" kern="1200" dirty="0" smtClean="0">
                          <a:solidFill>
                            <a:schemeClr val="dk1"/>
                          </a:solidFill>
                          <a:effectLst/>
                          <a:latin typeface="+mn-lt"/>
                          <a:ea typeface="+mn-ea"/>
                          <a:cs typeface="+mn-cs"/>
                        </a:rPr>
                        <a:t>Explain how ARP requests impact network and host performance as well as potential security risks.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26315</TotalTime>
  <Words>2518</Words>
  <Application>Microsoft Office PowerPoint</Application>
  <PresentationFormat>On-screen Show (16:9)</PresentationFormat>
  <Paragraphs>356</Paragraphs>
  <Slides>30</Slides>
  <Notes>29</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ＭＳ Ｐゴシック</vt:lpstr>
      <vt:lpstr>Arial</vt:lpstr>
      <vt:lpstr>Calibri</vt:lpstr>
      <vt:lpstr>CiscoSans</vt:lpstr>
      <vt:lpstr>CiscoSans ExtraLight</vt:lpstr>
      <vt:lpstr>CiscoSans Thin</vt:lpstr>
      <vt:lpstr>Times New Roman</vt:lpstr>
      <vt:lpstr>Wingdings</vt:lpstr>
      <vt:lpstr>Default Theme</vt:lpstr>
      <vt:lpstr>Module 8: Address Resolution       Protocol</vt:lpstr>
      <vt:lpstr>Instructor Materials – Module 8 Planning Guide</vt:lpstr>
      <vt:lpstr>What to Expect in this Module</vt:lpstr>
      <vt:lpstr>Check Your Understanding</vt:lpstr>
      <vt:lpstr>Module 8: Activities</vt:lpstr>
      <vt:lpstr>Module 8: Best Practices</vt:lpstr>
      <vt:lpstr>Module 8: Best Practices</vt:lpstr>
      <vt:lpstr>Module 8: Address Resolution     Protocol</vt:lpstr>
      <vt:lpstr>Module Objectives</vt:lpstr>
      <vt:lpstr>8.1 MAC and IP</vt:lpstr>
      <vt:lpstr>PowerPoint Presentation</vt:lpstr>
      <vt:lpstr>PowerPoint Presentation</vt:lpstr>
      <vt:lpstr>8.2 ARP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8.3 ARP Issues</vt:lpstr>
      <vt:lpstr>PowerPoint Presentation</vt:lpstr>
      <vt:lpstr>PowerPoint Presentation</vt:lpstr>
      <vt:lpstr>PowerPoint Presentation</vt:lpstr>
      <vt:lpstr>8.4 Address Resolution Protocol Summary</vt:lpstr>
      <vt:lpstr>PowerPoint Presentation</vt:lpstr>
      <vt:lpstr>PowerPoint Presentation</vt:lpstr>
      <vt:lpstr>Module 8 New Terms and Commands</vt:lpstr>
      <vt:lpstr>PowerPoint Presentation</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Sneha Alex</cp:lastModifiedBy>
  <cp:revision>1038</cp:revision>
  <dcterms:created xsi:type="dcterms:W3CDTF">2016-08-22T22:27:36Z</dcterms:created>
  <dcterms:modified xsi:type="dcterms:W3CDTF">2020-08-12T07:49:58Z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