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225F8-1865-4E14-8098-940B11B00CC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CFEC-2A6C-4022-95A9-7CA8FC4AD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view</a:t>
            </a:r>
            <a:r>
              <a:rPr lang="en-US" baseline="0" dirty="0" smtClean="0"/>
              <a:t> an attention mechanism as a scoring function between PREDICTION (</a:t>
            </a:r>
            <a:r>
              <a:rPr lang="en-US" baseline="0" dirty="0" err="1" smtClean="0"/>
              <a:t>Softmax</a:t>
            </a:r>
            <a:r>
              <a:rPr lang="en-US" baseline="0" dirty="0" smtClean="0"/>
              <a:t>-based probability output) as a </a:t>
            </a:r>
            <a:r>
              <a:rPr lang="en-US" b="1" baseline="0" dirty="0" smtClean="0"/>
              <a:t>QUERY</a:t>
            </a:r>
            <a:r>
              <a:rPr lang="en-US" baseline="0" dirty="0" smtClean="0"/>
              <a:t> of attention and INPUT SEQUENCE (a sequence of LSTM states) as </a:t>
            </a:r>
            <a:r>
              <a:rPr lang="en-US" b="1" baseline="0" dirty="0" smtClean="0"/>
              <a:t>KEYS of </a:t>
            </a:r>
            <a:r>
              <a:rPr lang="en-US" b="0" baseline="0" dirty="0" smtClean="0"/>
              <a:t>attention</a:t>
            </a:r>
            <a:r>
              <a:rPr lang="en-US" b="1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CFEC-2A6C-4022-95A9-7CA8FC4AD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F064-0B77-4D89-801F-C14D3E539B6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FDDC-AF1F-43B8-BA6A-4B66F91A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5.1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4" y="157406"/>
            <a:ext cx="10515600" cy="1325563"/>
          </a:xfrm>
        </p:spPr>
        <p:txBody>
          <a:bodyPr/>
          <a:lstStyle/>
          <a:p>
            <a:r>
              <a:rPr lang="en-US" dirty="0" smtClean="0"/>
              <a:t>Document-level </a:t>
            </a:r>
            <a:br>
              <a:rPr lang="en-US" dirty="0" smtClean="0"/>
            </a:br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63415" y="4536830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23292" y="4536830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83169" y="4536830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66494" y="4536830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3415" y="5369168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23292" y="5369167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83169" y="5369166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66494" y="5369166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3415" y="3704492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23292" y="3704492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83169" y="3704492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66494" y="3704492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86" idx="3"/>
            <a:endCxn id="87" idx="1"/>
          </p:cNvCxnSpPr>
          <p:nvPr/>
        </p:nvCxnSpPr>
        <p:spPr>
          <a:xfrm>
            <a:off x="1277815" y="4003431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637692" y="4003430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97569" y="4003430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2" idx="0"/>
            <a:endCxn id="78" idx="2"/>
          </p:cNvCxnSpPr>
          <p:nvPr/>
        </p:nvCxnSpPr>
        <p:spPr>
          <a:xfrm flipV="1">
            <a:off x="820615" y="5134707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168767" y="5134708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40369" y="5134708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911974" y="5122985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820616" y="4278926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168768" y="4278927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540370" y="4278927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911975" y="4267204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69397" y="6201506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23292" y="6201506"/>
            <a:ext cx="702436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54260" y="6201506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37512" y="6201506"/>
            <a:ext cx="74892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31915" y="4513381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91792" y="4513381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51669" y="4513381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834994" y="4513381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731915" y="5345719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91792" y="5345718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451669" y="5345717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834994" y="5345717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31915" y="3681043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91792" y="3681043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451669" y="3681043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834994" y="3681043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LSTM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18" idx="3"/>
            <a:endCxn id="119" idx="1"/>
          </p:cNvCxnSpPr>
          <p:nvPr/>
        </p:nvCxnSpPr>
        <p:spPr>
          <a:xfrm>
            <a:off x="6646315" y="3979982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006192" y="3979981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366069" y="3979981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4" idx="0"/>
            <a:endCxn id="110" idx="2"/>
          </p:cNvCxnSpPr>
          <p:nvPr/>
        </p:nvCxnSpPr>
        <p:spPr>
          <a:xfrm flipV="1">
            <a:off x="6189115" y="5111258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7537267" y="5111259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8908869" y="5111259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0280474" y="5099536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189116" y="4255477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537268" y="4255478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8908870" y="4255478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0280475" y="4243755"/>
            <a:ext cx="0" cy="23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837897" y="6178057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91792" y="6178057"/>
            <a:ext cx="748923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722760" y="6178057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624685" y="6178053"/>
            <a:ext cx="1311578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936263" y="3713206"/>
            <a:ext cx="1016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Unrolled 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846053" y="2649422"/>
            <a:ext cx="914400" cy="597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/>
                </a:solidFill>
              </a:rPr>
              <a:t>Softmax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21" idx="0"/>
            <a:endCxn id="140" idx="2"/>
          </p:cNvCxnSpPr>
          <p:nvPr/>
        </p:nvCxnSpPr>
        <p:spPr>
          <a:xfrm flipV="1">
            <a:off x="10292194" y="3247299"/>
            <a:ext cx="11059" cy="43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846720" y="1817071"/>
            <a:ext cx="914400" cy="597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Prediction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>
            <a:stCxn id="140" idx="0"/>
            <a:endCxn id="146" idx="2"/>
          </p:cNvCxnSpPr>
          <p:nvPr/>
        </p:nvCxnSpPr>
        <p:spPr>
          <a:xfrm flipV="1">
            <a:off x="10303253" y="2414948"/>
            <a:ext cx="667" cy="23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519269" y="849101"/>
            <a:ext cx="1039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Positive?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846053" y="831164"/>
            <a:ext cx="9653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Neutral?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037111" y="831164"/>
            <a:ext cx="1104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Negative?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Straight Arrow Connector 152"/>
          <p:cNvCxnSpPr>
            <a:stCxn id="146" idx="0"/>
            <a:endCxn id="149" idx="2"/>
          </p:cNvCxnSpPr>
          <p:nvPr/>
        </p:nvCxnSpPr>
        <p:spPr>
          <a:xfrm flipH="1" flipV="1">
            <a:off x="9038803" y="1172266"/>
            <a:ext cx="1265117" cy="64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6" idx="0"/>
            <a:endCxn id="150" idx="2"/>
          </p:cNvCxnSpPr>
          <p:nvPr/>
        </p:nvCxnSpPr>
        <p:spPr>
          <a:xfrm flipV="1">
            <a:off x="10303920" y="1154329"/>
            <a:ext cx="24798" cy="66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6" idx="0"/>
            <a:endCxn id="151" idx="2"/>
          </p:cNvCxnSpPr>
          <p:nvPr/>
        </p:nvCxnSpPr>
        <p:spPr>
          <a:xfrm flipV="1">
            <a:off x="10303920" y="1154329"/>
            <a:ext cx="1285586" cy="66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345727" y="4015150"/>
            <a:ext cx="44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4" y="157406"/>
            <a:ext cx="10515600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Document-level sentiment classification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1692" y="2378904"/>
            <a:ext cx="6787436" cy="3244164"/>
            <a:chOff x="363415" y="831164"/>
            <a:chExt cx="12221356" cy="5841393"/>
          </a:xfrm>
        </p:grpSpPr>
        <p:sp>
          <p:nvSpPr>
            <p:cNvPr id="78" name="Rectangle 77"/>
            <p:cNvSpPr/>
            <p:nvPr/>
          </p:nvSpPr>
          <p:spPr>
            <a:xfrm>
              <a:off x="363415" y="4536830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23292" y="4536830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083169" y="4536830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66494" y="4536830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3415" y="5369168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X1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23292" y="5369167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X2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83169" y="5369166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X3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66494" y="5369166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X4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63415" y="3704492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23292" y="3704492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83169" y="3704492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66494" y="3704492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86" idx="3"/>
              <a:endCxn id="87" idx="1"/>
            </p:cNvCxnSpPr>
            <p:nvPr/>
          </p:nvCxnSpPr>
          <p:spPr>
            <a:xfrm>
              <a:off x="1277815" y="4003431"/>
              <a:ext cx="4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637692" y="4003430"/>
              <a:ext cx="4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997569" y="4003430"/>
              <a:ext cx="4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2" idx="0"/>
              <a:endCxn id="78" idx="2"/>
            </p:cNvCxnSpPr>
            <p:nvPr/>
          </p:nvCxnSpPr>
          <p:spPr>
            <a:xfrm flipV="1">
              <a:off x="820615" y="5134707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168767" y="5134708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540369" y="5134708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4911974" y="5122985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20616" y="4278926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168768" y="4278927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3540370" y="4278927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911975" y="4267204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69397" y="6201506"/>
              <a:ext cx="727937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23292" y="6201506"/>
              <a:ext cx="797209" cy="4710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food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4261" y="6201506"/>
              <a:ext cx="499914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37512" y="6201506"/>
              <a:ext cx="837618" cy="4710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great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731915" y="4513381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091792" y="4513381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451669" y="4513381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834994" y="4513381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WE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1915" y="5345719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X5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091792" y="5345718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X6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451669" y="5345717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X7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834994" y="5345717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X8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31915" y="3681043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091792" y="3681043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451669" y="3681043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834994" y="3681043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LSTM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>
              <a:stCxn id="118" idx="3"/>
              <a:endCxn id="119" idx="1"/>
            </p:cNvCxnSpPr>
            <p:nvPr/>
          </p:nvCxnSpPr>
          <p:spPr>
            <a:xfrm>
              <a:off x="6646315" y="3979982"/>
              <a:ext cx="4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8006192" y="3979981"/>
              <a:ext cx="4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9366069" y="3979981"/>
              <a:ext cx="4454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4" idx="0"/>
              <a:endCxn id="110" idx="2"/>
            </p:cNvCxnSpPr>
            <p:nvPr/>
          </p:nvCxnSpPr>
          <p:spPr>
            <a:xfrm flipV="1">
              <a:off x="6189115" y="5111258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7537267" y="5111259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8908869" y="5111259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80474" y="5099536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6189116" y="4255477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7537268" y="4255478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8908870" y="4255478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0280475" y="4243755"/>
              <a:ext cx="0" cy="234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5837898" y="6178057"/>
              <a:ext cx="655777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091793" y="6178057"/>
              <a:ext cx="837618" cy="4710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722759" y="6178057"/>
              <a:ext cx="499914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624685" y="6178053"/>
              <a:ext cx="1345613" cy="4710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expensive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936263" y="3713206"/>
              <a:ext cx="1432205" cy="775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</a:p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Unrolled 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846053" y="2649422"/>
              <a:ext cx="914400" cy="597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Softmax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Arrow Connector 141"/>
            <p:cNvCxnSpPr>
              <a:stCxn id="121" idx="0"/>
              <a:endCxn id="140" idx="2"/>
            </p:cNvCxnSpPr>
            <p:nvPr/>
          </p:nvCxnSpPr>
          <p:spPr>
            <a:xfrm flipV="1">
              <a:off x="10292194" y="3247299"/>
              <a:ext cx="11059" cy="433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9846720" y="1817071"/>
              <a:ext cx="914400" cy="5978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Prediction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Straight Arrow Connector 147"/>
            <p:cNvCxnSpPr>
              <a:stCxn id="140" idx="0"/>
              <a:endCxn id="146" idx="2"/>
            </p:cNvCxnSpPr>
            <p:nvPr/>
          </p:nvCxnSpPr>
          <p:spPr>
            <a:xfrm flipV="1">
              <a:off x="10303253" y="2414948"/>
              <a:ext cx="667" cy="234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8519269" y="849101"/>
              <a:ext cx="1461068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Positive?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46054" y="831164"/>
              <a:ext cx="1362931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Neutral?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1037112" y="831164"/>
              <a:ext cx="1547659" cy="47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Negative?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Straight Arrow Connector 152"/>
            <p:cNvCxnSpPr>
              <a:stCxn id="146" idx="0"/>
              <a:endCxn id="149" idx="2"/>
            </p:cNvCxnSpPr>
            <p:nvPr/>
          </p:nvCxnSpPr>
          <p:spPr>
            <a:xfrm flipH="1" flipV="1">
              <a:off x="9249804" y="1320152"/>
              <a:ext cx="1054116" cy="496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6" idx="0"/>
              <a:endCxn id="150" idx="2"/>
            </p:cNvCxnSpPr>
            <p:nvPr/>
          </p:nvCxnSpPr>
          <p:spPr>
            <a:xfrm flipV="1">
              <a:off x="10303921" y="1302215"/>
              <a:ext cx="223598" cy="514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6" idx="0"/>
              <a:endCxn id="151" idx="2"/>
            </p:cNvCxnSpPr>
            <p:nvPr/>
          </p:nvCxnSpPr>
          <p:spPr>
            <a:xfrm flipV="1">
              <a:off x="10303921" y="1302215"/>
              <a:ext cx="1507021" cy="514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itle 1"/>
          <p:cNvSpPr txBox="1">
            <a:spLocks/>
          </p:cNvSpPr>
          <p:nvPr/>
        </p:nvSpPr>
        <p:spPr>
          <a:xfrm>
            <a:off x="249093" y="816698"/>
            <a:ext cx="10515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How to implement it in </a:t>
            </a:r>
            <a:r>
              <a:rPr lang="en-US" dirty="0" err="1" smtClean="0">
                <a:solidFill>
                  <a:srgbClr val="FF0000"/>
                </a:solidFill>
              </a:rPr>
              <a:t>keras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66184" y="4899197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77701" y="4451412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Embedding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77701" y="4039789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66183" y="3395230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+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866182" y="2669921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Categorical cross entropy loss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39" y="-162414"/>
            <a:ext cx="11084169" cy="1194045"/>
          </a:xfrm>
        </p:spPr>
        <p:txBody>
          <a:bodyPr>
            <a:normAutofit/>
          </a:bodyPr>
          <a:lstStyle/>
          <a:p>
            <a:r>
              <a:rPr lang="en-US" dirty="0" smtClean="0"/>
              <a:t>Aspect-level sentiment 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312" y="4901373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2151" y="4901373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3990" y="4901373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0344" y="4901373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0312" y="5416636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151" y="5416636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3990" y="5416635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0344" y="5416635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X4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312" y="4386110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2151" y="4386110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3990" y="4386110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50344" y="4386110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>
            <a:off x="976376" y="4571170"/>
            <a:ext cx="2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8215" y="4571169"/>
            <a:ext cx="2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60054" y="4571169"/>
            <a:ext cx="2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4" idx="2"/>
          </p:cNvCxnSpPr>
          <p:nvPr/>
        </p:nvCxnSpPr>
        <p:spPr>
          <a:xfrm flipV="1">
            <a:off x="693344" y="5271492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27924" y="5271493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77022" y="5271493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26121" y="5264236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3345" y="4741716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7925" y="4741717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7022" y="4741717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6122" y="4734460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921" y="5931900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2151" y="5931900"/>
            <a:ext cx="44275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61810" y="5931900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4308" y="5931900"/>
            <a:ext cx="465192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33710" y="4886857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5548" y="4886857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7387" y="4886857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73742" y="4886857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33710" y="5402120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X5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5548" y="5402120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X6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17387" y="5402119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X7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73742" y="5402119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X8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3710" y="4371594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5548" y="4371594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17387" y="4371594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73742" y="4371594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LSTM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  <a:endCxn id="40" idx="1"/>
          </p:cNvCxnSpPr>
          <p:nvPr/>
        </p:nvCxnSpPr>
        <p:spPr>
          <a:xfrm>
            <a:off x="4299774" y="4556654"/>
            <a:ext cx="2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41612" y="4556653"/>
            <a:ext cx="2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983451" y="4556653"/>
            <a:ext cx="27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0"/>
            <a:endCxn id="31" idx="2"/>
          </p:cNvCxnSpPr>
          <p:nvPr/>
        </p:nvCxnSpPr>
        <p:spPr>
          <a:xfrm flipV="1">
            <a:off x="4016742" y="5256976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851322" y="5256977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700419" y="5256977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549518" y="5249719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016742" y="4727200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51323" y="4727201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00420" y="4727201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549519" y="4719944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99318" y="591738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5548" y="5917383"/>
            <a:ext cx="46519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5208" y="5917383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43549" y="5917381"/>
            <a:ext cx="747320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84061" y="2390601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Softmax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84474" y="1875330"/>
            <a:ext cx="566064" cy="370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Prediction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0"/>
            <a:endCxn id="60" idx="2"/>
          </p:cNvCxnSpPr>
          <p:nvPr/>
        </p:nvCxnSpPr>
        <p:spPr>
          <a:xfrm flipV="1">
            <a:off x="7767093" y="2245449"/>
            <a:ext cx="413" cy="14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84061" y="5394863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Asp1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34497" y="5931900"/>
            <a:ext cx="46519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72904" y="6338656"/>
            <a:ext cx="21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input (sentence)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80786" y="6360428"/>
            <a:ext cx="16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 term (s)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7468794" y="4886857"/>
            <a:ext cx="566064" cy="370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WE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86440" y="4886857"/>
            <a:ext cx="19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embedding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7757000" y="5237997"/>
            <a:ext cx="0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115908" y="4085199"/>
            <a:ext cx="0" cy="34902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3"/>
            <a:endCxn id="104" idx="3"/>
          </p:cNvCxnSpPr>
          <p:nvPr/>
        </p:nvCxnSpPr>
        <p:spPr>
          <a:xfrm flipH="1" flipV="1">
            <a:off x="5113896" y="2809728"/>
            <a:ext cx="2920962" cy="2262189"/>
          </a:xfrm>
          <a:prstGeom prst="curvedConnector3">
            <a:avLst>
              <a:gd name="adj1" fmla="val -7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789233" y="2520050"/>
            <a:ext cx="2324663" cy="579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Attention scoring function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50222" y="3101815"/>
            <a:ext cx="999903" cy="275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12" idx="0"/>
          </p:cNvCxnSpPr>
          <p:nvPr/>
        </p:nvCxnSpPr>
        <p:spPr>
          <a:xfrm flipV="1">
            <a:off x="693344" y="3099406"/>
            <a:ext cx="3105974" cy="128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0"/>
          </p:cNvCxnSpPr>
          <p:nvPr/>
        </p:nvCxnSpPr>
        <p:spPr>
          <a:xfrm flipV="1">
            <a:off x="1535183" y="3092148"/>
            <a:ext cx="2264135" cy="129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4" idx="0"/>
          </p:cNvCxnSpPr>
          <p:nvPr/>
        </p:nvCxnSpPr>
        <p:spPr>
          <a:xfrm flipV="1">
            <a:off x="2377022" y="3106661"/>
            <a:ext cx="1415488" cy="127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5" idx="0"/>
          </p:cNvCxnSpPr>
          <p:nvPr/>
        </p:nvCxnSpPr>
        <p:spPr>
          <a:xfrm flipV="1">
            <a:off x="3233376" y="3106661"/>
            <a:ext cx="500334" cy="127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9" idx="0"/>
          </p:cNvCxnSpPr>
          <p:nvPr/>
        </p:nvCxnSpPr>
        <p:spPr>
          <a:xfrm flipH="1" flipV="1">
            <a:off x="3754541" y="3121175"/>
            <a:ext cx="262201" cy="125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0" idx="0"/>
          </p:cNvCxnSpPr>
          <p:nvPr/>
        </p:nvCxnSpPr>
        <p:spPr>
          <a:xfrm flipH="1" flipV="1">
            <a:off x="3786685" y="3125718"/>
            <a:ext cx="1071895" cy="124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1" idx="0"/>
          </p:cNvCxnSpPr>
          <p:nvPr/>
        </p:nvCxnSpPr>
        <p:spPr>
          <a:xfrm flipH="1" flipV="1">
            <a:off x="3799318" y="3106659"/>
            <a:ext cx="1901101" cy="126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2" idx="0"/>
          </p:cNvCxnSpPr>
          <p:nvPr/>
        </p:nvCxnSpPr>
        <p:spPr>
          <a:xfrm flipH="1" flipV="1">
            <a:off x="3831462" y="3132972"/>
            <a:ext cx="2725312" cy="123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276122" y="3607226"/>
            <a:ext cx="999903" cy="275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8712080" y="3121175"/>
                <a:ext cx="255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80" y="3121175"/>
                <a:ext cx="255249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5" t="-2222" r="-286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712080" y="4058866"/>
                <a:ext cx="438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80" y="4058866"/>
                <a:ext cx="4384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72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8984188" y="4012699"/>
            <a:ext cx="30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aspect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10122410" y="3668794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Query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230708" y="3668794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Keys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endCxn id="129" idx="0"/>
          </p:cNvCxnSpPr>
          <p:nvPr/>
        </p:nvCxnSpPr>
        <p:spPr>
          <a:xfrm flipH="1">
            <a:off x="10447071" y="3398174"/>
            <a:ext cx="324660" cy="27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130" idx="0"/>
          </p:cNvCxnSpPr>
          <p:nvPr/>
        </p:nvCxnSpPr>
        <p:spPr>
          <a:xfrm>
            <a:off x="11069687" y="3398174"/>
            <a:ext cx="485682" cy="27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10266" y="171930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66" y="1719306"/>
                <a:ext cx="1977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54245" y="1725984"/>
                <a:ext cx="76097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5" y="1725984"/>
                <a:ext cx="760978" cy="670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2935829" y="1676177"/>
            <a:ext cx="175855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Attention weight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95932" y="1242297"/>
            <a:ext cx="9130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39" name="Straight Arrow Connector 161"/>
          <p:cNvCxnSpPr>
            <a:stCxn id="138" idx="3"/>
            <a:endCxn id="59" idx="3"/>
          </p:cNvCxnSpPr>
          <p:nvPr/>
        </p:nvCxnSpPr>
        <p:spPr>
          <a:xfrm>
            <a:off x="1109002" y="1426963"/>
            <a:ext cx="6941123" cy="1148698"/>
          </a:xfrm>
          <a:prstGeom prst="bentConnector3">
            <a:avLst>
              <a:gd name="adj1" fmla="val 10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194571" y="1421209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71" y="1421209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/>
          <p:cNvCxnSpPr>
            <a:stCxn id="104" idx="0"/>
            <a:endCxn id="137" idx="2"/>
          </p:cNvCxnSpPr>
          <p:nvPr/>
        </p:nvCxnSpPr>
        <p:spPr>
          <a:xfrm flipH="1" flipV="1">
            <a:off x="3815108" y="2045509"/>
            <a:ext cx="136457" cy="47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7" idx="1"/>
          </p:cNvCxnSpPr>
          <p:nvPr/>
        </p:nvCxnSpPr>
        <p:spPr>
          <a:xfrm flipH="1">
            <a:off x="1252151" y="1860843"/>
            <a:ext cx="1683678" cy="67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" idx="0"/>
          </p:cNvCxnSpPr>
          <p:nvPr/>
        </p:nvCxnSpPr>
        <p:spPr>
          <a:xfrm flipV="1">
            <a:off x="693344" y="2704716"/>
            <a:ext cx="372161" cy="168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924183" y="2362707"/>
            <a:ext cx="327555" cy="327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49" name="Rectangle 148"/>
          <p:cNvSpPr/>
          <p:nvPr/>
        </p:nvSpPr>
        <p:spPr>
          <a:xfrm>
            <a:off x="8573206" y="2860683"/>
            <a:ext cx="3549778" cy="1607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1676400" y="618940"/>
            <a:ext cx="10515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How to implement it in </a:t>
            </a:r>
            <a:r>
              <a:rPr lang="en-US" dirty="0" err="1" smtClean="0">
                <a:solidFill>
                  <a:srgbClr val="FF0000"/>
                </a:solidFill>
              </a:rPr>
              <a:t>keras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Assignment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2226" y="1606500"/>
            <a:ext cx="3276600" cy="4191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432226" y="1219689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 from Machine Translation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334836" y="2306253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Query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1237513" y="2306253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Keys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endCxn id="102" idx="0"/>
          </p:cNvCxnSpPr>
          <p:nvPr/>
        </p:nvCxnSpPr>
        <p:spPr>
          <a:xfrm flipH="1">
            <a:off x="10659497" y="2043079"/>
            <a:ext cx="324660" cy="26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11308818" y="2009222"/>
            <a:ext cx="253356" cy="29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432226" y="1164477"/>
            <a:ext cx="3677347" cy="1607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794911" y="1670825"/>
            <a:ext cx="1475691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The input of </a:t>
            </a:r>
            <a:r>
              <a:rPr lang="en-US" sz="1600" dirty="0" err="1" smtClean="0">
                <a:solidFill>
                  <a:srgbClr val="FF0000"/>
                </a:solidFill>
              </a:rPr>
              <a:t>softmax</a:t>
            </a:r>
            <a:r>
              <a:rPr lang="en-US" sz="1600" dirty="0" smtClean="0">
                <a:solidFill>
                  <a:srgbClr val="FF0000"/>
                </a:solidFill>
              </a:rPr>
              <a:t> is CONTEXT c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(instead of h)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93" y="-177397"/>
            <a:ext cx="10515600" cy="1325563"/>
          </a:xfrm>
        </p:spPr>
        <p:txBody>
          <a:bodyPr/>
          <a:lstStyle/>
          <a:p>
            <a:r>
              <a:rPr lang="en-US" dirty="0" smtClean="0"/>
              <a:t>Attention Mechanism (</a:t>
            </a:r>
            <a:r>
              <a:rPr lang="en-US" dirty="0" err="1" smtClean="0"/>
              <a:t>Concat</a:t>
            </a:r>
            <a:r>
              <a:rPr lang="en-US" dirty="0" smtClean="0"/>
              <a:t>/MLP Attention)</a:t>
            </a:r>
            <a:endParaRPr lang="en-US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638" y="1263592"/>
            <a:ext cx="3276600" cy="4191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8303638" y="876781"/>
            <a:ext cx="33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 from Machine Translation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0206248" y="1963345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Query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108925" y="1963345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Keys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 flipH="1">
            <a:off x="10530909" y="1700171"/>
            <a:ext cx="324660" cy="26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7" idx="0"/>
          </p:cNvCxnSpPr>
          <p:nvPr/>
        </p:nvCxnSpPr>
        <p:spPr>
          <a:xfrm>
            <a:off x="11180230" y="1666314"/>
            <a:ext cx="253356" cy="29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03638" y="821569"/>
            <a:ext cx="3677347" cy="1607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912" y="4383983"/>
            <a:ext cx="249555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9124314" y="449736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314" y="4497368"/>
                <a:ext cx="19774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9121211" y="5010460"/>
                <a:ext cx="434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211" y="5010460"/>
                <a:ext cx="4349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944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/>
          <p:cNvSpPr txBox="1"/>
          <p:nvPr/>
        </p:nvSpPr>
        <p:spPr>
          <a:xfrm>
            <a:off x="9608541" y="4954246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Softmax</a:t>
            </a:r>
            <a:r>
              <a:rPr lang="en-US" dirty="0" smtClean="0"/>
              <a:t> (score(.))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812180" y="6343133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Values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2294" y="5496968"/>
            <a:ext cx="1343025" cy="647700"/>
          </a:xfrm>
          <a:prstGeom prst="rect">
            <a:avLst/>
          </a:prstGeom>
        </p:spPr>
      </p:pic>
      <p:sp>
        <p:nvSpPr>
          <p:cNvPr id="142" name="Rectangle 141"/>
          <p:cNvSpPr/>
          <p:nvPr/>
        </p:nvSpPr>
        <p:spPr>
          <a:xfrm>
            <a:off x="9740801" y="6340745"/>
            <a:ext cx="880307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Attention weights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03638" y="2497282"/>
            <a:ext cx="3677347" cy="1607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8360091" y="2533608"/>
            <a:ext cx="3410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How to adopt it in sentiment classification?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8535057" y="3108220"/>
                <a:ext cx="3151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57" y="3108220"/>
                <a:ext cx="3151119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35556" r="-116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10451609" y="3664558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Query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1226288" y="3661846"/>
            <a:ext cx="649321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Keys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endCxn id="148" idx="0"/>
          </p:cNvCxnSpPr>
          <p:nvPr/>
        </p:nvCxnSpPr>
        <p:spPr>
          <a:xfrm flipH="1">
            <a:off x="10776270" y="3385219"/>
            <a:ext cx="403960" cy="2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9" idx="0"/>
          </p:cNvCxnSpPr>
          <p:nvPr/>
        </p:nvCxnSpPr>
        <p:spPr>
          <a:xfrm>
            <a:off x="11433586" y="3351877"/>
            <a:ext cx="117363" cy="30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8696372" y="6340745"/>
            <a:ext cx="880307" cy="33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Context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/>
          <p:cNvCxnSpPr>
            <a:endCxn id="167" idx="0"/>
          </p:cNvCxnSpPr>
          <p:nvPr/>
        </p:nvCxnSpPr>
        <p:spPr>
          <a:xfrm flipH="1">
            <a:off x="9136526" y="5918215"/>
            <a:ext cx="86661" cy="42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42" idx="0"/>
          </p:cNvCxnSpPr>
          <p:nvPr/>
        </p:nvCxnSpPr>
        <p:spPr>
          <a:xfrm>
            <a:off x="10065462" y="5918215"/>
            <a:ext cx="115493" cy="42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41" idx="3"/>
            <a:endCxn id="126" idx="0"/>
          </p:cNvCxnSpPr>
          <p:nvPr/>
        </p:nvCxnSpPr>
        <p:spPr>
          <a:xfrm>
            <a:off x="10425319" y="5820818"/>
            <a:ext cx="711522" cy="52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/>
          <p:cNvSpPr txBox="1">
            <a:spLocks/>
          </p:cNvSpPr>
          <p:nvPr/>
        </p:nvSpPr>
        <p:spPr>
          <a:xfrm>
            <a:off x="249093" y="816698"/>
            <a:ext cx="10515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How to implement it in </a:t>
            </a:r>
            <a:r>
              <a:rPr lang="en-US" dirty="0" err="1" smtClean="0">
                <a:solidFill>
                  <a:srgbClr val="FF0000"/>
                </a:solidFill>
              </a:rPr>
              <a:t>keras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38552" y="2533608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RepeatVector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3801522" y="2533608"/>
                <a:ext cx="3299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D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𝐮𝐩𝐥𝐢𝐜𝐚𝐭𝐞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1" dirty="0" smtClean="0"/>
                  <a:t>n times, n = sequence length</a:t>
                </a:r>
                <a:endParaRPr lang="en-US" sz="1400" b="1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22" y="2533608"/>
                <a:ext cx="329955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55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836984" y="2548996"/>
                <a:ext cx="342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84" y="2548996"/>
                <a:ext cx="34227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4561" t="-2174" r="-2280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/>
          <p:cNvSpPr/>
          <p:nvPr/>
        </p:nvSpPr>
        <p:spPr>
          <a:xfrm>
            <a:off x="738551" y="2974617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Concat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2740932" y="2974226"/>
                <a:ext cx="57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32" y="2974226"/>
                <a:ext cx="57387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830" t="-2222" r="-1489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/>
          <p:cNvSpPr/>
          <p:nvPr/>
        </p:nvSpPr>
        <p:spPr>
          <a:xfrm>
            <a:off x="738551" y="3438149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+ </a:t>
            </a:r>
            <a:r>
              <a:rPr lang="en-US" dirty="0" err="1" smtClean="0">
                <a:solidFill>
                  <a:schemeClr val="tx1"/>
                </a:solidFill>
              </a:rPr>
              <a:t>tanh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9582" y="3840906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Dense + </a:t>
            </a:r>
            <a:r>
              <a:rPr lang="en-US" dirty="0" err="1" smtClean="0">
                <a:solidFill>
                  <a:schemeClr val="tx1"/>
                </a:solidFill>
              </a:rPr>
              <a:t>relu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10075" y="4304438"/>
            <a:ext cx="2696307" cy="3190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965989" y="50352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89" y="5035207"/>
                <a:ext cx="1977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132" idx="2"/>
            <a:endCxn id="135" idx="0"/>
          </p:cNvCxnSpPr>
          <p:nvPr/>
        </p:nvCxnSpPr>
        <p:spPr>
          <a:xfrm>
            <a:off x="2058229" y="4623461"/>
            <a:ext cx="6633" cy="41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 rot="10800000">
            <a:off x="6207369" y="3108220"/>
            <a:ext cx="650631" cy="99642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4" y="294788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Multi-Task learning </a:t>
            </a:r>
            <a:br>
              <a:rPr lang="en-US" dirty="0" smtClean="0"/>
            </a:br>
            <a:r>
              <a:rPr lang="en-US" dirty="0" smtClean="0"/>
              <a:t>(Aspect level + Document level)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414" y="4724400"/>
            <a:ext cx="6318740" cy="41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word embedding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414" y="4067908"/>
            <a:ext cx="4364163" cy="41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LSTM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3415" y="5369169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5369169"/>
                <a:ext cx="691662" cy="351694"/>
              </a:xfrm>
              <a:prstGeom prst="rect">
                <a:avLst/>
              </a:prstGeom>
              <a:blipFill rotWithShape="0">
                <a:blip r:embed="rId2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37846" y="5380892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5380892"/>
                <a:ext cx="691662" cy="351694"/>
              </a:xfrm>
              <a:prstGeom prst="rect">
                <a:avLst/>
              </a:prstGeom>
              <a:blipFill rotWithShape="0">
                <a:blip r:embed="rId3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65384" y="5369169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84" y="5369169"/>
                <a:ext cx="691662" cy="351694"/>
              </a:xfrm>
              <a:prstGeom prst="rect">
                <a:avLst/>
              </a:prstGeom>
              <a:blipFill rotWithShape="0">
                <a:blip r:embed="rId4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66646" y="5380893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46" y="5380893"/>
                <a:ext cx="691662" cy="351694"/>
              </a:xfrm>
              <a:prstGeom prst="rect">
                <a:avLst/>
              </a:prstGeom>
              <a:blipFill rotWithShape="0">
                <a:blip r:embed="rId5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341077" y="5392616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77" y="5392616"/>
                <a:ext cx="691662" cy="351694"/>
              </a:xfrm>
              <a:prstGeom prst="rect">
                <a:avLst/>
              </a:prstGeom>
              <a:blipFill rotWithShape="0">
                <a:blip r:embed="rId6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68615" y="5380893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15" y="5380893"/>
                <a:ext cx="691662" cy="351694"/>
              </a:xfrm>
              <a:prstGeom prst="rect">
                <a:avLst/>
              </a:prstGeom>
              <a:blipFill rotWithShape="0">
                <a:blip r:embed="rId7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3007" y="6062255"/>
            <a:ext cx="164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Text from domain A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8" y="6062255"/>
            <a:ext cx="163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Text from domain B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709246" y="5134707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01613" y="5134708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58813" y="5134708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83522" y="5146431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22787" y="5146431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38600" y="5146431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7524" y="4443051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189891" y="4443052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647091" y="4443052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71800" y="4454775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11065" y="4454775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26878" y="4454775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8451" y="6391923"/>
            <a:ext cx="173079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Aspect-level data set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6251" y="6391923"/>
            <a:ext cx="200003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Document-level data set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30602" y="6375855"/>
            <a:ext cx="173079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Aspect-level data set</a:t>
            </a:r>
            <a:endParaRPr 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55329" y="6062254"/>
            <a:ext cx="231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Aspect terms from domain B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067052" y="5422633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52" y="5422633"/>
                <a:ext cx="691662" cy="351694"/>
              </a:xfrm>
              <a:prstGeom prst="rect">
                <a:avLst/>
              </a:prstGeom>
              <a:blipFill rotWithShape="0">
                <a:blip r:embed="rId8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44308" y="5422633"/>
                <a:ext cx="691662" cy="351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08" y="5422633"/>
                <a:ext cx="691662" cy="351694"/>
              </a:xfrm>
              <a:prstGeom prst="rect">
                <a:avLst/>
              </a:prstGeom>
              <a:blipFill rotWithShape="0">
                <a:blip r:embed="rId9"/>
                <a:stretch>
                  <a:fillRect t="-3509" b="-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5230602" y="5146431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980875" y="5134709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09248" y="3798286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201615" y="3798287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58815" y="3798287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983524" y="3810010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522789" y="3810010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38602" y="3810010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2188" y="3177506"/>
            <a:ext cx="1913052" cy="579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Attention scoring function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980875" y="3810010"/>
            <a:ext cx="0" cy="9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65676" y="4099233"/>
                <a:ext cx="740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76" y="4099233"/>
                <a:ext cx="74058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7377" t="-2174" r="-106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37265" y="3110981"/>
                <a:ext cx="775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5" y="3110981"/>
                <a:ext cx="77579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087" t="-2174" r="-110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33751" y="2284591"/>
            <a:ext cx="1793633" cy="41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Dense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61491" y="2284591"/>
            <a:ext cx="1793633" cy="41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Dense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0"/>
            <a:endCxn id="50" idx="2"/>
          </p:cNvCxnSpPr>
          <p:nvPr/>
        </p:nvCxnSpPr>
        <p:spPr>
          <a:xfrm flipV="1">
            <a:off x="1325160" y="2694898"/>
            <a:ext cx="5408" cy="41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3751" y="1674998"/>
            <a:ext cx="1793633" cy="41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68075" y="1674998"/>
            <a:ext cx="1793633" cy="41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L2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420373" y="330714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73" y="3307140"/>
                <a:ext cx="1977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130576" y="2925401"/>
                <a:ext cx="76097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76" y="2925401"/>
                <a:ext cx="760978" cy="67076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17515" y="3140360"/>
                <a:ext cx="403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15" y="3140360"/>
                <a:ext cx="40325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576"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3507647" y="3478214"/>
            <a:ext cx="327555" cy="327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.</a:t>
            </a:r>
            <a:endParaRPr lang="en-US" b="1" dirty="0"/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3953802" y="3445640"/>
            <a:ext cx="466571" cy="1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038600" y="3865487"/>
            <a:ext cx="1683091" cy="27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66026" y="3307140"/>
                <a:ext cx="2552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26" y="3307140"/>
                <a:ext cx="255249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55" t="-4444" r="-286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642273" y="3776068"/>
            <a:ext cx="3310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is LSTM states from aspect-level domain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239505" y="3790909"/>
                <a:ext cx="42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505" y="3790909"/>
                <a:ext cx="42236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3043" r="-579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1"/>
          <p:cNvSpPr txBox="1">
            <a:spLocks/>
          </p:cNvSpPr>
          <p:nvPr/>
        </p:nvSpPr>
        <p:spPr>
          <a:xfrm>
            <a:off x="7680914" y="189262"/>
            <a:ext cx="3690471" cy="6397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FF0000"/>
                </a:solidFill>
              </a:rPr>
              <a:t>Example code is given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378</Words>
  <Application>Microsoft Office PowerPoint</Application>
  <PresentationFormat>Widescreen</PresentationFormat>
  <Paragraphs>206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Practical 5.1</vt:lpstr>
      <vt:lpstr>Document-level  sentiment classification</vt:lpstr>
      <vt:lpstr>Document-level sentiment classification</vt:lpstr>
      <vt:lpstr>Aspect-level sentiment classification</vt:lpstr>
      <vt:lpstr>Attention Mechanism (Concat/MLP Attention)</vt:lpstr>
      <vt:lpstr>Multi-Task learning  (Aspect level + Document level)</vt:lpstr>
    </vt:vector>
  </TitlesOfParts>
  <Company>University of Technology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Ni'Mah, I.</dc:creator>
  <cp:lastModifiedBy>Ni'Mah, I.</cp:lastModifiedBy>
  <cp:revision>41</cp:revision>
  <dcterms:created xsi:type="dcterms:W3CDTF">2019-05-17T06:49:44Z</dcterms:created>
  <dcterms:modified xsi:type="dcterms:W3CDTF">2019-05-21T08:56:07Z</dcterms:modified>
</cp:coreProperties>
</file>