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8" r:id="rId3"/>
    <p:sldId id="267" r:id="rId4"/>
    <p:sldId id="269" r:id="rId5"/>
    <p:sldId id="259" r:id="rId6"/>
    <p:sldId id="266" r:id="rId7"/>
    <p:sldId id="260" r:id="rId8"/>
    <p:sldId id="261" r:id="rId9"/>
    <p:sldId id="262" r:id="rId10"/>
    <p:sldId id="271" r:id="rId11"/>
    <p:sldId id="272" r:id="rId12"/>
    <p:sldId id="273" r:id="rId13"/>
    <p:sldId id="263" r:id="rId14"/>
    <p:sldId id="258" r:id="rId15"/>
    <p:sldId id="257" r:id="rId16"/>
    <p:sldId id="270"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95" autoAdjust="0"/>
  </p:normalViewPr>
  <p:slideViewPr>
    <p:cSldViewPr snapToGrid="0">
      <p:cViewPr>
        <p:scale>
          <a:sx n="75" d="100"/>
          <a:sy n="75" d="100"/>
        </p:scale>
        <p:origin x="9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C7CDA-3658-4348-A364-E3BBE55C30DE}"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8CDAC-D0B3-437C-AD63-12773CC660F5}" type="slidenum">
              <a:rPr lang="en-IN" smtClean="0"/>
              <a:t>‹#›</a:t>
            </a:fld>
            <a:endParaRPr lang="en-IN"/>
          </a:p>
        </p:txBody>
      </p:sp>
    </p:spTree>
    <p:extLst>
      <p:ext uri="{BB962C8B-B14F-4D97-AF65-F5344CB8AC3E}">
        <p14:creationId xmlns:p14="http://schemas.microsoft.com/office/powerpoint/2010/main" val="32854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Objective function: 2/3</a:t>
            </a:r>
            <a:r>
              <a:rPr lang="en-IN" baseline="30000" dirty="0"/>
              <a:t>rd</a:t>
            </a:r>
            <a:r>
              <a:rPr lang="en-IN" dirty="0"/>
              <a:t> of driving cost + walking cost</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3</a:t>
            </a:fld>
            <a:endParaRPr lang="en-IN"/>
          </a:p>
        </p:txBody>
      </p:sp>
    </p:spTree>
    <p:extLst>
      <p:ext uri="{BB962C8B-B14F-4D97-AF65-F5344CB8AC3E}">
        <p14:creationId xmlns:p14="http://schemas.microsoft.com/office/powerpoint/2010/main" val="53809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4</a:t>
            </a:fld>
            <a:endParaRPr lang="en-IN"/>
          </a:p>
        </p:txBody>
      </p:sp>
    </p:spTree>
    <p:extLst>
      <p:ext uri="{BB962C8B-B14F-4D97-AF65-F5344CB8AC3E}">
        <p14:creationId xmlns:p14="http://schemas.microsoft.com/office/powerpoint/2010/main" val="85885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5</a:t>
            </a:fld>
            <a:endParaRPr lang="en-IN"/>
          </a:p>
        </p:txBody>
      </p:sp>
    </p:spTree>
    <p:extLst>
      <p:ext uri="{BB962C8B-B14F-4D97-AF65-F5344CB8AC3E}">
        <p14:creationId xmlns:p14="http://schemas.microsoft.com/office/powerpoint/2010/main" val="378141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Stitching happens during backtracking. So the biconnected components that are visited last, their cycles get into the solutions first. We will append the articulation points. And then move to another biconnected component cycles. </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stitching process assembles the individual cycles formed by solving the TSP within each subgraph and combines them with the results of recursive </a:t>
            </a:r>
            <a:r>
              <a:rPr lang="en-US" b="0" i="0" dirty="0" err="1">
                <a:solidFill>
                  <a:srgbClr val="374151"/>
                </a:solidFill>
                <a:effectLst/>
                <a:latin typeface="Söhne"/>
              </a:rPr>
              <a:t>treesolve</a:t>
            </a:r>
            <a:r>
              <a:rPr lang="en-US" b="0" i="0" dirty="0">
                <a:solidFill>
                  <a:srgbClr val="374151"/>
                </a:solidFill>
                <a:effectLst/>
                <a:latin typeface="Söhne"/>
              </a:rPr>
              <a:t> calls to create a single solution for the entire graph.</a:t>
            </a:r>
          </a:p>
          <a:p>
            <a:pPr algn="l"/>
            <a:r>
              <a:rPr lang="en-US" b="0" i="0" dirty="0">
                <a:solidFill>
                  <a:srgbClr val="374151"/>
                </a:solidFill>
                <a:effectLst/>
                <a:latin typeface="Söhne"/>
              </a:rPr>
              <a:t>When the TSP is solved within each biconnected component, it forms a cycle (a closed tour) of locations. However, for the overall problem, we need a single path that connects all the required locations and drop-off points.</a:t>
            </a:r>
          </a:p>
          <a:p>
            <a:pPr algn="l"/>
            <a:r>
              <a:rPr lang="en-US" b="0" i="0" dirty="0">
                <a:solidFill>
                  <a:srgbClr val="374151"/>
                </a:solidFill>
                <a:effectLst/>
                <a:latin typeface="Söhne"/>
              </a:rPr>
              <a:t>The stitching process addresses this by connecting the cycles and any additional recursive </a:t>
            </a:r>
            <a:r>
              <a:rPr lang="en-US" b="0" i="0" dirty="0" err="1">
                <a:solidFill>
                  <a:srgbClr val="374151"/>
                </a:solidFill>
                <a:effectLst/>
                <a:latin typeface="Söhne"/>
              </a:rPr>
              <a:t>treesolve</a:t>
            </a:r>
            <a:r>
              <a:rPr lang="en-US" b="0" i="0" dirty="0">
                <a:solidFill>
                  <a:srgbClr val="374151"/>
                </a:solidFill>
                <a:effectLst/>
                <a:latin typeface="Söhne"/>
              </a:rPr>
              <a:t> results from articulation points, effectively transforming the individual cycles into a single path.</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6</a:t>
            </a:fld>
            <a:endParaRPr lang="en-IN"/>
          </a:p>
        </p:txBody>
      </p:sp>
    </p:spTree>
    <p:extLst>
      <p:ext uri="{BB962C8B-B14F-4D97-AF65-F5344CB8AC3E}">
        <p14:creationId xmlns:p14="http://schemas.microsoft.com/office/powerpoint/2010/main" val="392501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dirty="0"/>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dirty="0"/>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Key is an articulation point.</a:t>
            </a:r>
          </a:p>
          <a:p>
            <a:pPr algn="l"/>
            <a:r>
              <a:rPr lang="en-US" b="0" i="0" dirty="0">
                <a:solidFill>
                  <a:srgbClr val="374151"/>
                </a:solidFill>
                <a:effectLst/>
                <a:latin typeface="Söhne"/>
              </a:rPr>
              <a:t>Values : list of tuples. </a:t>
            </a:r>
          </a:p>
          <a:p>
            <a:pPr algn="l"/>
            <a:r>
              <a:rPr lang="en-US" b="0" i="0" dirty="0">
                <a:solidFill>
                  <a:srgbClr val="374151"/>
                </a:solidFill>
                <a:effectLst/>
                <a:latin typeface="Söhne"/>
              </a:rPr>
              <a:t>Each tuple has 3 elements.</a:t>
            </a:r>
          </a:p>
          <a:p>
            <a:pPr marL="228600" indent="-228600" algn="l">
              <a:buAutoNum type="arabicPeriod"/>
            </a:pPr>
            <a:r>
              <a:rPr lang="en-US" b="0" i="0" dirty="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228600" indent="-228600" algn="l">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dirty="0">
              <a:solidFill>
                <a:srgbClr val="374151"/>
              </a:solidFill>
              <a:effectLst/>
              <a:latin typeface="Söhne"/>
            </a:endParaRPr>
          </a:p>
          <a:p>
            <a:pPr algn="l"/>
            <a:r>
              <a:rPr lang="en-US" b="0" i="0" dirty="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dirty="0">
              <a:solidFill>
                <a:srgbClr val="374151"/>
              </a:solidFill>
              <a:effectLst/>
              <a:latin typeface="Söhne"/>
            </a:endParaRPr>
          </a:p>
          <a:p>
            <a:pPr algn="l"/>
            <a:r>
              <a:rPr lang="en-US" b="0" i="0" dirty="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dirty="0">
                <a:solidFill>
                  <a:srgbClr val="374151"/>
                </a:solidFill>
                <a:effectLst/>
                <a:latin typeface="Söhne"/>
              </a:rPr>
              <a:t>After applying the BFS approach </a:t>
            </a:r>
          </a:p>
          <a:p>
            <a:pPr algn="l"/>
            <a:endParaRPr lang="en-US" b="0" i="0" dirty="0">
              <a:solidFill>
                <a:srgbClr val="374151"/>
              </a:solidFill>
              <a:effectLst/>
              <a:latin typeface="Söhne"/>
            </a:endParaRPr>
          </a:p>
          <a:p>
            <a:pPr algn="l"/>
            <a:r>
              <a:rPr lang="en-US" b="0" i="0" dirty="0">
                <a:solidFill>
                  <a:srgbClr val="374151"/>
                </a:solidFill>
                <a:effectLst/>
                <a:latin typeface="Söhne"/>
              </a:rPr>
              <a:t>DFS is applied: DFS is used in the </a:t>
            </a:r>
            <a:r>
              <a:rPr lang="en-US" dirty="0" err="1"/>
              <a:t>generateSubgraphsDFS</a:t>
            </a:r>
            <a:r>
              <a:rPr lang="en-US" b="0" i="0" dirty="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dirty="0">
              <a:solidFill>
                <a:srgbClr val="374151"/>
              </a:solidFill>
              <a:effectLst/>
              <a:latin typeface="Söhne"/>
            </a:endParaRPr>
          </a:p>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br>
              <a:rPr lang="en-US" b="0" i="0" dirty="0">
                <a:solidFill>
                  <a:srgbClr val="374151"/>
                </a:solidFill>
                <a:effectLst/>
                <a:latin typeface="Söhne"/>
              </a:rPr>
            </a:br>
            <a:r>
              <a:rPr lang="en-US" b="0" i="0" dirty="0">
                <a:solidFill>
                  <a:srgbClr val="374151"/>
                </a:solidFill>
                <a:effectLst/>
                <a:latin typeface="Söhne"/>
              </a:rPr>
              <a:t>DFS:</a:t>
            </a:r>
            <a:br>
              <a:rPr lang="en-US" b="0" i="0" dirty="0">
                <a:solidFill>
                  <a:srgbClr val="374151"/>
                </a:solidFill>
                <a:effectLst/>
                <a:latin typeface="Söhne"/>
              </a:rPr>
            </a:br>
            <a:r>
              <a:rPr lang="en-US" b="0" i="0" dirty="0">
                <a:solidFill>
                  <a:srgbClr val="374151"/>
                </a:solidFill>
                <a:effectLst/>
                <a:latin typeface="Söhne"/>
              </a:rPr>
              <a:t>1. </a:t>
            </a:r>
            <a:r>
              <a:rPr lang="en-US" dirty="0"/>
              <a:t>Iterate through the tuples associated with the given starting location in the articulation map. 2. Update the subgraph with nodes from the biconnected component. 3. Recursively call the '</a:t>
            </a:r>
            <a:r>
              <a:rPr lang="en-US" dirty="0" err="1"/>
              <a:t>generateSubgraphsDFS</a:t>
            </a:r>
            <a:r>
              <a:rPr lang="en-US" dirty="0"/>
              <a:t>' method for each child articulation point in the tuple. 4. Update the subgraph with nodes from the subgraphs of the child articulation points.</a:t>
            </a:r>
            <a:br>
              <a:rPr lang="en-US" b="0" i="0" dirty="0">
                <a:solidFill>
                  <a:srgbClr val="374151"/>
                </a:solidFill>
                <a:effectLst/>
                <a:latin typeface="Söhne"/>
              </a:rPr>
            </a:br>
            <a:endParaRPr lang="en-US" b="0" i="0" dirty="0">
              <a:solidFill>
                <a:srgbClr val="374151"/>
              </a:solidFill>
              <a:effectLst/>
              <a:latin typeface="Söhne"/>
            </a:endParaRP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dirty="0">
                <a:solidFill>
                  <a:srgbClr val="374151"/>
                </a:solidFill>
                <a:effectLst/>
                <a:latin typeface="Söhne"/>
              </a:rPr>
            </a:br>
            <a:br>
              <a:rPr lang="en-US" dirty="0"/>
            </a:br>
            <a:br>
              <a:rPr lang="en-US" dirty="0"/>
            </a:br>
            <a:br>
              <a:rPr lang="en-US" dirty="0"/>
            </a:br>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br>
              <a:rPr lang="en-US" dirty="0"/>
            </a:br>
            <a:br>
              <a:rPr lang="en-US" b="0" i="0" dirty="0">
                <a:solidFill>
                  <a:srgbClr val="374151"/>
                </a:solidFill>
                <a:effectLst/>
                <a:latin typeface="Söhne"/>
              </a:rPr>
            </a:br>
            <a:br>
              <a:rPr lang="en-US" b="0" i="0" dirty="0">
                <a:solidFill>
                  <a:srgbClr val="374151"/>
                </a:solidFill>
                <a:effectLst/>
                <a:latin typeface="Söhne"/>
              </a:rPr>
            </a:b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7</a:t>
            </a:fld>
            <a:endParaRPr lang="en-IN"/>
          </a:p>
        </p:txBody>
      </p:sp>
    </p:spTree>
    <p:extLst>
      <p:ext uri="{BB962C8B-B14F-4D97-AF65-F5344CB8AC3E}">
        <p14:creationId xmlns:p14="http://schemas.microsoft.com/office/powerpoint/2010/main" val="35712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Decision Variables: </a:t>
            </a:r>
          </a:p>
          <a:p>
            <a:endParaRPr lang="en-IN" dirty="0"/>
          </a:p>
          <a:p>
            <a:r>
              <a:rPr lang="en-US" dirty="0"/>
              <a:t>Decision variables are represented as a binary matrix ‘e’ with dimensions </a:t>
            </a:r>
            <a:r>
              <a:rPr lang="en-US" b="1" dirty="0"/>
              <a:t>|nodes| x |nodes|.</a:t>
            </a:r>
            <a:r>
              <a:rPr lang="en-US" dirty="0"/>
              <a:t> where </a:t>
            </a:r>
            <a:r>
              <a:rPr lang="en-US" b="1" dirty="0"/>
              <a:t>|nodes|</a:t>
            </a:r>
            <a:r>
              <a:rPr lang="en-US" dirty="0"/>
              <a:t> is the number of nodes in the problem. Each element </a:t>
            </a:r>
            <a:r>
              <a:rPr lang="en-US" b="1" dirty="0"/>
              <a:t>e[</a:t>
            </a:r>
            <a:r>
              <a:rPr lang="en-US" b="1" dirty="0" err="1"/>
              <a:t>i</a:t>
            </a:r>
            <a:r>
              <a:rPr lang="en-US" b="1" dirty="0"/>
              <a:t>, j]</a:t>
            </a:r>
            <a:r>
              <a:rPr lang="en-US" dirty="0"/>
              <a:t> of this matrix corresponds to an edge connecting node </a:t>
            </a:r>
            <a:r>
              <a:rPr lang="en-US" b="1" dirty="0" err="1"/>
              <a:t>i</a:t>
            </a:r>
            <a:r>
              <a:rPr lang="en-US" dirty="0"/>
              <a:t> to node </a:t>
            </a:r>
            <a:r>
              <a:rPr lang="en-US" b="1" dirty="0"/>
              <a:t>j</a:t>
            </a:r>
            <a:r>
              <a:rPr lang="en-US" dirty="0"/>
              <a:t>.</a:t>
            </a:r>
          </a:p>
          <a:p>
            <a:pPr>
              <a:buFont typeface="Arial" panose="020B0604020202020204" pitchFamily="34" charset="0"/>
              <a:buChar char="•"/>
            </a:pPr>
            <a:r>
              <a:rPr lang="en-US" dirty="0"/>
              <a:t>If $e[</a:t>
            </a:r>
            <a:r>
              <a:rPr lang="en-US" dirty="0" err="1"/>
              <a:t>i,j</a:t>
            </a:r>
            <a:r>
              <a:rPr lang="en-US" dirty="0"/>
              <a:t>]$ </a:t>
            </a:r>
            <a:r>
              <a:rPr lang="en-US" b="1" dirty="0"/>
              <a:t>= 1,</a:t>
            </a:r>
            <a:r>
              <a:rPr lang="en-US" dirty="0"/>
              <a:t> it means the edge from node </a:t>
            </a:r>
            <a:r>
              <a:rPr lang="en-US" b="1" dirty="0" err="1"/>
              <a:t>i</a:t>
            </a:r>
            <a:r>
              <a:rPr lang="en-US" dirty="0"/>
              <a:t> to node </a:t>
            </a:r>
            <a:r>
              <a:rPr lang="en-US" b="1" dirty="0"/>
              <a:t>j</a:t>
            </a:r>
            <a:r>
              <a:rPr lang="en-US" dirty="0"/>
              <a:t> is included in the tour. The salesman will travel directly from node </a:t>
            </a:r>
            <a:r>
              <a:rPr lang="en-US" b="1" dirty="0" err="1"/>
              <a:t>i</a:t>
            </a:r>
            <a:r>
              <a:rPr lang="en-US" dirty="0"/>
              <a:t> to node </a:t>
            </a:r>
            <a:r>
              <a:rPr lang="en-US" b="1" dirty="0"/>
              <a:t>j.</a:t>
            </a:r>
            <a:endParaRPr lang="en-US" dirty="0"/>
          </a:p>
          <a:p>
            <a:pPr>
              <a:buFont typeface="Arial" panose="020B0604020202020204" pitchFamily="34" charset="0"/>
              <a:buChar char="•"/>
            </a:pPr>
            <a:r>
              <a:rPr lang="en-US" dirty="0"/>
              <a:t>If $e[</a:t>
            </a:r>
            <a:r>
              <a:rPr lang="en-US" dirty="0" err="1"/>
              <a:t>i,j</a:t>
            </a:r>
            <a:r>
              <a:rPr lang="en-US" dirty="0"/>
              <a:t>]$ </a:t>
            </a:r>
            <a:r>
              <a:rPr lang="en-US" b="1" dirty="0"/>
              <a:t>= 0,</a:t>
            </a:r>
            <a:r>
              <a:rPr lang="en-US" dirty="0"/>
              <a:t> it means the edge from node </a:t>
            </a:r>
            <a:r>
              <a:rPr lang="en-US" b="1" dirty="0" err="1"/>
              <a:t>i</a:t>
            </a:r>
            <a:r>
              <a:rPr lang="en-US" dirty="0"/>
              <a:t> to node </a:t>
            </a:r>
            <a:r>
              <a:rPr lang="en-US" b="1" dirty="0"/>
              <a:t>j</a:t>
            </a:r>
            <a:r>
              <a:rPr lang="en-US" dirty="0"/>
              <a:t> is not included in the tour. The salesman will not travel directly from node </a:t>
            </a:r>
            <a:r>
              <a:rPr lang="en-US" b="1" dirty="0" err="1"/>
              <a:t>i</a:t>
            </a:r>
            <a:r>
              <a:rPr lang="en-US" dirty="0"/>
              <a:t> to node </a:t>
            </a:r>
            <a:r>
              <a:rPr lang="en-US" b="1" dirty="0"/>
              <a:t>j</a:t>
            </a:r>
            <a:r>
              <a:rPr lang="en-US" dirty="0"/>
              <a:t>.</a:t>
            </a:r>
          </a:p>
          <a:p>
            <a:endParaRPr lang="en-IN" dirty="0"/>
          </a:p>
          <a:p>
            <a:r>
              <a:rPr lang="en-IN" b="1" dirty="0"/>
              <a:t>Objective function:</a:t>
            </a:r>
          </a:p>
          <a:p>
            <a:endParaRPr lang="en-IN" dirty="0"/>
          </a:p>
          <a:p>
            <a:r>
              <a:rPr lang="en-US" dirty="0"/>
              <a:t>The aim is to minimize the total distance of the tour. To achieve this, we need to find the optimal combination of edges (direct connections between nodes) that form a tour with the shortest possible distance. </a:t>
            </a:r>
            <a:endParaRPr lang="en-IN" dirty="0"/>
          </a:p>
          <a:p>
            <a:r>
              <a:rPr lang="en-US" dirty="0"/>
              <a:t>The double summation above calculates the total distance of the tour by summing the distances of all included edges. The outer summation goes over all nodes </a:t>
            </a:r>
            <a:r>
              <a:rPr lang="en-US" b="1" dirty="0" err="1">
                <a:effectLst/>
              </a:rPr>
              <a:t>i</a:t>
            </a:r>
            <a:r>
              <a:rPr lang="en-US" dirty="0"/>
              <a:t>, and the inner summation goes over all nodes </a:t>
            </a:r>
            <a:r>
              <a:rPr lang="en-US" b="1" dirty="0">
                <a:effectLst/>
              </a:rPr>
              <a:t>j.</a:t>
            </a:r>
            <a:endParaRPr lang="en-IN" b="1" dirty="0">
              <a:effectLst/>
            </a:endParaRPr>
          </a:p>
          <a:p>
            <a:endParaRPr lang="en-IN" b="1" dirty="0">
              <a:effectLst/>
            </a:endParaRPr>
          </a:p>
          <a:p>
            <a:r>
              <a:rPr lang="en-IN" b="1" dirty="0">
                <a:effectLst/>
              </a:rPr>
              <a:t>Degree-2 Constraints:</a:t>
            </a:r>
          </a:p>
          <a:p>
            <a:r>
              <a:rPr lang="en-US" dirty="0"/>
              <a:t>Each node must have exactly two incident edges (one incoming and one outgoing). This is necessary to form a valid tour:</a:t>
            </a:r>
          </a:p>
          <a:p>
            <a:endParaRPr lang="en-US" dirty="0"/>
          </a:p>
          <a:p>
            <a:r>
              <a:rPr lang="en-US" b="1" dirty="0"/>
              <a:t>Constraint 1: outgoing edges constraint (one outgoing edge for each node) Equation 4:</a:t>
            </a:r>
          </a:p>
          <a:p>
            <a:endParaRPr lang="en-US" b="1" dirty="0"/>
          </a:p>
          <a:p>
            <a:r>
              <a:rPr lang="en-US" dirty="0"/>
              <a:t>This constraint ensures that for each node </a:t>
            </a:r>
            <a:r>
              <a:rPr lang="en-US" dirty="0" err="1"/>
              <a:t>i</a:t>
            </a:r>
            <a:r>
              <a:rPr lang="en-US" dirty="0"/>
              <a:t>, there is exactly one edge from node </a:t>
            </a:r>
            <a:r>
              <a:rPr lang="en-US" dirty="0" err="1"/>
              <a:t>i</a:t>
            </a:r>
            <a:r>
              <a:rPr lang="en-US" dirty="0"/>
              <a:t> to another node j. The summation goes over all nodes j, and the constraint enforces that the sum of the decision variables e[</a:t>
            </a:r>
            <a:r>
              <a:rPr lang="en-US" dirty="0" err="1"/>
              <a:t>i,j</a:t>
            </a:r>
            <a:r>
              <a:rPr lang="en-US" dirty="0"/>
              <a:t>] for a given node </a:t>
            </a:r>
            <a:r>
              <a:rPr lang="en-US" dirty="0" err="1"/>
              <a:t>i</a:t>
            </a:r>
            <a:r>
              <a:rPr lang="en-US" dirty="0"/>
              <a:t> must be equal to 1. This means that there is exactly one outgoing edge from each node in the tour.</a:t>
            </a:r>
          </a:p>
          <a:p>
            <a:endParaRPr lang="en-US" dirty="0"/>
          </a:p>
          <a:p>
            <a:r>
              <a:rPr lang="en-US" b="1" dirty="0">
                <a:effectLst/>
              </a:rPr>
              <a:t>Constraint 2: incoming edges constraint (one incoming edge for each node): </a:t>
            </a:r>
            <a:r>
              <a:rPr lang="en-US" b="1" dirty="0"/>
              <a:t>Equation 5:</a:t>
            </a:r>
            <a:endParaRPr lang="en-US" b="1" dirty="0">
              <a:effectLst/>
            </a:endParaRPr>
          </a:p>
          <a:p>
            <a:r>
              <a:rPr lang="en-US" dirty="0"/>
              <a:t>This constraint ensures that for each node </a:t>
            </a:r>
            <a:r>
              <a:rPr lang="en-US" dirty="0" err="1"/>
              <a:t>i</a:t>
            </a:r>
            <a:r>
              <a:rPr lang="en-US" dirty="0"/>
              <a:t>, there is exactly one edge coming into node </a:t>
            </a:r>
            <a:r>
              <a:rPr lang="en-US" dirty="0" err="1"/>
              <a:t>i</a:t>
            </a:r>
            <a:r>
              <a:rPr lang="en-US" dirty="0"/>
              <a:t> from another node j. The summation goes over all nodes j, and the constraint enforces that the sum of the decision variables e[</a:t>
            </a:r>
            <a:r>
              <a:rPr lang="en-US" dirty="0" err="1"/>
              <a:t>j,i</a:t>
            </a:r>
            <a:r>
              <a:rPr lang="en-US" dirty="0"/>
              <a:t>] for a given node </a:t>
            </a:r>
            <a:r>
              <a:rPr lang="en-US" dirty="0" err="1"/>
              <a:t>i</a:t>
            </a:r>
            <a:r>
              <a:rPr lang="en-US" dirty="0"/>
              <a:t> must be equal to 1. This means that there is exactly one incoming edge to each node in the tour.</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No Self-Loop Constraints: Equation 6:</a:t>
            </a:r>
          </a:p>
          <a:p>
            <a:pPr>
              <a:buFont typeface="+mj-lt"/>
              <a:buNone/>
            </a:pPr>
            <a:endParaRPr lang="en-US" dirty="0"/>
          </a:p>
          <a:p>
            <a:r>
              <a:rPr lang="en-US" dirty="0"/>
              <a:t>This ensures that the salesman cannot travel from a city directly back to the same city. The no self-loop constraint is implemented by setting the upper bound (</a:t>
            </a:r>
            <a:r>
              <a:rPr lang="en-US" dirty="0" err="1"/>
              <a:t>ub</a:t>
            </a:r>
            <a:r>
              <a:rPr lang="en-US" dirty="0"/>
              <a:t>) of the diagonal elements $e[</a:t>
            </a:r>
            <a:r>
              <a:rPr lang="en-US" dirty="0" err="1"/>
              <a:t>i,i</a:t>
            </a:r>
            <a:r>
              <a:rPr lang="en-US" dirty="0"/>
              <a:t>]$ in the binary decision matrix $e$ to 0, for all </a:t>
            </a:r>
            <a:r>
              <a:rPr lang="en-US" dirty="0" err="1"/>
              <a:t>i</a:t>
            </a:r>
            <a:r>
              <a:rPr lang="en-US" dirty="0"/>
              <a:t> in nodes.</a:t>
            </a:r>
          </a:p>
          <a:p>
            <a:endParaRPr lang="en-US" b="1" dirty="0">
              <a:effectLst/>
            </a:endParaRPr>
          </a:p>
          <a:p>
            <a:r>
              <a:rPr lang="en-US" b="1" dirty="0">
                <a:effectLst/>
              </a:rPr>
              <a:t>Equation 7 constraint:</a:t>
            </a:r>
          </a:p>
          <a:p>
            <a:r>
              <a:rPr lang="en-US" dirty="0"/>
              <a:t>The constraint e[</a:t>
            </a:r>
            <a:r>
              <a:rPr lang="en-US" dirty="0" err="1"/>
              <a:t>i</a:t>
            </a:r>
            <a:r>
              <a:rPr lang="en-US" dirty="0"/>
              <a:t>, j] ∈ {0, 1} for all </a:t>
            </a:r>
            <a:r>
              <a:rPr lang="en-US" dirty="0" err="1"/>
              <a:t>i</a:t>
            </a:r>
            <a:r>
              <a:rPr lang="en-US" dirty="0"/>
              <a:t> and j in nodes refers to the fact that each decision variable e[</a:t>
            </a:r>
            <a:r>
              <a:rPr lang="en-US" dirty="0" err="1"/>
              <a:t>i</a:t>
            </a:r>
            <a:r>
              <a:rPr lang="en-US" dirty="0"/>
              <a:t>, j] in the binary matrix can only take one of two possible values: 0 or 1 (If e[</a:t>
            </a:r>
            <a:r>
              <a:rPr lang="en-US" dirty="0" err="1"/>
              <a:t>i</a:t>
            </a:r>
            <a:r>
              <a:rPr lang="en-US" dirty="0"/>
              <a:t>, j] = 1, it means that the edge between node </a:t>
            </a:r>
            <a:r>
              <a:rPr lang="en-US" dirty="0" err="1"/>
              <a:t>i</a:t>
            </a:r>
            <a:r>
              <a:rPr lang="en-US" dirty="0"/>
              <a:t> and node j is included in the final tour )</a:t>
            </a:r>
            <a:endParaRPr lang="en-US" b="1" dirty="0">
              <a:effectLst/>
            </a:endParaRPr>
          </a:p>
          <a:p>
            <a:endParaRPr lang="en-US" b="1" dirty="0"/>
          </a:p>
          <a:p>
            <a:r>
              <a:rPr lang="en-US" b="1" dirty="0"/>
              <a:t>Equation 8:</a:t>
            </a:r>
          </a:p>
          <a:p>
            <a:r>
              <a:rPr lang="en-US" dirty="0"/>
              <a:t>This constraint ensures that the total number of edges in the subgraph formed by the nodes in the subtour S is less than or equal to the number of nodes in the subtour minus 1. This effectively breaks the subtour by forcing at least one node to connect to a node outside the subtour, preventing the formation of subtours in the final solution.</a:t>
            </a:r>
            <a:endParaRPr lang="en-US" b="1" dirty="0"/>
          </a:p>
          <a:p>
            <a:endParaRPr lang="en-US" b="1" dirty="0"/>
          </a:p>
          <a:p>
            <a:r>
              <a:rPr lang="en-IN" b="1" dirty="0"/>
              <a:t>Fine-Tuning Heuristic:</a:t>
            </a:r>
            <a:r>
              <a:rPr lang="en-IN" dirty="0"/>
              <a:t> basically based on a certain radius (median value taken from all the energy consumptions, that is taking place from a certain node), all the nodes within this median distance is explored for the </a:t>
            </a:r>
          </a:p>
          <a:p>
            <a:r>
              <a:rPr lang="en-IN" dirty="0"/>
              <a:t>Better drop-off let us-say, if two drop-off are such that changing there positions/order leads to the reduction in the local travel cost. (objective function is considered). </a:t>
            </a:r>
            <a:br>
              <a:rPr lang="en-IN" dirty="0"/>
            </a:br>
            <a:br>
              <a:rPr lang="en-IN" dirty="0"/>
            </a:br>
            <a:r>
              <a:rPr lang="en-IN" dirty="0"/>
              <a:t>In Future, We could explore better heuristic designs.. (hard clustering and soft clustering are few of the ideas). </a:t>
            </a:r>
          </a:p>
        </p:txBody>
      </p:sp>
      <p:sp>
        <p:nvSpPr>
          <p:cNvPr id="4" name="Slide Number Placeholder 3"/>
          <p:cNvSpPr>
            <a:spLocks noGrp="1"/>
          </p:cNvSpPr>
          <p:nvPr>
            <p:ph type="sldNum" sz="quarter" idx="5"/>
          </p:nvPr>
        </p:nvSpPr>
        <p:spPr/>
        <p:txBody>
          <a:bodyPr/>
          <a:lstStyle/>
          <a:p>
            <a:fld id="{0B18CDAC-D0B3-437C-AD63-12773CC660F5}" type="slidenum">
              <a:rPr lang="en-IN" smtClean="0"/>
              <a:t>8</a:t>
            </a:fld>
            <a:endParaRPr lang="en-IN"/>
          </a:p>
        </p:txBody>
      </p:sp>
    </p:spTree>
    <p:extLst>
      <p:ext uri="{BB962C8B-B14F-4D97-AF65-F5344CB8AC3E}">
        <p14:creationId xmlns:p14="http://schemas.microsoft.com/office/powerpoint/2010/main" val="103484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9</a:t>
            </a:fld>
            <a:endParaRPr lang="en-IN"/>
          </a:p>
        </p:txBody>
      </p:sp>
    </p:spTree>
    <p:extLst>
      <p:ext uri="{BB962C8B-B14F-4D97-AF65-F5344CB8AC3E}">
        <p14:creationId xmlns:p14="http://schemas.microsoft.com/office/powerpoint/2010/main" val="207431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16</a:t>
            </a:fld>
            <a:endParaRPr lang="en-IN"/>
          </a:p>
        </p:txBody>
      </p:sp>
    </p:spTree>
    <p:extLst>
      <p:ext uri="{BB962C8B-B14F-4D97-AF65-F5344CB8AC3E}">
        <p14:creationId xmlns:p14="http://schemas.microsoft.com/office/powerpoint/2010/main" val="340100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16A-D8BD-A841-0135-38AF217D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0FFF-7C94-A089-2F59-A59EE88E3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BD60F-DBD9-5B94-8DF0-07707191DFA0}"/>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733FC09D-C5B9-A6EA-1B62-C48686323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A678-96AB-E4D3-976E-044BF1E8F04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67935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4E7-C1F0-18CE-C55F-D4FF27993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368AA-5A8D-5B41-30B9-638A38255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A0173-2AB3-82D8-7678-304C0F132B50}"/>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B1644AA2-4ADF-E495-E159-63947C70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D9166-26AB-EBE2-5B37-67EAB03DAC77}"/>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0211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86917-B13C-EE9E-E246-8E739533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00AF5-B6AA-87F7-24B4-5525932E3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82D77-540B-5065-C914-FA4E9CFF543F}"/>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D27AF5FC-05EF-75D4-990B-852281D0C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DCD80-CF5A-79F2-98B5-D2110E19B09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35978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9EA-B8FD-13E2-5034-71AAB8868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53B3-7D02-2620-DCBF-96495B3A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7B5FA-8209-F7D5-C027-8B2EC9EC7C31}"/>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3C1EA622-8912-E838-D3DC-D2D186FA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38D59-C3CF-EF3D-3F80-1F67EAFB4ED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8064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277D-5867-4DF6-4F3B-F1ED6920D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B38DA-1EC6-61D8-3E0E-88D3CE7CD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45D69-490E-A915-DA97-548140CCD4F6}"/>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B1F40695-C3CB-AF8C-2949-A6EEE3887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65BB4-3CF6-72AE-4290-1D5A7285633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06188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BEFF-5F26-4EEE-2BF4-74B7A746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6ECA-7B79-58FA-D419-4156C8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7ACB-DB47-EA3B-4294-B9B57B31F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A2DF8-0841-14C6-5FB6-AFF636C65C5B}"/>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ED3AAB10-69DC-503C-2A85-F6A5EFEC6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C76-9F93-824C-B74A-8C1103AFA168}"/>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0740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0E1-623A-CDFE-554C-5C512C101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16381-BA36-D2E4-B431-3ABA8B76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9965-653A-C0AC-1BEB-CDBA3AC4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37995-5DCC-ACE5-F0E2-198069470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C5E6-1C40-5F4C-E8AB-930F3163D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8AD0C-0E30-3417-F32C-0836328B129A}"/>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8" name="Footer Placeholder 7">
            <a:extLst>
              <a:ext uri="{FF2B5EF4-FFF2-40B4-BE49-F238E27FC236}">
                <a16:creationId xmlns:a16="http://schemas.microsoft.com/office/drawing/2014/main" id="{78B7E262-A1CD-3B7C-4D00-BB287E7B7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38AB5-FE12-14C6-6615-903B4429CA51}"/>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2313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7E05-2875-CDBF-222E-8416F0F29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72468-E27B-A7AE-5887-BD53A975D85A}"/>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4" name="Footer Placeholder 3">
            <a:extLst>
              <a:ext uri="{FF2B5EF4-FFF2-40B4-BE49-F238E27FC236}">
                <a16:creationId xmlns:a16="http://schemas.microsoft.com/office/drawing/2014/main" id="{1FD5444B-6F94-1217-65AB-8C55E082B4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490A5-734B-6894-408D-260042C4D67B}"/>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1302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1D48F-4B37-9743-8F07-7B07EFC5B2E2}"/>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3" name="Footer Placeholder 2">
            <a:extLst>
              <a:ext uri="{FF2B5EF4-FFF2-40B4-BE49-F238E27FC236}">
                <a16:creationId xmlns:a16="http://schemas.microsoft.com/office/drawing/2014/main" id="{DA82F2E1-BE4F-69CB-E6BE-88F109E79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0222-CAA1-5938-28CE-D700E796E7D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855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573-3301-AB94-68FA-D91894A25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4A97-3A09-DC35-5A70-F8EC8AA3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5FAC2-2547-E683-E00D-C1A2F811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6156E-4983-0838-86AF-CAA2C8D7A952}"/>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8FF29F24-12CF-9235-0678-6A7C3F64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B9D08-53E4-8D89-4199-13297932BB8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56058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4F47-2591-EDE5-2CD7-03821B8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A40DA-2439-05FE-F72D-ED18D7242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79026-91EE-DCF6-6BDF-CE385947E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17EB6-10EF-681F-400A-B8A90130AC0D}"/>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E0F140DF-4B86-A308-2FD2-F13F3CF6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DF19-FB09-EF97-F1CE-E18ECE887036}"/>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673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3171-0C9B-63F7-77D7-AC38F2C35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ADED-56AA-FCF1-6D7B-D0B4BF331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59EF-D2DA-33C7-ADD4-20998AA6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A1A8515A-187D-2F66-9522-C25028C0F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83F3C-583A-A0B0-6FF8-519D4FE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DC69B-53EC-4280-BA61-4E2D92CC914F}" type="slidenum">
              <a:rPr lang="en-IN" smtClean="0"/>
              <a:t>‹#›</a:t>
            </a:fld>
            <a:endParaRPr lang="en-IN"/>
          </a:p>
        </p:txBody>
      </p:sp>
    </p:spTree>
    <p:extLst>
      <p:ext uri="{BB962C8B-B14F-4D97-AF65-F5344CB8AC3E}">
        <p14:creationId xmlns:p14="http://schemas.microsoft.com/office/powerpoint/2010/main" val="27362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lls.cl@northeastern.edu" TargetMode="External"/><Relationship Id="rId2" Type="http://schemas.openxmlformats.org/officeDocument/2006/relationships/hyperlink" Target="mailto:hadler.c@northeastern.edu" TargetMode="External"/><Relationship Id="rId1" Type="http://schemas.openxmlformats.org/officeDocument/2006/relationships/slideLayout" Target="../slideLayouts/slideLayout1.xml"/><Relationship Id="rId5" Type="http://schemas.openxmlformats.org/officeDocument/2006/relationships/hyperlink" Target="mailto:verma.lu@northeastern.edu" TargetMode="External"/><Relationship Id="rId4" Type="http://schemas.openxmlformats.org/officeDocument/2006/relationships/hyperlink" Target="mailto:saravanan.s@northeaster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27A-6DB2-8111-E398-620A4A9745C2}"/>
              </a:ext>
            </a:extLst>
          </p:cNvPr>
          <p:cNvSpPr>
            <a:spLocks noGrp="1"/>
          </p:cNvSpPr>
          <p:nvPr>
            <p:ph type="ctrTitle"/>
          </p:nvPr>
        </p:nvSpPr>
        <p:spPr>
          <a:xfrm>
            <a:off x="1524000" y="1122363"/>
            <a:ext cx="9123680" cy="1630997"/>
          </a:xfrm>
        </p:spPr>
        <p:txBody>
          <a:bodyPr>
            <a:normAutofit/>
          </a:bodyPr>
          <a:lstStyle/>
          <a:p>
            <a:r>
              <a:rPr lang="en-IN" sz="3000" dirty="0"/>
              <a:t>Final Project Report</a:t>
            </a:r>
            <a:br>
              <a:rPr lang="en-IN" sz="3000" dirty="0"/>
            </a:br>
            <a:br>
              <a:rPr lang="en-IN" sz="3000" dirty="0"/>
            </a:br>
            <a:r>
              <a:rPr lang="en-IN" sz="3000" dirty="0"/>
              <a:t>Minimizing Energy Expended by a Parcel Delivery Truck</a:t>
            </a:r>
          </a:p>
        </p:txBody>
      </p:sp>
      <p:sp>
        <p:nvSpPr>
          <p:cNvPr id="3" name="Subtitle 2">
            <a:extLst>
              <a:ext uri="{FF2B5EF4-FFF2-40B4-BE49-F238E27FC236}">
                <a16:creationId xmlns:a16="http://schemas.microsoft.com/office/drawing/2014/main" id="{0D7DE2A1-AF66-FB11-09A9-444CF3036EFE}"/>
              </a:ext>
            </a:extLst>
          </p:cNvPr>
          <p:cNvSpPr>
            <a:spLocks noGrp="1"/>
          </p:cNvSpPr>
          <p:nvPr>
            <p:ph type="subTitle" idx="1"/>
          </p:nvPr>
        </p:nvSpPr>
        <p:spPr>
          <a:xfrm>
            <a:off x="6004560" y="4775199"/>
            <a:ext cx="6075680" cy="1854517"/>
          </a:xfrm>
        </p:spPr>
        <p:txBody>
          <a:bodyPr>
            <a:normAutofit/>
          </a:bodyPr>
          <a:lstStyle/>
          <a:p>
            <a:pPr algn="just">
              <a:buFont typeface="+mj-lt"/>
              <a:buAutoNum type="arabicPeriod"/>
            </a:pPr>
            <a:r>
              <a:rPr lang="de-DE" sz="2000" b="1" dirty="0"/>
              <a:t> Christopher Hadler : </a:t>
            </a:r>
            <a:r>
              <a:rPr lang="de-DE" sz="2000" b="1" dirty="0">
                <a:hlinkClick r:id="rId2"/>
              </a:rPr>
              <a:t>hadler.c@northeastern.edu</a:t>
            </a:r>
            <a:endParaRPr lang="de-DE" sz="2000" dirty="0"/>
          </a:p>
          <a:p>
            <a:pPr algn="just">
              <a:buFont typeface="+mj-lt"/>
              <a:buAutoNum type="arabicPeriod"/>
            </a:pPr>
            <a:r>
              <a:rPr lang="de-DE" sz="2000" b="1" dirty="0"/>
              <a:t> Clara Wells : </a:t>
            </a:r>
            <a:r>
              <a:rPr lang="de-DE" sz="2000" b="1" dirty="0">
                <a:hlinkClick r:id="rId3"/>
              </a:rPr>
              <a:t>wells.cl@northeastern.edu</a:t>
            </a:r>
            <a:endParaRPr lang="de-DE" sz="2000" dirty="0"/>
          </a:p>
          <a:p>
            <a:pPr algn="just">
              <a:buFont typeface="+mj-lt"/>
              <a:buAutoNum type="arabicPeriod"/>
            </a:pPr>
            <a:r>
              <a:rPr lang="de-DE" sz="2000" b="1" dirty="0"/>
              <a:t> Shruti Saravanan : </a:t>
            </a:r>
            <a:r>
              <a:rPr lang="de-DE" sz="2000" b="1" dirty="0">
                <a:hlinkClick r:id="rId4"/>
              </a:rPr>
              <a:t>saravanan.s@northeastern.edu</a:t>
            </a:r>
            <a:endParaRPr lang="de-DE" sz="2000" dirty="0"/>
          </a:p>
          <a:p>
            <a:pPr algn="just">
              <a:buFont typeface="+mj-lt"/>
              <a:buAutoNum type="arabicPeriod"/>
            </a:pPr>
            <a:r>
              <a:rPr lang="de-DE" sz="2000" b="1" dirty="0"/>
              <a:t> Luv Verma : </a:t>
            </a:r>
            <a:r>
              <a:rPr lang="de-DE" sz="2000" b="1" dirty="0">
                <a:hlinkClick r:id="rId5"/>
              </a:rPr>
              <a:t>verma.lu@northeastern.edu</a:t>
            </a:r>
            <a:endParaRPr lang="de-DE" sz="2000" dirty="0"/>
          </a:p>
          <a:p>
            <a:endParaRPr lang="en-IN" sz="2000" dirty="0"/>
          </a:p>
          <a:p>
            <a:endParaRPr lang="en-IN" sz="2000" dirty="0"/>
          </a:p>
        </p:txBody>
      </p:sp>
    </p:spTree>
    <p:extLst>
      <p:ext uri="{BB962C8B-B14F-4D97-AF65-F5344CB8AC3E}">
        <p14:creationId xmlns:p14="http://schemas.microsoft.com/office/powerpoint/2010/main" val="325480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C577-1BF2-FBFC-9477-9B934B0A4C4C}"/>
              </a:ext>
            </a:extLst>
          </p:cNvPr>
          <p:cNvSpPr>
            <a:spLocks noGrp="1"/>
          </p:cNvSpPr>
          <p:nvPr>
            <p:ph type="title"/>
          </p:nvPr>
        </p:nvSpPr>
        <p:spPr>
          <a:xfrm>
            <a:off x="157716" y="163660"/>
            <a:ext cx="8167577" cy="517377"/>
          </a:xfrm>
        </p:spPr>
        <p:txBody>
          <a:bodyPr>
            <a:normAutofit fontScale="90000"/>
          </a:bodyPr>
          <a:lstStyle/>
          <a:p>
            <a:r>
              <a:rPr lang="en-US" dirty="0"/>
              <a:t>Output Discussion</a:t>
            </a:r>
            <a:endParaRPr lang="en-IN" dirty="0"/>
          </a:p>
        </p:txBody>
      </p:sp>
      <p:sp>
        <p:nvSpPr>
          <p:cNvPr id="3" name="Content Placeholder 2">
            <a:extLst>
              <a:ext uri="{FF2B5EF4-FFF2-40B4-BE49-F238E27FC236}">
                <a16:creationId xmlns:a16="http://schemas.microsoft.com/office/drawing/2014/main" id="{8FBE2C41-0D3B-0A66-D329-F41692C5571F}"/>
              </a:ext>
            </a:extLst>
          </p:cNvPr>
          <p:cNvSpPr>
            <a:spLocks noGrp="1"/>
          </p:cNvSpPr>
          <p:nvPr>
            <p:ph idx="1"/>
          </p:nvPr>
        </p:nvSpPr>
        <p:spPr>
          <a:xfrm>
            <a:off x="232144" y="996285"/>
            <a:ext cx="6381307" cy="5223762"/>
          </a:xfrm>
        </p:spPr>
        <p:txBody>
          <a:bodyPr/>
          <a:lstStyle/>
          <a:p>
            <a:pPr marL="0" indent="0">
              <a:buNone/>
            </a:pPr>
            <a:r>
              <a:rPr lang="en-IN" sz="2800" b="1" dirty="0"/>
              <a:t>Output Format:</a:t>
            </a:r>
          </a:p>
          <a:p>
            <a:pPr marL="0" indent="0">
              <a:buNone/>
            </a:pPr>
            <a:r>
              <a:rPr lang="en-IN" sz="2800" b="1" dirty="0"/>
              <a:t>Line 1:</a:t>
            </a:r>
            <a:r>
              <a:rPr lang="en-IN" sz="2800" dirty="0"/>
              <a:t> Represent the cycle (of locations) the truck took to drop-off parcels</a:t>
            </a:r>
          </a:p>
          <a:p>
            <a:pPr marL="0" indent="0">
              <a:buNone/>
            </a:pPr>
            <a:r>
              <a:rPr lang="en-IN" sz="2800" b="1" dirty="0"/>
              <a:t>Line 2:</a:t>
            </a:r>
            <a:r>
              <a:rPr lang="en-IN" sz="2800" dirty="0"/>
              <a:t> Number of distinct locations at which parcels were dropped off</a:t>
            </a:r>
          </a:p>
          <a:p>
            <a:pPr marL="0" indent="0">
              <a:buNone/>
            </a:pPr>
            <a:r>
              <a:rPr lang="en-IN" sz="2800" b="1" dirty="0"/>
              <a:t>Next Lines:</a:t>
            </a:r>
          </a:p>
          <a:p>
            <a:pPr marL="0" indent="0">
              <a:buNone/>
            </a:pPr>
            <a:r>
              <a:rPr lang="en-IN" sz="2800" dirty="0"/>
              <a:t>1</a:t>
            </a:r>
            <a:r>
              <a:rPr lang="en-IN" sz="2800" baseline="30000" dirty="0"/>
              <a:t>st</a:t>
            </a:r>
            <a:r>
              <a:rPr lang="en-IN" sz="2800" dirty="0"/>
              <a:t> column: Location/name where the parcel/(s) were dropped.</a:t>
            </a:r>
          </a:p>
          <a:p>
            <a:pPr marL="0" indent="0">
              <a:buNone/>
            </a:pPr>
            <a:r>
              <a:rPr lang="en-IN" sz="2800" dirty="0"/>
              <a:t>Remaining columns: Location/name/(s) of the parcels which were dropped off at a particular location</a:t>
            </a:r>
          </a:p>
          <a:p>
            <a:endParaRPr lang="en-IN" dirty="0"/>
          </a:p>
        </p:txBody>
      </p:sp>
      <p:pic>
        <p:nvPicPr>
          <p:cNvPr id="4" name="Picture 3">
            <a:extLst>
              <a:ext uri="{FF2B5EF4-FFF2-40B4-BE49-F238E27FC236}">
                <a16:creationId xmlns:a16="http://schemas.microsoft.com/office/drawing/2014/main" id="{B0503F2E-14CC-6399-B07D-C06FDE15BD98}"/>
              </a:ext>
            </a:extLst>
          </p:cNvPr>
          <p:cNvPicPr>
            <a:picLocks noChangeAspect="1"/>
          </p:cNvPicPr>
          <p:nvPr/>
        </p:nvPicPr>
        <p:blipFill>
          <a:blip r:embed="rId2"/>
          <a:stretch>
            <a:fillRect/>
          </a:stretch>
        </p:blipFill>
        <p:spPr>
          <a:xfrm>
            <a:off x="7874000" y="52289"/>
            <a:ext cx="4160284" cy="2018509"/>
          </a:xfrm>
          <a:prstGeom prst="rect">
            <a:avLst/>
          </a:prstGeom>
        </p:spPr>
      </p:pic>
      <p:pic>
        <p:nvPicPr>
          <p:cNvPr id="5" name="Picture 4">
            <a:extLst>
              <a:ext uri="{FF2B5EF4-FFF2-40B4-BE49-F238E27FC236}">
                <a16:creationId xmlns:a16="http://schemas.microsoft.com/office/drawing/2014/main" id="{CDECEEE3-3AAC-F112-7F6A-0CD5A8EFF20D}"/>
              </a:ext>
            </a:extLst>
          </p:cNvPr>
          <p:cNvPicPr>
            <a:picLocks noChangeAspect="1"/>
          </p:cNvPicPr>
          <p:nvPr/>
        </p:nvPicPr>
        <p:blipFill>
          <a:blip r:embed="rId3"/>
          <a:stretch>
            <a:fillRect/>
          </a:stretch>
        </p:blipFill>
        <p:spPr>
          <a:xfrm>
            <a:off x="4145700" y="52289"/>
            <a:ext cx="3595800" cy="1346200"/>
          </a:xfrm>
          <a:prstGeom prst="rect">
            <a:avLst/>
          </a:prstGeom>
        </p:spPr>
      </p:pic>
      <p:sp>
        <p:nvSpPr>
          <p:cNvPr id="7" name="AutoShape 4" descr="Untitled">
            <a:extLst>
              <a:ext uri="{FF2B5EF4-FFF2-40B4-BE49-F238E27FC236}">
                <a16:creationId xmlns:a16="http://schemas.microsoft.com/office/drawing/2014/main" id="{21DBE50F-CF77-9CC9-5164-CF118CE573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Content Placeholder 4">
            <a:extLst>
              <a:ext uri="{FF2B5EF4-FFF2-40B4-BE49-F238E27FC236}">
                <a16:creationId xmlns:a16="http://schemas.microsoft.com/office/drawing/2014/main" id="{5169D6AE-C4A5-19F3-7010-A7437834B8D5}"/>
              </a:ext>
            </a:extLst>
          </p:cNvPr>
          <p:cNvPicPr>
            <a:picLocks noChangeAspect="1"/>
          </p:cNvPicPr>
          <p:nvPr/>
        </p:nvPicPr>
        <p:blipFill>
          <a:blip r:embed="rId4"/>
          <a:stretch>
            <a:fillRect/>
          </a:stretch>
        </p:blipFill>
        <p:spPr>
          <a:xfrm>
            <a:off x="7960242" y="2691278"/>
            <a:ext cx="4053841" cy="1475443"/>
          </a:xfrm>
          <a:prstGeom prst="rect">
            <a:avLst/>
          </a:prstGeom>
        </p:spPr>
      </p:pic>
      <p:pic>
        <p:nvPicPr>
          <p:cNvPr id="11" name="Picture 10">
            <a:extLst>
              <a:ext uri="{FF2B5EF4-FFF2-40B4-BE49-F238E27FC236}">
                <a16:creationId xmlns:a16="http://schemas.microsoft.com/office/drawing/2014/main" id="{790EF07D-72F1-FA89-53AF-11C4DCCDA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5293" y="4286584"/>
            <a:ext cx="3708991" cy="2519127"/>
          </a:xfrm>
          <a:prstGeom prst="rect">
            <a:avLst/>
          </a:prstGeom>
        </p:spPr>
      </p:pic>
    </p:spTree>
    <p:extLst>
      <p:ext uri="{BB962C8B-B14F-4D97-AF65-F5344CB8AC3E}">
        <p14:creationId xmlns:p14="http://schemas.microsoft.com/office/powerpoint/2010/main" val="347289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D2D-2E66-E139-817F-69B2417154E5}"/>
              </a:ext>
            </a:extLst>
          </p:cNvPr>
          <p:cNvSpPr>
            <a:spLocks noGrp="1"/>
          </p:cNvSpPr>
          <p:nvPr>
            <p:ph type="title"/>
          </p:nvPr>
        </p:nvSpPr>
        <p:spPr>
          <a:xfrm>
            <a:off x="0" y="1"/>
            <a:ext cx="7965440" cy="558800"/>
          </a:xfrm>
        </p:spPr>
        <p:txBody>
          <a:bodyPr>
            <a:normAutofit/>
          </a:bodyPr>
          <a:lstStyle/>
          <a:p>
            <a:r>
              <a:rPr lang="en-IN" sz="3200" b="1" dirty="0"/>
              <a:t>Conclusion</a:t>
            </a:r>
          </a:p>
        </p:txBody>
      </p:sp>
      <p:sp>
        <p:nvSpPr>
          <p:cNvPr id="3" name="Content Placeholder 2">
            <a:extLst>
              <a:ext uri="{FF2B5EF4-FFF2-40B4-BE49-F238E27FC236}">
                <a16:creationId xmlns:a16="http://schemas.microsoft.com/office/drawing/2014/main" id="{9FD92D20-D420-FAAC-5770-7A6B4FC13CEF}"/>
              </a:ext>
            </a:extLst>
          </p:cNvPr>
          <p:cNvSpPr>
            <a:spLocks noGrp="1"/>
          </p:cNvSpPr>
          <p:nvPr>
            <p:ph idx="1"/>
          </p:nvPr>
        </p:nvSpPr>
        <p:spPr>
          <a:xfrm>
            <a:off x="86360" y="660400"/>
            <a:ext cx="11709400" cy="6096000"/>
          </a:xfrm>
        </p:spPr>
        <p:txBody>
          <a:bodyPr>
            <a:normAutofit fontScale="92500" lnSpcReduction="20000"/>
          </a:bodyPr>
          <a:lstStyle/>
          <a:p>
            <a:pPr marL="514350" indent="-514350">
              <a:buAutoNum type="arabicPeriod"/>
            </a:pPr>
            <a:r>
              <a:rPr lang="en-IN" dirty="0"/>
              <a:t>Minimization of overall energy expenditure was formulated as a TSP problem, where we minimized the sum of distances between the nodes travelled/included in the tour.</a:t>
            </a:r>
          </a:p>
          <a:p>
            <a:pPr marL="514350" indent="-514350">
              <a:buAutoNum type="arabicPeriod"/>
            </a:pPr>
            <a:r>
              <a:rPr lang="en-IN" dirty="0"/>
              <a:t>Several optimizations where done, such as looking out for articulation points, getting biconnected components, breaking parent-child relationships in biconnected components.</a:t>
            </a:r>
          </a:p>
          <a:p>
            <a:pPr marL="514350" indent="-514350">
              <a:buAutoNum type="arabicPeriod"/>
            </a:pPr>
            <a:r>
              <a:rPr lang="en-IN" dirty="0"/>
              <a:t>The problem was posed as a minimization problem (minimization the sum of distances between the nodes). Equations were formulated and </a:t>
            </a:r>
            <a:r>
              <a:rPr lang="en-IN" dirty="0" err="1"/>
              <a:t>Gurobi</a:t>
            </a:r>
            <a:r>
              <a:rPr lang="en-IN" dirty="0"/>
              <a:t> optimizer was used.</a:t>
            </a:r>
          </a:p>
          <a:p>
            <a:pPr marL="514350" indent="-514350">
              <a:buAutoNum type="arabicPeriod"/>
            </a:pPr>
            <a:r>
              <a:rPr lang="en-IN" dirty="0"/>
              <a:t>A fine-tuning heuristic was developed to minimize the total energy expenditure in the TSP cycles in subgraphs.</a:t>
            </a:r>
          </a:p>
          <a:p>
            <a:pPr marL="514350" indent="-514350">
              <a:buAutoNum type="arabicPeriod"/>
            </a:pPr>
            <a:r>
              <a:rPr lang="en-IN" dirty="0"/>
              <a:t>Solutions within subgraphs were stitched, finally to get to the overall solution.</a:t>
            </a:r>
          </a:p>
          <a:p>
            <a:pPr marL="514350" indent="-514350">
              <a:buAutoNum type="arabicPeriod"/>
            </a:pPr>
            <a:r>
              <a:rPr lang="en-IN" dirty="0"/>
              <a:t>Showed that solution worked on two extreme cases (minimal to maximal articulation points).</a:t>
            </a:r>
          </a:p>
          <a:p>
            <a:pPr marL="514350" indent="-514350">
              <a:buAutoNum type="arabicPeriod"/>
            </a:pPr>
            <a:r>
              <a:rPr lang="en-IN" dirty="0"/>
              <a:t>A network of 100 locations with 50 drop-off points was tested and was run successfully.</a:t>
            </a:r>
          </a:p>
          <a:p>
            <a:pPr marL="514350" indent="-514350">
              <a:buAutoNum type="arabicPeriod"/>
            </a:pPr>
            <a:r>
              <a:rPr lang="en-IN" dirty="0" err="1"/>
              <a:t>Christofide’s</a:t>
            </a:r>
            <a:r>
              <a:rPr lang="en-IN" dirty="0"/>
              <a:t> algorithm was also explored and …..</a:t>
            </a:r>
          </a:p>
        </p:txBody>
      </p:sp>
    </p:spTree>
    <p:extLst>
      <p:ext uri="{BB962C8B-B14F-4D97-AF65-F5344CB8AC3E}">
        <p14:creationId xmlns:p14="http://schemas.microsoft.com/office/powerpoint/2010/main" val="1664881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414D-0303-27BE-84EA-615731B8AB10}"/>
              </a:ext>
            </a:extLst>
          </p:cNvPr>
          <p:cNvSpPr>
            <a:spLocks noGrp="1"/>
          </p:cNvSpPr>
          <p:nvPr>
            <p:ph type="title"/>
          </p:nvPr>
        </p:nvSpPr>
        <p:spPr>
          <a:xfrm>
            <a:off x="4018280" y="2766218"/>
            <a:ext cx="2758440" cy="1325563"/>
          </a:xfrm>
        </p:spPr>
        <p:txBody>
          <a:bodyPr/>
          <a:lstStyle/>
          <a:p>
            <a:r>
              <a:rPr lang="en-IN" dirty="0"/>
              <a:t>Thank You</a:t>
            </a:r>
          </a:p>
        </p:txBody>
      </p:sp>
    </p:spTree>
    <p:extLst>
      <p:ext uri="{BB962C8B-B14F-4D97-AF65-F5344CB8AC3E}">
        <p14:creationId xmlns:p14="http://schemas.microsoft.com/office/powerpoint/2010/main" val="316554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52DC-0D81-5F06-7527-70D968B3040C}"/>
              </a:ext>
            </a:extLst>
          </p:cNvPr>
          <p:cNvSpPr>
            <a:spLocks noGrp="1"/>
          </p:cNvSpPr>
          <p:nvPr>
            <p:ph type="title"/>
          </p:nvPr>
        </p:nvSpPr>
        <p:spPr/>
        <p:txBody>
          <a:bodyPr/>
          <a:lstStyle/>
          <a:p>
            <a:r>
              <a:rPr lang="en-IN" dirty="0"/>
              <a:t>Appendix</a:t>
            </a:r>
          </a:p>
        </p:txBody>
      </p:sp>
    </p:spTree>
    <p:extLst>
      <p:ext uri="{BB962C8B-B14F-4D97-AF65-F5344CB8AC3E}">
        <p14:creationId xmlns:p14="http://schemas.microsoft.com/office/powerpoint/2010/main" val="349073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2"/>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3"/>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4"/>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5"/>
          <a:stretch>
            <a:fillRect/>
          </a:stretch>
        </p:blipFill>
        <p:spPr>
          <a:xfrm>
            <a:off x="0" y="4983318"/>
            <a:ext cx="7087214" cy="1874682"/>
          </a:xfrm>
          <a:prstGeom prst="rect">
            <a:avLst/>
          </a:prstGeom>
        </p:spPr>
      </p:pic>
    </p:spTree>
    <p:extLst>
      <p:ext uri="{BB962C8B-B14F-4D97-AF65-F5344CB8AC3E}">
        <p14:creationId xmlns:p14="http://schemas.microsoft.com/office/powerpoint/2010/main" val="285724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3"/>
          <a:stretch>
            <a:fillRect/>
          </a:stretch>
        </p:blipFill>
        <p:spPr>
          <a:xfrm>
            <a:off x="439785" y="3402271"/>
            <a:ext cx="4500726" cy="3151059"/>
          </a:xfrm>
          <a:prstGeom prst="rect">
            <a:avLst/>
          </a:prstGeom>
        </p:spPr>
      </p:pic>
      <p:sp>
        <p:nvSpPr>
          <p:cNvPr id="4" name="TextBox 3">
            <a:extLst>
              <a:ext uri="{FF2B5EF4-FFF2-40B4-BE49-F238E27FC236}">
                <a16:creationId xmlns:a16="http://schemas.microsoft.com/office/drawing/2014/main" id="{A6F012AF-5EF8-209C-6780-C2008ADBB550}"/>
              </a:ext>
            </a:extLst>
          </p:cNvPr>
          <p:cNvSpPr txBox="1"/>
          <p:nvPr/>
        </p:nvSpPr>
        <p:spPr>
          <a:xfrm>
            <a:off x="3777096" y="3291093"/>
            <a:ext cx="7554190" cy="369332"/>
          </a:xfrm>
          <a:prstGeom prst="rect">
            <a:avLst/>
          </a:prstGeom>
          <a:noFill/>
        </p:spPr>
        <p:txBody>
          <a:bodyPr wrap="square">
            <a:spAutoFit/>
          </a:bodyPr>
          <a:lstStyle/>
          <a:p>
            <a:r>
              <a:rPr lang="en-IN" sz="1800" dirty="0"/>
              <a:t>Location/</a:t>
            </a:r>
            <a:endParaRPr lang="en-IN" dirty="0"/>
          </a:p>
        </p:txBody>
      </p:sp>
      <p:sp>
        <p:nvSpPr>
          <p:cNvPr id="7" name="TextBox 6">
            <a:extLst>
              <a:ext uri="{FF2B5EF4-FFF2-40B4-BE49-F238E27FC236}">
                <a16:creationId xmlns:a16="http://schemas.microsoft.com/office/drawing/2014/main" id="{8CA0088F-D420-4C76-E6A8-A84944543C5C}"/>
              </a:ext>
            </a:extLst>
          </p:cNvPr>
          <p:cNvSpPr txBox="1"/>
          <p:nvPr/>
        </p:nvSpPr>
        <p:spPr>
          <a:xfrm>
            <a:off x="3777096" y="3291093"/>
            <a:ext cx="7554190" cy="369332"/>
          </a:xfrm>
          <a:prstGeom prst="rect">
            <a:avLst/>
          </a:prstGeom>
          <a:noFill/>
        </p:spPr>
        <p:txBody>
          <a:bodyPr wrap="square">
            <a:spAutoFit/>
          </a:bodyPr>
          <a:lstStyle/>
          <a:p>
            <a:r>
              <a:rPr lang="en-IN" sz="1800" dirty="0"/>
              <a:t>Location/</a:t>
            </a:r>
            <a:endParaRPr lang="en-IN" dirty="0"/>
          </a:p>
        </p:txBody>
      </p:sp>
    </p:spTree>
    <p:extLst>
      <p:ext uri="{BB962C8B-B14F-4D97-AF65-F5344CB8AC3E}">
        <p14:creationId xmlns:p14="http://schemas.microsoft.com/office/powerpoint/2010/main" val="86734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br>
              <a:rPr lang="en-IN" dirty="0"/>
            </a:br>
            <a:endParaRPr lang="en-IN" dirty="0"/>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4679512" y="3807068"/>
            <a:ext cx="22906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2" name="Rectangle: Rounded Corners 11">
            <a:extLst>
              <a:ext uri="{FF2B5EF4-FFF2-40B4-BE49-F238E27FC236}">
                <a16:creationId xmlns:a16="http://schemas.microsoft.com/office/drawing/2014/main" id="{7B24DCE1-7650-071C-D299-2901815490F9}"/>
              </a:ext>
            </a:extLst>
          </p:cNvPr>
          <p:cNvSpPr/>
          <p:nvPr/>
        </p:nvSpPr>
        <p:spPr>
          <a:xfrm>
            <a:off x="2367023" y="3807068"/>
            <a:ext cx="21833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 Generate total expenditure</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6" name="Rectangle: Rounded Corners 15">
            <a:extLst>
              <a:ext uri="{FF2B5EF4-FFF2-40B4-BE49-F238E27FC236}">
                <a16:creationId xmlns:a16="http://schemas.microsoft.com/office/drawing/2014/main" id="{99AB5C0F-EAF5-5108-86C2-CE97D72F2DC2}"/>
              </a:ext>
            </a:extLst>
          </p:cNvPr>
          <p:cNvSpPr/>
          <p:nvPr/>
        </p:nvSpPr>
        <p:spPr>
          <a:xfrm>
            <a:off x="2163854" y="3682484"/>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4164775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7" name="Picture 6">
            <a:extLst>
              <a:ext uri="{FF2B5EF4-FFF2-40B4-BE49-F238E27FC236}">
                <a16:creationId xmlns:a16="http://schemas.microsoft.com/office/drawing/2014/main" id="{2BB5905D-7D44-EC95-4CC6-6EBBC216480B}"/>
              </a:ext>
            </a:extLst>
          </p:cNvPr>
          <p:cNvPicPr>
            <a:picLocks noChangeAspect="1"/>
          </p:cNvPicPr>
          <p:nvPr/>
        </p:nvPicPr>
        <p:blipFill>
          <a:blip r:embed="rId2"/>
          <a:stretch>
            <a:fillRect/>
          </a:stretch>
        </p:blipFill>
        <p:spPr>
          <a:xfrm>
            <a:off x="6644954" y="3922550"/>
            <a:ext cx="5547046" cy="1968193"/>
          </a:xfrm>
          <a:prstGeom prst="rect">
            <a:avLst/>
          </a:prstGeom>
        </p:spPr>
      </p:pic>
      <p:sp>
        <p:nvSpPr>
          <p:cNvPr id="9" name="TextBox 8">
            <a:extLst>
              <a:ext uri="{FF2B5EF4-FFF2-40B4-BE49-F238E27FC236}">
                <a16:creationId xmlns:a16="http://schemas.microsoft.com/office/drawing/2014/main" id="{97EFBF0F-0B32-E75B-7F96-6243F2D5A91D}"/>
              </a:ext>
            </a:extLst>
          </p:cNvPr>
          <p:cNvSpPr txBox="1"/>
          <p:nvPr/>
        </p:nvSpPr>
        <p:spPr>
          <a:xfrm>
            <a:off x="9479903" y="6422300"/>
            <a:ext cx="6097554" cy="369332"/>
          </a:xfrm>
          <a:prstGeom prst="rect">
            <a:avLst/>
          </a:prstGeom>
          <a:noFill/>
        </p:spPr>
        <p:txBody>
          <a:bodyPr wrap="square">
            <a:spAutoFit/>
          </a:bodyPr>
          <a:lstStyle/>
          <a:p>
            <a:r>
              <a:rPr lang="en-IN" dirty="0"/>
              <a:t>1000_50.in</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3"/>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4"/>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5"/>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6"/>
          <a:stretch>
            <a:fillRect/>
          </a:stretch>
        </p:blipFill>
        <p:spPr>
          <a:xfrm>
            <a:off x="0" y="4983318"/>
            <a:ext cx="7087214" cy="1874682"/>
          </a:xfrm>
          <a:prstGeom prst="rect">
            <a:avLst/>
          </a:prstGeom>
        </p:spPr>
      </p:pic>
    </p:spTree>
    <p:extLst>
      <p:ext uri="{BB962C8B-B14F-4D97-AF65-F5344CB8AC3E}">
        <p14:creationId xmlns:p14="http://schemas.microsoft.com/office/powerpoint/2010/main" val="1405998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pic>
        <p:nvPicPr>
          <p:cNvPr id="7" name="Picture 6">
            <a:extLst>
              <a:ext uri="{FF2B5EF4-FFF2-40B4-BE49-F238E27FC236}">
                <a16:creationId xmlns:a16="http://schemas.microsoft.com/office/drawing/2014/main" id="{39098CCD-E532-0229-39EE-15018BFFDB6B}"/>
              </a:ext>
            </a:extLst>
          </p:cNvPr>
          <p:cNvPicPr>
            <a:picLocks noChangeAspect="1"/>
          </p:cNvPicPr>
          <p:nvPr/>
        </p:nvPicPr>
        <p:blipFill>
          <a:blip r:embed="rId3"/>
          <a:stretch>
            <a:fillRect/>
          </a:stretch>
        </p:blipFill>
        <p:spPr>
          <a:xfrm>
            <a:off x="5399704" y="167496"/>
            <a:ext cx="6439677" cy="2446079"/>
          </a:xfrm>
          <a:prstGeom prst="rect">
            <a:avLst/>
          </a:prstGeom>
        </p:spPr>
      </p:pic>
      <p:sp>
        <p:nvSpPr>
          <p:cNvPr id="9" name="TextBox 8">
            <a:extLst>
              <a:ext uri="{FF2B5EF4-FFF2-40B4-BE49-F238E27FC236}">
                <a16:creationId xmlns:a16="http://schemas.microsoft.com/office/drawing/2014/main" id="{AD59A1FB-CB9E-0AB4-3F59-2C8111B5E22B}"/>
              </a:ext>
            </a:extLst>
          </p:cNvPr>
          <p:cNvSpPr txBox="1"/>
          <p:nvPr/>
        </p:nvSpPr>
        <p:spPr>
          <a:xfrm>
            <a:off x="9022259" y="2728601"/>
            <a:ext cx="6097554" cy="369332"/>
          </a:xfrm>
          <a:prstGeom prst="rect">
            <a:avLst/>
          </a:prstGeom>
          <a:noFill/>
        </p:spPr>
        <p:txBody>
          <a:bodyPr wrap="square">
            <a:spAutoFit/>
          </a:bodyPr>
          <a:lstStyle/>
          <a:p>
            <a:r>
              <a:rPr lang="en-IN" dirty="0"/>
              <a:t>1004_50_All_Connected.in</a:t>
            </a:r>
          </a:p>
        </p:txBody>
      </p:sp>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4"/>
          <a:stretch>
            <a:fillRect/>
          </a:stretch>
        </p:blipFill>
        <p:spPr>
          <a:xfrm>
            <a:off x="439785" y="3402271"/>
            <a:ext cx="4500726" cy="3151059"/>
          </a:xfrm>
          <a:prstGeom prst="rect">
            <a:avLst/>
          </a:prstGeom>
        </p:spPr>
      </p:pic>
      <p:pic>
        <p:nvPicPr>
          <p:cNvPr id="14" name="Picture 13">
            <a:extLst>
              <a:ext uri="{FF2B5EF4-FFF2-40B4-BE49-F238E27FC236}">
                <a16:creationId xmlns:a16="http://schemas.microsoft.com/office/drawing/2014/main" id="{97D8C70D-C7E7-763E-75E9-C34D3B47D025}"/>
              </a:ext>
            </a:extLst>
          </p:cNvPr>
          <p:cNvPicPr>
            <a:picLocks noChangeAspect="1"/>
          </p:cNvPicPr>
          <p:nvPr/>
        </p:nvPicPr>
        <p:blipFill>
          <a:blip r:embed="rId5"/>
          <a:stretch>
            <a:fillRect/>
          </a:stretch>
        </p:blipFill>
        <p:spPr>
          <a:xfrm>
            <a:off x="474583" y="1053106"/>
            <a:ext cx="2644369" cy="1295512"/>
          </a:xfrm>
          <a:prstGeom prst="rect">
            <a:avLst/>
          </a:prstGeom>
        </p:spPr>
      </p:pic>
    </p:spTree>
    <p:extLst>
      <p:ext uri="{BB962C8B-B14F-4D97-AF65-F5344CB8AC3E}">
        <p14:creationId xmlns:p14="http://schemas.microsoft.com/office/powerpoint/2010/main" val="6790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7714-9F04-742A-82C9-426C3567EEA7}"/>
              </a:ext>
            </a:extLst>
          </p:cNvPr>
          <p:cNvSpPr>
            <a:spLocks noGrp="1"/>
          </p:cNvSpPr>
          <p:nvPr>
            <p:ph type="title"/>
          </p:nvPr>
        </p:nvSpPr>
        <p:spPr>
          <a:xfrm>
            <a:off x="0" y="0"/>
            <a:ext cx="9975273" cy="1039091"/>
          </a:xfrm>
        </p:spPr>
        <p:txBody>
          <a:bodyPr/>
          <a:lstStyle/>
          <a:p>
            <a:r>
              <a:rPr lang="en-IN" dirty="0"/>
              <a:t>Content</a:t>
            </a:r>
          </a:p>
        </p:txBody>
      </p:sp>
      <p:sp>
        <p:nvSpPr>
          <p:cNvPr id="3" name="Content Placeholder 2">
            <a:extLst>
              <a:ext uri="{FF2B5EF4-FFF2-40B4-BE49-F238E27FC236}">
                <a16:creationId xmlns:a16="http://schemas.microsoft.com/office/drawing/2014/main" id="{F663953A-1295-D8A8-EF02-271F020A9E14}"/>
              </a:ext>
            </a:extLst>
          </p:cNvPr>
          <p:cNvSpPr>
            <a:spLocks noGrp="1"/>
          </p:cNvSpPr>
          <p:nvPr>
            <p:ph idx="1"/>
          </p:nvPr>
        </p:nvSpPr>
        <p:spPr>
          <a:xfrm>
            <a:off x="297873" y="1253331"/>
            <a:ext cx="10515600" cy="4351338"/>
          </a:xfrm>
        </p:spPr>
        <p:txBody>
          <a:bodyPr/>
          <a:lstStyle/>
          <a:p>
            <a:pPr marL="514350" indent="-514350">
              <a:buAutoNum type="arabicPeriod"/>
            </a:pPr>
            <a:r>
              <a:rPr lang="en-IN" dirty="0"/>
              <a:t>Problem Introduction </a:t>
            </a:r>
          </a:p>
          <a:p>
            <a:pPr marL="514350" indent="-514350">
              <a:buAutoNum type="arabicPeriod"/>
            </a:pPr>
            <a:r>
              <a:rPr lang="en-IN" dirty="0"/>
              <a:t>Solutions Explored (ILP based TSP Solution, </a:t>
            </a:r>
            <a:r>
              <a:rPr lang="en-IN" dirty="0" err="1"/>
              <a:t>Christofide’s</a:t>
            </a:r>
            <a:r>
              <a:rPr lang="en-IN" dirty="0"/>
              <a:t> algorithm)</a:t>
            </a:r>
          </a:p>
          <a:p>
            <a:pPr marL="514350" indent="-514350">
              <a:buAutoNum type="arabicPeriod"/>
            </a:pPr>
            <a:r>
              <a:rPr lang="en-IN" dirty="0"/>
              <a:t>Output Discussion</a:t>
            </a:r>
          </a:p>
          <a:p>
            <a:pPr marL="514350" indent="-514350">
              <a:buAutoNum type="arabicPeriod"/>
            </a:pPr>
            <a:endParaRPr lang="en-IN" dirty="0"/>
          </a:p>
        </p:txBody>
      </p:sp>
    </p:spTree>
    <p:extLst>
      <p:ext uri="{BB962C8B-B14F-4D97-AF65-F5344CB8AC3E}">
        <p14:creationId xmlns:p14="http://schemas.microsoft.com/office/powerpoint/2010/main" val="736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B8A6-893C-92AB-76D2-3B14170A6D3B}"/>
              </a:ext>
            </a:extLst>
          </p:cNvPr>
          <p:cNvSpPr>
            <a:spLocks noGrp="1"/>
          </p:cNvSpPr>
          <p:nvPr>
            <p:ph type="title"/>
          </p:nvPr>
        </p:nvSpPr>
        <p:spPr>
          <a:xfrm>
            <a:off x="187960" y="100965"/>
            <a:ext cx="10185400" cy="610235"/>
          </a:xfrm>
        </p:spPr>
        <p:txBody>
          <a:bodyPr>
            <a:normAutofit fontScale="90000"/>
          </a:bodyPr>
          <a:lstStyle/>
          <a:p>
            <a:r>
              <a:rPr lang="en-IN" dirty="0"/>
              <a:t>Problem Introduction</a:t>
            </a:r>
          </a:p>
        </p:txBody>
      </p:sp>
      <p:pic>
        <p:nvPicPr>
          <p:cNvPr id="4" name="Content Placeholder 3">
            <a:extLst>
              <a:ext uri="{FF2B5EF4-FFF2-40B4-BE49-F238E27FC236}">
                <a16:creationId xmlns:a16="http://schemas.microsoft.com/office/drawing/2014/main" id="{B82BCBEF-939E-D980-3715-E0094D175803}"/>
              </a:ext>
            </a:extLst>
          </p:cNvPr>
          <p:cNvPicPr>
            <a:picLocks noGrp="1" noChangeAspect="1"/>
          </p:cNvPicPr>
          <p:nvPr>
            <p:ph idx="1"/>
          </p:nvPr>
        </p:nvPicPr>
        <p:blipFill>
          <a:blip r:embed="rId3"/>
          <a:stretch>
            <a:fillRect/>
          </a:stretch>
        </p:blipFill>
        <p:spPr>
          <a:xfrm>
            <a:off x="0" y="4614644"/>
            <a:ext cx="5919222" cy="2216045"/>
          </a:xfrm>
          <a:prstGeom prst="rect">
            <a:avLst/>
          </a:prstGeom>
        </p:spPr>
      </p:pic>
      <p:pic>
        <p:nvPicPr>
          <p:cNvPr id="5" name="Content Placeholder 4">
            <a:extLst>
              <a:ext uri="{FF2B5EF4-FFF2-40B4-BE49-F238E27FC236}">
                <a16:creationId xmlns:a16="http://schemas.microsoft.com/office/drawing/2014/main" id="{5AC66740-82D1-8FE5-87F7-E250F361B1A4}"/>
              </a:ext>
            </a:extLst>
          </p:cNvPr>
          <p:cNvPicPr>
            <a:picLocks noChangeAspect="1"/>
          </p:cNvPicPr>
          <p:nvPr/>
        </p:nvPicPr>
        <p:blipFill>
          <a:blip r:embed="rId4"/>
          <a:stretch>
            <a:fillRect/>
          </a:stretch>
        </p:blipFill>
        <p:spPr>
          <a:xfrm>
            <a:off x="6103321" y="4591154"/>
            <a:ext cx="6088680" cy="2216046"/>
          </a:xfrm>
          <a:prstGeom prst="rect">
            <a:avLst/>
          </a:prstGeom>
        </p:spPr>
      </p:pic>
      <p:pic>
        <p:nvPicPr>
          <p:cNvPr id="9" name="Picture 8">
            <a:extLst>
              <a:ext uri="{FF2B5EF4-FFF2-40B4-BE49-F238E27FC236}">
                <a16:creationId xmlns:a16="http://schemas.microsoft.com/office/drawing/2014/main" id="{356FCF85-65E8-74C4-F8D9-3610161743B6}"/>
              </a:ext>
            </a:extLst>
          </p:cNvPr>
          <p:cNvPicPr>
            <a:picLocks noChangeAspect="1"/>
          </p:cNvPicPr>
          <p:nvPr/>
        </p:nvPicPr>
        <p:blipFill>
          <a:blip r:embed="rId5"/>
          <a:stretch>
            <a:fillRect/>
          </a:stretch>
        </p:blipFill>
        <p:spPr>
          <a:xfrm>
            <a:off x="7840223" y="0"/>
            <a:ext cx="4211942" cy="2956560"/>
          </a:xfrm>
          <a:prstGeom prst="rect">
            <a:avLst/>
          </a:prstGeom>
        </p:spPr>
      </p:pic>
      <p:sp>
        <p:nvSpPr>
          <p:cNvPr id="11" name="TextBox 10">
            <a:extLst>
              <a:ext uri="{FF2B5EF4-FFF2-40B4-BE49-F238E27FC236}">
                <a16:creationId xmlns:a16="http://schemas.microsoft.com/office/drawing/2014/main" id="{2D97A30F-48C1-861F-D0D6-11E8D40142E2}"/>
              </a:ext>
            </a:extLst>
          </p:cNvPr>
          <p:cNvSpPr txBox="1"/>
          <p:nvPr/>
        </p:nvSpPr>
        <p:spPr>
          <a:xfrm>
            <a:off x="0" y="828992"/>
            <a:ext cx="8163560" cy="3785652"/>
          </a:xfrm>
          <a:prstGeom prst="rect">
            <a:avLst/>
          </a:prstGeom>
          <a:noFill/>
        </p:spPr>
        <p:txBody>
          <a:bodyPr wrap="square">
            <a:spAutoFit/>
          </a:bodyPr>
          <a:lstStyle/>
          <a:p>
            <a:pPr marL="285750" indent="-285750">
              <a:buFont typeface="Arial" panose="020B0604020202020204" pitchFamily="34" charset="0"/>
              <a:buChar char="•"/>
            </a:pPr>
            <a:r>
              <a:rPr lang="en-IN" sz="1600" dirty="0"/>
              <a:t>Parcel delivery by the delivery truck. Delivery as to be done at either local hubs/houses. Drop-off points are in blue below.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Destinations are the black node. Since, in the problem below, number of destinations are higher than the number of drop-off points, these drop-off points will have multiple parcels dropped off.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Problem: Total energy minimization (energy of the truck as well as the owner taking its parcel). Say energy consumed by truck is 2/3 units on the road length of 1 unit, however road lengths can be less than 21K Kms. Energy consumed by local owner taking the parcel from drop-off points(can be local hubs) is 1 unit (constant, not changing).</a:t>
            </a:r>
          </a:p>
          <a:p>
            <a:endParaRPr lang="en-IN" sz="1600" dirty="0"/>
          </a:p>
          <a:p>
            <a:pPr marL="285750" indent="-285750">
              <a:buFont typeface="Arial" panose="020B0604020202020204" pitchFamily="34" charset="0"/>
              <a:buChar char="•"/>
            </a:pPr>
            <a:r>
              <a:rPr lang="en-IN" sz="1600" dirty="0"/>
              <a:t>Indirectly, it can be formulated as a TSP problem, where we can plan the drop-offs in such a way that it is possible to minimize the sum of distances between the nodes travelled/included </a:t>
            </a:r>
            <a:r>
              <a:rPr lang="en-IN" sz="1600" dirty="0" err="1"/>
              <a:t>included</a:t>
            </a:r>
            <a:r>
              <a:rPr lang="en-IN" sz="1600" dirty="0"/>
              <a:t> in the tour.</a:t>
            </a:r>
          </a:p>
        </p:txBody>
      </p:sp>
    </p:spTree>
    <p:extLst>
      <p:ext uri="{BB962C8B-B14F-4D97-AF65-F5344CB8AC3E}">
        <p14:creationId xmlns:p14="http://schemas.microsoft.com/office/powerpoint/2010/main" val="351201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12B3-68B2-EA57-6F3B-9A667C4A2F54}"/>
              </a:ext>
            </a:extLst>
          </p:cNvPr>
          <p:cNvSpPr>
            <a:spLocks noGrp="1"/>
          </p:cNvSpPr>
          <p:nvPr>
            <p:ph type="title"/>
          </p:nvPr>
        </p:nvSpPr>
        <p:spPr>
          <a:xfrm>
            <a:off x="127000" y="101437"/>
            <a:ext cx="11607800" cy="478155"/>
          </a:xfrm>
        </p:spPr>
        <p:txBody>
          <a:bodyPr>
            <a:noAutofit/>
          </a:bodyPr>
          <a:lstStyle/>
          <a:p>
            <a:r>
              <a:rPr lang="en-IN" sz="3200" b="1" dirty="0"/>
              <a:t>Input Format (specifically for/from TSP Solver)</a:t>
            </a:r>
          </a:p>
        </p:txBody>
      </p:sp>
      <p:sp>
        <p:nvSpPr>
          <p:cNvPr id="3" name="Content Placeholder 2">
            <a:extLst>
              <a:ext uri="{FF2B5EF4-FFF2-40B4-BE49-F238E27FC236}">
                <a16:creationId xmlns:a16="http://schemas.microsoft.com/office/drawing/2014/main" id="{CF7C4D16-D555-26B4-0123-B996AE031971}"/>
              </a:ext>
            </a:extLst>
          </p:cNvPr>
          <p:cNvSpPr>
            <a:spLocks noGrp="1"/>
          </p:cNvSpPr>
          <p:nvPr>
            <p:ph idx="1"/>
          </p:nvPr>
        </p:nvSpPr>
        <p:spPr>
          <a:xfrm>
            <a:off x="127000" y="870584"/>
            <a:ext cx="11780520" cy="5763895"/>
          </a:xfrm>
        </p:spPr>
        <p:txBody>
          <a:bodyPr>
            <a:normAutofit/>
          </a:bodyPr>
          <a:lstStyle/>
          <a:p>
            <a:pPr marL="0" indent="0">
              <a:buNone/>
            </a:pPr>
            <a:r>
              <a:rPr lang="en-IN" sz="2000" b="1" dirty="0"/>
              <a:t>Input Format:</a:t>
            </a:r>
          </a:p>
          <a:p>
            <a:pPr marL="0" indent="0">
              <a:buNone/>
            </a:pPr>
            <a:r>
              <a:rPr lang="en-IN" sz="2000" b="1" dirty="0"/>
              <a:t>Line 1:</a:t>
            </a:r>
            <a:r>
              <a:rPr lang="en-IN" sz="2000" dirty="0"/>
              <a:t> No. of locations (where parcel has to reach)</a:t>
            </a:r>
          </a:p>
          <a:p>
            <a:pPr marL="0" indent="0">
              <a:buNone/>
            </a:pPr>
            <a:r>
              <a:rPr lang="en-IN" sz="2000" b="1" dirty="0"/>
              <a:t>Line 2:</a:t>
            </a:r>
            <a:r>
              <a:rPr lang="en-IN" sz="2000" dirty="0"/>
              <a:t> No. of drop-off locations (home/local hub)</a:t>
            </a:r>
          </a:p>
          <a:p>
            <a:pPr marL="0" indent="0">
              <a:buNone/>
            </a:pPr>
            <a:r>
              <a:rPr lang="en-IN" sz="2000" b="1" dirty="0"/>
              <a:t>Line 3:</a:t>
            </a:r>
            <a:r>
              <a:rPr lang="en-IN" sz="2000" dirty="0"/>
              <a:t> Location/names</a:t>
            </a:r>
          </a:p>
          <a:p>
            <a:pPr marL="0" indent="0">
              <a:buNone/>
            </a:pPr>
            <a:r>
              <a:rPr lang="en-IN" sz="2000" b="1" dirty="0"/>
              <a:t>Line 4:</a:t>
            </a:r>
            <a:r>
              <a:rPr lang="en-IN" sz="2000" dirty="0"/>
              <a:t> Home/local hub/names (will be the subset of Line 3)</a:t>
            </a:r>
          </a:p>
          <a:p>
            <a:pPr marL="0" indent="0">
              <a:buNone/>
            </a:pPr>
            <a:r>
              <a:rPr lang="en-IN" sz="2000" b="1" dirty="0"/>
              <a:t>Line 5:</a:t>
            </a:r>
            <a:r>
              <a:rPr lang="en-IN" sz="2000" dirty="0"/>
              <a:t> Main hub (starting/ending point)</a:t>
            </a:r>
          </a:p>
          <a:p>
            <a:pPr marL="0" indent="0">
              <a:buNone/>
            </a:pPr>
            <a:r>
              <a:rPr lang="en-IN" sz="2000" dirty="0"/>
              <a:t>Remaining Lines: adjacency matrix representation of graph. Location I refers to the location name at index </a:t>
            </a:r>
            <a:r>
              <a:rPr lang="en-IN" sz="2000" dirty="0" err="1"/>
              <a:t>i</a:t>
            </a:r>
            <a:r>
              <a:rPr lang="en-IN" sz="2000" dirty="0"/>
              <a:t>. no road between two location is marked as ‘x’. If there is a direct route between two locations, that is marked as the length of the road. (For example in example shown all routes are marked as length of 1). </a:t>
            </a:r>
          </a:p>
          <a:p>
            <a:pPr marL="0" indent="0">
              <a:buNone/>
            </a:pPr>
            <a:endParaRPr lang="en-IN" sz="2000" dirty="0"/>
          </a:p>
        </p:txBody>
      </p:sp>
      <p:pic>
        <p:nvPicPr>
          <p:cNvPr id="7" name="Picture 6">
            <a:extLst>
              <a:ext uri="{FF2B5EF4-FFF2-40B4-BE49-F238E27FC236}">
                <a16:creationId xmlns:a16="http://schemas.microsoft.com/office/drawing/2014/main" id="{649194F7-E3B0-5756-9226-3476BBF3B51D}"/>
              </a:ext>
            </a:extLst>
          </p:cNvPr>
          <p:cNvPicPr>
            <a:picLocks noChangeAspect="1"/>
          </p:cNvPicPr>
          <p:nvPr/>
        </p:nvPicPr>
        <p:blipFill>
          <a:blip r:embed="rId3"/>
          <a:stretch>
            <a:fillRect/>
          </a:stretch>
        </p:blipFill>
        <p:spPr>
          <a:xfrm>
            <a:off x="7289434" y="609917"/>
            <a:ext cx="4618086" cy="2613303"/>
          </a:xfrm>
          <a:prstGeom prst="rect">
            <a:avLst/>
          </a:prstGeom>
        </p:spPr>
      </p:pic>
      <p:pic>
        <p:nvPicPr>
          <p:cNvPr id="6" name="Picture 5">
            <a:extLst>
              <a:ext uri="{FF2B5EF4-FFF2-40B4-BE49-F238E27FC236}">
                <a16:creationId xmlns:a16="http://schemas.microsoft.com/office/drawing/2014/main" id="{A1B7F4F9-EFA6-2847-E798-00E6D146467D}"/>
              </a:ext>
            </a:extLst>
          </p:cNvPr>
          <p:cNvPicPr>
            <a:picLocks noChangeAspect="1"/>
          </p:cNvPicPr>
          <p:nvPr/>
        </p:nvPicPr>
        <p:blipFill>
          <a:blip r:embed="rId4"/>
          <a:stretch>
            <a:fillRect/>
          </a:stretch>
        </p:blipFill>
        <p:spPr>
          <a:xfrm>
            <a:off x="63500" y="4304209"/>
            <a:ext cx="6197600" cy="2452354"/>
          </a:xfrm>
          <a:prstGeom prst="rect">
            <a:avLst/>
          </a:prstGeom>
        </p:spPr>
      </p:pic>
      <p:pic>
        <p:nvPicPr>
          <p:cNvPr id="8" name="Content Placeholder 4">
            <a:extLst>
              <a:ext uri="{FF2B5EF4-FFF2-40B4-BE49-F238E27FC236}">
                <a16:creationId xmlns:a16="http://schemas.microsoft.com/office/drawing/2014/main" id="{AF685C1A-E214-6103-A927-CEE5D9C3BDD9}"/>
              </a:ext>
            </a:extLst>
          </p:cNvPr>
          <p:cNvPicPr>
            <a:picLocks noChangeAspect="1"/>
          </p:cNvPicPr>
          <p:nvPr/>
        </p:nvPicPr>
        <p:blipFill>
          <a:blip r:embed="rId5"/>
          <a:stretch>
            <a:fillRect/>
          </a:stretch>
        </p:blipFill>
        <p:spPr>
          <a:xfrm>
            <a:off x="6629399" y="4879650"/>
            <a:ext cx="5435601" cy="1978350"/>
          </a:xfrm>
          <a:prstGeom prst="rect">
            <a:avLst/>
          </a:prstGeom>
        </p:spPr>
      </p:pic>
    </p:spTree>
    <p:extLst>
      <p:ext uri="{BB962C8B-B14F-4D97-AF65-F5344CB8AC3E}">
        <p14:creationId xmlns:p14="http://schemas.microsoft.com/office/powerpoint/2010/main" val="236682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99AB5C0F-EAF5-5108-86C2-CE97D72F2DC2}"/>
              </a:ext>
            </a:extLst>
          </p:cNvPr>
          <p:cNvSpPr/>
          <p:nvPr/>
        </p:nvSpPr>
        <p:spPr>
          <a:xfrm>
            <a:off x="242596" y="3682484"/>
            <a:ext cx="6812925"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br>
              <a:rPr lang="en-IN" dirty="0"/>
            </a:br>
            <a:endParaRPr lang="en-IN" dirty="0"/>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1395292" y="3892624"/>
            <a:ext cx="454909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114935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236F-39DE-3425-16BA-C440ED97BD3E}"/>
              </a:ext>
            </a:extLst>
          </p:cNvPr>
          <p:cNvSpPr>
            <a:spLocks noGrp="1"/>
          </p:cNvSpPr>
          <p:nvPr>
            <p:ph type="title"/>
          </p:nvPr>
        </p:nvSpPr>
        <p:spPr>
          <a:xfrm>
            <a:off x="0" y="20572"/>
            <a:ext cx="10001865" cy="711507"/>
          </a:xfrm>
        </p:spPr>
        <p:txBody>
          <a:bodyPr>
            <a:normAutofit/>
          </a:bodyPr>
          <a:lstStyle/>
          <a:p>
            <a:r>
              <a:rPr lang="en-IN" sz="3000" dirty="0"/>
              <a:t>Tree based subdivision algorithm</a:t>
            </a:r>
          </a:p>
        </p:txBody>
      </p:sp>
      <p:pic>
        <p:nvPicPr>
          <p:cNvPr id="9" name="Picture 8">
            <a:extLst>
              <a:ext uri="{FF2B5EF4-FFF2-40B4-BE49-F238E27FC236}">
                <a16:creationId xmlns:a16="http://schemas.microsoft.com/office/drawing/2014/main" id="{ABB3D8A0-B22D-A626-94E3-C25C16F54032}"/>
              </a:ext>
            </a:extLst>
          </p:cNvPr>
          <p:cNvPicPr>
            <a:picLocks noChangeAspect="1"/>
          </p:cNvPicPr>
          <p:nvPr/>
        </p:nvPicPr>
        <p:blipFill>
          <a:blip r:embed="rId3"/>
          <a:stretch>
            <a:fillRect/>
          </a:stretch>
        </p:blipFill>
        <p:spPr>
          <a:xfrm>
            <a:off x="6622026" y="188144"/>
            <a:ext cx="5275006" cy="2545140"/>
          </a:xfrm>
          <a:prstGeom prst="rect">
            <a:avLst/>
          </a:prstGeom>
        </p:spPr>
      </p:pic>
      <p:pic>
        <p:nvPicPr>
          <p:cNvPr id="13" name="Picture 12">
            <a:extLst>
              <a:ext uri="{FF2B5EF4-FFF2-40B4-BE49-F238E27FC236}">
                <a16:creationId xmlns:a16="http://schemas.microsoft.com/office/drawing/2014/main" id="{1E717D25-56A6-EA8B-ABBE-61985CDF7FF1}"/>
              </a:ext>
            </a:extLst>
          </p:cNvPr>
          <p:cNvPicPr>
            <a:picLocks noChangeAspect="1"/>
          </p:cNvPicPr>
          <p:nvPr/>
        </p:nvPicPr>
        <p:blipFill>
          <a:blip r:embed="rId4"/>
          <a:stretch>
            <a:fillRect/>
          </a:stretch>
        </p:blipFill>
        <p:spPr>
          <a:xfrm>
            <a:off x="6622026" y="3111838"/>
            <a:ext cx="5388416" cy="3662588"/>
          </a:xfrm>
          <a:prstGeom prst="rect">
            <a:avLst/>
          </a:prstGeom>
        </p:spPr>
      </p:pic>
      <p:pic>
        <p:nvPicPr>
          <p:cNvPr id="15" name="Picture 14">
            <a:extLst>
              <a:ext uri="{FF2B5EF4-FFF2-40B4-BE49-F238E27FC236}">
                <a16:creationId xmlns:a16="http://schemas.microsoft.com/office/drawing/2014/main" id="{FE9D973F-9EEF-0E6E-789E-BC5A655318FB}"/>
              </a:ext>
            </a:extLst>
          </p:cNvPr>
          <p:cNvPicPr>
            <a:picLocks noChangeAspect="1"/>
          </p:cNvPicPr>
          <p:nvPr/>
        </p:nvPicPr>
        <p:blipFill>
          <a:blip r:embed="rId5"/>
          <a:stretch>
            <a:fillRect/>
          </a:stretch>
        </p:blipFill>
        <p:spPr>
          <a:xfrm>
            <a:off x="181558" y="732079"/>
            <a:ext cx="4435224" cy="5837426"/>
          </a:xfrm>
          <a:prstGeom prst="rect">
            <a:avLst/>
          </a:prstGeom>
        </p:spPr>
      </p:pic>
      <p:sp>
        <p:nvSpPr>
          <p:cNvPr id="17" name="TextBox 16">
            <a:extLst>
              <a:ext uri="{FF2B5EF4-FFF2-40B4-BE49-F238E27FC236}">
                <a16:creationId xmlns:a16="http://schemas.microsoft.com/office/drawing/2014/main" id="{977F6BA9-56DA-693E-5E15-529E10698BB4}"/>
              </a:ext>
            </a:extLst>
          </p:cNvPr>
          <p:cNvSpPr txBox="1"/>
          <p:nvPr/>
        </p:nvSpPr>
        <p:spPr>
          <a:xfrm>
            <a:off x="-102800" y="6569505"/>
            <a:ext cx="2501970" cy="276999"/>
          </a:xfrm>
          <a:prstGeom prst="rect">
            <a:avLst/>
          </a:prstGeom>
          <a:noFill/>
        </p:spPr>
        <p:txBody>
          <a:bodyPr wrap="square">
            <a:spAutoFit/>
          </a:bodyPr>
          <a:lstStyle/>
          <a:p>
            <a:r>
              <a:rPr lang="en-IN" sz="1200" dirty="0"/>
              <a:t>Taken from the report</a:t>
            </a:r>
          </a:p>
        </p:txBody>
      </p:sp>
    </p:spTree>
    <p:extLst>
      <p:ext uri="{BB962C8B-B14F-4D97-AF65-F5344CB8AC3E}">
        <p14:creationId xmlns:p14="http://schemas.microsoft.com/office/powerpoint/2010/main" val="158898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54AE7F4B-F4E3-EC79-54EB-F83B78789BC1}"/>
              </a:ext>
            </a:extLst>
          </p:cNvPr>
          <p:cNvSpPr/>
          <p:nvPr/>
        </p:nvSpPr>
        <p:spPr>
          <a:xfrm>
            <a:off x="1" y="133350"/>
            <a:ext cx="5010150" cy="672465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Generation of Articulation maps and Subgraphs</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20478" y="766346"/>
            <a:ext cx="4546771" cy="6239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t>Find biconnected components</a:t>
            </a:r>
            <a:endParaRPr lang="en-IN" b="1" dirty="0"/>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20477" y="1552655"/>
            <a:ext cx="4546771" cy="4475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Identify articulation points</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43627" y="2164666"/>
            <a:ext cx="4546771" cy="119364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Initialize articulation map and include starting location</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20477" y="3839235"/>
            <a:ext cx="4546771" cy="8759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 BFS to remove parent-child relationship between articulation points</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43627" y="5081199"/>
            <a:ext cx="4611136"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DFS over articulation map to construct subgraphs associated with articulation points</a:t>
            </a:r>
          </a:p>
        </p:txBody>
      </p:sp>
      <p:pic>
        <p:nvPicPr>
          <p:cNvPr id="15" name="Picture 14">
            <a:extLst>
              <a:ext uri="{FF2B5EF4-FFF2-40B4-BE49-F238E27FC236}">
                <a16:creationId xmlns:a16="http://schemas.microsoft.com/office/drawing/2014/main" id="{FDB09252-7A17-653C-5DD3-610D2C04B137}"/>
              </a:ext>
            </a:extLst>
          </p:cNvPr>
          <p:cNvPicPr>
            <a:picLocks noChangeAspect="1"/>
          </p:cNvPicPr>
          <p:nvPr/>
        </p:nvPicPr>
        <p:blipFill>
          <a:blip r:embed="rId3"/>
          <a:stretch>
            <a:fillRect/>
          </a:stretch>
        </p:blipFill>
        <p:spPr>
          <a:xfrm>
            <a:off x="4754763" y="2098028"/>
            <a:ext cx="4258197" cy="1442696"/>
          </a:xfrm>
          <a:prstGeom prst="rect">
            <a:avLst/>
          </a:prstGeom>
        </p:spPr>
      </p:pic>
      <p:pic>
        <p:nvPicPr>
          <p:cNvPr id="17" name="Picture 16">
            <a:extLst>
              <a:ext uri="{FF2B5EF4-FFF2-40B4-BE49-F238E27FC236}">
                <a16:creationId xmlns:a16="http://schemas.microsoft.com/office/drawing/2014/main" id="{CA1AB991-F6EF-6E68-A4F4-176DE168E335}"/>
              </a:ext>
            </a:extLst>
          </p:cNvPr>
          <p:cNvPicPr>
            <a:picLocks noChangeAspect="1"/>
          </p:cNvPicPr>
          <p:nvPr/>
        </p:nvPicPr>
        <p:blipFill>
          <a:blip r:embed="rId4"/>
          <a:stretch>
            <a:fillRect/>
          </a:stretch>
        </p:blipFill>
        <p:spPr>
          <a:xfrm>
            <a:off x="4802388" y="5245489"/>
            <a:ext cx="5376023" cy="920782"/>
          </a:xfrm>
          <a:prstGeom prst="rect">
            <a:avLst/>
          </a:prstGeom>
        </p:spPr>
      </p:pic>
      <p:pic>
        <p:nvPicPr>
          <p:cNvPr id="10" name="Picture 9">
            <a:extLst>
              <a:ext uri="{FF2B5EF4-FFF2-40B4-BE49-F238E27FC236}">
                <a16:creationId xmlns:a16="http://schemas.microsoft.com/office/drawing/2014/main" id="{05A05E97-0E2C-2A33-61FF-33DA2BA62914}"/>
              </a:ext>
            </a:extLst>
          </p:cNvPr>
          <p:cNvPicPr>
            <a:picLocks noChangeAspect="1"/>
          </p:cNvPicPr>
          <p:nvPr/>
        </p:nvPicPr>
        <p:blipFill>
          <a:blip r:embed="rId5"/>
          <a:stretch>
            <a:fillRect/>
          </a:stretch>
        </p:blipFill>
        <p:spPr>
          <a:xfrm>
            <a:off x="4754763" y="974459"/>
            <a:ext cx="4251564" cy="230275"/>
          </a:xfrm>
          <a:prstGeom prst="rect">
            <a:avLst/>
          </a:prstGeom>
        </p:spPr>
      </p:pic>
      <p:pic>
        <p:nvPicPr>
          <p:cNvPr id="12" name="Picture 11">
            <a:extLst>
              <a:ext uri="{FF2B5EF4-FFF2-40B4-BE49-F238E27FC236}">
                <a16:creationId xmlns:a16="http://schemas.microsoft.com/office/drawing/2014/main" id="{77CDF655-6004-E219-E7A4-834BD6F5F89E}"/>
              </a:ext>
            </a:extLst>
          </p:cNvPr>
          <p:cNvPicPr>
            <a:picLocks noChangeAspect="1"/>
          </p:cNvPicPr>
          <p:nvPr/>
        </p:nvPicPr>
        <p:blipFill>
          <a:blip r:embed="rId6"/>
          <a:stretch>
            <a:fillRect/>
          </a:stretch>
        </p:blipFill>
        <p:spPr>
          <a:xfrm>
            <a:off x="4754763" y="1552656"/>
            <a:ext cx="4258197" cy="447594"/>
          </a:xfrm>
          <a:prstGeom prst="rect">
            <a:avLst/>
          </a:prstGeom>
        </p:spPr>
      </p:pic>
      <p:pic>
        <p:nvPicPr>
          <p:cNvPr id="16" name="Picture 15">
            <a:extLst>
              <a:ext uri="{FF2B5EF4-FFF2-40B4-BE49-F238E27FC236}">
                <a16:creationId xmlns:a16="http://schemas.microsoft.com/office/drawing/2014/main" id="{E971FD9C-1BE1-64D4-D0B2-38C717B480F8}"/>
              </a:ext>
            </a:extLst>
          </p:cNvPr>
          <p:cNvPicPr>
            <a:picLocks noChangeAspect="1"/>
          </p:cNvPicPr>
          <p:nvPr/>
        </p:nvPicPr>
        <p:blipFill>
          <a:blip r:embed="rId7"/>
          <a:stretch>
            <a:fillRect/>
          </a:stretch>
        </p:blipFill>
        <p:spPr>
          <a:xfrm>
            <a:off x="4754763" y="3724713"/>
            <a:ext cx="4239946" cy="1104996"/>
          </a:xfrm>
          <a:prstGeom prst="rect">
            <a:avLst/>
          </a:prstGeom>
        </p:spPr>
      </p:pic>
      <p:pic>
        <p:nvPicPr>
          <p:cNvPr id="22" name="Picture 21">
            <a:extLst>
              <a:ext uri="{FF2B5EF4-FFF2-40B4-BE49-F238E27FC236}">
                <a16:creationId xmlns:a16="http://schemas.microsoft.com/office/drawing/2014/main" id="{1562DED8-AB1E-B1D8-A94F-5EDA7BA4EC69}"/>
              </a:ext>
            </a:extLst>
          </p:cNvPr>
          <p:cNvPicPr>
            <a:picLocks noChangeAspect="1"/>
          </p:cNvPicPr>
          <p:nvPr/>
        </p:nvPicPr>
        <p:blipFill>
          <a:blip r:embed="rId8"/>
          <a:stretch>
            <a:fillRect/>
          </a:stretch>
        </p:blipFill>
        <p:spPr>
          <a:xfrm>
            <a:off x="9099844" y="48806"/>
            <a:ext cx="3050241" cy="1389085"/>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9118894" y="2330016"/>
            <a:ext cx="2952629" cy="23851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t>Advantages:</a:t>
            </a:r>
          </a:p>
          <a:p>
            <a:pPr marL="342900" indent="-342900" algn="just">
              <a:buAutoNum type="arabicPeriod"/>
            </a:pPr>
            <a:r>
              <a:rPr lang="en-IN" sz="1600" b="1" dirty="0"/>
              <a:t>Computational efficiency</a:t>
            </a:r>
          </a:p>
          <a:p>
            <a:pPr marL="342900" indent="-342900" algn="just">
              <a:buAutoNum type="arabicPeriod"/>
            </a:pPr>
            <a:r>
              <a:rPr lang="en-IN" sz="1600" b="1" dirty="0"/>
              <a:t>Optimal Substructure</a:t>
            </a:r>
          </a:p>
          <a:p>
            <a:pPr marL="342900" indent="-342900" algn="just">
              <a:buAutoNum type="arabicPeriod"/>
            </a:pPr>
            <a:r>
              <a:rPr lang="en-IN" sz="1600" b="1" dirty="0"/>
              <a:t>Divide and Conquer</a:t>
            </a:r>
          </a:p>
        </p:txBody>
      </p:sp>
    </p:spTree>
    <p:extLst>
      <p:ext uri="{BB962C8B-B14F-4D97-AF65-F5344CB8AC3E}">
        <p14:creationId xmlns:p14="http://schemas.microsoft.com/office/powerpoint/2010/main" val="222140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Integer Linear Programming</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88102" y="1117630"/>
            <a:ext cx="2983723" cy="43970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Variables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88102" y="1606961"/>
            <a:ext cx="2983723" cy="51041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Objective function</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88102" y="2190815"/>
            <a:ext cx="2983722" cy="5104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Degree-2 Constraints</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88102" y="2800725"/>
            <a:ext cx="2983722" cy="5977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No-self loop constraint</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88102" y="3493986"/>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Subtour elimination (Lazy constraint)</a:t>
            </a:r>
          </a:p>
        </p:txBody>
      </p:sp>
      <p:sp>
        <p:nvSpPr>
          <p:cNvPr id="3" name="Rectangle: Rounded Corners 2">
            <a:extLst>
              <a:ext uri="{FF2B5EF4-FFF2-40B4-BE49-F238E27FC236}">
                <a16:creationId xmlns:a16="http://schemas.microsoft.com/office/drawing/2014/main" id="{BA4DCEFA-F0AB-59BB-1610-5EFCAA5CEF40}"/>
              </a:ext>
            </a:extLst>
          </p:cNvPr>
          <p:cNvSpPr/>
          <p:nvPr/>
        </p:nvSpPr>
        <p:spPr>
          <a:xfrm>
            <a:off x="188102" y="4357592"/>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Fine-Tuning (Heuristic)</a:t>
            </a:r>
          </a:p>
        </p:txBody>
      </p:sp>
      <p:pic>
        <p:nvPicPr>
          <p:cNvPr id="17" name="Picture 16">
            <a:extLst>
              <a:ext uri="{FF2B5EF4-FFF2-40B4-BE49-F238E27FC236}">
                <a16:creationId xmlns:a16="http://schemas.microsoft.com/office/drawing/2014/main" id="{E78A1095-AA4D-8F00-4CEF-E883DAA9CFB6}"/>
              </a:ext>
            </a:extLst>
          </p:cNvPr>
          <p:cNvPicPr>
            <a:picLocks noChangeAspect="1"/>
          </p:cNvPicPr>
          <p:nvPr/>
        </p:nvPicPr>
        <p:blipFill>
          <a:blip r:embed="rId3"/>
          <a:stretch>
            <a:fillRect/>
          </a:stretch>
        </p:blipFill>
        <p:spPr>
          <a:xfrm>
            <a:off x="3237502" y="931360"/>
            <a:ext cx="5716995" cy="4005126"/>
          </a:xfrm>
          <a:prstGeom prst="rect">
            <a:avLst/>
          </a:prstGeom>
        </p:spPr>
      </p:pic>
      <p:pic>
        <p:nvPicPr>
          <p:cNvPr id="19" name="Picture 18">
            <a:extLst>
              <a:ext uri="{FF2B5EF4-FFF2-40B4-BE49-F238E27FC236}">
                <a16:creationId xmlns:a16="http://schemas.microsoft.com/office/drawing/2014/main" id="{524B8561-3485-FBAF-EE83-612436739D5E}"/>
              </a:ext>
            </a:extLst>
          </p:cNvPr>
          <p:cNvPicPr>
            <a:picLocks noChangeAspect="1"/>
          </p:cNvPicPr>
          <p:nvPr/>
        </p:nvPicPr>
        <p:blipFill>
          <a:blip r:embed="rId4"/>
          <a:stretch>
            <a:fillRect/>
          </a:stretch>
        </p:blipFill>
        <p:spPr>
          <a:xfrm>
            <a:off x="3237502" y="4936486"/>
            <a:ext cx="5544573" cy="634974"/>
          </a:xfrm>
          <a:prstGeom prst="rect">
            <a:avLst/>
          </a:prstGeom>
        </p:spPr>
      </p:pic>
    </p:spTree>
    <p:extLst>
      <p:ext uri="{BB962C8B-B14F-4D97-AF65-F5344CB8AC3E}">
        <p14:creationId xmlns:p14="http://schemas.microsoft.com/office/powerpoint/2010/main" val="11769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Validate output</a:t>
            </a:r>
          </a:p>
        </p:txBody>
      </p:sp>
      <p:sp>
        <p:nvSpPr>
          <p:cNvPr id="4" name="TextBox 3">
            <a:extLst>
              <a:ext uri="{FF2B5EF4-FFF2-40B4-BE49-F238E27FC236}">
                <a16:creationId xmlns:a16="http://schemas.microsoft.com/office/drawing/2014/main" id="{961D659B-604C-45ED-BC8D-27B38E64BE98}"/>
              </a:ext>
            </a:extLst>
          </p:cNvPr>
          <p:cNvSpPr txBox="1"/>
          <p:nvPr/>
        </p:nvSpPr>
        <p:spPr>
          <a:xfrm>
            <a:off x="375781" y="1164921"/>
            <a:ext cx="11210794" cy="3416320"/>
          </a:xfrm>
          <a:prstGeom prst="rect">
            <a:avLst/>
          </a:prstGeom>
          <a:noFill/>
        </p:spPr>
        <p:txBody>
          <a:bodyPr wrap="square" rtlCol="0">
            <a:spAutoFit/>
          </a:bodyPr>
          <a:lstStyle/>
          <a:p>
            <a:r>
              <a:rPr lang="en-IN" sz="2400" dirty="0"/>
              <a:t>Following is validated:</a:t>
            </a:r>
          </a:p>
          <a:p>
            <a:endParaRPr lang="en-IN" sz="2400" dirty="0"/>
          </a:p>
          <a:p>
            <a:pPr marL="342900" indent="-342900">
              <a:buAutoNum type="arabicPeriod"/>
            </a:pPr>
            <a:r>
              <a:rPr lang="en-US" sz="2400" dirty="0"/>
              <a:t>Check if the number of </a:t>
            </a:r>
            <a:r>
              <a:rPr lang="en-US" sz="2400" dirty="0" err="1"/>
              <a:t>dropoffs</a:t>
            </a:r>
            <a:r>
              <a:rPr lang="en-US" sz="2400" dirty="0"/>
              <a:t> in the output matches the stated number of </a:t>
            </a:r>
            <a:r>
              <a:rPr lang="en-US" sz="2400" dirty="0" err="1"/>
              <a:t>dropoffs</a:t>
            </a:r>
            <a:r>
              <a:rPr lang="en-US" sz="2400" dirty="0"/>
              <a:t>.</a:t>
            </a:r>
            <a:endParaRPr lang="en-IN" sz="2400" dirty="0"/>
          </a:p>
          <a:p>
            <a:pPr marL="342900" indent="-342900">
              <a:buAutoNum type="arabicPeriod"/>
            </a:pPr>
            <a:r>
              <a:rPr lang="en-US" sz="2400" dirty="0"/>
              <a:t>Invalid </a:t>
            </a:r>
            <a:r>
              <a:rPr lang="en-US" sz="2400" dirty="0" err="1"/>
              <a:t>dropoff</a:t>
            </a:r>
            <a:r>
              <a:rPr lang="en-US" sz="2400" dirty="0"/>
              <a:t> locations. </a:t>
            </a:r>
          </a:p>
          <a:p>
            <a:pPr marL="342900" indent="-342900">
              <a:buAutoNum type="arabicPeriod"/>
            </a:pPr>
            <a:r>
              <a:rPr lang="en-US" sz="2400" dirty="0"/>
              <a:t>Dropoff locations not in the car path.</a:t>
            </a:r>
          </a:p>
          <a:p>
            <a:pPr marL="342900" indent="-342900">
              <a:buAutoNum type="arabicPeriod"/>
            </a:pPr>
            <a:r>
              <a:rPr lang="en-US" sz="2400" dirty="0"/>
              <a:t>Multiple </a:t>
            </a:r>
            <a:r>
              <a:rPr lang="en-US" sz="2400" dirty="0" err="1"/>
              <a:t>dropoffs</a:t>
            </a:r>
            <a:r>
              <a:rPr lang="en-US" sz="2400" dirty="0"/>
              <a:t> with the same location. </a:t>
            </a:r>
          </a:p>
          <a:p>
            <a:pPr marL="342900" indent="-342900">
              <a:buAutoNum type="arabicPeriod"/>
            </a:pPr>
            <a:r>
              <a:rPr lang="en-US" sz="2400" dirty="0"/>
              <a:t>Dropoff with no students getting off. </a:t>
            </a:r>
          </a:p>
          <a:p>
            <a:pPr marL="342900" indent="-342900">
              <a:buAutoNum type="arabicPeriod"/>
            </a:pPr>
            <a:r>
              <a:rPr lang="en-US" sz="2400" dirty="0"/>
              <a:t>Invalid target locations. </a:t>
            </a:r>
          </a:p>
          <a:p>
            <a:pPr marL="342900" indent="-342900">
              <a:buAutoNum type="arabicPeriod"/>
            </a:pPr>
            <a:r>
              <a:rPr lang="en-US" sz="2400" dirty="0"/>
              <a:t>Targets that get off at multiple </a:t>
            </a:r>
            <a:r>
              <a:rPr lang="en-US" sz="2400" dirty="0" err="1"/>
              <a:t>dropoffs</a:t>
            </a:r>
            <a:r>
              <a:rPr lang="en-US" sz="2400" dirty="0"/>
              <a:t>.</a:t>
            </a:r>
            <a:endParaRPr lang="en-IN" sz="2400" dirty="0"/>
          </a:p>
        </p:txBody>
      </p:sp>
    </p:spTree>
    <p:extLst>
      <p:ext uri="{BB962C8B-B14F-4D97-AF65-F5344CB8AC3E}">
        <p14:creationId xmlns:p14="http://schemas.microsoft.com/office/powerpoint/2010/main" val="287487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1851</TotalTime>
  <Words>4342</Words>
  <Application>Microsoft Office PowerPoint</Application>
  <PresentationFormat>Widescreen</PresentationFormat>
  <Paragraphs>353</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Final Project Report  Minimizing Energy Expended by a Parcel Delivery Truck</vt:lpstr>
      <vt:lpstr>Content</vt:lpstr>
      <vt:lpstr>Problem Introduction</vt:lpstr>
      <vt:lpstr>Input Format (specifically for/from TSP Solver)</vt:lpstr>
      <vt:lpstr>Overview of TSP Approach </vt:lpstr>
      <vt:lpstr>Tree based subdivision algorithm</vt:lpstr>
      <vt:lpstr>PowerPoint Presentation</vt:lpstr>
      <vt:lpstr>Integer Linear Programming</vt:lpstr>
      <vt:lpstr>Validate output</vt:lpstr>
      <vt:lpstr>Output Discussion</vt:lpstr>
      <vt:lpstr>Conclusion</vt:lpstr>
      <vt:lpstr>Thank You</vt:lpstr>
      <vt:lpstr>Appendix</vt:lpstr>
      <vt:lpstr>ILP Graph Type 1</vt:lpstr>
      <vt:lpstr>ILP Graph Type 2</vt:lpstr>
      <vt:lpstr>Overview of TSP Approach </vt:lpstr>
      <vt:lpstr>ILP Graph Type 1</vt:lpstr>
      <vt:lpstr>ILP Graph Type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Luv Verma</dc:creator>
  <cp:lastModifiedBy>Luv Verma</cp:lastModifiedBy>
  <cp:revision>38</cp:revision>
  <dcterms:created xsi:type="dcterms:W3CDTF">2023-04-10T20:19:57Z</dcterms:created>
  <dcterms:modified xsi:type="dcterms:W3CDTF">2023-04-14T03:23:54Z</dcterms:modified>
</cp:coreProperties>
</file>