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57"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2876" autoAdjust="0"/>
  </p:normalViewPr>
  <p:slideViewPr>
    <p:cSldViewPr snapToGrid="0">
      <p:cViewPr varScale="1">
        <p:scale>
          <a:sx n="52" d="100"/>
          <a:sy n="52" d="100"/>
        </p:scale>
        <p:origin x="1872" y="38"/>
      </p:cViewPr>
      <p:guideLst/>
    </p:cSldViewPr>
  </p:slideViewPr>
  <p:notesTextViewPr>
    <p:cViewPr>
      <p:scale>
        <a:sx n="1" d="1"/>
        <a:sy n="1" d="1"/>
      </p:scale>
      <p:origin x="0" y="-225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1C7CDA-3658-4348-A364-E3BBE55C30DE}" type="datetimeFigureOut">
              <a:rPr lang="en-IN" smtClean="0"/>
              <a:t>10-04-2023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18CDAC-D0B3-437C-AD63-12773CC660F5}" type="slidenum">
              <a:rPr lang="en-IN" smtClean="0"/>
              <a:t>‹#›</a:t>
            </a:fld>
            <a:endParaRPr lang="en-IN"/>
          </a:p>
        </p:txBody>
      </p:sp>
    </p:spTree>
    <p:extLst>
      <p:ext uri="{BB962C8B-B14F-4D97-AF65-F5344CB8AC3E}">
        <p14:creationId xmlns:p14="http://schemas.microsoft.com/office/powerpoint/2010/main" val="3285485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Location to indices : </a:t>
            </a:r>
            <a:r>
              <a:rPr lang="en-US" dirty="0"/>
              <a:t>This step maps the given list of homes/hubs and the starting truck location to their respective indices in the graph. This conversion is necessary for processing and solving the problem using graph algorithms.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1. Convert input file to adjacency matrix: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p>
          <a:p>
            <a:pPr algn="l">
              <a:buFont typeface="+mj-lt"/>
              <a:buAutoNum type="arabicPeriod"/>
            </a:pPr>
            <a:r>
              <a:rPr lang="en-US" b="0" i="0" dirty="0">
                <a:solidFill>
                  <a:srgbClr val="374151"/>
                </a:solidFill>
                <a:effectLst/>
                <a:latin typeface="Söhne"/>
              </a:rPr>
              <a:t>Extract the total number of locations from the first element of </a:t>
            </a:r>
            <a:r>
              <a:rPr lang="en-US" b="0" i="0" dirty="0" err="1">
                <a:solidFill>
                  <a:srgbClr val="374151"/>
                </a:solidFill>
                <a:effectLst/>
                <a:latin typeface="Söhne"/>
              </a:rPr>
              <a:t>input_data</a:t>
            </a:r>
            <a:r>
              <a:rPr lang="en-US" b="0" i="0" dirty="0">
                <a:solidFill>
                  <a:srgbClr val="374151"/>
                </a:solidFill>
                <a:effectLst/>
                <a:latin typeface="Söhne"/>
              </a:rPr>
              <a:t> and convert it to an integer.</a:t>
            </a:r>
          </a:p>
          <a:p>
            <a:pPr algn="l">
              <a:buFont typeface="+mj-lt"/>
              <a:buAutoNum type="arabicPeriod"/>
            </a:pPr>
            <a:r>
              <a:rPr lang="en-US" b="0" i="0" dirty="0">
                <a:solidFill>
                  <a:srgbClr val="374151"/>
                </a:solidFill>
                <a:effectLst/>
                <a:latin typeface="Söhne"/>
              </a:rPr>
              <a:t>Extract the total number of houses from the second element of </a:t>
            </a:r>
            <a:r>
              <a:rPr lang="en-US" b="0" i="0" dirty="0" err="1">
                <a:solidFill>
                  <a:srgbClr val="374151"/>
                </a:solidFill>
                <a:effectLst/>
                <a:latin typeface="Söhne"/>
              </a:rPr>
              <a:t>input_data</a:t>
            </a:r>
            <a:r>
              <a:rPr lang="en-US" b="0" i="0" dirty="0">
                <a:solidFill>
                  <a:srgbClr val="374151"/>
                </a:solidFill>
                <a:effectLst/>
                <a:latin typeface="Söhne"/>
              </a:rPr>
              <a:t> and convert it to an integer.</a:t>
            </a:r>
          </a:p>
          <a:p>
            <a:pPr algn="l">
              <a:buFont typeface="+mj-lt"/>
              <a:buAutoNum type="arabicPeriod"/>
            </a:pPr>
            <a:r>
              <a:rPr lang="en-US" b="0" i="0" dirty="0">
                <a:solidFill>
                  <a:srgbClr val="374151"/>
                </a:solidFill>
                <a:effectLst/>
                <a:latin typeface="Söhne"/>
              </a:rPr>
              <a:t>Store the list of locations provided in the third element of </a:t>
            </a:r>
            <a:r>
              <a:rPr lang="en-US" b="0" i="0" dirty="0" err="1">
                <a:solidFill>
                  <a:srgbClr val="374151"/>
                </a:solidFill>
                <a:effectLst/>
                <a:latin typeface="Söhne"/>
              </a:rPr>
              <a:t>input_data</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Store the list of houses provided in the fourth element of </a:t>
            </a:r>
            <a:r>
              <a:rPr lang="en-US" b="0" i="0" dirty="0" err="1">
                <a:solidFill>
                  <a:srgbClr val="374151"/>
                </a:solidFill>
                <a:effectLst/>
                <a:latin typeface="Söhne"/>
              </a:rPr>
              <a:t>input_data</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Extract the starting location from the fifth element of </a:t>
            </a:r>
            <a:r>
              <a:rPr lang="en-US" b="0" i="0" dirty="0" err="1">
                <a:solidFill>
                  <a:srgbClr val="374151"/>
                </a:solidFill>
                <a:effectLst/>
                <a:latin typeface="Söhne"/>
              </a:rPr>
              <a:t>input_data</a:t>
            </a:r>
            <a:r>
              <a:rPr lang="en-US" b="0" i="0" dirty="0">
                <a:solidFill>
                  <a:srgbClr val="374151"/>
                </a:solidFill>
                <a:effectLst/>
                <a:latin typeface="Söhne"/>
              </a:rPr>
              <a:t> and convert it to an integer.</a:t>
            </a:r>
          </a:p>
          <a:p>
            <a:pPr algn="l">
              <a:buFont typeface="+mj-lt"/>
              <a:buAutoNum type="arabicPeriod"/>
            </a:pPr>
            <a:r>
              <a:rPr lang="en-US" b="0" i="0" dirty="0">
                <a:solidFill>
                  <a:srgbClr val="374151"/>
                </a:solidFill>
                <a:effectLst/>
                <a:latin typeface="Söhne"/>
              </a:rPr>
              <a:t>Process the remaining rows in </a:t>
            </a:r>
            <a:r>
              <a:rPr lang="en-US" b="0" i="0" dirty="0" err="1">
                <a:solidFill>
                  <a:srgbClr val="374151"/>
                </a:solidFill>
                <a:effectLst/>
                <a:latin typeface="Söhne"/>
              </a:rPr>
              <a:t>input_data</a:t>
            </a:r>
            <a:r>
              <a:rPr lang="en-US" b="0" i="0" dirty="0">
                <a:solidFill>
                  <a:srgbClr val="374151"/>
                </a:solidFill>
                <a:effectLst/>
                <a:latin typeface="Söhne"/>
              </a:rPr>
              <a:t> to create an adjacency matrix. For each row, replace 'x' with itself or convert other entries to float.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p>
          <a:p>
            <a:r>
              <a:rPr lang="en-US" b="0" i="0" dirty="0">
                <a:solidFill>
                  <a:srgbClr val="374151"/>
                </a:solidFill>
                <a:effectLst/>
                <a:latin typeface="Söhne"/>
              </a:rPr>
              <a:t>Finally, the function returns the extracted values: </a:t>
            </a:r>
            <a:r>
              <a:rPr lang="en-US" b="0" i="0" dirty="0" err="1">
                <a:solidFill>
                  <a:srgbClr val="374151"/>
                </a:solidFill>
                <a:effectLst/>
                <a:latin typeface="Söhne"/>
              </a:rPr>
              <a:t>number_of_locations</a:t>
            </a:r>
            <a:r>
              <a:rPr lang="en-US" b="0" i="0" dirty="0">
                <a:solidFill>
                  <a:srgbClr val="374151"/>
                </a:solidFill>
                <a:effectLst/>
                <a:latin typeface="Söhne"/>
              </a:rPr>
              <a:t>, </a:t>
            </a:r>
            <a:r>
              <a:rPr lang="en-US" b="0" i="0" dirty="0" err="1">
                <a:solidFill>
                  <a:srgbClr val="374151"/>
                </a:solidFill>
                <a:effectLst/>
                <a:latin typeface="Söhne"/>
              </a:rPr>
              <a:t>number_of_houses</a:t>
            </a:r>
            <a:r>
              <a:rPr lang="en-US" b="0" i="0" dirty="0">
                <a:solidFill>
                  <a:srgbClr val="374151"/>
                </a:solidFill>
                <a:effectLst/>
                <a:latin typeface="Söhne"/>
              </a:rPr>
              <a:t>, </a:t>
            </a:r>
            <a:r>
              <a:rPr lang="en-US" b="0" i="0" dirty="0" err="1">
                <a:solidFill>
                  <a:srgbClr val="374151"/>
                </a:solidFill>
                <a:effectLst/>
                <a:latin typeface="Söhne"/>
              </a:rPr>
              <a:t>list_of_locations</a:t>
            </a:r>
            <a:r>
              <a:rPr lang="en-US" b="0" i="0" dirty="0">
                <a:solidFill>
                  <a:srgbClr val="374151"/>
                </a:solidFill>
                <a:effectLst/>
                <a:latin typeface="Söhne"/>
              </a:rPr>
              <a:t>, </a:t>
            </a:r>
            <a:r>
              <a:rPr lang="en-US" b="0" i="0" dirty="0" err="1">
                <a:solidFill>
                  <a:srgbClr val="374151"/>
                </a:solidFill>
                <a:effectLst/>
                <a:latin typeface="Söhne"/>
              </a:rPr>
              <a:t>list_of_houses</a:t>
            </a:r>
            <a:r>
              <a:rPr lang="en-US" b="0" i="0" dirty="0">
                <a:solidFill>
                  <a:srgbClr val="374151"/>
                </a:solidFill>
                <a:effectLst/>
                <a:latin typeface="Söhne"/>
              </a:rPr>
              <a:t>, </a:t>
            </a:r>
            <a:r>
              <a:rPr lang="en-US" b="0" i="0" dirty="0" err="1">
                <a:solidFill>
                  <a:srgbClr val="374151"/>
                </a:solidFill>
                <a:effectLst/>
                <a:latin typeface="Söhne"/>
              </a:rPr>
              <a:t>starting_location</a:t>
            </a:r>
            <a:r>
              <a:rPr lang="en-US" b="0" i="0" dirty="0">
                <a:solidFill>
                  <a:srgbClr val="374151"/>
                </a:solidFill>
                <a:effectLst/>
                <a:latin typeface="Söhne"/>
              </a:rPr>
              <a:t>, and </a:t>
            </a:r>
            <a:r>
              <a:rPr lang="en-US" b="0" i="0" dirty="0" err="1">
                <a:solidFill>
                  <a:srgbClr val="374151"/>
                </a:solidFill>
                <a:effectLst/>
                <a:latin typeface="Söhne"/>
              </a:rPr>
              <a:t>adjacency_matrix</a:t>
            </a:r>
            <a:r>
              <a:rPr lang="en-US" b="0" i="0" dirty="0">
                <a:solidFill>
                  <a:srgbClr val="374151"/>
                </a:solidFill>
                <a:effectLst/>
                <a:latin typeface="Söhne"/>
              </a:rPr>
              <a:t>.</a:t>
            </a:r>
            <a:br>
              <a:rPr lang="en-US" b="0" i="0" dirty="0">
                <a:solidFill>
                  <a:srgbClr val="374151"/>
                </a:solidFill>
                <a:effectLst/>
                <a:latin typeface="Söhne"/>
              </a:rPr>
            </a:br>
            <a:r>
              <a:rPr lang="en-US" b="0" i="0" dirty="0">
                <a:solidFill>
                  <a:srgbClr val="374151"/>
                </a:solidFill>
                <a:effectLst/>
                <a:latin typeface="Söhne"/>
              </a:rPr>
              <a:t>Adjacency matrix have the information about which nodes will have direct edges between them.</a:t>
            </a:r>
          </a:p>
          <a:p>
            <a:endParaRPr lang="en-US" b="0" i="0" dirty="0">
              <a:solidFill>
                <a:srgbClr val="374151"/>
              </a:solidFill>
              <a:effectLst/>
              <a:latin typeface="Söhne"/>
            </a:endParaRPr>
          </a:p>
          <a:p>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2. Create a graph from adjacency matrix (network x)</a:t>
            </a:r>
          </a:p>
          <a:p>
            <a:r>
              <a:rPr lang="en-US" dirty="0"/>
              <a:t>This step transforms the input problem into a graph representation. </a:t>
            </a:r>
          </a:p>
          <a:p>
            <a:r>
              <a:rPr lang="en-US" dirty="0"/>
              <a:t>Modeling the problem as a graph allows us to leverage graph algorithms and techniques, </a:t>
            </a:r>
          </a:p>
          <a:p>
            <a:r>
              <a:rPr lang="en-US" dirty="0"/>
              <a:t>making it easier to find an optimal or near-optimal solution.</a:t>
            </a:r>
            <a:endParaRPr lang="en-US" b="0" i="0" dirty="0">
              <a:solidFill>
                <a:srgbClr val="374151"/>
              </a:solidFill>
              <a:effectLst/>
              <a:latin typeface="Söhne"/>
            </a:endParaRPr>
          </a:p>
          <a:p>
            <a:r>
              <a:rPr lang="en-US" b="0" i="0" dirty="0">
                <a:solidFill>
                  <a:srgbClr val="374151"/>
                </a:solidFill>
                <a:effectLst/>
                <a:latin typeface="Söhne"/>
              </a:rPr>
              <a:t> </a:t>
            </a:r>
          </a:p>
          <a:p>
            <a:r>
              <a:rPr lang="en-US" b="0" i="0" dirty="0">
                <a:solidFill>
                  <a:srgbClr val="374151"/>
                </a:solidFill>
                <a:effectLst/>
                <a:latin typeface="Söhne"/>
              </a:rPr>
              <a:t>3. </a:t>
            </a:r>
            <a:r>
              <a:rPr lang="en-IN" b="1" dirty="0"/>
              <a:t>Convert location to indices: </a:t>
            </a:r>
            <a:r>
              <a:rPr lang="en-US" b="0" i="0" dirty="0">
                <a:solidFill>
                  <a:srgbClr val="374151"/>
                </a:solidFill>
                <a:effectLst/>
                <a:latin typeface="Söhne"/>
              </a:rPr>
              <a:t>The line </a:t>
            </a:r>
            <a:r>
              <a:rPr lang="en-US" dirty="0" err="1"/>
              <a:t>stas</a:t>
            </a:r>
            <a:r>
              <a:rPr lang="en-US" dirty="0"/>
              <a:t> = set([</a:t>
            </a:r>
            <a:r>
              <a:rPr lang="en-US" dirty="0" err="1"/>
              <a:t>list_of_locations.index</a:t>
            </a:r>
            <a:r>
              <a:rPr lang="en-US" dirty="0"/>
              <a:t>(h) for h in </a:t>
            </a:r>
            <a:r>
              <a:rPr lang="en-US" dirty="0" err="1"/>
              <a:t>list_of_homes</a:t>
            </a:r>
            <a:r>
              <a:rPr lang="en-US" dirty="0"/>
              <a:t>])</a:t>
            </a:r>
            <a:r>
              <a:rPr lang="en-US" b="0" i="0" dirty="0">
                <a:solidFill>
                  <a:srgbClr val="374151"/>
                </a:solidFill>
                <a:effectLst/>
                <a:latin typeface="Söhne"/>
              </a:rPr>
              <a:t> converts the list of home names</a:t>
            </a:r>
          </a:p>
          <a:p>
            <a:r>
              <a:rPr lang="en-US" b="0" i="0" dirty="0">
                <a:solidFill>
                  <a:srgbClr val="374151"/>
                </a:solidFill>
                <a:effectLst/>
                <a:latin typeface="Söhne"/>
              </a:rPr>
              <a:t> (</a:t>
            </a:r>
            <a:r>
              <a:rPr lang="en-US" b="0" i="0" dirty="0" err="1">
                <a:solidFill>
                  <a:srgbClr val="374151"/>
                </a:solidFill>
                <a:effectLst/>
                <a:latin typeface="Söhne"/>
              </a:rPr>
              <a:t>list_of_homes</a:t>
            </a:r>
            <a:r>
              <a:rPr lang="en-US" b="0" i="0" dirty="0">
                <a:solidFill>
                  <a:srgbClr val="374151"/>
                </a:solidFill>
                <a:effectLst/>
                <a:latin typeface="Söhne"/>
              </a:rPr>
              <a:t>) into a set of indices. It does this by iterating through each home name (h) in the </a:t>
            </a:r>
            <a:r>
              <a:rPr lang="en-US" b="0" i="0" dirty="0" err="1">
                <a:solidFill>
                  <a:srgbClr val="374151"/>
                </a:solidFill>
                <a:effectLst/>
                <a:latin typeface="Söhne"/>
              </a:rPr>
              <a:t>list_of_homes</a:t>
            </a:r>
            <a:r>
              <a:rPr lang="en-US" b="0" i="0" dirty="0">
                <a:solidFill>
                  <a:srgbClr val="374151"/>
                </a:solidFill>
                <a:effectLst/>
                <a:latin typeface="Söhne"/>
              </a:rPr>
              <a:t> and finding</a:t>
            </a:r>
          </a:p>
          <a:p>
            <a:r>
              <a:rPr lang="en-US" b="0" i="0" dirty="0">
                <a:solidFill>
                  <a:srgbClr val="374151"/>
                </a:solidFill>
                <a:effectLst/>
                <a:latin typeface="Söhne"/>
              </a:rPr>
              <a:t> its index in the </a:t>
            </a:r>
            <a:r>
              <a:rPr lang="en-US" b="0" i="0" dirty="0" err="1">
                <a:solidFill>
                  <a:srgbClr val="374151"/>
                </a:solidFill>
                <a:effectLst/>
                <a:latin typeface="Söhne"/>
              </a:rPr>
              <a:t>list_of_locations</a:t>
            </a:r>
            <a:r>
              <a:rPr lang="en-US" b="0" i="0" dirty="0">
                <a:solidFill>
                  <a:srgbClr val="374151"/>
                </a:solidFill>
                <a:effectLst/>
                <a:latin typeface="Söhne"/>
              </a:rPr>
              <a:t>. This set of indices, called </a:t>
            </a:r>
            <a:r>
              <a:rPr lang="en-US" dirty="0" err="1"/>
              <a:t>stas</a:t>
            </a:r>
            <a:r>
              <a:rPr lang="en-US" b="0" i="0" dirty="0">
                <a:solidFill>
                  <a:srgbClr val="374151"/>
                </a:solidFill>
                <a:effectLst/>
                <a:latin typeface="Söhne"/>
              </a:rPr>
              <a:t>, represents the target locations </a:t>
            </a:r>
          </a:p>
          <a:p>
            <a:r>
              <a:rPr lang="en-US" b="0" i="0" dirty="0">
                <a:solidFill>
                  <a:srgbClr val="374151"/>
                </a:solidFill>
                <a:effectLst/>
                <a:latin typeface="Söhne"/>
              </a:rPr>
              <a:t>(homes) in the graph. This conversion is necessary for processing and solving the problem using graph algorithms.</a:t>
            </a:r>
          </a:p>
          <a:p>
            <a:endParaRPr lang="en-US" b="0" i="0" dirty="0">
              <a:solidFill>
                <a:srgbClr val="374151"/>
              </a:solidFill>
              <a:effectLst/>
              <a:latin typeface="Söhne"/>
            </a:endParaRPr>
          </a:p>
          <a:p>
            <a:r>
              <a:rPr lang="en-US" b="0" i="0" dirty="0" err="1">
                <a:solidFill>
                  <a:srgbClr val="374151"/>
                </a:solidFill>
                <a:effectLst/>
                <a:latin typeface="Söhne"/>
              </a:rPr>
              <a:t>Semitree</a:t>
            </a:r>
            <a:r>
              <a:rPr lang="en-US" b="0" i="0" dirty="0">
                <a:solidFill>
                  <a:srgbClr val="374151"/>
                </a:solidFill>
                <a:effectLst/>
                <a:latin typeface="Söhne"/>
              </a:rPr>
              <a:t> algorithm: The idea </a:t>
            </a:r>
            <a:r>
              <a:rPr lang="en-US" b="0" i="0">
                <a:solidFill>
                  <a:srgbClr val="374151"/>
                </a:solidFill>
                <a:effectLst/>
                <a:latin typeface="Söhne"/>
              </a:rPr>
              <a:t>here was to leverage </a:t>
            </a:r>
            <a:r>
              <a:rPr lang="en-US" b="0" i="0" dirty="0">
                <a:solidFill>
                  <a:srgbClr val="374151"/>
                </a:solidFill>
                <a:effectLst/>
                <a:latin typeface="Söhne"/>
              </a:rPr>
              <a:t>the articulation points and biconnected components to decompose the graph into smaller subproblems.</a:t>
            </a:r>
          </a:p>
          <a:p>
            <a:endParaRPr lang="en-US" b="0" i="0" dirty="0">
              <a:solidFill>
                <a:srgbClr val="374151"/>
              </a:solidFill>
              <a:effectLst/>
              <a:latin typeface="Söhne"/>
            </a:endParaRPr>
          </a:p>
          <a:p>
            <a:pPr marL="228600" indent="-228600">
              <a:buAutoNum type="arabicPeriod"/>
            </a:pPr>
            <a:r>
              <a:rPr lang="en-US" dirty="0"/>
              <a:t>Initialize lists to store the subproblem solutions (locations and drop-offs). </a:t>
            </a:r>
          </a:p>
          <a:p>
            <a:pPr marL="228600" indent="-228600">
              <a:buAutoNum type="arabicPeriod"/>
            </a:pPr>
            <a:r>
              <a:rPr lang="en-US" dirty="0"/>
              <a:t>2. Loop through the biconnected components and corresponding subgraphs related to the current articulation point (</a:t>
            </a:r>
            <a:r>
              <a:rPr lang="en-US" dirty="0" err="1"/>
              <a:t>sloc</a:t>
            </a:r>
            <a:r>
              <a:rPr lang="en-US" dirty="0"/>
              <a:t>). 2a. Identify the target locations in the current subgraph. 2b. Handle cases where there are no or only one or two target locations in the subgraph. 2c. If there are more target locations, proceed to further decompose the problem: 2e. Create a biconnected graph for the current component. 2f. Identify the target locations within the biconnected graph. 2g. Initialize dictionaries and sets for mapping fake target locations to original ones and storing recursive results. 2h. Iterate through the articulation points in the current subgraph, converting them into target locations or making recursive </a:t>
            </a:r>
            <a:r>
              <a:rPr lang="en-US" dirty="0" err="1"/>
              <a:t>treesolve</a:t>
            </a:r>
            <a:r>
              <a:rPr lang="en-US" dirty="0"/>
              <a:t> calls if necessary. 2i. Run the TSP solver (</a:t>
            </a:r>
            <a:r>
              <a:rPr lang="en-US" dirty="0" err="1"/>
              <a:t>optitsp</a:t>
            </a:r>
            <a:r>
              <a:rPr lang="en-US" dirty="0"/>
              <a:t>) on the biconnected graph and the identified target locations. 3. Stitch the solutions together by combining the results of the TSP solvers and the recursive </a:t>
            </a:r>
            <a:r>
              <a:rPr lang="en-US" dirty="0" err="1"/>
              <a:t>treesolve</a:t>
            </a:r>
            <a:r>
              <a:rPr lang="en-US" dirty="0"/>
              <a:t> calls. 4. Reconstruct the final solution by merging the subproblem solutions (locations and drop-offs) into a single list and dictionary, respectively. 5. Convert the drop-off sets to lists and return the final solution (list of locations and dictionary of drop-offs).</a:t>
            </a:r>
            <a:endParaRPr lang="en-IN" dirty="0"/>
          </a:p>
        </p:txBody>
      </p:sp>
      <p:sp>
        <p:nvSpPr>
          <p:cNvPr id="4" name="Slide Number Placeholder 3"/>
          <p:cNvSpPr>
            <a:spLocks noGrp="1"/>
          </p:cNvSpPr>
          <p:nvPr>
            <p:ph type="sldNum" sz="quarter" idx="5"/>
          </p:nvPr>
        </p:nvSpPr>
        <p:spPr/>
        <p:txBody>
          <a:bodyPr/>
          <a:lstStyle/>
          <a:p>
            <a:fld id="{0B18CDAC-D0B3-437C-AD63-12773CC660F5}" type="slidenum">
              <a:rPr lang="en-IN" smtClean="0"/>
              <a:t>4</a:t>
            </a:fld>
            <a:endParaRPr lang="en-IN"/>
          </a:p>
        </p:txBody>
      </p:sp>
    </p:spTree>
    <p:extLst>
      <p:ext uri="{BB962C8B-B14F-4D97-AF65-F5344CB8AC3E}">
        <p14:creationId xmlns:p14="http://schemas.microsoft.com/office/powerpoint/2010/main" val="3781411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In the given algorithm, point 5 refers to removing parent-child relationships between articulation points in the articulation map. This step is necessary to ensure that the algorithm does not revisit the same subproblems multiple times, which could lead to inefficiency and redundant work.</a:t>
            </a:r>
          </a:p>
          <a:p>
            <a:pPr algn="l"/>
            <a:endParaRPr lang="en-US" b="0" i="0" dirty="0">
              <a:solidFill>
                <a:srgbClr val="374151"/>
              </a:solidFill>
              <a:effectLst/>
              <a:latin typeface="Söhne"/>
            </a:endParaRPr>
          </a:p>
          <a:p>
            <a:pPr algn="l"/>
            <a:r>
              <a:rPr lang="en-US" b="0" i="0" dirty="0">
                <a:solidFill>
                  <a:srgbClr val="374151"/>
                </a:solidFill>
                <a:effectLst/>
                <a:latin typeface="Söhne"/>
              </a:rPr>
              <a:t>In the initial articulation map example , we can see that each articulation point has a tuple with information about its neighboring biconnected components, subgraphs, and other articulation points connected to it. This representation maintains parent-child relationships between articulation points, which means that an articulation point (parent) will have information about its connected articulation point (child).</a:t>
            </a:r>
          </a:p>
          <a:p>
            <a:pPr algn="l"/>
            <a:endParaRPr lang="en-US" b="0" i="0" dirty="0">
              <a:solidFill>
                <a:srgbClr val="374151"/>
              </a:solidFill>
              <a:effectLst/>
              <a:latin typeface="Söhne"/>
            </a:endParaRPr>
          </a:p>
          <a:p>
            <a:pPr algn="l"/>
            <a:r>
              <a:rPr lang="en-US" b="0" i="0" dirty="0">
                <a:solidFill>
                  <a:srgbClr val="374151"/>
                </a:solidFill>
                <a:effectLst/>
                <a:latin typeface="Söhne"/>
              </a:rPr>
              <a:t>The BFS approach is used to remove these parent-child relationships to ensure that we only visit each articulation point once when generating subgraphs, avoiding redundant work.</a:t>
            </a:r>
          </a:p>
          <a:p>
            <a:pPr algn="l"/>
            <a:r>
              <a:rPr lang="en-US" b="0" i="0" dirty="0">
                <a:solidFill>
                  <a:srgbClr val="374151"/>
                </a:solidFill>
                <a:effectLst/>
                <a:latin typeface="Söhne"/>
              </a:rPr>
              <a:t>After applying the BFS approach and DFS, the final articulation map represents an updated version of the initial articulation map where parent-child relationships are removed. This final map will be used by the algorithm to efficiently construct subgraphs associated with each articulation point without revisiting the same subproblems.</a:t>
            </a:r>
          </a:p>
          <a:p>
            <a:pPr algn="l"/>
            <a:br>
              <a:rPr lang="en-US" b="0" i="0" dirty="0">
                <a:solidFill>
                  <a:srgbClr val="374151"/>
                </a:solidFill>
                <a:effectLst/>
                <a:latin typeface="Söhne"/>
              </a:rPr>
            </a:br>
            <a:r>
              <a:rPr lang="en-US" b="0" i="0" dirty="0">
                <a:solidFill>
                  <a:srgbClr val="374151"/>
                </a:solidFill>
                <a:effectLst/>
                <a:latin typeface="Söhne"/>
              </a:rPr>
              <a:t>DFS:</a:t>
            </a:r>
            <a:br>
              <a:rPr lang="en-US" b="0" i="0" dirty="0">
                <a:solidFill>
                  <a:srgbClr val="374151"/>
                </a:solidFill>
                <a:effectLst/>
                <a:latin typeface="Söhne"/>
              </a:rPr>
            </a:br>
            <a:r>
              <a:rPr lang="en-US" b="0" i="0" dirty="0">
                <a:solidFill>
                  <a:srgbClr val="374151"/>
                </a:solidFill>
                <a:effectLst/>
                <a:latin typeface="Söhne"/>
              </a:rPr>
              <a:t>1. </a:t>
            </a:r>
            <a:r>
              <a:rPr lang="en-US" dirty="0"/>
              <a:t>Iterate through the tuples associated with the given starting location in the articulation map. 2. Update the subgraph with nodes from the biconnected component. 3. Recursively call the '</a:t>
            </a:r>
            <a:r>
              <a:rPr lang="en-US" dirty="0" err="1"/>
              <a:t>generateSubgraphsDFS</a:t>
            </a:r>
            <a:r>
              <a:rPr lang="en-US" dirty="0"/>
              <a:t>' method for each child articulation point in the tuple. 4. Update the subgraph with nodes from the subgraphs of the child articulation points.</a:t>
            </a:r>
            <a:br>
              <a:rPr lang="en-US" b="0" i="0" dirty="0">
                <a:solidFill>
                  <a:srgbClr val="374151"/>
                </a:solidFill>
                <a:effectLst/>
                <a:latin typeface="Söhne"/>
              </a:rPr>
            </a:br>
            <a:endParaRPr lang="en-US" b="0" i="0" dirty="0">
              <a:solidFill>
                <a:srgbClr val="374151"/>
              </a:solidFill>
              <a:effectLst/>
              <a:latin typeface="Söhne"/>
            </a:endParaRPr>
          </a:p>
          <a:p>
            <a:pPr algn="l"/>
            <a:r>
              <a:rPr lang="en-US" b="0" i="0" dirty="0">
                <a:solidFill>
                  <a:srgbClr val="374151"/>
                </a:solidFill>
                <a:effectLst/>
                <a:latin typeface="Söhne"/>
              </a:rPr>
              <a:t>In the final articulation map, you can observe that the third element (the set of child articulation points) is empty for articulation points 1 and 5 because their children (0 and 6) are not articulation points. This indicates that the parent-child relationships have been removed as intended, ensuring that the algorithm will not revisit the same subproblems multiple times.</a:t>
            </a:r>
          </a:p>
          <a:p>
            <a:endParaRPr lang="en-IN" dirty="0"/>
          </a:p>
          <a:p>
            <a:r>
              <a:rPr lang="en-IN" dirty="0"/>
              <a:t>Subgraph: </a:t>
            </a:r>
            <a:r>
              <a:rPr lang="en-US" b="0" i="0" dirty="0">
                <a:solidFill>
                  <a:srgbClr val="374151"/>
                </a:solidFill>
                <a:effectLst/>
                <a:latin typeface="Söhne"/>
              </a:rPr>
              <a:t>A subgraph associated with each articulation point is a smaller graph that is part of the original graph, containing the articulation point and the vertices and edges of the biconnected components connected to that articulation point.</a:t>
            </a:r>
            <a:br>
              <a:rPr lang="en-US" b="0" i="0" dirty="0">
                <a:solidFill>
                  <a:srgbClr val="374151"/>
                </a:solidFill>
                <a:effectLst/>
                <a:latin typeface="Söhne"/>
              </a:rPr>
            </a:br>
            <a:br>
              <a:rPr lang="en-US" dirty="0"/>
            </a:br>
            <a:br>
              <a:rPr lang="en-US" dirty="0"/>
            </a:br>
            <a:br>
              <a:rPr lang="en-US" dirty="0"/>
            </a:br>
            <a:r>
              <a:rPr lang="en-US" dirty="0"/>
              <a:t>has been made to efficiently decompose the problem into smaller subproblems by leveraging biconnected components and articulation points in the graph. Decomposing the problem into smaller subproblems using biconnected components and articulation points in the graph has several advantages:</a:t>
            </a:r>
          </a:p>
          <a:p>
            <a:pPr>
              <a:buFont typeface="+mj-lt"/>
              <a:buAutoNum type="arabicPeriod"/>
            </a:pPr>
            <a:r>
              <a:rPr lang="en-US" b="1" dirty="0"/>
              <a:t>Computational efficiency</a:t>
            </a:r>
            <a:r>
              <a:rPr lang="en-US" dirty="0"/>
              <a:t>: The TSP is an NP-hard problem, meaning that its time complexity grows exponentially with the number of nodes. By breaking down the problem into smaller subproblems, the overall computation time can be significantly reduced.</a:t>
            </a:r>
          </a:p>
          <a:p>
            <a:pPr>
              <a:buFont typeface="+mj-lt"/>
              <a:buAutoNum type="arabicPeriod"/>
            </a:pPr>
            <a:r>
              <a:rPr lang="en-US" b="1" dirty="0"/>
              <a:t>Optimal substructure</a:t>
            </a:r>
            <a:r>
              <a:rPr lang="en-US" dirty="0"/>
              <a:t>: Biconnected components and articulation points help identify smaller subproblems with optimal substructure. By solving these subproblems optimally, we can construct a close-to-optimal solution for the original problem. This can lead to better performance compared to traversing the entire graph directly.</a:t>
            </a:r>
          </a:p>
          <a:p>
            <a:pPr>
              <a:buFont typeface="+mj-lt"/>
              <a:buAutoNum type="arabicPeriod"/>
            </a:pPr>
            <a:r>
              <a:rPr lang="en-US" b="1" dirty="0"/>
              <a:t>Divide and conquer</a:t>
            </a:r>
            <a:r>
              <a:rPr lang="en-US" dirty="0"/>
              <a:t>: Decomposing the problem allows us to apply a divide-and-conquer strategy. This helps to manage complexity, making the problem easier to understand, debug, and optimize.</a:t>
            </a:r>
            <a:br>
              <a:rPr lang="en-US" dirty="0"/>
            </a:br>
            <a:br>
              <a:rPr lang="en-US" b="0" i="0" dirty="0">
                <a:solidFill>
                  <a:srgbClr val="374151"/>
                </a:solidFill>
                <a:effectLst/>
                <a:latin typeface="Söhne"/>
              </a:rPr>
            </a:br>
            <a:br>
              <a:rPr lang="en-US" b="0" i="0" dirty="0">
                <a:solidFill>
                  <a:srgbClr val="374151"/>
                </a:solidFill>
                <a:effectLst/>
                <a:latin typeface="Söhne"/>
              </a:rPr>
            </a:br>
            <a:endParaRPr lang="en-IN" dirty="0"/>
          </a:p>
        </p:txBody>
      </p:sp>
      <p:sp>
        <p:nvSpPr>
          <p:cNvPr id="4" name="Slide Number Placeholder 3"/>
          <p:cNvSpPr>
            <a:spLocks noGrp="1"/>
          </p:cNvSpPr>
          <p:nvPr>
            <p:ph type="sldNum" sz="quarter" idx="5"/>
          </p:nvPr>
        </p:nvSpPr>
        <p:spPr/>
        <p:txBody>
          <a:bodyPr/>
          <a:lstStyle/>
          <a:p>
            <a:fld id="{0B18CDAC-D0B3-437C-AD63-12773CC660F5}" type="slidenum">
              <a:rPr lang="en-IN" smtClean="0"/>
              <a:t>5</a:t>
            </a:fld>
            <a:endParaRPr lang="en-IN"/>
          </a:p>
        </p:txBody>
      </p:sp>
    </p:spTree>
    <p:extLst>
      <p:ext uri="{BB962C8B-B14F-4D97-AF65-F5344CB8AC3E}">
        <p14:creationId xmlns:p14="http://schemas.microsoft.com/office/powerpoint/2010/main" val="3571214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B18CDAC-D0B3-437C-AD63-12773CC660F5}" type="slidenum">
              <a:rPr lang="en-IN" smtClean="0"/>
              <a:t>6</a:t>
            </a:fld>
            <a:endParaRPr lang="en-IN"/>
          </a:p>
        </p:txBody>
      </p:sp>
    </p:spTree>
    <p:extLst>
      <p:ext uri="{BB962C8B-B14F-4D97-AF65-F5344CB8AC3E}">
        <p14:creationId xmlns:p14="http://schemas.microsoft.com/office/powerpoint/2010/main" val="1034847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 been made to efficiently decompose the problem into smaller subproblems by leveraging biconnected components and articulation points in the graph. Decomposing the problem into smaller subproblems using biconnected components and articulation points in the graph has several advantages:</a:t>
            </a:r>
          </a:p>
          <a:p>
            <a:pPr>
              <a:buFont typeface="+mj-lt"/>
              <a:buAutoNum type="arabicPeriod"/>
            </a:pPr>
            <a:r>
              <a:rPr lang="en-US" b="1" dirty="0"/>
              <a:t>Computational efficiency</a:t>
            </a:r>
            <a:r>
              <a:rPr lang="en-US" dirty="0"/>
              <a:t>: The TSP is an NP-hard problem, meaning that its time complexity grows exponentially with the number of nodes. By breaking down the problem into smaller subproblems, the overall computation time can be significantly reduced.</a:t>
            </a:r>
          </a:p>
          <a:p>
            <a:pPr>
              <a:buFont typeface="+mj-lt"/>
              <a:buAutoNum type="arabicPeriod"/>
            </a:pPr>
            <a:r>
              <a:rPr lang="en-US" b="1" dirty="0"/>
              <a:t>Optimal substructure</a:t>
            </a:r>
            <a:r>
              <a:rPr lang="en-US" dirty="0"/>
              <a:t>: Biconnected components and articulation points help identify smaller subproblems with optimal substructure. By solving these subproblems optimally, we can construct a close-to-optimal solution for the original problem. This can lead to better performance compared to traversing the entire graph directly.</a:t>
            </a:r>
          </a:p>
          <a:p>
            <a:pPr>
              <a:buFont typeface="+mj-lt"/>
              <a:buAutoNum type="arabicPeriod"/>
            </a:pPr>
            <a:r>
              <a:rPr lang="en-US" b="1" dirty="0"/>
              <a:t>Divide and conquer</a:t>
            </a:r>
            <a:r>
              <a:rPr lang="en-US" dirty="0"/>
              <a:t>: Decomposing the problem allows us to apply a divide-and-conquer strategy. This helps to manage complexity, making the problem easier to understand, debug, and optimize.</a:t>
            </a:r>
          </a:p>
          <a:p>
            <a:endParaRPr lang="en-IN" dirty="0"/>
          </a:p>
          <a:p>
            <a:r>
              <a:rPr lang="en-IN" dirty="0"/>
              <a:t>Subgraph: </a:t>
            </a:r>
            <a:r>
              <a:rPr lang="en-US" b="0" i="0" dirty="0">
                <a:solidFill>
                  <a:srgbClr val="374151"/>
                </a:solidFill>
                <a:effectLst/>
                <a:latin typeface="Söhne"/>
              </a:rPr>
              <a:t>A subgraph associated with each articulation point is a smaller graph that is part of the original graph, containing the articulation point and the vertices and edges of the biconnected components connected to that articulation point.</a:t>
            </a:r>
            <a:endParaRPr lang="en-IN" dirty="0"/>
          </a:p>
        </p:txBody>
      </p:sp>
      <p:sp>
        <p:nvSpPr>
          <p:cNvPr id="4" name="Slide Number Placeholder 3"/>
          <p:cNvSpPr>
            <a:spLocks noGrp="1"/>
          </p:cNvSpPr>
          <p:nvPr>
            <p:ph type="sldNum" sz="quarter" idx="5"/>
          </p:nvPr>
        </p:nvSpPr>
        <p:spPr/>
        <p:txBody>
          <a:bodyPr/>
          <a:lstStyle/>
          <a:p>
            <a:fld id="{0B18CDAC-D0B3-437C-AD63-12773CC660F5}" type="slidenum">
              <a:rPr lang="en-IN" smtClean="0"/>
              <a:t>7</a:t>
            </a:fld>
            <a:endParaRPr lang="en-IN"/>
          </a:p>
        </p:txBody>
      </p:sp>
    </p:spTree>
    <p:extLst>
      <p:ext uri="{BB962C8B-B14F-4D97-AF65-F5344CB8AC3E}">
        <p14:creationId xmlns:p14="http://schemas.microsoft.com/office/powerpoint/2010/main" val="2074314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4116A-D8BD-A841-0135-38AF217DFE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480FFF-7C94-A089-2F59-A59EE88E39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56BD60F-DBD9-5B94-8DF0-07707191DFA0}"/>
              </a:ext>
            </a:extLst>
          </p:cNvPr>
          <p:cNvSpPr>
            <a:spLocks noGrp="1"/>
          </p:cNvSpPr>
          <p:nvPr>
            <p:ph type="dt" sz="half" idx="10"/>
          </p:nvPr>
        </p:nvSpPr>
        <p:spPr/>
        <p:txBody>
          <a:bodyPr/>
          <a:lstStyle/>
          <a:p>
            <a:fld id="{1EFF67FC-7E55-4D5F-BC2D-D7A962F43F67}" type="datetimeFigureOut">
              <a:rPr lang="en-IN" smtClean="0"/>
              <a:t>10-04-2023</a:t>
            </a:fld>
            <a:endParaRPr lang="en-IN"/>
          </a:p>
        </p:txBody>
      </p:sp>
      <p:sp>
        <p:nvSpPr>
          <p:cNvPr id="5" name="Footer Placeholder 4">
            <a:extLst>
              <a:ext uri="{FF2B5EF4-FFF2-40B4-BE49-F238E27FC236}">
                <a16:creationId xmlns:a16="http://schemas.microsoft.com/office/drawing/2014/main" id="{733FC09D-C5B9-A6EA-1B62-C486863232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F5A678-96AB-E4D3-976E-044BF1E8F045}"/>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2679355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834E7-C1F0-18CE-C55F-D4FF2799309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5368AA-5A8D-5B41-30B9-638A382552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5A0173-2AB3-82D8-7678-304C0F132B50}"/>
              </a:ext>
            </a:extLst>
          </p:cNvPr>
          <p:cNvSpPr>
            <a:spLocks noGrp="1"/>
          </p:cNvSpPr>
          <p:nvPr>
            <p:ph type="dt" sz="half" idx="10"/>
          </p:nvPr>
        </p:nvSpPr>
        <p:spPr/>
        <p:txBody>
          <a:bodyPr/>
          <a:lstStyle/>
          <a:p>
            <a:fld id="{1EFF67FC-7E55-4D5F-BC2D-D7A962F43F67}" type="datetimeFigureOut">
              <a:rPr lang="en-IN" smtClean="0"/>
              <a:t>10-04-2023</a:t>
            </a:fld>
            <a:endParaRPr lang="en-IN"/>
          </a:p>
        </p:txBody>
      </p:sp>
      <p:sp>
        <p:nvSpPr>
          <p:cNvPr id="5" name="Footer Placeholder 4">
            <a:extLst>
              <a:ext uri="{FF2B5EF4-FFF2-40B4-BE49-F238E27FC236}">
                <a16:creationId xmlns:a16="http://schemas.microsoft.com/office/drawing/2014/main" id="{B1644AA2-4ADF-E495-E159-63947C7076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2D9166-26AB-EBE2-5B37-67EAB03DAC77}"/>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1021100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786917-B13C-EE9E-E246-8E7395337B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A00AF5-B6AA-87F7-24B4-5525932E33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282D77-540B-5065-C914-FA4E9CFF543F}"/>
              </a:ext>
            </a:extLst>
          </p:cNvPr>
          <p:cNvSpPr>
            <a:spLocks noGrp="1"/>
          </p:cNvSpPr>
          <p:nvPr>
            <p:ph type="dt" sz="half" idx="10"/>
          </p:nvPr>
        </p:nvSpPr>
        <p:spPr/>
        <p:txBody>
          <a:bodyPr/>
          <a:lstStyle/>
          <a:p>
            <a:fld id="{1EFF67FC-7E55-4D5F-BC2D-D7A962F43F67}" type="datetimeFigureOut">
              <a:rPr lang="en-IN" smtClean="0"/>
              <a:t>10-04-2023</a:t>
            </a:fld>
            <a:endParaRPr lang="en-IN"/>
          </a:p>
        </p:txBody>
      </p:sp>
      <p:sp>
        <p:nvSpPr>
          <p:cNvPr id="5" name="Footer Placeholder 4">
            <a:extLst>
              <a:ext uri="{FF2B5EF4-FFF2-40B4-BE49-F238E27FC236}">
                <a16:creationId xmlns:a16="http://schemas.microsoft.com/office/drawing/2014/main" id="{D27AF5FC-05EF-75D4-990B-852281D0CD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7DCD80-CF5A-79F2-98B5-D2110E19B092}"/>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3597884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19EA-B8FD-13E2-5034-71AAB88684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DB53B3-7D02-2620-DCBF-96495B3A9F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67B5FA-8209-F7D5-C027-8B2EC9EC7C31}"/>
              </a:ext>
            </a:extLst>
          </p:cNvPr>
          <p:cNvSpPr>
            <a:spLocks noGrp="1"/>
          </p:cNvSpPr>
          <p:nvPr>
            <p:ph type="dt" sz="half" idx="10"/>
          </p:nvPr>
        </p:nvSpPr>
        <p:spPr/>
        <p:txBody>
          <a:bodyPr/>
          <a:lstStyle/>
          <a:p>
            <a:fld id="{1EFF67FC-7E55-4D5F-BC2D-D7A962F43F67}" type="datetimeFigureOut">
              <a:rPr lang="en-IN" smtClean="0"/>
              <a:t>10-04-2023</a:t>
            </a:fld>
            <a:endParaRPr lang="en-IN"/>
          </a:p>
        </p:txBody>
      </p:sp>
      <p:sp>
        <p:nvSpPr>
          <p:cNvPr id="5" name="Footer Placeholder 4">
            <a:extLst>
              <a:ext uri="{FF2B5EF4-FFF2-40B4-BE49-F238E27FC236}">
                <a16:creationId xmlns:a16="http://schemas.microsoft.com/office/drawing/2014/main" id="{3C1EA622-8912-E838-D3DC-D2D186FACE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A38D59-C3CF-EF3D-3F80-1F67EAFB4ED5}"/>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806486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2277D-5867-4DF6-4F3B-F1ED6920DC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32B38DA-1EC6-61D8-3E0E-88D3CE7CD8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545D69-490E-A915-DA97-548140CCD4F6}"/>
              </a:ext>
            </a:extLst>
          </p:cNvPr>
          <p:cNvSpPr>
            <a:spLocks noGrp="1"/>
          </p:cNvSpPr>
          <p:nvPr>
            <p:ph type="dt" sz="half" idx="10"/>
          </p:nvPr>
        </p:nvSpPr>
        <p:spPr/>
        <p:txBody>
          <a:bodyPr/>
          <a:lstStyle/>
          <a:p>
            <a:fld id="{1EFF67FC-7E55-4D5F-BC2D-D7A962F43F67}" type="datetimeFigureOut">
              <a:rPr lang="en-IN" smtClean="0"/>
              <a:t>10-04-2023</a:t>
            </a:fld>
            <a:endParaRPr lang="en-IN"/>
          </a:p>
        </p:txBody>
      </p:sp>
      <p:sp>
        <p:nvSpPr>
          <p:cNvPr id="5" name="Footer Placeholder 4">
            <a:extLst>
              <a:ext uri="{FF2B5EF4-FFF2-40B4-BE49-F238E27FC236}">
                <a16:creationId xmlns:a16="http://schemas.microsoft.com/office/drawing/2014/main" id="{B1F40695-C3CB-AF8C-2949-A6EEE3887B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665BB4-3CF6-72AE-4290-1D5A7285633E}"/>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4061887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FBEFF-5F26-4EEE-2BF4-74B7A74611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1C6ECA-7B79-58FA-D419-4156C8AA34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ED7ACB-DB47-EA3B-4294-B9B57B31F3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B8A2DF8-0841-14C6-5FB6-AFF636C65C5B}"/>
              </a:ext>
            </a:extLst>
          </p:cNvPr>
          <p:cNvSpPr>
            <a:spLocks noGrp="1"/>
          </p:cNvSpPr>
          <p:nvPr>
            <p:ph type="dt" sz="half" idx="10"/>
          </p:nvPr>
        </p:nvSpPr>
        <p:spPr/>
        <p:txBody>
          <a:bodyPr/>
          <a:lstStyle/>
          <a:p>
            <a:fld id="{1EFF67FC-7E55-4D5F-BC2D-D7A962F43F67}" type="datetimeFigureOut">
              <a:rPr lang="en-IN" smtClean="0"/>
              <a:t>10-04-2023</a:t>
            </a:fld>
            <a:endParaRPr lang="en-IN"/>
          </a:p>
        </p:txBody>
      </p:sp>
      <p:sp>
        <p:nvSpPr>
          <p:cNvPr id="6" name="Footer Placeholder 5">
            <a:extLst>
              <a:ext uri="{FF2B5EF4-FFF2-40B4-BE49-F238E27FC236}">
                <a16:creationId xmlns:a16="http://schemas.microsoft.com/office/drawing/2014/main" id="{ED3AAB10-69DC-503C-2A85-F6A5EFEC65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B98C76-9F93-824C-B74A-8C1103AFA168}"/>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2074095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3A0E1-623A-CDFE-554C-5C512C101B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416381-BA36-D2E4-B431-3ABA8B767B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F09965-653A-C0AC-1BEB-CDBA3AC4B4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A37995-5DCC-ACE5-F0E2-1980694706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01C5E6-1C40-5F4C-E8AB-930F3163D4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88AD0C-0E30-3417-F32C-0836328B129A}"/>
              </a:ext>
            </a:extLst>
          </p:cNvPr>
          <p:cNvSpPr>
            <a:spLocks noGrp="1"/>
          </p:cNvSpPr>
          <p:nvPr>
            <p:ph type="dt" sz="half" idx="10"/>
          </p:nvPr>
        </p:nvSpPr>
        <p:spPr/>
        <p:txBody>
          <a:bodyPr/>
          <a:lstStyle/>
          <a:p>
            <a:fld id="{1EFF67FC-7E55-4D5F-BC2D-D7A962F43F67}" type="datetimeFigureOut">
              <a:rPr lang="en-IN" smtClean="0"/>
              <a:t>10-04-2023</a:t>
            </a:fld>
            <a:endParaRPr lang="en-IN"/>
          </a:p>
        </p:txBody>
      </p:sp>
      <p:sp>
        <p:nvSpPr>
          <p:cNvPr id="8" name="Footer Placeholder 7">
            <a:extLst>
              <a:ext uri="{FF2B5EF4-FFF2-40B4-BE49-F238E27FC236}">
                <a16:creationId xmlns:a16="http://schemas.microsoft.com/office/drawing/2014/main" id="{78B7E262-A1CD-3B7C-4D00-BB287E7B7EE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738AB5-FE12-14C6-6615-903B4429CA51}"/>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162313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E7E05-2875-CDBF-222E-8416F0F29D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D72468-E27B-A7AE-5887-BD53A975D85A}"/>
              </a:ext>
            </a:extLst>
          </p:cNvPr>
          <p:cNvSpPr>
            <a:spLocks noGrp="1"/>
          </p:cNvSpPr>
          <p:nvPr>
            <p:ph type="dt" sz="half" idx="10"/>
          </p:nvPr>
        </p:nvSpPr>
        <p:spPr/>
        <p:txBody>
          <a:bodyPr/>
          <a:lstStyle/>
          <a:p>
            <a:fld id="{1EFF67FC-7E55-4D5F-BC2D-D7A962F43F67}" type="datetimeFigureOut">
              <a:rPr lang="en-IN" smtClean="0"/>
              <a:t>10-04-2023</a:t>
            </a:fld>
            <a:endParaRPr lang="en-IN"/>
          </a:p>
        </p:txBody>
      </p:sp>
      <p:sp>
        <p:nvSpPr>
          <p:cNvPr id="4" name="Footer Placeholder 3">
            <a:extLst>
              <a:ext uri="{FF2B5EF4-FFF2-40B4-BE49-F238E27FC236}">
                <a16:creationId xmlns:a16="http://schemas.microsoft.com/office/drawing/2014/main" id="{1FD5444B-6F94-1217-65AB-8C55E082B4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1F490A5-734B-6894-408D-260042C4D67B}"/>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4130275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C1D48F-4B37-9743-8F07-7B07EFC5B2E2}"/>
              </a:ext>
            </a:extLst>
          </p:cNvPr>
          <p:cNvSpPr>
            <a:spLocks noGrp="1"/>
          </p:cNvSpPr>
          <p:nvPr>
            <p:ph type="dt" sz="half" idx="10"/>
          </p:nvPr>
        </p:nvSpPr>
        <p:spPr/>
        <p:txBody>
          <a:bodyPr/>
          <a:lstStyle/>
          <a:p>
            <a:fld id="{1EFF67FC-7E55-4D5F-BC2D-D7A962F43F67}" type="datetimeFigureOut">
              <a:rPr lang="en-IN" smtClean="0"/>
              <a:t>10-04-2023</a:t>
            </a:fld>
            <a:endParaRPr lang="en-IN"/>
          </a:p>
        </p:txBody>
      </p:sp>
      <p:sp>
        <p:nvSpPr>
          <p:cNvPr id="3" name="Footer Placeholder 2">
            <a:extLst>
              <a:ext uri="{FF2B5EF4-FFF2-40B4-BE49-F238E27FC236}">
                <a16:creationId xmlns:a16="http://schemas.microsoft.com/office/drawing/2014/main" id="{DA82F2E1-BE4F-69CB-E6BE-88F109E796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82B0222-CAA1-5938-28CE-D700E796E7DE}"/>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1855658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42573-3301-AB94-68FA-D91894A25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1BE4A97-3A09-DC35-5A70-F8EC8AA335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975FAC2-2547-E683-E00D-C1A2F811B0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26156E-4983-0838-86AF-CAA2C8D7A952}"/>
              </a:ext>
            </a:extLst>
          </p:cNvPr>
          <p:cNvSpPr>
            <a:spLocks noGrp="1"/>
          </p:cNvSpPr>
          <p:nvPr>
            <p:ph type="dt" sz="half" idx="10"/>
          </p:nvPr>
        </p:nvSpPr>
        <p:spPr/>
        <p:txBody>
          <a:bodyPr/>
          <a:lstStyle/>
          <a:p>
            <a:fld id="{1EFF67FC-7E55-4D5F-BC2D-D7A962F43F67}" type="datetimeFigureOut">
              <a:rPr lang="en-IN" smtClean="0"/>
              <a:t>10-04-2023</a:t>
            </a:fld>
            <a:endParaRPr lang="en-IN"/>
          </a:p>
        </p:txBody>
      </p:sp>
      <p:sp>
        <p:nvSpPr>
          <p:cNvPr id="6" name="Footer Placeholder 5">
            <a:extLst>
              <a:ext uri="{FF2B5EF4-FFF2-40B4-BE49-F238E27FC236}">
                <a16:creationId xmlns:a16="http://schemas.microsoft.com/office/drawing/2014/main" id="{8FF29F24-12CF-9235-0678-6A7C3F64D9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3B9D08-53E4-8D89-4199-13297932BB82}"/>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2560586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54F47-2591-EDE5-2CD7-03821B85F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FA40DA-2439-05FE-F72D-ED18D72428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479026-91EE-DCF6-6BDF-CE385947EE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817EB6-10EF-681F-400A-B8A90130AC0D}"/>
              </a:ext>
            </a:extLst>
          </p:cNvPr>
          <p:cNvSpPr>
            <a:spLocks noGrp="1"/>
          </p:cNvSpPr>
          <p:nvPr>
            <p:ph type="dt" sz="half" idx="10"/>
          </p:nvPr>
        </p:nvSpPr>
        <p:spPr/>
        <p:txBody>
          <a:bodyPr/>
          <a:lstStyle/>
          <a:p>
            <a:fld id="{1EFF67FC-7E55-4D5F-BC2D-D7A962F43F67}" type="datetimeFigureOut">
              <a:rPr lang="en-IN" smtClean="0"/>
              <a:t>10-04-2023</a:t>
            </a:fld>
            <a:endParaRPr lang="en-IN"/>
          </a:p>
        </p:txBody>
      </p:sp>
      <p:sp>
        <p:nvSpPr>
          <p:cNvPr id="6" name="Footer Placeholder 5">
            <a:extLst>
              <a:ext uri="{FF2B5EF4-FFF2-40B4-BE49-F238E27FC236}">
                <a16:creationId xmlns:a16="http://schemas.microsoft.com/office/drawing/2014/main" id="{E0F140DF-4B86-A308-2FD2-F13F3CF6BC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BDDF19-FB09-EF97-F1CE-E18ECE887036}"/>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1667317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5F3171-0C9B-63F7-77D7-AC38F2C350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11ADED-56AA-FCF1-6D7B-D0B4BF3312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CA59EF-D2DA-33C7-ADD4-20998AA6CA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F67FC-7E55-4D5F-BC2D-D7A962F43F67}" type="datetimeFigureOut">
              <a:rPr lang="en-IN" smtClean="0"/>
              <a:t>10-04-2023</a:t>
            </a:fld>
            <a:endParaRPr lang="en-IN"/>
          </a:p>
        </p:txBody>
      </p:sp>
      <p:sp>
        <p:nvSpPr>
          <p:cNvPr id="5" name="Footer Placeholder 4">
            <a:extLst>
              <a:ext uri="{FF2B5EF4-FFF2-40B4-BE49-F238E27FC236}">
                <a16:creationId xmlns:a16="http://schemas.microsoft.com/office/drawing/2014/main" id="{A1A8515A-187D-2F66-9522-C25028C0F4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A83F3C-583A-A0B0-6FF8-519D4FE33B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DC69B-53EC-4280-BA61-4E2D92CC914F}" type="slidenum">
              <a:rPr lang="en-IN" smtClean="0"/>
              <a:t>‹#›</a:t>
            </a:fld>
            <a:endParaRPr lang="en-IN"/>
          </a:p>
        </p:txBody>
      </p:sp>
    </p:spTree>
    <p:extLst>
      <p:ext uri="{BB962C8B-B14F-4D97-AF65-F5344CB8AC3E}">
        <p14:creationId xmlns:p14="http://schemas.microsoft.com/office/powerpoint/2010/main" val="2736273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1027A-6DB2-8111-E398-620A4A9745C2}"/>
              </a:ext>
            </a:extLst>
          </p:cNvPr>
          <p:cNvSpPr>
            <a:spLocks noGrp="1"/>
          </p:cNvSpPr>
          <p:nvPr>
            <p:ph type="ctrTitle"/>
          </p:nvPr>
        </p:nvSpPr>
        <p:spPr/>
        <p:txBody>
          <a:bodyPr/>
          <a:lstStyle/>
          <a:p>
            <a:r>
              <a:rPr lang="en-IN" dirty="0"/>
              <a:t>Rough Draft PPT</a:t>
            </a:r>
          </a:p>
        </p:txBody>
      </p:sp>
      <p:sp>
        <p:nvSpPr>
          <p:cNvPr id="3" name="Subtitle 2">
            <a:extLst>
              <a:ext uri="{FF2B5EF4-FFF2-40B4-BE49-F238E27FC236}">
                <a16:creationId xmlns:a16="http://schemas.microsoft.com/office/drawing/2014/main" id="{0D7DE2A1-AF66-FB11-09A9-444CF3036EF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54809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CF59F-8BD9-64E8-541B-5327CE638DB5}"/>
              </a:ext>
            </a:extLst>
          </p:cNvPr>
          <p:cNvSpPr>
            <a:spLocks noGrp="1"/>
          </p:cNvSpPr>
          <p:nvPr>
            <p:ph type="title"/>
          </p:nvPr>
        </p:nvSpPr>
        <p:spPr>
          <a:xfrm>
            <a:off x="838200" y="365126"/>
            <a:ext cx="10330543" cy="567936"/>
          </a:xfrm>
        </p:spPr>
        <p:txBody>
          <a:bodyPr>
            <a:normAutofit/>
          </a:bodyPr>
          <a:lstStyle/>
          <a:p>
            <a:r>
              <a:rPr lang="en-IN" sz="3000" dirty="0"/>
              <a:t>ILP Graph Type 2</a:t>
            </a:r>
          </a:p>
        </p:txBody>
      </p:sp>
      <p:pic>
        <p:nvPicPr>
          <p:cNvPr id="5" name="Content Placeholder 4">
            <a:extLst>
              <a:ext uri="{FF2B5EF4-FFF2-40B4-BE49-F238E27FC236}">
                <a16:creationId xmlns:a16="http://schemas.microsoft.com/office/drawing/2014/main" id="{99D79D37-C434-D0D0-5CC1-350410881DA0}"/>
              </a:ext>
            </a:extLst>
          </p:cNvPr>
          <p:cNvPicPr>
            <a:picLocks noGrp="1" noChangeAspect="1"/>
          </p:cNvPicPr>
          <p:nvPr>
            <p:ph idx="1"/>
          </p:nvPr>
        </p:nvPicPr>
        <p:blipFill>
          <a:blip r:embed="rId2"/>
          <a:stretch>
            <a:fillRect/>
          </a:stretch>
        </p:blipFill>
        <p:spPr>
          <a:xfrm>
            <a:off x="6048267" y="4244426"/>
            <a:ext cx="5947985" cy="2164839"/>
          </a:xfrm>
        </p:spPr>
      </p:pic>
      <p:pic>
        <p:nvPicPr>
          <p:cNvPr id="7" name="Picture 6">
            <a:extLst>
              <a:ext uri="{FF2B5EF4-FFF2-40B4-BE49-F238E27FC236}">
                <a16:creationId xmlns:a16="http://schemas.microsoft.com/office/drawing/2014/main" id="{39098CCD-E532-0229-39EE-15018BFFDB6B}"/>
              </a:ext>
            </a:extLst>
          </p:cNvPr>
          <p:cNvPicPr>
            <a:picLocks noChangeAspect="1"/>
          </p:cNvPicPr>
          <p:nvPr/>
        </p:nvPicPr>
        <p:blipFill>
          <a:blip r:embed="rId3"/>
          <a:stretch>
            <a:fillRect/>
          </a:stretch>
        </p:blipFill>
        <p:spPr>
          <a:xfrm>
            <a:off x="5399704" y="167496"/>
            <a:ext cx="6439677" cy="2446079"/>
          </a:xfrm>
          <a:prstGeom prst="rect">
            <a:avLst/>
          </a:prstGeom>
        </p:spPr>
      </p:pic>
      <p:sp>
        <p:nvSpPr>
          <p:cNvPr id="9" name="TextBox 8">
            <a:extLst>
              <a:ext uri="{FF2B5EF4-FFF2-40B4-BE49-F238E27FC236}">
                <a16:creationId xmlns:a16="http://schemas.microsoft.com/office/drawing/2014/main" id="{AD59A1FB-CB9E-0AB4-3F59-2C8111B5E22B}"/>
              </a:ext>
            </a:extLst>
          </p:cNvPr>
          <p:cNvSpPr txBox="1"/>
          <p:nvPr/>
        </p:nvSpPr>
        <p:spPr>
          <a:xfrm>
            <a:off x="9022259" y="2728601"/>
            <a:ext cx="6097554" cy="369332"/>
          </a:xfrm>
          <a:prstGeom prst="rect">
            <a:avLst/>
          </a:prstGeom>
          <a:noFill/>
        </p:spPr>
        <p:txBody>
          <a:bodyPr wrap="square">
            <a:spAutoFit/>
          </a:bodyPr>
          <a:lstStyle/>
          <a:p>
            <a:r>
              <a:rPr lang="en-IN" dirty="0"/>
              <a:t>1004_50_All_Connected.in</a:t>
            </a:r>
          </a:p>
        </p:txBody>
      </p:sp>
      <p:sp>
        <p:nvSpPr>
          <p:cNvPr id="11" name="TextBox 10">
            <a:extLst>
              <a:ext uri="{FF2B5EF4-FFF2-40B4-BE49-F238E27FC236}">
                <a16:creationId xmlns:a16="http://schemas.microsoft.com/office/drawing/2014/main" id="{5A1CBD4B-E011-C6C4-AA8D-7E55B6C2C7A0}"/>
              </a:ext>
            </a:extLst>
          </p:cNvPr>
          <p:cNvSpPr txBox="1"/>
          <p:nvPr/>
        </p:nvSpPr>
        <p:spPr>
          <a:xfrm>
            <a:off x="9014150" y="6488668"/>
            <a:ext cx="6097554" cy="369332"/>
          </a:xfrm>
          <a:prstGeom prst="rect">
            <a:avLst/>
          </a:prstGeom>
          <a:noFill/>
        </p:spPr>
        <p:txBody>
          <a:bodyPr wrap="square">
            <a:spAutoFit/>
          </a:bodyPr>
          <a:lstStyle/>
          <a:p>
            <a:r>
              <a:rPr lang="en-IN" dirty="0"/>
              <a:t>1_50.in</a:t>
            </a:r>
          </a:p>
        </p:txBody>
      </p:sp>
      <p:pic>
        <p:nvPicPr>
          <p:cNvPr id="12" name="Picture 11">
            <a:extLst>
              <a:ext uri="{FF2B5EF4-FFF2-40B4-BE49-F238E27FC236}">
                <a16:creationId xmlns:a16="http://schemas.microsoft.com/office/drawing/2014/main" id="{B1360CED-3453-9CBF-D820-471C98842892}"/>
              </a:ext>
            </a:extLst>
          </p:cNvPr>
          <p:cNvPicPr>
            <a:picLocks noChangeAspect="1"/>
          </p:cNvPicPr>
          <p:nvPr/>
        </p:nvPicPr>
        <p:blipFill>
          <a:blip r:embed="rId4"/>
          <a:stretch>
            <a:fillRect/>
          </a:stretch>
        </p:blipFill>
        <p:spPr>
          <a:xfrm>
            <a:off x="439785" y="3402271"/>
            <a:ext cx="4500726" cy="3151059"/>
          </a:xfrm>
          <a:prstGeom prst="rect">
            <a:avLst/>
          </a:prstGeom>
        </p:spPr>
      </p:pic>
      <p:pic>
        <p:nvPicPr>
          <p:cNvPr id="14" name="Picture 13">
            <a:extLst>
              <a:ext uri="{FF2B5EF4-FFF2-40B4-BE49-F238E27FC236}">
                <a16:creationId xmlns:a16="http://schemas.microsoft.com/office/drawing/2014/main" id="{97D8C70D-C7E7-763E-75E9-C34D3B47D025}"/>
              </a:ext>
            </a:extLst>
          </p:cNvPr>
          <p:cNvPicPr>
            <a:picLocks noChangeAspect="1"/>
          </p:cNvPicPr>
          <p:nvPr/>
        </p:nvPicPr>
        <p:blipFill>
          <a:blip r:embed="rId5"/>
          <a:stretch>
            <a:fillRect/>
          </a:stretch>
        </p:blipFill>
        <p:spPr>
          <a:xfrm>
            <a:off x="474583" y="1053106"/>
            <a:ext cx="2644369" cy="1295512"/>
          </a:xfrm>
          <a:prstGeom prst="rect">
            <a:avLst/>
          </a:prstGeom>
        </p:spPr>
      </p:pic>
    </p:spTree>
    <p:extLst>
      <p:ext uri="{BB962C8B-B14F-4D97-AF65-F5344CB8AC3E}">
        <p14:creationId xmlns:p14="http://schemas.microsoft.com/office/powerpoint/2010/main" val="679000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4A020-0071-B705-32D0-E535CC1D40D3}"/>
              </a:ext>
            </a:extLst>
          </p:cNvPr>
          <p:cNvSpPr>
            <a:spLocks noGrp="1"/>
          </p:cNvSpPr>
          <p:nvPr>
            <p:ph type="title"/>
          </p:nvPr>
        </p:nvSpPr>
        <p:spPr>
          <a:xfrm>
            <a:off x="235597" y="159853"/>
            <a:ext cx="9024257" cy="595928"/>
          </a:xfrm>
        </p:spPr>
        <p:txBody>
          <a:bodyPr>
            <a:normAutofit fontScale="90000"/>
          </a:bodyPr>
          <a:lstStyle/>
          <a:p>
            <a:r>
              <a:rPr lang="en-IN" dirty="0"/>
              <a:t>ILP Graph Type 1</a:t>
            </a:r>
          </a:p>
        </p:txBody>
      </p:sp>
      <p:pic>
        <p:nvPicPr>
          <p:cNvPr id="18" name="Content Placeholder 17">
            <a:extLst>
              <a:ext uri="{FF2B5EF4-FFF2-40B4-BE49-F238E27FC236}">
                <a16:creationId xmlns:a16="http://schemas.microsoft.com/office/drawing/2014/main" id="{22D4F6C2-CEC9-EE0B-ABD7-61B778640E9B}"/>
              </a:ext>
            </a:extLst>
          </p:cNvPr>
          <p:cNvPicPr>
            <a:picLocks noGrp="1" noChangeAspect="1"/>
          </p:cNvPicPr>
          <p:nvPr>
            <p:ph idx="1"/>
          </p:nvPr>
        </p:nvPicPr>
        <p:blipFill>
          <a:blip r:embed="rId2"/>
          <a:stretch>
            <a:fillRect/>
          </a:stretch>
        </p:blipFill>
        <p:spPr>
          <a:xfrm>
            <a:off x="131720" y="1056223"/>
            <a:ext cx="4294879" cy="2121831"/>
          </a:xfrm>
        </p:spPr>
      </p:pic>
      <p:pic>
        <p:nvPicPr>
          <p:cNvPr id="13" name="Picture 12">
            <a:extLst>
              <a:ext uri="{FF2B5EF4-FFF2-40B4-BE49-F238E27FC236}">
                <a16:creationId xmlns:a16="http://schemas.microsoft.com/office/drawing/2014/main" id="{59EFCB16-AB6A-72EA-91EC-C1FF242C5D94}"/>
              </a:ext>
            </a:extLst>
          </p:cNvPr>
          <p:cNvPicPr>
            <a:picLocks noChangeAspect="1"/>
          </p:cNvPicPr>
          <p:nvPr/>
        </p:nvPicPr>
        <p:blipFill>
          <a:blip r:embed="rId3"/>
          <a:stretch>
            <a:fillRect/>
          </a:stretch>
        </p:blipFill>
        <p:spPr>
          <a:xfrm>
            <a:off x="4426599" y="251034"/>
            <a:ext cx="7529804" cy="2819017"/>
          </a:xfrm>
          <a:prstGeom prst="rect">
            <a:avLst/>
          </a:prstGeom>
        </p:spPr>
      </p:pic>
      <p:sp>
        <p:nvSpPr>
          <p:cNvPr id="14" name="TextBox 13">
            <a:extLst>
              <a:ext uri="{FF2B5EF4-FFF2-40B4-BE49-F238E27FC236}">
                <a16:creationId xmlns:a16="http://schemas.microsoft.com/office/drawing/2014/main" id="{2AA24FC2-A35A-1359-16DF-9D84FDCA9077}"/>
              </a:ext>
            </a:extLst>
          </p:cNvPr>
          <p:cNvSpPr txBox="1"/>
          <p:nvPr/>
        </p:nvSpPr>
        <p:spPr>
          <a:xfrm>
            <a:off x="4675415" y="3075278"/>
            <a:ext cx="6097554" cy="369332"/>
          </a:xfrm>
          <a:prstGeom prst="rect">
            <a:avLst/>
          </a:prstGeom>
          <a:noFill/>
        </p:spPr>
        <p:txBody>
          <a:bodyPr wrap="square">
            <a:spAutoFit/>
          </a:bodyPr>
          <a:lstStyle/>
          <a:p>
            <a:r>
              <a:rPr lang="en-IN" dirty="0"/>
              <a:t>120_50_v2.in</a:t>
            </a:r>
          </a:p>
        </p:txBody>
      </p:sp>
      <p:pic>
        <p:nvPicPr>
          <p:cNvPr id="20" name="Picture 19">
            <a:extLst>
              <a:ext uri="{FF2B5EF4-FFF2-40B4-BE49-F238E27FC236}">
                <a16:creationId xmlns:a16="http://schemas.microsoft.com/office/drawing/2014/main" id="{221B819B-2346-D720-7657-D642FE7DDEC9}"/>
              </a:ext>
            </a:extLst>
          </p:cNvPr>
          <p:cNvPicPr>
            <a:picLocks noChangeAspect="1"/>
          </p:cNvPicPr>
          <p:nvPr/>
        </p:nvPicPr>
        <p:blipFill>
          <a:blip r:embed="rId4"/>
          <a:stretch>
            <a:fillRect/>
          </a:stretch>
        </p:blipFill>
        <p:spPr>
          <a:xfrm>
            <a:off x="1540168" y="4099321"/>
            <a:ext cx="2370025" cy="883997"/>
          </a:xfrm>
          <a:prstGeom prst="rect">
            <a:avLst/>
          </a:prstGeom>
        </p:spPr>
      </p:pic>
      <p:pic>
        <p:nvPicPr>
          <p:cNvPr id="24" name="Picture 23">
            <a:extLst>
              <a:ext uri="{FF2B5EF4-FFF2-40B4-BE49-F238E27FC236}">
                <a16:creationId xmlns:a16="http://schemas.microsoft.com/office/drawing/2014/main" id="{D85C3473-99C1-DC5A-F22F-D1A2BB5645AB}"/>
              </a:ext>
            </a:extLst>
          </p:cNvPr>
          <p:cNvPicPr>
            <a:picLocks noChangeAspect="1"/>
          </p:cNvPicPr>
          <p:nvPr/>
        </p:nvPicPr>
        <p:blipFill>
          <a:blip r:embed="rId5"/>
          <a:stretch>
            <a:fillRect/>
          </a:stretch>
        </p:blipFill>
        <p:spPr>
          <a:xfrm>
            <a:off x="0" y="4983318"/>
            <a:ext cx="7087214" cy="1874682"/>
          </a:xfrm>
          <a:prstGeom prst="rect">
            <a:avLst/>
          </a:prstGeom>
        </p:spPr>
      </p:pic>
    </p:spTree>
    <p:extLst>
      <p:ext uri="{BB962C8B-B14F-4D97-AF65-F5344CB8AC3E}">
        <p14:creationId xmlns:p14="http://schemas.microsoft.com/office/powerpoint/2010/main" val="2857243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CF59F-8BD9-64E8-541B-5327CE638DB5}"/>
              </a:ext>
            </a:extLst>
          </p:cNvPr>
          <p:cNvSpPr>
            <a:spLocks noGrp="1"/>
          </p:cNvSpPr>
          <p:nvPr>
            <p:ph type="title"/>
          </p:nvPr>
        </p:nvSpPr>
        <p:spPr>
          <a:xfrm>
            <a:off x="838200" y="365126"/>
            <a:ext cx="10330543" cy="567936"/>
          </a:xfrm>
        </p:spPr>
        <p:txBody>
          <a:bodyPr>
            <a:normAutofit/>
          </a:bodyPr>
          <a:lstStyle/>
          <a:p>
            <a:r>
              <a:rPr lang="en-IN" sz="3000" dirty="0"/>
              <a:t>ILP Graph Type 2</a:t>
            </a:r>
          </a:p>
        </p:txBody>
      </p:sp>
      <p:pic>
        <p:nvPicPr>
          <p:cNvPr id="5" name="Content Placeholder 4">
            <a:extLst>
              <a:ext uri="{FF2B5EF4-FFF2-40B4-BE49-F238E27FC236}">
                <a16:creationId xmlns:a16="http://schemas.microsoft.com/office/drawing/2014/main" id="{99D79D37-C434-D0D0-5CC1-350410881DA0}"/>
              </a:ext>
            </a:extLst>
          </p:cNvPr>
          <p:cNvPicPr>
            <a:picLocks noGrp="1" noChangeAspect="1"/>
          </p:cNvPicPr>
          <p:nvPr>
            <p:ph idx="1"/>
          </p:nvPr>
        </p:nvPicPr>
        <p:blipFill>
          <a:blip r:embed="rId2"/>
          <a:stretch>
            <a:fillRect/>
          </a:stretch>
        </p:blipFill>
        <p:spPr>
          <a:xfrm>
            <a:off x="6048267" y="4244426"/>
            <a:ext cx="5947985" cy="2164839"/>
          </a:xfrm>
        </p:spPr>
      </p:pic>
      <p:sp>
        <p:nvSpPr>
          <p:cNvPr id="11" name="TextBox 10">
            <a:extLst>
              <a:ext uri="{FF2B5EF4-FFF2-40B4-BE49-F238E27FC236}">
                <a16:creationId xmlns:a16="http://schemas.microsoft.com/office/drawing/2014/main" id="{5A1CBD4B-E011-C6C4-AA8D-7E55B6C2C7A0}"/>
              </a:ext>
            </a:extLst>
          </p:cNvPr>
          <p:cNvSpPr txBox="1"/>
          <p:nvPr/>
        </p:nvSpPr>
        <p:spPr>
          <a:xfrm>
            <a:off x="9014150" y="6488668"/>
            <a:ext cx="6097554" cy="369332"/>
          </a:xfrm>
          <a:prstGeom prst="rect">
            <a:avLst/>
          </a:prstGeom>
          <a:noFill/>
        </p:spPr>
        <p:txBody>
          <a:bodyPr wrap="square">
            <a:spAutoFit/>
          </a:bodyPr>
          <a:lstStyle/>
          <a:p>
            <a:r>
              <a:rPr lang="en-IN" dirty="0"/>
              <a:t>1_50.in</a:t>
            </a:r>
          </a:p>
        </p:txBody>
      </p:sp>
      <p:pic>
        <p:nvPicPr>
          <p:cNvPr id="12" name="Picture 11">
            <a:extLst>
              <a:ext uri="{FF2B5EF4-FFF2-40B4-BE49-F238E27FC236}">
                <a16:creationId xmlns:a16="http://schemas.microsoft.com/office/drawing/2014/main" id="{B1360CED-3453-9CBF-D820-471C98842892}"/>
              </a:ext>
            </a:extLst>
          </p:cNvPr>
          <p:cNvPicPr>
            <a:picLocks noChangeAspect="1"/>
          </p:cNvPicPr>
          <p:nvPr/>
        </p:nvPicPr>
        <p:blipFill>
          <a:blip r:embed="rId3"/>
          <a:stretch>
            <a:fillRect/>
          </a:stretch>
        </p:blipFill>
        <p:spPr>
          <a:xfrm>
            <a:off x="439785" y="3402271"/>
            <a:ext cx="4500726" cy="3151059"/>
          </a:xfrm>
          <a:prstGeom prst="rect">
            <a:avLst/>
          </a:prstGeom>
        </p:spPr>
      </p:pic>
    </p:spTree>
    <p:extLst>
      <p:ext uri="{BB962C8B-B14F-4D97-AF65-F5344CB8AC3E}">
        <p14:creationId xmlns:p14="http://schemas.microsoft.com/office/powerpoint/2010/main" val="867346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20A52-C01A-9EA2-3CB7-6C8075B4515A}"/>
              </a:ext>
            </a:extLst>
          </p:cNvPr>
          <p:cNvSpPr>
            <a:spLocks noGrp="1"/>
          </p:cNvSpPr>
          <p:nvPr>
            <p:ph type="title"/>
          </p:nvPr>
        </p:nvSpPr>
        <p:spPr/>
        <p:txBody>
          <a:bodyPr/>
          <a:lstStyle/>
          <a:p>
            <a:r>
              <a:rPr lang="en-IN" dirty="0"/>
              <a:t>Objective function (should I mention??)</a:t>
            </a:r>
            <a:br>
              <a:rPr lang="en-IN" dirty="0"/>
            </a:br>
            <a:endParaRPr lang="en-IN" dirty="0"/>
          </a:p>
        </p:txBody>
      </p:sp>
      <p:sp>
        <p:nvSpPr>
          <p:cNvPr id="3" name="Content Placeholder 2">
            <a:extLst>
              <a:ext uri="{FF2B5EF4-FFF2-40B4-BE49-F238E27FC236}">
                <a16:creationId xmlns:a16="http://schemas.microsoft.com/office/drawing/2014/main" id="{A5A5E0DD-6E01-B636-6D43-37C61F1A2ADB}"/>
              </a:ext>
            </a:extLst>
          </p:cNvPr>
          <p:cNvSpPr>
            <a:spLocks noGrp="1"/>
          </p:cNvSpPr>
          <p:nvPr>
            <p:ph idx="1"/>
          </p:nvPr>
        </p:nvSpPr>
        <p:spPr>
          <a:xfrm>
            <a:off x="362339" y="1536278"/>
            <a:ext cx="10515600" cy="4351338"/>
          </a:xfrm>
        </p:spPr>
        <p:txBody>
          <a:bodyPr/>
          <a:lstStyle/>
          <a:p>
            <a:r>
              <a:rPr lang="en-IN" dirty="0"/>
              <a:t>2/3</a:t>
            </a:r>
            <a:r>
              <a:rPr lang="en-IN" baseline="30000" dirty="0"/>
              <a:t>rd</a:t>
            </a:r>
            <a:r>
              <a:rPr lang="en-IN" dirty="0"/>
              <a:t> of driving cost + walking cost</a:t>
            </a:r>
          </a:p>
        </p:txBody>
      </p:sp>
      <p:sp>
        <p:nvSpPr>
          <p:cNvPr id="4" name="Rectangle: Rounded Corners 3">
            <a:extLst>
              <a:ext uri="{FF2B5EF4-FFF2-40B4-BE49-F238E27FC236}">
                <a16:creationId xmlns:a16="http://schemas.microsoft.com/office/drawing/2014/main" id="{8A392971-B943-CA0C-F828-515FDF7226FE}"/>
              </a:ext>
            </a:extLst>
          </p:cNvPr>
          <p:cNvSpPr/>
          <p:nvPr/>
        </p:nvSpPr>
        <p:spPr>
          <a:xfrm>
            <a:off x="242596" y="2199059"/>
            <a:ext cx="2290665" cy="13622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 Process input file to get the information in it</a:t>
            </a:r>
          </a:p>
        </p:txBody>
      </p:sp>
      <p:sp>
        <p:nvSpPr>
          <p:cNvPr id="5" name="Rectangle: Rounded Corners 4">
            <a:extLst>
              <a:ext uri="{FF2B5EF4-FFF2-40B4-BE49-F238E27FC236}">
                <a16:creationId xmlns:a16="http://schemas.microsoft.com/office/drawing/2014/main" id="{E7C4E63E-B9F8-2FEC-44A6-2766D6152A56}"/>
              </a:ext>
            </a:extLst>
          </p:cNvPr>
          <p:cNvSpPr/>
          <p:nvPr/>
        </p:nvSpPr>
        <p:spPr>
          <a:xfrm>
            <a:off x="2653004" y="2162352"/>
            <a:ext cx="4326554" cy="13622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 Create a graph from adjacency matrix (network x) and convert drop-off locations to indices</a:t>
            </a:r>
          </a:p>
        </p:txBody>
      </p:sp>
      <p:sp>
        <p:nvSpPr>
          <p:cNvPr id="7" name="Rectangle: Rounded Corners 6">
            <a:extLst>
              <a:ext uri="{FF2B5EF4-FFF2-40B4-BE49-F238E27FC236}">
                <a16:creationId xmlns:a16="http://schemas.microsoft.com/office/drawing/2014/main" id="{074FD747-34F5-E9E9-F5DE-A52DD60627E1}"/>
              </a:ext>
            </a:extLst>
          </p:cNvPr>
          <p:cNvSpPr/>
          <p:nvPr/>
        </p:nvSpPr>
        <p:spPr>
          <a:xfrm>
            <a:off x="7099301" y="2162352"/>
            <a:ext cx="2250234"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 Compute Articulation Map</a:t>
            </a:r>
          </a:p>
        </p:txBody>
      </p:sp>
      <p:sp>
        <p:nvSpPr>
          <p:cNvPr id="8" name="Rectangle: Rounded Corners 7">
            <a:extLst>
              <a:ext uri="{FF2B5EF4-FFF2-40B4-BE49-F238E27FC236}">
                <a16:creationId xmlns:a16="http://schemas.microsoft.com/office/drawing/2014/main" id="{6083D91C-47E9-3FEF-DE84-B0E06D5BCEB8}"/>
              </a:ext>
            </a:extLst>
          </p:cNvPr>
          <p:cNvSpPr/>
          <p:nvPr/>
        </p:nvSpPr>
        <p:spPr>
          <a:xfrm>
            <a:off x="9518780" y="3788714"/>
            <a:ext cx="2290665"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6. Invoke Integer Linear programming (ILP) solver</a:t>
            </a:r>
          </a:p>
        </p:txBody>
      </p:sp>
      <p:sp>
        <p:nvSpPr>
          <p:cNvPr id="9" name="Rectangle: Rounded Corners 8">
            <a:extLst>
              <a:ext uri="{FF2B5EF4-FFF2-40B4-BE49-F238E27FC236}">
                <a16:creationId xmlns:a16="http://schemas.microsoft.com/office/drawing/2014/main" id="{40C1D640-1120-0984-4723-D5CF2E013EC0}"/>
              </a:ext>
            </a:extLst>
          </p:cNvPr>
          <p:cNvSpPr/>
          <p:nvPr/>
        </p:nvSpPr>
        <p:spPr>
          <a:xfrm>
            <a:off x="4679512" y="3807068"/>
            <a:ext cx="2290665"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8. Validate output</a:t>
            </a:r>
          </a:p>
        </p:txBody>
      </p:sp>
      <p:sp>
        <p:nvSpPr>
          <p:cNvPr id="10" name="Rectangle: Rounded Corners 9">
            <a:extLst>
              <a:ext uri="{FF2B5EF4-FFF2-40B4-BE49-F238E27FC236}">
                <a16:creationId xmlns:a16="http://schemas.microsoft.com/office/drawing/2014/main" id="{2CDA8144-990D-D45F-D7A7-6FB10DEDCBBC}"/>
              </a:ext>
            </a:extLst>
          </p:cNvPr>
          <p:cNvSpPr/>
          <p:nvPr/>
        </p:nvSpPr>
        <p:spPr>
          <a:xfrm>
            <a:off x="7099301" y="3788714"/>
            <a:ext cx="2290665" cy="13622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7. Fine-tune ILP solution (Heuristic)</a:t>
            </a:r>
          </a:p>
        </p:txBody>
      </p:sp>
      <p:sp>
        <p:nvSpPr>
          <p:cNvPr id="12" name="Rectangle: Rounded Corners 11">
            <a:extLst>
              <a:ext uri="{FF2B5EF4-FFF2-40B4-BE49-F238E27FC236}">
                <a16:creationId xmlns:a16="http://schemas.microsoft.com/office/drawing/2014/main" id="{7B24DCE1-7650-071C-D299-2901815490F9}"/>
              </a:ext>
            </a:extLst>
          </p:cNvPr>
          <p:cNvSpPr/>
          <p:nvPr/>
        </p:nvSpPr>
        <p:spPr>
          <a:xfrm>
            <a:off x="2367023" y="3807068"/>
            <a:ext cx="2183365"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9. Generate total expenditure</a:t>
            </a:r>
          </a:p>
        </p:txBody>
      </p:sp>
      <p:sp>
        <p:nvSpPr>
          <p:cNvPr id="13" name="Rectangle: Rounded Corners 12">
            <a:extLst>
              <a:ext uri="{FF2B5EF4-FFF2-40B4-BE49-F238E27FC236}">
                <a16:creationId xmlns:a16="http://schemas.microsoft.com/office/drawing/2014/main" id="{112E2B08-2E6F-FA19-DEED-8F37CC622D07}"/>
              </a:ext>
            </a:extLst>
          </p:cNvPr>
          <p:cNvSpPr/>
          <p:nvPr/>
        </p:nvSpPr>
        <p:spPr>
          <a:xfrm>
            <a:off x="9538996" y="2162351"/>
            <a:ext cx="2250234"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 Semi-tree Algorithm</a:t>
            </a:r>
          </a:p>
        </p:txBody>
      </p:sp>
    </p:spTree>
    <p:extLst>
      <p:ext uri="{BB962C8B-B14F-4D97-AF65-F5344CB8AC3E}">
        <p14:creationId xmlns:p14="http://schemas.microsoft.com/office/powerpoint/2010/main" val="1149358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77240-85A1-FA69-4979-1BCE7E72939C}"/>
              </a:ext>
            </a:extLst>
          </p:cNvPr>
          <p:cNvSpPr>
            <a:spLocks noGrp="1"/>
          </p:cNvSpPr>
          <p:nvPr>
            <p:ph type="title"/>
          </p:nvPr>
        </p:nvSpPr>
        <p:spPr>
          <a:xfrm>
            <a:off x="0" y="72125"/>
            <a:ext cx="10614479" cy="623920"/>
          </a:xfrm>
        </p:spPr>
        <p:txBody>
          <a:bodyPr>
            <a:normAutofit fontScale="90000"/>
          </a:bodyPr>
          <a:lstStyle/>
          <a:p>
            <a:r>
              <a:rPr lang="en-IN" dirty="0"/>
              <a:t>Articulation Maps</a:t>
            </a:r>
          </a:p>
        </p:txBody>
      </p:sp>
      <p:sp>
        <p:nvSpPr>
          <p:cNvPr id="5" name="Rectangle: Rounded Corners 4">
            <a:extLst>
              <a:ext uri="{FF2B5EF4-FFF2-40B4-BE49-F238E27FC236}">
                <a16:creationId xmlns:a16="http://schemas.microsoft.com/office/drawing/2014/main" id="{95C31949-BA82-B15B-762F-F1802BB64DCF}"/>
              </a:ext>
            </a:extLst>
          </p:cNvPr>
          <p:cNvSpPr/>
          <p:nvPr/>
        </p:nvSpPr>
        <p:spPr>
          <a:xfrm>
            <a:off x="651974" y="862013"/>
            <a:ext cx="2250234"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Find biconnected components</a:t>
            </a:r>
          </a:p>
        </p:txBody>
      </p:sp>
      <p:sp>
        <p:nvSpPr>
          <p:cNvPr id="6" name="Rectangle: Rounded Corners 5">
            <a:extLst>
              <a:ext uri="{FF2B5EF4-FFF2-40B4-BE49-F238E27FC236}">
                <a16:creationId xmlns:a16="http://schemas.microsoft.com/office/drawing/2014/main" id="{86B2CDB0-68ED-6857-9C2F-6FA7A3F7A175}"/>
              </a:ext>
            </a:extLst>
          </p:cNvPr>
          <p:cNvSpPr/>
          <p:nvPr/>
        </p:nvSpPr>
        <p:spPr>
          <a:xfrm>
            <a:off x="3207008" y="862013"/>
            <a:ext cx="2250234"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Identify articulation points</a:t>
            </a:r>
          </a:p>
        </p:txBody>
      </p:sp>
      <p:sp>
        <p:nvSpPr>
          <p:cNvPr id="7" name="Rectangle: Rounded Corners 6">
            <a:extLst>
              <a:ext uri="{FF2B5EF4-FFF2-40B4-BE49-F238E27FC236}">
                <a16:creationId xmlns:a16="http://schemas.microsoft.com/office/drawing/2014/main" id="{07A06481-0B06-7733-1C9B-96700F868F89}"/>
              </a:ext>
            </a:extLst>
          </p:cNvPr>
          <p:cNvSpPr/>
          <p:nvPr/>
        </p:nvSpPr>
        <p:spPr>
          <a:xfrm>
            <a:off x="5762042" y="862013"/>
            <a:ext cx="2250234"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Initialize articulation map and include starting location</a:t>
            </a:r>
          </a:p>
        </p:txBody>
      </p:sp>
      <p:sp>
        <p:nvSpPr>
          <p:cNvPr id="9" name="Rectangle: Rounded Corners 8">
            <a:extLst>
              <a:ext uri="{FF2B5EF4-FFF2-40B4-BE49-F238E27FC236}">
                <a16:creationId xmlns:a16="http://schemas.microsoft.com/office/drawing/2014/main" id="{EDCBA1AA-EC5A-F110-D556-7C79A634E419}"/>
              </a:ext>
            </a:extLst>
          </p:cNvPr>
          <p:cNvSpPr/>
          <p:nvPr/>
        </p:nvSpPr>
        <p:spPr>
          <a:xfrm>
            <a:off x="8317076" y="862013"/>
            <a:ext cx="2909724"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Use BFS to remove parent-child relationship between articulation points</a:t>
            </a:r>
          </a:p>
        </p:txBody>
      </p:sp>
      <p:sp>
        <p:nvSpPr>
          <p:cNvPr id="13" name="Rectangle: Rounded Corners 12">
            <a:extLst>
              <a:ext uri="{FF2B5EF4-FFF2-40B4-BE49-F238E27FC236}">
                <a16:creationId xmlns:a16="http://schemas.microsoft.com/office/drawing/2014/main" id="{DB2C3247-DFB6-81B5-B206-97AEC5087B5B}"/>
              </a:ext>
            </a:extLst>
          </p:cNvPr>
          <p:cNvSpPr/>
          <p:nvPr/>
        </p:nvSpPr>
        <p:spPr>
          <a:xfrm>
            <a:off x="8317076" y="2390091"/>
            <a:ext cx="2909724"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DFS over articulation map to construct subgraphs associated with articulation points</a:t>
            </a:r>
          </a:p>
        </p:txBody>
      </p:sp>
      <p:pic>
        <p:nvPicPr>
          <p:cNvPr id="15" name="Picture 14">
            <a:extLst>
              <a:ext uri="{FF2B5EF4-FFF2-40B4-BE49-F238E27FC236}">
                <a16:creationId xmlns:a16="http://schemas.microsoft.com/office/drawing/2014/main" id="{FDB09252-7A17-653C-5DD3-610D2C04B137}"/>
              </a:ext>
            </a:extLst>
          </p:cNvPr>
          <p:cNvPicPr>
            <a:picLocks noChangeAspect="1"/>
          </p:cNvPicPr>
          <p:nvPr/>
        </p:nvPicPr>
        <p:blipFill>
          <a:blip r:embed="rId3"/>
          <a:stretch>
            <a:fillRect/>
          </a:stretch>
        </p:blipFill>
        <p:spPr>
          <a:xfrm>
            <a:off x="385274" y="3075209"/>
            <a:ext cx="5281118" cy="1844200"/>
          </a:xfrm>
          <a:prstGeom prst="rect">
            <a:avLst/>
          </a:prstGeom>
        </p:spPr>
      </p:pic>
      <p:pic>
        <p:nvPicPr>
          <p:cNvPr id="17" name="Picture 16">
            <a:extLst>
              <a:ext uri="{FF2B5EF4-FFF2-40B4-BE49-F238E27FC236}">
                <a16:creationId xmlns:a16="http://schemas.microsoft.com/office/drawing/2014/main" id="{CA1AB991-F6EF-6E68-A4F4-176DE168E335}"/>
              </a:ext>
            </a:extLst>
          </p:cNvPr>
          <p:cNvPicPr>
            <a:picLocks noChangeAspect="1"/>
          </p:cNvPicPr>
          <p:nvPr/>
        </p:nvPicPr>
        <p:blipFill>
          <a:blip r:embed="rId4"/>
          <a:stretch>
            <a:fillRect/>
          </a:stretch>
        </p:blipFill>
        <p:spPr>
          <a:xfrm>
            <a:off x="385274" y="5243733"/>
            <a:ext cx="8542760" cy="1463167"/>
          </a:xfrm>
          <a:prstGeom prst="rect">
            <a:avLst/>
          </a:prstGeom>
        </p:spPr>
      </p:pic>
    </p:spTree>
    <p:extLst>
      <p:ext uri="{BB962C8B-B14F-4D97-AF65-F5344CB8AC3E}">
        <p14:creationId xmlns:p14="http://schemas.microsoft.com/office/powerpoint/2010/main" val="2221404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77240-85A1-FA69-4979-1BCE7E72939C}"/>
              </a:ext>
            </a:extLst>
          </p:cNvPr>
          <p:cNvSpPr>
            <a:spLocks noGrp="1"/>
          </p:cNvSpPr>
          <p:nvPr>
            <p:ph type="title"/>
          </p:nvPr>
        </p:nvSpPr>
        <p:spPr>
          <a:xfrm>
            <a:off x="188102" y="174626"/>
            <a:ext cx="10614479" cy="623920"/>
          </a:xfrm>
        </p:spPr>
        <p:txBody>
          <a:bodyPr>
            <a:normAutofit fontScale="90000"/>
          </a:bodyPr>
          <a:lstStyle/>
          <a:p>
            <a:r>
              <a:rPr lang="en-IN" dirty="0"/>
              <a:t>Integer Linear Programming</a:t>
            </a:r>
          </a:p>
        </p:txBody>
      </p:sp>
      <p:sp>
        <p:nvSpPr>
          <p:cNvPr id="5" name="Rectangle: Rounded Corners 4">
            <a:extLst>
              <a:ext uri="{FF2B5EF4-FFF2-40B4-BE49-F238E27FC236}">
                <a16:creationId xmlns:a16="http://schemas.microsoft.com/office/drawing/2014/main" id="{95C31949-BA82-B15B-762F-F1802BB64DCF}"/>
              </a:ext>
            </a:extLst>
          </p:cNvPr>
          <p:cNvSpPr/>
          <p:nvPr/>
        </p:nvSpPr>
        <p:spPr>
          <a:xfrm>
            <a:off x="791674" y="894553"/>
            <a:ext cx="2250234"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Decision Variables</a:t>
            </a:r>
          </a:p>
        </p:txBody>
      </p:sp>
      <p:sp>
        <p:nvSpPr>
          <p:cNvPr id="6" name="Rectangle: Rounded Corners 5">
            <a:extLst>
              <a:ext uri="{FF2B5EF4-FFF2-40B4-BE49-F238E27FC236}">
                <a16:creationId xmlns:a16="http://schemas.microsoft.com/office/drawing/2014/main" id="{86B2CDB0-68ED-6857-9C2F-6FA7A3F7A175}"/>
              </a:ext>
            </a:extLst>
          </p:cNvPr>
          <p:cNvSpPr/>
          <p:nvPr/>
        </p:nvSpPr>
        <p:spPr>
          <a:xfrm>
            <a:off x="3346708" y="894553"/>
            <a:ext cx="2250234"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Objective function</a:t>
            </a:r>
          </a:p>
        </p:txBody>
      </p:sp>
      <p:sp>
        <p:nvSpPr>
          <p:cNvPr id="7" name="Rectangle: Rounded Corners 6">
            <a:extLst>
              <a:ext uri="{FF2B5EF4-FFF2-40B4-BE49-F238E27FC236}">
                <a16:creationId xmlns:a16="http://schemas.microsoft.com/office/drawing/2014/main" id="{07A06481-0B06-7733-1C9B-96700F868F89}"/>
              </a:ext>
            </a:extLst>
          </p:cNvPr>
          <p:cNvSpPr/>
          <p:nvPr/>
        </p:nvSpPr>
        <p:spPr>
          <a:xfrm>
            <a:off x="5901742" y="894553"/>
            <a:ext cx="2250234"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Degree-2 Constraints</a:t>
            </a:r>
          </a:p>
        </p:txBody>
      </p:sp>
      <p:sp>
        <p:nvSpPr>
          <p:cNvPr id="9" name="Rectangle: Rounded Corners 8">
            <a:extLst>
              <a:ext uri="{FF2B5EF4-FFF2-40B4-BE49-F238E27FC236}">
                <a16:creationId xmlns:a16="http://schemas.microsoft.com/office/drawing/2014/main" id="{EDCBA1AA-EC5A-F110-D556-7C79A634E419}"/>
              </a:ext>
            </a:extLst>
          </p:cNvPr>
          <p:cNvSpPr/>
          <p:nvPr/>
        </p:nvSpPr>
        <p:spPr>
          <a:xfrm>
            <a:off x="8456776" y="894553"/>
            <a:ext cx="2909724"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No-self loop constraint</a:t>
            </a:r>
          </a:p>
        </p:txBody>
      </p:sp>
      <p:sp>
        <p:nvSpPr>
          <p:cNvPr id="13" name="Rectangle: Rounded Corners 12">
            <a:extLst>
              <a:ext uri="{FF2B5EF4-FFF2-40B4-BE49-F238E27FC236}">
                <a16:creationId xmlns:a16="http://schemas.microsoft.com/office/drawing/2014/main" id="{DB2C3247-DFB6-81B5-B206-97AEC5087B5B}"/>
              </a:ext>
            </a:extLst>
          </p:cNvPr>
          <p:cNvSpPr/>
          <p:nvPr/>
        </p:nvSpPr>
        <p:spPr>
          <a:xfrm>
            <a:off x="8475114" y="2455973"/>
            <a:ext cx="2909724"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Subtour elimination (Lazy constraint)</a:t>
            </a:r>
          </a:p>
        </p:txBody>
      </p:sp>
      <p:pic>
        <p:nvPicPr>
          <p:cNvPr id="8" name="Picture 7">
            <a:extLst>
              <a:ext uri="{FF2B5EF4-FFF2-40B4-BE49-F238E27FC236}">
                <a16:creationId xmlns:a16="http://schemas.microsoft.com/office/drawing/2014/main" id="{F6B46344-284E-214D-E9A8-D484F554940C}"/>
              </a:ext>
            </a:extLst>
          </p:cNvPr>
          <p:cNvPicPr>
            <a:picLocks noChangeAspect="1"/>
          </p:cNvPicPr>
          <p:nvPr/>
        </p:nvPicPr>
        <p:blipFill>
          <a:blip r:embed="rId3"/>
          <a:stretch>
            <a:fillRect/>
          </a:stretch>
        </p:blipFill>
        <p:spPr>
          <a:xfrm>
            <a:off x="252431" y="2338052"/>
            <a:ext cx="4666308" cy="3215483"/>
          </a:xfrm>
          <a:prstGeom prst="rect">
            <a:avLst/>
          </a:prstGeom>
        </p:spPr>
      </p:pic>
      <p:pic>
        <p:nvPicPr>
          <p:cNvPr id="12" name="Picture 11">
            <a:extLst>
              <a:ext uri="{FF2B5EF4-FFF2-40B4-BE49-F238E27FC236}">
                <a16:creationId xmlns:a16="http://schemas.microsoft.com/office/drawing/2014/main" id="{4D329CB0-7AA5-231C-A47E-2D342FE4678F}"/>
              </a:ext>
            </a:extLst>
          </p:cNvPr>
          <p:cNvPicPr>
            <a:picLocks noChangeAspect="1"/>
          </p:cNvPicPr>
          <p:nvPr/>
        </p:nvPicPr>
        <p:blipFill>
          <a:blip r:embed="rId4"/>
          <a:stretch>
            <a:fillRect/>
          </a:stretch>
        </p:blipFill>
        <p:spPr>
          <a:xfrm>
            <a:off x="252431" y="5671471"/>
            <a:ext cx="4751370" cy="1186529"/>
          </a:xfrm>
          <a:prstGeom prst="rect">
            <a:avLst/>
          </a:prstGeom>
        </p:spPr>
      </p:pic>
    </p:spTree>
    <p:extLst>
      <p:ext uri="{BB962C8B-B14F-4D97-AF65-F5344CB8AC3E}">
        <p14:creationId xmlns:p14="http://schemas.microsoft.com/office/powerpoint/2010/main" val="1176987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77240-85A1-FA69-4979-1BCE7E72939C}"/>
              </a:ext>
            </a:extLst>
          </p:cNvPr>
          <p:cNvSpPr>
            <a:spLocks noGrp="1"/>
          </p:cNvSpPr>
          <p:nvPr>
            <p:ph type="title"/>
          </p:nvPr>
        </p:nvSpPr>
        <p:spPr>
          <a:xfrm>
            <a:off x="188102" y="174626"/>
            <a:ext cx="10614479" cy="623920"/>
          </a:xfrm>
        </p:spPr>
        <p:txBody>
          <a:bodyPr>
            <a:normAutofit fontScale="90000"/>
          </a:bodyPr>
          <a:lstStyle/>
          <a:p>
            <a:r>
              <a:rPr lang="en-IN" dirty="0"/>
              <a:t>Validate output</a:t>
            </a:r>
          </a:p>
        </p:txBody>
      </p:sp>
      <p:sp>
        <p:nvSpPr>
          <p:cNvPr id="4" name="TextBox 3">
            <a:extLst>
              <a:ext uri="{FF2B5EF4-FFF2-40B4-BE49-F238E27FC236}">
                <a16:creationId xmlns:a16="http://schemas.microsoft.com/office/drawing/2014/main" id="{961D659B-604C-45ED-BC8D-27B38E64BE98}"/>
              </a:ext>
            </a:extLst>
          </p:cNvPr>
          <p:cNvSpPr txBox="1"/>
          <p:nvPr/>
        </p:nvSpPr>
        <p:spPr>
          <a:xfrm>
            <a:off x="375781" y="1164921"/>
            <a:ext cx="11210794" cy="3416320"/>
          </a:xfrm>
          <a:prstGeom prst="rect">
            <a:avLst/>
          </a:prstGeom>
          <a:noFill/>
        </p:spPr>
        <p:txBody>
          <a:bodyPr wrap="square" rtlCol="0">
            <a:spAutoFit/>
          </a:bodyPr>
          <a:lstStyle/>
          <a:p>
            <a:r>
              <a:rPr lang="en-IN" sz="2400" dirty="0"/>
              <a:t>Following is validated:</a:t>
            </a:r>
          </a:p>
          <a:p>
            <a:endParaRPr lang="en-IN" sz="2400" dirty="0"/>
          </a:p>
          <a:p>
            <a:pPr marL="342900" indent="-342900">
              <a:buAutoNum type="arabicPeriod"/>
            </a:pPr>
            <a:r>
              <a:rPr lang="en-US" sz="2400" dirty="0"/>
              <a:t>Check if the number of </a:t>
            </a:r>
            <a:r>
              <a:rPr lang="en-US" sz="2400" dirty="0" err="1"/>
              <a:t>dropoffs</a:t>
            </a:r>
            <a:r>
              <a:rPr lang="en-US" sz="2400" dirty="0"/>
              <a:t> in the output matches the stated number of </a:t>
            </a:r>
            <a:r>
              <a:rPr lang="en-US" sz="2400" dirty="0" err="1"/>
              <a:t>dropoffs</a:t>
            </a:r>
            <a:r>
              <a:rPr lang="en-US" sz="2400" dirty="0"/>
              <a:t>.</a:t>
            </a:r>
            <a:endParaRPr lang="en-IN" sz="2400" dirty="0"/>
          </a:p>
          <a:p>
            <a:pPr marL="342900" indent="-342900">
              <a:buAutoNum type="arabicPeriod"/>
            </a:pPr>
            <a:r>
              <a:rPr lang="en-US" sz="2400" dirty="0"/>
              <a:t>Invalid </a:t>
            </a:r>
            <a:r>
              <a:rPr lang="en-US" sz="2400" dirty="0" err="1"/>
              <a:t>dropoff</a:t>
            </a:r>
            <a:r>
              <a:rPr lang="en-US" sz="2400" dirty="0"/>
              <a:t> locations. </a:t>
            </a:r>
          </a:p>
          <a:p>
            <a:pPr marL="342900" indent="-342900">
              <a:buAutoNum type="arabicPeriod"/>
            </a:pPr>
            <a:r>
              <a:rPr lang="en-US" sz="2400" dirty="0"/>
              <a:t>Dropoff locations not in the car path.</a:t>
            </a:r>
          </a:p>
          <a:p>
            <a:pPr marL="342900" indent="-342900">
              <a:buAutoNum type="arabicPeriod"/>
            </a:pPr>
            <a:r>
              <a:rPr lang="en-US" sz="2400" dirty="0"/>
              <a:t>Multiple </a:t>
            </a:r>
            <a:r>
              <a:rPr lang="en-US" sz="2400" dirty="0" err="1"/>
              <a:t>dropoffs</a:t>
            </a:r>
            <a:r>
              <a:rPr lang="en-US" sz="2400" dirty="0"/>
              <a:t> with the same location. </a:t>
            </a:r>
          </a:p>
          <a:p>
            <a:pPr marL="342900" indent="-342900">
              <a:buAutoNum type="arabicPeriod"/>
            </a:pPr>
            <a:r>
              <a:rPr lang="en-US" sz="2400" dirty="0"/>
              <a:t>Dropoff with no students getting off. </a:t>
            </a:r>
          </a:p>
          <a:p>
            <a:pPr marL="342900" indent="-342900">
              <a:buAutoNum type="arabicPeriod"/>
            </a:pPr>
            <a:r>
              <a:rPr lang="en-US" sz="2400" dirty="0"/>
              <a:t>Invalid target locations. </a:t>
            </a:r>
          </a:p>
          <a:p>
            <a:pPr marL="342900" indent="-342900">
              <a:buAutoNum type="arabicPeriod"/>
            </a:pPr>
            <a:r>
              <a:rPr lang="en-US" sz="2400" dirty="0"/>
              <a:t>Targets that get off at multiple </a:t>
            </a:r>
            <a:r>
              <a:rPr lang="en-US" sz="2400" dirty="0" err="1"/>
              <a:t>dropoffs</a:t>
            </a:r>
            <a:r>
              <a:rPr lang="en-US" sz="2400" dirty="0"/>
              <a:t>.</a:t>
            </a:r>
            <a:endParaRPr lang="en-IN" sz="2400" dirty="0"/>
          </a:p>
        </p:txBody>
      </p:sp>
    </p:spTree>
    <p:extLst>
      <p:ext uri="{BB962C8B-B14F-4D97-AF65-F5344CB8AC3E}">
        <p14:creationId xmlns:p14="http://schemas.microsoft.com/office/powerpoint/2010/main" val="2874872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152DC-0D81-5F06-7527-70D968B3040C}"/>
              </a:ext>
            </a:extLst>
          </p:cNvPr>
          <p:cNvSpPr>
            <a:spLocks noGrp="1"/>
          </p:cNvSpPr>
          <p:nvPr>
            <p:ph type="title"/>
          </p:nvPr>
        </p:nvSpPr>
        <p:spPr/>
        <p:txBody>
          <a:bodyPr/>
          <a:lstStyle/>
          <a:p>
            <a:r>
              <a:rPr lang="en-IN" dirty="0"/>
              <a:t>Appendix</a:t>
            </a:r>
          </a:p>
        </p:txBody>
      </p:sp>
      <p:sp>
        <p:nvSpPr>
          <p:cNvPr id="3" name="Content Placeholder 2">
            <a:extLst>
              <a:ext uri="{FF2B5EF4-FFF2-40B4-BE49-F238E27FC236}">
                <a16:creationId xmlns:a16="http://schemas.microsoft.com/office/drawing/2014/main" id="{C15BF086-2927-51F1-FE93-25DFCF49E74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90735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4A020-0071-B705-32D0-E535CC1D40D3}"/>
              </a:ext>
            </a:extLst>
          </p:cNvPr>
          <p:cNvSpPr>
            <a:spLocks noGrp="1"/>
          </p:cNvSpPr>
          <p:nvPr>
            <p:ph type="title"/>
          </p:nvPr>
        </p:nvSpPr>
        <p:spPr>
          <a:xfrm>
            <a:off x="235597" y="159853"/>
            <a:ext cx="9024257" cy="595928"/>
          </a:xfrm>
        </p:spPr>
        <p:txBody>
          <a:bodyPr>
            <a:normAutofit fontScale="90000"/>
          </a:bodyPr>
          <a:lstStyle/>
          <a:p>
            <a:r>
              <a:rPr lang="en-IN" dirty="0"/>
              <a:t>ILP Graph Type 1</a:t>
            </a:r>
          </a:p>
        </p:txBody>
      </p:sp>
      <p:pic>
        <p:nvPicPr>
          <p:cNvPr id="7" name="Picture 6">
            <a:extLst>
              <a:ext uri="{FF2B5EF4-FFF2-40B4-BE49-F238E27FC236}">
                <a16:creationId xmlns:a16="http://schemas.microsoft.com/office/drawing/2014/main" id="{2BB5905D-7D44-EC95-4CC6-6EBBC216480B}"/>
              </a:ext>
            </a:extLst>
          </p:cNvPr>
          <p:cNvPicPr>
            <a:picLocks noChangeAspect="1"/>
          </p:cNvPicPr>
          <p:nvPr/>
        </p:nvPicPr>
        <p:blipFill>
          <a:blip r:embed="rId2"/>
          <a:stretch>
            <a:fillRect/>
          </a:stretch>
        </p:blipFill>
        <p:spPr>
          <a:xfrm>
            <a:off x="6644954" y="3922550"/>
            <a:ext cx="5547046" cy="1968193"/>
          </a:xfrm>
          <a:prstGeom prst="rect">
            <a:avLst/>
          </a:prstGeom>
        </p:spPr>
      </p:pic>
      <p:sp>
        <p:nvSpPr>
          <p:cNvPr id="9" name="TextBox 8">
            <a:extLst>
              <a:ext uri="{FF2B5EF4-FFF2-40B4-BE49-F238E27FC236}">
                <a16:creationId xmlns:a16="http://schemas.microsoft.com/office/drawing/2014/main" id="{97EFBF0F-0B32-E75B-7F96-6243F2D5A91D}"/>
              </a:ext>
            </a:extLst>
          </p:cNvPr>
          <p:cNvSpPr txBox="1"/>
          <p:nvPr/>
        </p:nvSpPr>
        <p:spPr>
          <a:xfrm>
            <a:off x="9479903" y="6422300"/>
            <a:ext cx="6097554" cy="369332"/>
          </a:xfrm>
          <a:prstGeom prst="rect">
            <a:avLst/>
          </a:prstGeom>
          <a:noFill/>
        </p:spPr>
        <p:txBody>
          <a:bodyPr wrap="square">
            <a:spAutoFit/>
          </a:bodyPr>
          <a:lstStyle/>
          <a:p>
            <a:r>
              <a:rPr lang="en-IN" dirty="0"/>
              <a:t>1000_50.in</a:t>
            </a:r>
          </a:p>
        </p:txBody>
      </p:sp>
      <p:pic>
        <p:nvPicPr>
          <p:cNvPr id="18" name="Content Placeholder 17">
            <a:extLst>
              <a:ext uri="{FF2B5EF4-FFF2-40B4-BE49-F238E27FC236}">
                <a16:creationId xmlns:a16="http://schemas.microsoft.com/office/drawing/2014/main" id="{22D4F6C2-CEC9-EE0B-ABD7-61B778640E9B}"/>
              </a:ext>
            </a:extLst>
          </p:cNvPr>
          <p:cNvPicPr>
            <a:picLocks noGrp="1" noChangeAspect="1"/>
          </p:cNvPicPr>
          <p:nvPr>
            <p:ph idx="1"/>
          </p:nvPr>
        </p:nvPicPr>
        <p:blipFill>
          <a:blip r:embed="rId3"/>
          <a:stretch>
            <a:fillRect/>
          </a:stretch>
        </p:blipFill>
        <p:spPr>
          <a:xfrm>
            <a:off x="131720" y="1056223"/>
            <a:ext cx="4294879" cy="2121831"/>
          </a:xfrm>
        </p:spPr>
      </p:pic>
      <p:pic>
        <p:nvPicPr>
          <p:cNvPr id="13" name="Picture 12">
            <a:extLst>
              <a:ext uri="{FF2B5EF4-FFF2-40B4-BE49-F238E27FC236}">
                <a16:creationId xmlns:a16="http://schemas.microsoft.com/office/drawing/2014/main" id="{59EFCB16-AB6A-72EA-91EC-C1FF242C5D94}"/>
              </a:ext>
            </a:extLst>
          </p:cNvPr>
          <p:cNvPicPr>
            <a:picLocks noChangeAspect="1"/>
          </p:cNvPicPr>
          <p:nvPr/>
        </p:nvPicPr>
        <p:blipFill>
          <a:blip r:embed="rId4"/>
          <a:stretch>
            <a:fillRect/>
          </a:stretch>
        </p:blipFill>
        <p:spPr>
          <a:xfrm>
            <a:off x="4426599" y="251034"/>
            <a:ext cx="7529804" cy="2819017"/>
          </a:xfrm>
          <a:prstGeom prst="rect">
            <a:avLst/>
          </a:prstGeom>
        </p:spPr>
      </p:pic>
      <p:sp>
        <p:nvSpPr>
          <p:cNvPr id="14" name="TextBox 13">
            <a:extLst>
              <a:ext uri="{FF2B5EF4-FFF2-40B4-BE49-F238E27FC236}">
                <a16:creationId xmlns:a16="http://schemas.microsoft.com/office/drawing/2014/main" id="{2AA24FC2-A35A-1359-16DF-9D84FDCA9077}"/>
              </a:ext>
            </a:extLst>
          </p:cNvPr>
          <p:cNvSpPr txBox="1"/>
          <p:nvPr/>
        </p:nvSpPr>
        <p:spPr>
          <a:xfrm>
            <a:off x="4675415" y="3075278"/>
            <a:ext cx="6097554" cy="369332"/>
          </a:xfrm>
          <a:prstGeom prst="rect">
            <a:avLst/>
          </a:prstGeom>
          <a:noFill/>
        </p:spPr>
        <p:txBody>
          <a:bodyPr wrap="square">
            <a:spAutoFit/>
          </a:bodyPr>
          <a:lstStyle/>
          <a:p>
            <a:r>
              <a:rPr lang="en-IN" dirty="0"/>
              <a:t>120_50_v2.in</a:t>
            </a:r>
          </a:p>
        </p:txBody>
      </p:sp>
      <p:pic>
        <p:nvPicPr>
          <p:cNvPr id="20" name="Picture 19">
            <a:extLst>
              <a:ext uri="{FF2B5EF4-FFF2-40B4-BE49-F238E27FC236}">
                <a16:creationId xmlns:a16="http://schemas.microsoft.com/office/drawing/2014/main" id="{221B819B-2346-D720-7657-D642FE7DDEC9}"/>
              </a:ext>
            </a:extLst>
          </p:cNvPr>
          <p:cNvPicPr>
            <a:picLocks noChangeAspect="1"/>
          </p:cNvPicPr>
          <p:nvPr/>
        </p:nvPicPr>
        <p:blipFill>
          <a:blip r:embed="rId5"/>
          <a:stretch>
            <a:fillRect/>
          </a:stretch>
        </p:blipFill>
        <p:spPr>
          <a:xfrm>
            <a:off x="1540168" y="4099321"/>
            <a:ext cx="2370025" cy="883997"/>
          </a:xfrm>
          <a:prstGeom prst="rect">
            <a:avLst/>
          </a:prstGeom>
        </p:spPr>
      </p:pic>
      <p:pic>
        <p:nvPicPr>
          <p:cNvPr id="24" name="Picture 23">
            <a:extLst>
              <a:ext uri="{FF2B5EF4-FFF2-40B4-BE49-F238E27FC236}">
                <a16:creationId xmlns:a16="http://schemas.microsoft.com/office/drawing/2014/main" id="{D85C3473-99C1-DC5A-F22F-D1A2BB5645AB}"/>
              </a:ext>
            </a:extLst>
          </p:cNvPr>
          <p:cNvPicPr>
            <a:picLocks noChangeAspect="1"/>
          </p:cNvPicPr>
          <p:nvPr/>
        </p:nvPicPr>
        <p:blipFill>
          <a:blip r:embed="rId6"/>
          <a:stretch>
            <a:fillRect/>
          </a:stretch>
        </p:blipFill>
        <p:spPr>
          <a:xfrm>
            <a:off x="0" y="4983318"/>
            <a:ext cx="7087214" cy="1874682"/>
          </a:xfrm>
          <a:prstGeom prst="rect">
            <a:avLst/>
          </a:prstGeom>
        </p:spPr>
      </p:pic>
    </p:spTree>
    <p:extLst>
      <p:ext uri="{BB962C8B-B14F-4D97-AF65-F5344CB8AC3E}">
        <p14:creationId xmlns:p14="http://schemas.microsoft.com/office/powerpoint/2010/main" val="1405998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TotalTime>
  <Words>1626</Words>
  <Application>Microsoft Office PowerPoint</Application>
  <PresentationFormat>Widescreen</PresentationFormat>
  <Paragraphs>95</Paragraphs>
  <Slides>10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Söhne</vt:lpstr>
      <vt:lpstr>Office Theme</vt:lpstr>
      <vt:lpstr>Rough Draft PPT</vt:lpstr>
      <vt:lpstr>ILP Graph Type 1</vt:lpstr>
      <vt:lpstr>ILP Graph Type 2</vt:lpstr>
      <vt:lpstr>Objective function (should I mention??) </vt:lpstr>
      <vt:lpstr>Articulation Maps</vt:lpstr>
      <vt:lpstr>Integer Linear Programming</vt:lpstr>
      <vt:lpstr>Validate output</vt:lpstr>
      <vt:lpstr>Appendix</vt:lpstr>
      <vt:lpstr>ILP Graph Type 1</vt:lpstr>
      <vt:lpstr>ILP Graph Type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Luv Verma</dc:creator>
  <cp:lastModifiedBy>Luv Verma</cp:lastModifiedBy>
  <cp:revision>14</cp:revision>
  <dcterms:created xsi:type="dcterms:W3CDTF">2023-04-10T20:19:57Z</dcterms:created>
  <dcterms:modified xsi:type="dcterms:W3CDTF">2023-04-11T03:15:44Z</dcterms:modified>
</cp:coreProperties>
</file>