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7" r:id="rId2"/>
    <p:sldId id="268" r:id="rId3"/>
    <p:sldId id="276" r:id="rId4"/>
    <p:sldId id="269" r:id="rId5"/>
    <p:sldId id="259" r:id="rId6"/>
    <p:sldId id="266" r:id="rId7"/>
    <p:sldId id="260" r:id="rId8"/>
    <p:sldId id="261" r:id="rId9"/>
    <p:sldId id="262" r:id="rId10"/>
    <p:sldId id="271" r:id="rId11"/>
    <p:sldId id="275"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2BF70-E955-083A-2E88-3FEB6BD3E905}" v="201" dt="2023-04-14T03:47:50.440"/>
    <p1510:client id="{4C6BC13A-526D-0B4D-8017-8ED8AA3238F3}" v="271" dt="2023-04-14T16:31:20.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895" autoAdjust="0"/>
  </p:normalViewPr>
  <p:slideViewPr>
    <p:cSldViewPr snapToGrid="0">
      <p:cViewPr varScale="1">
        <p:scale>
          <a:sx n="76" d="100"/>
          <a:sy n="76" d="100"/>
        </p:scale>
        <p:origin x="9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C7CDA-3658-4348-A364-E3BBE55C30DE}" type="datetimeFigureOut">
              <a:rPr lang="en-IN" smtClean="0"/>
              <a:t>14-04-2023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8CDAC-D0B3-437C-AD63-12773CC660F5}" type="slidenum">
              <a:rPr lang="en-IN" smtClean="0"/>
              <a:t>‹#›</a:t>
            </a:fld>
            <a:endParaRPr lang="en-IN"/>
          </a:p>
        </p:txBody>
      </p:sp>
    </p:spTree>
    <p:extLst>
      <p:ext uri="{BB962C8B-B14F-4D97-AF65-F5344CB8AC3E}">
        <p14:creationId xmlns:p14="http://schemas.microsoft.com/office/powerpoint/2010/main" val="3285485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aimed at solving the parcel delivery problem, where parcels have to be delivered either to the local hubs/or homes by the delivery truck.</a:t>
            </a:r>
          </a:p>
          <a:p>
            <a:endParaRPr lang="en-IN" dirty="0"/>
          </a:p>
          <a:p>
            <a:r>
              <a:rPr lang="en-IN" dirty="0"/>
              <a:t>Specifically, we wanted to solve the total energy minimization problem which included energy expended by the truck as </a:t>
            </a:r>
          </a:p>
          <a:p>
            <a:r>
              <a:rPr lang="en-IN" dirty="0"/>
              <a:t>well as owners taking its parcel to home if they are not dropped at houses. In the problem, we assumed that truck energy consumption</a:t>
            </a:r>
          </a:p>
          <a:p>
            <a:r>
              <a:rPr lang="en-IN" dirty="0"/>
              <a:t>Is 2/3 units for road length of 1 unit. Local owner energy consumption was constant (of 1 unit) since, we assume they knew the shortest path back to their homes</a:t>
            </a:r>
          </a:p>
          <a:p>
            <a:r>
              <a:rPr lang="en-IN" dirty="0"/>
              <a:t> from the local hub, if their parcel was delivered at local hub. </a:t>
            </a:r>
          </a:p>
          <a:p>
            <a:endParaRPr lang="en-IN" dirty="0"/>
          </a:p>
          <a:p>
            <a:r>
              <a:rPr lang="en-IN" dirty="0"/>
              <a:t>Therefore, with assumptions, we were able to formulate the above problem as a Travelling Salesman, where the aim was to minimize the sum of distances</a:t>
            </a:r>
          </a:p>
          <a:p>
            <a:r>
              <a:rPr lang="en-IN" dirty="0"/>
              <a:t>travelled/included by the truck in the final tour. We deal with the optimization of a customer travelling from local hub back to home after applying TSP.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Due to reduction of the problem, as a TSP problem, we explored two different kings of algorithms which we will be talking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One was based on Integer Linear Programming, Another was based on </a:t>
            </a:r>
            <a:r>
              <a:rPr lang="en-IN" sz="1200" dirty="0" err="1"/>
              <a:t>Christofide’s</a:t>
            </a:r>
            <a:r>
              <a:rPr lang="en-IN" sz="1200" dirty="0"/>
              <a:t> algorithm.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Also, we explored different type of networks, where two extremes are shown below. One has a lot of articulation points, and another with minimal articulation points.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endParaRPr lang="en-IN" dirty="0"/>
          </a:p>
          <a:p>
            <a:r>
              <a:rPr lang="en-IN" dirty="0"/>
              <a:t>As you can see form the figures, we explored quite a variety </a:t>
            </a:r>
          </a:p>
          <a:p>
            <a:endParaRPr lang="en-IN" dirty="0"/>
          </a:p>
          <a:p>
            <a:endParaRPr lang="en-IN" dirty="0"/>
          </a:p>
          <a:p>
            <a:endParaRPr lang="en-IN" dirty="0"/>
          </a:p>
          <a:p>
            <a:r>
              <a:rPr lang="en-IN" dirty="0"/>
              <a:t>From the figure on the right, we can see that parcel destinations are either black/blue nodes. We will </a:t>
            </a:r>
          </a:p>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3</a:t>
            </a:fld>
            <a:endParaRPr lang="en-IN"/>
          </a:p>
        </p:txBody>
      </p:sp>
    </p:spTree>
    <p:extLst>
      <p:ext uri="{BB962C8B-B14F-4D97-AF65-F5344CB8AC3E}">
        <p14:creationId xmlns:p14="http://schemas.microsoft.com/office/powerpoint/2010/main" val="53809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4</a:t>
            </a:fld>
            <a:endParaRPr lang="en-IN"/>
          </a:p>
        </p:txBody>
      </p:sp>
    </p:spTree>
    <p:extLst>
      <p:ext uri="{BB962C8B-B14F-4D97-AF65-F5344CB8AC3E}">
        <p14:creationId xmlns:p14="http://schemas.microsoft.com/office/powerpoint/2010/main" val="85885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Location to indices : </a:t>
            </a:r>
            <a:r>
              <a:rPr lang="en-US" dirty="0"/>
              <a:t>This step maps the given list of homes/hubs and the starting truck location to their respective indices in the graph. This conversion is necessary for processing and solving the problem using graph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 Convert input file to adjacency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algn="l">
              <a:buFont typeface="+mj-lt"/>
              <a:buAutoNum type="arabicPeriod"/>
            </a:pPr>
            <a:r>
              <a:rPr lang="en-US" b="0" i="0" dirty="0">
                <a:solidFill>
                  <a:srgbClr val="374151"/>
                </a:solidFill>
                <a:effectLst/>
                <a:latin typeface="Söhne"/>
              </a:rPr>
              <a:t>Extract the total number of locations from the first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Extract the total number of houses from the second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Store the list of locations provided in the third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Store the list of houses provided in the fourth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Extract the starting location from the fifth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Process the remaining rows in </a:t>
            </a:r>
            <a:r>
              <a:rPr lang="en-US" b="0" i="0" dirty="0" err="1">
                <a:solidFill>
                  <a:srgbClr val="374151"/>
                </a:solidFill>
                <a:effectLst/>
                <a:latin typeface="Söhne"/>
              </a:rPr>
              <a:t>input_data</a:t>
            </a:r>
            <a:r>
              <a:rPr lang="en-US" b="0" i="0" dirty="0">
                <a:solidFill>
                  <a:srgbClr val="374151"/>
                </a:solidFill>
                <a:effectLst/>
                <a:latin typeface="Söhne"/>
              </a:rPr>
              <a:t> to create an adjacency matrix. For each row, replace 'x' with itself or convert other entries to float.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r>
              <a:rPr lang="en-US" b="0" i="0" dirty="0">
                <a:solidFill>
                  <a:srgbClr val="374151"/>
                </a:solidFill>
                <a:effectLst/>
                <a:latin typeface="Söhne"/>
              </a:rPr>
              <a:t>Finally, the function returns the extracted values: </a:t>
            </a:r>
            <a:r>
              <a:rPr lang="en-US" b="0" i="0" dirty="0" err="1">
                <a:solidFill>
                  <a:srgbClr val="374151"/>
                </a:solidFill>
                <a:effectLst/>
                <a:latin typeface="Söhne"/>
              </a:rPr>
              <a:t>number_of_locations</a:t>
            </a:r>
            <a:r>
              <a:rPr lang="en-US" b="0" i="0" dirty="0">
                <a:solidFill>
                  <a:srgbClr val="374151"/>
                </a:solidFill>
                <a:effectLst/>
                <a:latin typeface="Söhne"/>
              </a:rPr>
              <a:t>, </a:t>
            </a:r>
            <a:r>
              <a:rPr lang="en-US" b="0" i="0" dirty="0" err="1">
                <a:solidFill>
                  <a:srgbClr val="374151"/>
                </a:solidFill>
                <a:effectLst/>
                <a:latin typeface="Söhne"/>
              </a:rPr>
              <a:t>number_of_houses</a:t>
            </a:r>
            <a:r>
              <a:rPr lang="en-US" b="0" i="0" dirty="0">
                <a:solidFill>
                  <a:srgbClr val="374151"/>
                </a:solidFill>
                <a:effectLst/>
                <a:latin typeface="Söhne"/>
              </a:rPr>
              <a:t>, </a:t>
            </a:r>
            <a:r>
              <a:rPr lang="en-US" b="0" i="0" dirty="0" err="1">
                <a:solidFill>
                  <a:srgbClr val="374151"/>
                </a:solidFill>
                <a:effectLst/>
                <a:latin typeface="Söhne"/>
              </a:rPr>
              <a:t>list_of_locations</a:t>
            </a:r>
            <a:r>
              <a:rPr lang="en-US" b="0" i="0" dirty="0">
                <a:solidFill>
                  <a:srgbClr val="374151"/>
                </a:solidFill>
                <a:effectLst/>
                <a:latin typeface="Söhne"/>
              </a:rPr>
              <a:t>, </a:t>
            </a:r>
            <a:r>
              <a:rPr lang="en-US" b="0" i="0" dirty="0" err="1">
                <a:solidFill>
                  <a:srgbClr val="374151"/>
                </a:solidFill>
                <a:effectLst/>
                <a:latin typeface="Söhne"/>
              </a:rPr>
              <a:t>list_of_houses</a:t>
            </a:r>
            <a:r>
              <a:rPr lang="en-US" b="0" i="0" dirty="0">
                <a:solidFill>
                  <a:srgbClr val="374151"/>
                </a:solidFill>
                <a:effectLst/>
                <a:latin typeface="Söhne"/>
              </a:rPr>
              <a:t>, </a:t>
            </a:r>
            <a:r>
              <a:rPr lang="en-US" b="0" i="0" dirty="0" err="1">
                <a:solidFill>
                  <a:srgbClr val="374151"/>
                </a:solidFill>
                <a:effectLst/>
                <a:latin typeface="Söhne"/>
              </a:rPr>
              <a:t>starting_location</a:t>
            </a:r>
            <a:r>
              <a:rPr lang="en-US" b="0" i="0" dirty="0">
                <a:solidFill>
                  <a:srgbClr val="374151"/>
                </a:solidFill>
                <a:effectLst/>
                <a:latin typeface="Söhne"/>
              </a:rPr>
              <a:t>, and </a:t>
            </a:r>
            <a:r>
              <a:rPr lang="en-US" b="0" i="0" dirty="0" err="1">
                <a:solidFill>
                  <a:srgbClr val="374151"/>
                </a:solidFill>
                <a:effectLst/>
                <a:latin typeface="Söhne"/>
              </a:rPr>
              <a:t>adjacency_matrix</a:t>
            </a:r>
            <a:r>
              <a:rPr lang="en-US" b="0" i="0" dirty="0">
                <a:solidFill>
                  <a:srgbClr val="374151"/>
                </a:solidFill>
                <a:effectLst/>
                <a:latin typeface="Söhne"/>
              </a:rPr>
              <a:t>.</a:t>
            </a:r>
            <a:br>
              <a:rPr lang="en-US" b="0" i="0" dirty="0">
                <a:solidFill>
                  <a:srgbClr val="374151"/>
                </a:solidFill>
                <a:effectLst/>
                <a:latin typeface="Söhne"/>
              </a:rPr>
            </a:br>
            <a:r>
              <a:rPr lang="en-US" b="0" i="0" dirty="0">
                <a:solidFill>
                  <a:srgbClr val="374151"/>
                </a:solidFill>
                <a:effectLst/>
                <a:latin typeface="Söhne"/>
              </a:rPr>
              <a:t>Adjacency matrix have the information about which nodes will have direct edges between them.</a:t>
            </a:r>
          </a:p>
          <a:p>
            <a:endParaRPr lang="en-US" b="0" i="0" dirty="0">
              <a:solidFill>
                <a:srgbClr val="374151"/>
              </a:solidFill>
              <a:effectLst/>
              <a:latin typeface="Söhne"/>
            </a:endParaRP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 Create a graph from adjacency matrix (network x)</a:t>
            </a:r>
          </a:p>
          <a:p>
            <a:r>
              <a:rPr lang="en-US" dirty="0"/>
              <a:t>This step transforms the input problem into a graph representation. </a:t>
            </a:r>
          </a:p>
          <a:p>
            <a:r>
              <a:rPr lang="en-US" dirty="0"/>
              <a:t>Modeling the problem as a graph allows us to leverage graph algorithms and techniques, </a:t>
            </a:r>
          </a:p>
          <a:p>
            <a:r>
              <a:rPr lang="en-US" dirty="0"/>
              <a:t>making it easier to find an optimal or near-optimal solution.</a:t>
            </a:r>
            <a:endParaRPr lang="en-US" b="0" i="0" dirty="0">
              <a:solidFill>
                <a:srgbClr val="374151"/>
              </a:solidFill>
              <a:effectLst/>
              <a:latin typeface="Söhne"/>
            </a:endParaRPr>
          </a:p>
          <a:p>
            <a:r>
              <a:rPr lang="en-US" b="0" i="0" dirty="0">
                <a:solidFill>
                  <a:srgbClr val="374151"/>
                </a:solidFill>
                <a:effectLst/>
                <a:latin typeface="Söhne"/>
              </a:rPr>
              <a:t> </a:t>
            </a:r>
          </a:p>
          <a:p>
            <a:r>
              <a:rPr lang="en-US" b="0" i="0" dirty="0">
                <a:solidFill>
                  <a:srgbClr val="374151"/>
                </a:solidFill>
                <a:effectLst/>
                <a:latin typeface="Söhne"/>
              </a:rPr>
              <a:t>3. </a:t>
            </a:r>
            <a:r>
              <a:rPr lang="en-IN" b="1" dirty="0"/>
              <a:t>Convert location to indices: </a:t>
            </a:r>
            <a:r>
              <a:rPr lang="en-US" b="0" i="0" dirty="0">
                <a:solidFill>
                  <a:srgbClr val="374151"/>
                </a:solidFill>
                <a:effectLst/>
                <a:latin typeface="Söhne"/>
              </a:rPr>
              <a:t>The line </a:t>
            </a:r>
            <a:r>
              <a:rPr lang="en-US" dirty="0" err="1"/>
              <a:t>stas</a:t>
            </a:r>
            <a:r>
              <a:rPr lang="en-US" dirty="0"/>
              <a:t> = set([</a:t>
            </a:r>
            <a:r>
              <a:rPr lang="en-US" dirty="0" err="1"/>
              <a:t>list_of_locations.index</a:t>
            </a:r>
            <a:r>
              <a:rPr lang="en-US" dirty="0"/>
              <a:t>(h) for h in </a:t>
            </a:r>
            <a:r>
              <a:rPr lang="en-US" dirty="0" err="1"/>
              <a:t>list_of_homes</a:t>
            </a:r>
            <a:r>
              <a:rPr lang="en-US" dirty="0"/>
              <a:t>])</a:t>
            </a:r>
            <a:r>
              <a:rPr lang="en-US" b="0" i="0" dirty="0">
                <a:solidFill>
                  <a:srgbClr val="374151"/>
                </a:solidFill>
                <a:effectLst/>
                <a:latin typeface="Söhne"/>
              </a:rPr>
              <a:t> converts the list of home names</a:t>
            </a:r>
          </a:p>
          <a:p>
            <a:r>
              <a:rPr lang="en-US" b="0" i="0" dirty="0">
                <a:solidFill>
                  <a:srgbClr val="374151"/>
                </a:solidFill>
                <a:effectLst/>
                <a:latin typeface="Söhne"/>
              </a:rPr>
              <a:t> (</a:t>
            </a:r>
            <a:r>
              <a:rPr lang="en-US" b="0" i="0" dirty="0" err="1">
                <a:solidFill>
                  <a:srgbClr val="374151"/>
                </a:solidFill>
                <a:effectLst/>
                <a:latin typeface="Söhne"/>
              </a:rPr>
              <a:t>list_of_homes</a:t>
            </a:r>
            <a:r>
              <a:rPr lang="en-US" b="0" i="0" dirty="0">
                <a:solidFill>
                  <a:srgbClr val="374151"/>
                </a:solidFill>
                <a:effectLst/>
                <a:latin typeface="Söhne"/>
              </a:rPr>
              <a:t>) into a set of indices. It does this by iterating through each home name (h) in the </a:t>
            </a:r>
            <a:r>
              <a:rPr lang="en-US" b="0" i="0" dirty="0" err="1">
                <a:solidFill>
                  <a:srgbClr val="374151"/>
                </a:solidFill>
                <a:effectLst/>
                <a:latin typeface="Söhne"/>
              </a:rPr>
              <a:t>list_of_homes</a:t>
            </a:r>
            <a:r>
              <a:rPr lang="en-US" b="0" i="0" dirty="0">
                <a:solidFill>
                  <a:srgbClr val="374151"/>
                </a:solidFill>
                <a:effectLst/>
                <a:latin typeface="Söhne"/>
              </a:rPr>
              <a:t> and finding</a:t>
            </a:r>
          </a:p>
          <a:p>
            <a:r>
              <a:rPr lang="en-US" b="0" i="0" dirty="0">
                <a:solidFill>
                  <a:srgbClr val="374151"/>
                </a:solidFill>
                <a:effectLst/>
                <a:latin typeface="Söhne"/>
              </a:rPr>
              <a:t> its index in the </a:t>
            </a:r>
            <a:r>
              <a:rPr lang="en-US" b="0" i="0" dirty="0" err="1">
                <a:solidFill>
                  <a:srgbClr val="374151"/>
                </a:solidFill>
                <a:effectLst/>
                <a:latin typeface="Söhne"/>
              </a:rPr>
              <a:t>list_of_locations</a:t>
            </a:r>
            <a:r>
              <a:rPr lang="en-US" b="0" i="0" dirty="0">
                <a:solidFill>
                  <a:srgbClr val="374151"/>
                </a:solidFill>
                <a:effectLst/>
                <a:latin typeface="Söhne"/>
              </a:rPr>
              <a:t>. This set of indices, called </a:t>
            </a:r>
            <a:r>
              <a:rPr lang="en-US" dirty="0" err="1"/>
              <a:t>stas</a:t>
            </a:r>
            <a:r>
              <a:rPr lang="en-US" b="0" i="0" dirty="0">
                <a:solidFill>
                  <a:srgbClr val="374151"/>
                </a:solidFill>
                <a:effectLst/>
                <a:latin typeface="Söhne"/>
              </a:rPr>
              <a:t>, represents the target locations </a:t>
            </a:r>
          </a:p>
          <a:p>
            <a:r>
              <a:rPr lang="en-US" b="0" i="0" dirty="0">
                <a:solidFill>
                  <a:srgbClr val="374151"/>
                </a:solidFill>
                <a:effectLst/>
                <a:latin typeface="Söhne"/>
              </a:rPr>
              <a:t>(homes) in the graph. This conversion is necessary for processing and solving the problem using graph algorithms.</a:t>
            </a:r>
          </a:p>
          <a:p>
            <a:endParaRPr lang="en-US" b="0" i="0" dirty="0">
              <a:solidFill>
                <a:srgbClr val="374151"/>
              </a:solidFill>
              <a:effectLst/>
              <a:latin typeface="Söhne"/>
            </a:endParaRPr>
          </a:p>
          <a:p>
            <a:r>
              <a:rPr lang="en-US" b="0" i="0" dirty="0" err="1">
                <a:solidFill>
                  <a:srgbClr val="374151"/>
                </a:solidFill>
                <a:effectLst/>
                <a:latin typeface="Söhne"/>
              </a:rPr>
              <a:t>Semitree</a:t>
            </a:r>
            <a:r>
              <a:rPr lang="en-US" b="0" i="0" dirty="0">
                <a:solidFill>
                  <a:srgbClr val="374151"/>
                </a:solidFill>
                <a:effectLst/>
                <a:latin typeface="Söhne"/>
              </a:rPr>
              <a:t> algorithm: The idea </a:t>
            </a:r>
            <a:r>
              <a:rPr lang="en-US" b="0" i="0">
                <a:solidFill>
                  <a:srgbClr val="374151"/>
                </a:solidFill>
                <a:effectLst/>
                <a:latin typeface="Söhne"/>
              </a:rPr>
              <a:t>here was to leverage </a:t>
            </a:r>
            <a:r>
              <a:rPr lang="en-US" b="0" i="0" dirty="0">
                <a:solidFill>
                  <a:srgbClr val="374151"/>
                </a:solidFill>
                <a:effectLst/>
                <a:latin typeface="Söhne"/>
              </a:rPr>
              <a:t>the articulation points and biconnected components to decompose the graph into smaller subproblems.</a:t>
            </a:r>
          </a:p>
          <a:p>
            <a:endParaRPr lang="en-US" b="0" i="0" dirty="0">
              <a:solidFill>
                <a:srgbClr val="374151"/>
              </a:solidFill>
              <a:effectLst/>
              <a:latin typeface="Söhne"/>
            </a:endParaRPr>
          </a:p>
          <a:p>
            <a:pPr marL="228600" indent="-228600">
              <a:buAutoNum type="arabicPeriod"/>
            </a:pPr>
            <a:r>
              <a:rPr lang="en-US" dirty="0"/>
              <a:t>Initialize lists to store the subproblem solutions (locations and drop-offs). </a:t>
            </a:r>
          </a:p>
          <a:p>
            <a:pPr marL="228600" indent="-228600">
              <a:buAutoNum type="arabicPeriod"/>
            </a:pPr>
            <a:r>
              <a:rPr lang="en-US" dirty="0"/>
              <a:t>2. Loop through the biconnected components and corresponding subgraphs related to the current articulation point (</a:t>
            </a:r>
            <a:r>
              <a:rPr lang="en-US" dirty="0" err="1"/>
              <a:t>sloc</a:t>
            </a:r>
            <a:r>
              <a:rPr lang="en-US" dirty="0"/>
              <a:t>). 2a. Identify the target locations in the current subgraph. 2b. Handle cases where there are no or only one or two target locations in the subgraph. 2c. If there are more target locations, proceed to further decompose the problem: 2e. Create a biconnected graph for the current component. 2f. Identify the target locations within the biconnected graph. 2g. Initialize dictionaries and sets for mapping fake target locations to original ones and storing recursive results. 2h. Iterate through the articulation points in the current subgraph, converting them into target locations or making recursive </a:t>
            </a:r>
            <a:r>
              <a:rPr lang="en-US" dirty="0" err="1"/>
              <a:t>treesolve</a:t>
            </a:r>
            <a:r>
              <a:rPr lang="en-US" dirty="0"/>
              <a:t> calls if necessary. 2i. Run the TSP solver (</a:t>
            </a:r>
            <a:r>
              <a:rPr lang="en-US" dirty="0" err="1"/>
              <a:t>optitsp</a:t>
            </a:r>
            <a:r>
              <a:rPr lang="en-US" dirty="0"/>
              <a:t>) on the biconnected graph and the identified target locations. 3. Stitch the solutions together by combining the results of the TSP solvers and the recursive </a:t>
            </a:r>
            <a:r>
              <a:rPr lang="en-US" dirty="0" err="1"/>
              <a:t>treesolve</a:t>
            </a:r>
            <a:r>
              <a:rPr lang="en-US" dirty="0"/>
              <a:t> calls. 4. Reconstruct the final solution by merging the subproblem solutions (locations and drop-offs) into a single list and dictionary, respectively. 5. Convert the drop-off sets to lists and return the final solution (list of locations and dictionary of drop-offs).</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5</a:t>
            </a:fld>
            <a:endParaRPr lang="en-IN"/>
          </a:p>
        </p:txBody>
      </p:sp>
    </p:spTree>
    <p:extLst>
      <p:ext uri="{BB962C8B-B14F-4D97-AF65-F5344CB8AC3E}">
        <p14:creationId xmlns:p14="http://schemas.microsoft.com/office/powerpoint/2010/main" val="378141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Stitching happens during backtracking. So the biconnected components that are visited last, their cycles get into the solutions first. We will append the articulation points. And then move to another biconnected component cycles. </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The stitching process assembles the individual cycles formed by solving the TSP within each subgraph and combines them with the results of recursive </a:t>
            </a:r>
            <a:r>
              <a:rPr lang="en-US" b="0" i="0" dirty="0" err="1">
                <a:solidFill>
                  <a:srgbClr val="374151"/>
                </a:solidFill>
                <a:effectLst/>
                <a:latin typeface="Söhne"/>
              </a:rPr>
              <a:t>treesolve</a:t>
            </a:r>
            <a:r>
              <a:rPr lang="en-US" b="0" i="0" dirty="0">
                <a:solidFill>
                  <a:srgbClr val="374151"/>
                </a:solidFill>
                <a:effectLst/>
                <a:latin typeface="Söhne"/>
              </a:rPr>
              <a:t> calls to create a single solution for the entire graph.</a:t>
            </a:r>
          </a:p>
          <a:p>
            <a:pPr algn="l"/>
            <a:r>
              <a:rPr lang="en-US" b="0" i="0" dirty="0">
                <a:solidFill>
                  <a:srgbClr val="374151"/>
                </a:solidFill>
                <a:effectLst/>
                <a:latin typeface="Söhne"/>
              </a:rPr>
              <a:t>When the TSP is solved within each biconnected component, it forms a cycle (a closed tour) of locations. However, for the overall problem, we need a single path that connects all the required locations and drop-off points.</a:t>
            </a:r>
          </a:p>
          <a:p>
            <a:pPr algn="l"/>
            <a:r>
              <a:rPr lang="en-US" b="0" i="0" dirty="0">
                <a:solidFill>
                  <a:srgbClr val="374151"/>
                </a:solidFill>
                <a:effectLst/>
                <a:latin typeface="Söhne"/>
              </a:rPr>
              <a:t>The stitching process addresses this by connecting the cycles and any additional recursive </a:t>
            </a:r>
            <a:r>
              <a:rPr lang="en-US" b="0" i="0" dirty="0" err="1">
                <a:solidFill>
                  <a:srgbClr val="374151"/>
                </a:solidFill>
                <a:effectLst/>
                <a:latin typeface="Söhne"/>
              </a:rPr>
              <a:t>treesolve</a:t>
            </a:r>
            <a:r>
              <a:rPr lang="en-US" b="0" i="0" dirty="0">
                <a:solidFill>
                  <a:srgbClr val="374151"/>
                </a:solidFill>
                <a:effectLst/>
                <a:latin typeface="Söhne"/>
              </a:rPr>
              <a:t> results from articulation points, effectively transforming the individual cycles into a single path.</a:t>
            </a:r>
          </a:p>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6</a:t>
            </a:fld>
            <a:endParaRPr lang="en-IN"/>
          </a:p>
        </p:txBody>
      </p:sp>
    </p:spTree>
    <p:extLst>
      <p:ext uri="{BB962C8B-B14F-4D97-AF65-F5344CB8AC3E}">
        <p14:creationId xmlns:p14="http://schemas.microsoft.com/office/powerpoint/2010/main" val="392501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dirty="0"/>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endParaRPr lang="en-US" dirty="0"/>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endParaRPr lang="en-US" dirty="0"/>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Key is an articulation point.</a:t>
            </a:r>
          </a:p>
          <a:p>
            <a:pPr algn="l"/>
            <a:r>
              <a:rPr lang="en-US" b="0" i="0" dirty="0">
                <a:solidFill>
                  <a:srgbClr val="374151"/>
                </a:solidFill>
                <a:effectLst/>
                <a:latin typeface="Söhne"/>
              </a:rPr>
              <a:t>Values : list of tuples. </a:t>
            </a:r>
          </a:p>
          <a:p>
            <a:pPr algn="l"/>
            <a:r>
              <a:rPr lang="en-US" b="0" i="0" dirty="0">
                <a:solidFill>
                  <a:srgbClr val="374151"/>
                </a:solidFill>
                <a:effectLst/>
                <a:latin typeface="Söhne"/>
              </a:rPr>
              <a:t>Each tuple has 3 elements.</a:t>
            </a:r>
          </a:p>
          <a:p>
            <a:pPr marL="228600" indent="-228600" algn="l">
              <a:buAutoNum type="arabicPeriod"/>
            </a:pPr>
            <a:r>
              <a:rPr lang="en-US" b="0" i="0" dirty="0">
                <a:solidFill>
                  <a:srgbClr val="374151"/>
                </a:solidFill>
                <a:effectLst/>
                <a:latin typeface="Söhne"/>
              </a:rPr>
              <a:t>Biconnected component. 2. subgraph associated with that node. 3. set of other articulation points that are a part of biconnected components, excluding current articulation point. </a:t>
            </a:r>
          </a:p>
          <a:p>
            <a:pPr marL="0" indent="0" algn="l">
              <a:buNone/>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pPr marL="228600" indent="-228600" algn="l">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In the given algorithm, point 5 refers to removing parent-child relationships between articulation points in the articulation map. This step is necessary to ensure that the algorithm does not revisit the same subproblems multiple times, which could lead to inefficiency and redundant work.</a:t>
            </a:r>
          </a:p>
          <a:p>
            <a:pPr algn="l"/>
            <a:endParaRPr lang="en-US" b="0" i="0" dirty="0">
              <a:solidFill>
                <a:srgbClr val="374151"/>
              </a:solidFill>
              <a:effectLst/>
              <a:latin typeface="Söhne"/>
            </a:endParaRPr>
          </a:p>
          <a:p>
            <a:pPr algn="l"/>
            <a:r>
              <a:rPr lang="en-US" b="0" i="0" dirty="0">
                <a:solidFill>
                  <a:srgbClr val="374151"/>
                </a:solidFill>
                <a:effectLst/>
                <a:latin typeface="Söhne"/>
              </a:rPr>
              <a:t>In the initial articulation map example , we can see that each articulation point has a tuple with information about its neighboring biconnected components, subgraphs, and other articulation points connected to it. This representation maintains parent-child relationships between articulation points, which means that an articulation point (parent) will have information about its connected articulation point (child).</a:t>
            </a:r>
          </a:p>
          <a:p>
            <a:pPr algn="l"/>
            <a:endParaRPr lang="en-US" b="0" i="0" dirty="0">
              <a:solidFill>
                <a:srgbClr val="374151"/>
              </a:solidFill>
              <a:effectLst/>
              <a:latin typeface="Söhne"/>
            </a:endParaRPr>
          </a:p>
          <a:p>
            <a:pPr algn="l"/>
            <a:r>
              <a:rPr lang="en-US" b="0" i="0" dirty="0">
                <a:solidFill>
                  <a:srgbClr val="374151"/>
                </a:solidFill>
                <a:effectLst/>
                <a:latin typeface="Söhne"/>
              </a:rPr>
              <a:t>The BFS approach is used to remove these parent-child relationships to ensure that we only visit each articulation point once when generating subgraphs, avoiding redundant work.</a:t>
            </a:r>
          </a:p>
          <a:p>
            <a:pPr algn="l"/>
            <a:r>
              <a:rPr lang="en-US" b="0" i="0" dirty="0">
                <a:solidFill>
                  <a:srgbClr val="374151"/>
                </a:solidFill>
                <a:effectLst/>
                <a:latin typeface="Söhne"/>
              </a:rPr>
              <a:t>After applying the BFS approach </a:t>
            </a:r>
          </a:p>
          <a:p>
            <a:pPr algn="l"/>
            <a:endParaRPr lang="en-US" b="0" i="0" dirty="0">
              <a:solidFill>
                <a:srgbClr val="374151"/>
              </a:solidFill>
              <a:effectLst/>
              <a:latin typeface="Söhne"/>
            </a:endParaRPr>
          </a:p>
          <a:p>
            <a:pPr algn="l"/>
            <a:r>
              <a:rPr lang="en-US" b="0" i="0" dirty="0">
                <a:solidFill>
                  <a:srgbClr val="374151"/>
                </a:solidFill>
                <a:effectLst/>
                <a:latin typeface="Söhne"/>
              </a:rPr>
              <a:t>DFS is applied: DFS is used in the </a:t>
            </a:r>
            <a:r>
              <a:rPr lang="en-US" dirty="0" err="1"/>
              <a:t>generateSubgraphsDFS</a:t>
            </a:r>
            <a:r>
              <a:rPr lang="en-US" b="0" i="0" dirty="0">
                <a:solidFill>
                  <a:srgbClr val="374151"/>
                </a:solidFill>
                <a:effectLst/>
                <a:latin typeface="Söhne"/>
              </a:rPr>
              <a:t> method because the goal is to efficiently construct the complete subgraphs associated with each articulation point. DFS is suitable for this task because it explores the graph as deep as possible along a branch before backtracking. This approach allows the algorithm to fully explore and build the subgraphs by following the connections between nodes in the graph. Additionally, DFS uses a recursive approach, which makes it easy to implement and manage when exploring the graph's structure.</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In the final articulation map, you can observe that the third element (the set of child articulation points) is empty for articulation points 1 and 5 because their children (0 and 6) are not articulation points. This indicates that the parent-child relationships have been removed as intended, ensuring that the algorithm will not revisit the same subproblems multiple times.</a:t>
            </a:r>
          </a:p>
          <a:p>
            <a:pPr algn="l"/>
            <a:endParaRPr lang="en-US" b="0" i="0" dirty="0">
              <a:solidFill>
                <a:srgbClr val="374151"/>
              </a:solidFill>
              <a:effectLst/>
              <a:latin typeface="Söhne"/>
            </a:endParaRPr>
          </a:p>
          <a:p>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dirty="0"/>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pPr algn="l"/>
            <a:br>
              <a:rPr lang="en-US" b="0" i="0" dirty="0">
                <a:solidFill>
                  <a:srgbClr val="374151"/>
                </a:solidFill>
                <a:effectLst/>
                <a:latin typeface="Söhne"/>
              </a:rPr>
            </a:br>
            <a:r>
              <a:rPr lang="en-US" b="0" i="0" dirty="0">
                <a:solidFill>
                  <a:srgbClr val="374151"/>
                </a:solidFill>
                <a:effectLst/>
                <a:latin typeface="Söhne"/>
              </a:rPr>
              <a:t>DFS:</a:t>
            </a:r>
            <a:br>
              <a:rPr lang="en-US" b="0" i="0" dirty="0">
                <a:solidFill>
                  <a:srgbClr val="374151"/>
                </a:solidFill>
                <a:effectLst/>
                <a:latin typeface="Söhne"/>
              </a:rPr>
            </a:br>
            <a:r>
              <a:rPr lang="en-US" b="0" i="0" dirty="0">
                <a:solidFill>
                  <a:srgbClr val="374151"/>
                </a:solidFill>
                <a:effectLst/>
                <a:latin typeface="Söhne"/>
              </a:rPr>
              <a:t>1. </a:t>
            </a:r>
            <a:r>
              <a:rPr lang="en-US" dirty="0"/>
              <a:t>Iterate through the tuples associated with the given starting location in the articulation map. 2. Update the subgraph with nodes from the biconnected component. 3. Recursively call the '</a:t>
            </a:r>
            <a:r>
              <a:rPr lang="en-US" dirty="0" err="1"/>
              <a:t>generateSubgraphsDFS</a:t>
            </a:r>
            <a:r>
              <a:rPr lang="en-US" dirty="0"/>
              <a:t>' method for each child articulation point in the tuple. 4. Update the subgraph with nodes from the subgraphs of the child articulation points.</a:t>
            </a:r>
            <a:br>
              <a:rPr lang="en-US" b="0" i="0" dirty="0">
                <a:solidFill>
                  <a:srgbClr val="374151"/>
                </a:solidFill>
                <a:effectLst/>
                <a:latin typeface="Söhne"/>
              </a:rPr>
            </a:br>
            <a:endParaRPr lang="en-US" b="0" i="0" dirty="0">
              <a:solidFill>
                <a:srgbClr val="374151"/>
              </a:solidFill>
              <a:effectLst/>
              <a:latin typeface="Söhne"/>
            </a:endParaRP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br>
              <a:rPr lang="en-US" b="0" i="0" dirty="0">
                <a:solidFill>
                  <a:srgbClr val="374151"/>
                </a:solidFill>
                <a:effectLst/>
                <a:latin typeface="Söhne"/>
              </a:rPr>
            </a:br>
            <a:br>
              <a:rPr lang="en-US" dirty="0"/>
            </a:br>
            <a:br>
              <a:rPr lang="en-US" dirty="0"/>
            </a:br>
            <a:br>
              <a:rPr lang="en-US" dirty="0"/>
            </a:br>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br>
              <a:rPr lang="en-US" dirty="0"/>
            </a:br>
            <a:br>
              <a:rPr lang="en-US" b="0" i="0" dirty="0">
                <a:solidFill>
                  <a:srgbClr val="374151"/>
                </a:solidFill>
                <a:effectLst/>
                <a:latin typeface="Söhne"/>
              </a:rPr>
            </a:br>
            <a:br>
              <a:rPr lang="en-US" b="0" i="0" dirty="0">
                <a:solidFill>
                  <a:srgbClr val="374151"/>
                </a:solidFill>
                <a:effectLst/>
                <a:latin typeface="Söhne"/>
              </a:rPr>
            </a:b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7</a:t>
            </a:fld>
            <a:endParaRPr lang="en-IN"/>
          </a:p>
        </p:txBody>
      </p:sp>
    </p:spTree>
    <p:extLst>
      <p:ext uri="{BB962C8B-B14F-4D97-AF65-F5344CB8AC3E}">
        <p14:creationId xmlns:p14="http://schemas.microsoft.com/office/powerpoint/2010/main" val="35712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Decision Variables: </a:t>
            </a:r>
          </a:p>
          <a:p>
            <a:endParaRPr lang="en-IN" dirty="0"/>
          </a:p>
          <a:p>
            <a:r>
              <a:rPr lang="en-US" dirty="0"/>
              <a:t>Decision variables are represented as a binary matrix ‘e’ with dimensions </a:t>
            </a:r>
            <a:r>
              <a:rPr lang="en-US" b="1" dirty="0"/>
              <a:t>|nodes| x |nodes|.</a:t>
            </a:r>
            <a:r>
              <a:rPr lang="en-US" dirty="0"/>
              <a:t> where </a:t>
            </a:r>
            <a:r>
              <a:rPr lang="en-US" b="1" dirty="0"/>
              <a:t>|nodes|</a:t>
            </a:r>
            <a:r>
              <a:rPr lang="en-US" dirty="0"/>
              <a:t> is the number of nodes in the problem. Each element </a:t>
            </a:r>
            <a:r>
              <a:rPr lang="en-US" b="1" dirty="0"/>
              <a:t>e[</a:t>
            </a:r>
            <a:r>
              <a:rPr lang="en-US" b="1" dirty="0" err="1"/>
              <a:t>i</a:t>
            </a:r>
            <a:r>
              <a:rPr lang="en-US" b="1" dirty="0"/>
              <a:t>, j]</a:t>
            </a:r>
            <a:r>
              <a:rPr lang="en-US" dirty="0"/>
              <a:t> of this matrix corresponds to an edge connecting node </a:t>
            </a:r>
            <a:r>
              <a:rPr lang="en-US" b="1" dirty="0" err="1"/>
              <a:t>i</a:t>
            </a:r>
            <a:r>
              <a:rPr lang="en-US" dirty="0"/>
              <a:t> to node </a:t>
            </a:r>
            <a:r>
              <a:rPr lang="en-US" b="1" dirty="0"/>
              <a:t>j</a:t>
            </a:r>
            <a:r>
              <a:rPr lang="en-US" dirty="0"/>
              <a:t>.</a:t>
            </a:r>
          </a:p>
          <a:p>
            <a:pPr>
              <a:buFont typeface="Arial" panose="020B0604020202020204" pitchFamily="34" charset="0"/>
              <a:buChar char="•"/>
            </a:pPr>
            <a:r>
              <a:rPr lang="en-US" dirty="0"/>
              <a:t>If $e[</a:t>
            </a:r>
            <a:r>
              <a:rPr lang="en-US" dirty="0" err="1"/>
              <a:t>i,j</a:t>
            </a:r>
            <a:r>
              <a:rPr lang="en-US" dirty="0"/>
              <a:t>]$ </a:t>
            </a:r>
            <a:r>
              <a:rPr lang="en-US" b="1" dirty="0"/>
              <a:t>= 1,</a:t>
            </a:r>
            <a:r>
              <a:rPr lang="en-US" dirty="0"/>
              <a:t> it means the edge from node </a:t>
            </a:r>
            <a:r>
              <a:rPr lang="en-US" b="1" dirty="0" err="1"/>
              <a:t>i</a:t>
            </a:r>
            <a:r>
              <a:rPr lang="en-US" dirty="0"/>
              <a:t> to node </a:t>
            </a:r>
            <a:r>
              <a:rPr lang="en-US" b="1" dirty="0"/>
              <a:t>j</a:t>
            </a:r>
            <a:r>
              <a:rPr lang="en-US" dirty="0"/>
              <a:t> is included in the tour. The salesman will travel directly from node </a:t>
            </a:r>
            <a:r>
              <a:rPr lang="en-US" b="1" dirty="0" err="1"/>
              <a:t>i</a:t>
            </a:r>
            <a:r>
              <a:rPr lang="en-US" dirty="0"/>
              <a:t> to node </a:t>
            </a:r>
            <a:r>
              <a:rPr lang="en-US" b="1" dirty="0"/>
              <a:t>j.</a:t>
            </a:r>
            <a:endParaRPr lang="en-US" dirty="0"/>
          </a:p>
          <a:p>
            <a:pPr>
              <a:buFont typeface="Arial" panose="020B0604020202020204" pitchFamily="34" charset="0"/>
              <a:buChar char="•"/>
            </a:pPr>
            <a:r>
              <a:rPr lang="en-US" dirty="0"/>
              <a:t>If $e[</a:t>
            </a:r>
            <a:r>
              <a:rPr lang="en-US" dirty="0" err="1"/>
              <a:t>i,j</a:t>
            </a:r>
            <a:r>
              <a:rPr lang="en-US" dirty="0"/>
              <a:t>]$ </a:t>
            </a:r>
            <a:r>
              <a:rPr lang="en-US" b="1" dirty="0"/>
              <a:t>= 0,</a:t>
            </a:r>
            <a:r>
              <a:rPr lang="en-US" dirty="0"/>
              <a:t> it means the edge from node </a:t>
            </a:r>
            <a:r>
              <a:rPr lang="en-US" b="1" dirty="0" err="1"/>
              <a:t>i</a:t>
            </a:r>
            <a:r>
              <a:rPr lang="en-US" dirty="0"/>
              <a:t> to node </a:t>
            </a:r>
            <a:r>
              <a:rPr lang="en-US" b="1" dirty="0"/>
              <a:t>j</a:t>
            </a:r>
            <a:r>
              <a:rPr lang="en-US" dirty="0"/>
              <a:t> is not included in the tour. The salesman will not travel directly from node </a:t>
            </a:r>
            <a:r>
              <a:rPr lang="en-US" b="1" dirty="0" err="1"/>
              <a:t>i</a:t>
            </a:r>
            <a:r>
              <a:rPr lang="en-US" dirty="0"/>
              <a:t> to node </a:t>
            </a:r>
            <a:r>
              <a:rPr lang="en-US" b="1" dirty="0"/>
              <a:t>j</a:t>
            </a:r>
            <a:r>
              <a:rPr lang="en-US" dirty="0"/>
              <a:t>.</a:t>
            </a:r>
          </a:p>
          <a:p>
            <a:endParaRPr lang="en-IN" dirty="0"/>
          </a:p>
          <a:p>
            <a:r>
              <a:rPr lang="en-IN" b="1" dirty="0"/>
              <a:t>Objective function:</a:t>
            </a:r>
          </a:p>
          <a:p>
            <a:endParaRPr lang="en-IN" dirty="0"/>
          </a:p>
          <a:p>
            <a:r>
              <a:rPr lang="en-US" dirty="0"/>
              <a:t>The aim is to minimize the total distance of the tour. To achieve this, we need to find the optimal combination of edges (direct connections between nodes) that form a tour with the shortest possible distance. </a:t>
            </a:r>
            <a:endParaRPr lang="en-IN" dirty="0"/>
          </a:p>
          <a:p>
            <a:r>
              <a:rPr lang="en-US" dirty="0"/>
              <a:t>The double summation above calculates the total distance of the tour by summing the distances of all included edges. The outer summation goes over all nodes </a:t>
            </a:r>
            <a:r>
              <a:rPr lang="en-US" b="1" dirty="0" err="1">
                <a:effectLst/>
              </a:rPr>
              <a:t>i</a:t>
            </a:r>
            <a:r>
              <a:rPr lang="en-US" dirty="0"/>
              <a:t>, and the inner summation goes over all nodes </a:t>
            </a:r>
            <a:r>
              <a:rPr lang="en-US" b="1" dirty="0">
                <a:effectLst/>
              </a:rPr>
              <a:t>j.</a:t>
            </a:r>
            <a:endParaRPr lang="en-IN" b="1" dirty="0">
              <a:effectLst/>
            </a:endParaRPr>
          </a:p>
          <a:p>
            <a:endParaRPr lang="en-IN" b="1" dirty="0">
              <a:effectLst/>
            </a:endParaRPr>
          </a:p>
          <a:p>
            <a:r>
              <a:rPr lang="en-IN" b="1" dirty="0">
                <a:effectLst/>
              </a:rPr>
              <a:t>Degree-2 Constraints:</a:t>
            </a:r>
          </a:p>
          <a:p>
            <a:r>
              <a:rPr lang="en-US" dirty="0"/>
              <a:t>Each node must have exactly two incident edges (one incoming and one outgoing). This is necessary to form a valid tour:</a:t>
            </a:r>
          </a:p>
          <a:p>
            <a:endParaRPr lang="en-US" dirty="0"/>
          </a:p>
          <a:p>
            <a:r>
              <a:rPr lang="en-US" b="1" dirty="0"/>
              <a:t>Constraint 1: outgoing edges constraint (one outgoing edge for each node) Equation 4:</a:t>
            </a:r>
          </a:p>
          <a:p>
            <a:endParaRPr lang="en-US" b="1" dirty="0"/>
          </a:p>
          <a:p>
            <a:r>
              <a:rPr lang="en-US" dirty="0"/>
              <a:t>This constraint ensures that for each node </a:t>
            </a:r>
            <a:r>
              <a:rPr lang="en-US" dirty="0" err="1"/>
              <a:t>i</a:t>
            </a:r>
            <a:r>
              <a:rPr lang="en-US" dirty="0"/>
              <a:t>, there is exactly one edge from node </a:t>
            </a:r>
            <a:r>
              <a:rPr lang="en-US" dirty="0" err="1"/>
              <a:t>i</a:t>
            </a:r>
            <a:r>
              <a:rPr lang="en-US" dirty="0"/>
              <a:t> to another node j. The summation goes over all nodes j, and the constraint enforces that the sum of the decision variables e[</a:t>
            </a:r>
            <a:r>
              <a:rPr lang="en-US" dirty="0" err="1"/>
              <a:t>i,j</a:t>
            </a:r>
            <a:r>
              <a:rPr lang="en-US" dirty="0"/>
              <a:t>] for a given node </a:t>
            </a:r>
            <a:r>
              <a:rPr lang="en-US" dirty="0" err="1"/>
              <a:t>i</a:t>
            </a:r>
            <a:r>
              <a:rPr lang="en-US" dirty="0"/>
              <a:t> must be equal to 1. This means that there is exactly one outgoing edge from each node in the tour.</a:t>
            </a:r>
          </a:p>
          <a:p>
            <a:endParaRPr lang="en-US" dirty="0"/>
          </a:p>
          <a:p>
            <a:r>
              <a:rPr lang="en-US" b="1" dirty="0">
                <a:effectLst/>
              </a:rPr>
              <a:t>Constraint 2: incoming edges constraint (one incoming edge for each node): </a:t>
            </a:r>
            <a:r>
              <a:rPr lang="en-US" b="1" dirty="0"/>
              <a:t>Equation 5:</a:t>
            </a:r>
            <a:endParaRPr lang="en-US" b="1" dirty="0">
              <a:effectLst/>
            </a:endParaRPr>
          </a:p>
          <a:p>
            <a:r>
              <a:rPr lang="en-US" dirty="0"/>
              <a:t>This constraint ensures that for each node </a:t>
            </a:r>
            <a:r>
              <a:rPr lang="en-US" dirty="0" err="1"/>
              <a:t>i</a:t>
            </a:r>
            <a:r>
              <a:rPr lang="en-US" dirty="0"/>
              <a:t>, there is exactly one edge coming into node </a:t>
            </a:r>
            <a:r>
              <a:rPr lang="en-US" dirty="0" err="1"/>
              <a:t>i</a:t>
            </a:r>
            <a:r>
              <a:rPr lang="en-US" dirty="0"/>
              <a:t> from another node j. The summation goes over all nodes j, and the constraint enforces that the sum of the decision variables e[</a:t>
            </a:r>
            <a:r>
              <a:rPr lang="en-US" dirty="0" err="1"/>
              <a:t>j,i</a:t>
            </a:r>
            <a:r>
              <a:rPr lang="en-US" dirty="0"/>
              <a:t>] for a given node </a:t>
            </a:r>
            <a:r>
              <a:rPr lang="en-US" dirty="0" err="1"/>
              <a:t>i</a:t>
            </a:r>
            <a:r>
              <a:rPr lang="en-US" dirty="0"/>
              <a:t> must be equal to 1. This means that there is exactly one incoming edge to each node in the tour.</a:t>
            </a:r>
            <a:endParaRPr lang="en-US" b="1" dirty="0">
              <a:effectLst/>
            </a:endParaRPr>
          </a:p>
          <a:p>
            <a:endParaRPr lang="en-US" b="1" dirty="0">
              <a:effectLs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No Self-Loop Constraints: Equation 6:</a:t>
            </a:r>
          </a:p>
          <a:p>
            <a:pPr>
              <a:buFont typeface="+mj-lt"/>
              <a:buNone/>
            </a:pPr>
            <a:endParaRPr lang="en-US" dirty="0"/>
          </a:p>
          <a:p>
            <a:r>
              <a:rPr lang="en-US" dirty="0"/>
              <a:t>This ensures that the salesman cannot travel from a city directly back to the same city. The no self-loop constraint is implemented by setting the upper bound (</a:t>
            </a:r>
            <a:r>
              <a:rPr lang="en-US" dirty="0" err="1"/>
              <a:t>ub</a:t>
            </a:r>
            <a:r>
              <a:rPr lang="en-US" dirty="0"/>
              <a:t>) of the diagonal elements $e[</a:t>
            </a:r>
            <a:r>
              <a:rPr lang="en-US" dirty="0" err="1"/>
              <a:t>i,i</a:t>
            </a:r>
            <a:r>
              <a:rPr lang="en-US" dirty="0"/>
              <a:t>]$ in the binary decision matrix $e$ to 0, for all </a:t>
            </a:r>
            <a:r>
              <a:rPr lang="en-US" dirty="0" err="1"/>
              <a:t>i</a:t>
            </a:r>
            <a:r>
              <a:rPr lang="en-US" dirty="0"/>
              <a:t> in nodes.</a:t>
            </a:r>
          </a:p>
          <a:p>
            <a:endParaRPr lang="en-US" b="1" dirty="0">
              <a:effectLst/>
            </a:endParaRPr>
          </a:p>
          <a:p>
            <a:r>
              <a:rPr lang="en-US" b="1" dirty="0">
                <a:effectLst/>
              </a:rPr>
              <a:t>Equation 7 constraint:</a:t>
            </a:r>
          </a:p>
          <a:p>
            <a:r>
              <a:rPr lang="en-US" dirty="0"/>
              <a:t>The constraint e[</a:t>
            </a:r>
            <a:r>
              <a:rPr lang="en-US" dirty="0" err="1"/>
              <a:t>i</a:t>
            </a:r>
            <a:r>
              <a:rPr lang="en-US" dirty="0"/>
              <a:t>, j] ∈ {0, 1} for all </a:t>
            </a:r>
            <a:r>
              <a:rPr lang="en-US" dirty="0" err="1"/>
              <a:t>i</a:t>
            </a:r>
            <a:r>
              <a:rPr lang="en-US" dirty="0"/>
              <a:t> and j in nodes refers to the fact that each decision variable e[</a:t>
            </a:r>
            <a:r>
              <a:rPr lang="en-US" dirty="0" err="1"/>
              <a:t>i</a:t>
            </a:r>
            <a:r>
              <a:rPr lang="en-US" dirty="0"/>
              <a:t>, j] in the binary matrix can only take one of two possible values: 0 or 1 (If e[</a:t>
            </a:r>
            <a:r>
              <a:rPr lang="en-US" dirty="0" err="1"/>
              <a:t>i</a:t>
            </a:r>
            <a:r>
              <a:rPr lang="en-US" dirty="0"/>
              <a:t>, j] = 1, it means that the edge between node </a:t>
            </a:r>
            <a:r>
              <a:rPr lang="en-US" dirty="0" err="1"/>
              <a:t>i</a:t>
            </a:r>
            <a:r>
              <a:rPr lang="en-US" dirty="0"/>
              <a:t> and node j is included in the final tour )</a:t>
            </a:r>
            <a:endParaRPr lang="en-US" b="1" dirty="0">
              <a:effectLst/>
            </a:endParaRPr>
          </a:p>
          <a:p>
            <a:endParaRPr lang="en-US" b="1" dirty="0"/>
          </a:p>
          <a:p>
            <a:r>
              <a:rPr lang="en-US" b="1" dirty="0"/>
              <a:t>Equation 8:</a:t>
            </a:r>
          </a:p>
          <a:p>
            <a:r>
              <a:rPr lang="en-US" dirty="0"/>
              <a:t>This constraint ensures that the total number of edges in the subgraph formed by the nodes in the subtour S is less than or equal to the number of nodes in the subtour minus 1. This effectively breaks the subtour by forcing at least one node to connect to a node outside the subtour, preventing the formation of subtours in the final solution.</a:t>
            </a:r>
            <a:endParaRPr lang="en-US" b="1" dirty="0"/>
          </a:p>
          <a:p>
            <a:endParaRPr lang="en-US" b="1" dirty="0"/>
          </a:p>
          <a:p>
            <a:r>
              <a:rPr lang="en-IN" b="1" dirty="0"/>
              <a:t>Fine-Tuning Heuristic:</a:t>
            </a:r>
            <a:r>
              <a:rPr lang="en-IN" dirty="0"/>
              <a:t> basically based on a certain radius (median value taken from all the energy consumptions, that is taking place from a certain node), all the nodes within this median distance is explored for the </a:t>
            </a:r>
          </a:p>
          <a:p>
            <a:r>
              <a:rPr lang="en-IN" dirty="0"/>
              <a:t>Better drop-off let us-say, if two drop-off are such that changing there positions/order leads to the reduction in the local travel cost. (objective function is considered). </a:t>
            </a:r>
            <a:br>
              <a:rPr lang="en-IN" dirty="0"/>
            </a:br>
            <a:br>
              <a:rPr lang="en-IN" dirty="0"/>
            </a:br>
            <a:r>
              <a:rPr lang="en-IN" dirty="0"/>
              <a:t>In Future, We could explore better heuristic designs.. (hard clustering and soft clustering are few of the ideas). </a:t>
            </a:r>
          </a:p>
        </p:txBody>
      </p:sp>
      <p:sp>
        <p:nvSpPr>
          <p:cNvPr id="4" name="Slide Number Placeholder 3"/>
          <p:cNvSpPr>
            <a:spLocks noGrp="1"/>
          </p:cNvSpPr>
          <p:nvPr>
            <p:ph type="sldNum" sz="quarter" idx="5"/>
          </p:nvPr>
        </p:nvSpPr>
        <p:spPr/>
        <p:txBody>
          <a:bodyPr/>
          <a:lstStyle/>
          <a:p>
            <a:fld id="{0B18CDAC-D0B3-437C-AD63-12773CC660F5}" type="slidenum">
              <a:rPr lang="en-IN" smtClean="0"/>
              <a:t>8</a:t>
            </a:fld>
            <a:endParaRPr lang="en-IN"/>
          </a:p>
        </p:txBody>
      </p:sp>
    </p:spTree>
    <p:extLst>
      <p:ext uri="{BB962C8B-B14F-4D97-AF65-F5344CB8AC3E}">
        <p14:creationId xmlns:p14="http://schemas.microsoft.com/office/powerpoint/2010/main" val="103484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been made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9</a:t>
            </a:fld>
            <a:endParaRPr lang="en-IN"/>
          </a:p>
        </p:txBody>
      </p:sp>
    </p:spTree>
    <p:extLst>
      <p:ext uri="{BB962C8B-B14F-4D97-AF65-F5344CB8AC3E}">
        <p14:creationId xmlns:p14="http://schemas.microsoft.com/office/powerpoint/2010/main" val="207431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a:p>
          <a:p>
            <a:pPr>
              <a:buFont typeface="+mj-lt"/>
              <a:buAutoNum type="arabicPeriod"/>
            </a:pPr>
            <a:r>
              <a:rPr lang="en-US" b="1"/>
              <a:t>Computational efficiency</a:t>
            </a:r>
            <a:r>
              <a:rPr lang="en-US"/>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endParaRPr lang="en-US"/>
          </a:p>
          <a:p>
            <a:pPr>
              <a:buFont typeface="+mj-lt"/>
              <a:buAutoNum type="arabicPeriod"/>
            </a:pPr>
            <a:r>
              <a:rPr lang="en-US" b="1"/>
              <a:t>Optimal substructure</a:t>
            </a:r>
            <a:r>
              <a:rPr lang="en-US"/>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endParaRPr lang="en-US"/>
          </a:p>
          <a:p>
            <a:pPr>
              <a:buFont typeface="+mj-lt"/>
              <a:buAutoNum type="arabicPeriod"/>
            </a:pPr>
            <a:r>
              <a:rPr lang="en-US" b="1"/>
              <a:t>Divide and conquer</a:t>
            </a:r>
            <a:r>
              <a:rPr lang="en-US"/>
              <a:t>: Decomposing the problem allows us to apply a divide-and-conquer strategy. This helps to manage complexity, making the problem easier to understand, debug, and optimize.</a:t>
            </a:r>
            <a:endParaRPr lang="en-US" b="0" i="0">
              <a:solidFill>
                <a:srgbClr val="374151"/>
              </a:solidFill>
              <a:effectLst/>
              <a:latin typeface="Söhne"/>
            </a:endParaRP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r>
              <a:rPr lang="en-US" b="0" i="0">
                <a:solidFill>
                  <a:srgbClr val="374151"/>
                </a:solidFill>
                <a:effectLst/>
                <a:latin typeface="Söhne"/>
              </a:rPr>
              <a:t>Key is an articulation point.</a:t>
            </a:r>
          </a:p>
          <a:p>
            <a:pPr algn="l"/>
            <a:r>
              <a:rPr lang="en-US" b="0" i="0">
                <a:solidFill>
                  <a:srgbClr val="374151"/>
                </a:solidFill>
                <a:effectLst/>
                <a:latin typeface="Söhne"/>
              </a:rPr>
              <a:t>Values : list of tuples. </a:t>
            </a:r>
          </a:p>
          <a:p>
            <a:pPr algn="l"/>
            <a:r>
              <a:rPr lang="en-US" b="0" i="0">
                <a:solidFill>
                  <a:srgbClr val="374151"/>
                </a:solidFill>
                <a:effectLst/>
                <a:latin typeface="Söhne"/>
              </a:rPr>
              <a:t>Each tuple has 3 elements.</a:t>
            </a:r>
          </a:p>
          <a:p>
            <a:pPr marL="228600" indent="-228600" algn="l">
              <a:buAutoNum type="arabicPeriod"/>
            </a:pPr>
            <a:r>
              <a:rPr lang="en-US" b="0" i="0">
                <a:solidFill>
                  <a:srgbClr val="374151"/>
                </a:solidFill>
                <a:effectLst/>
                <a:latin typeface="Söhne"/>
              </a:rPr>
              <a:t>Biconnected component. 2. subgraph associated with that node. 3. set of other articulation points that are a part of biconnected components, excluding current articulation point. </a:t>
            </a:r>
          </a:p>
          <a:p>
            <a:pPr marL="0" indent="0" algn="l">
              <a:buNone/>
            </a:pPr>
            <a:endParaRPr lang="en-US" b="0" i="0">
              <a:solidFill>
                <a:srgbClr val="374151"/>
              </a:solidFill>
              <a:effectLst/>
              <a:latin typeface="Söhne"/>
            </a:endParaRPr>
          </a:p>
          <a:p>
            <a:pPr marL="0" indent="0" algn="l">
              <a:buNone/>
            </a:pPr>
            <a:endParaRPr lang="en-US" b="0" i="0">
              <a:solidFill>
                <a:srgbClr val="374151"/>
              </a:solidFill>
              <a:effectLst/>
              <a:latin typeface="Söhne"/>
            </a:endParaRPr>
          </a:p>
          <a:p>
            <a:pPr marL="228600" indent="-228600" algn="l">
              <a:buAutoNum type="arabicPeriod"/>
            </a:pPr>
            <a:endParaRPr lang="en-US" b="0" i="0">
              <a:solidFill>
                <a:srgbClr val="374151"/>
              </a:solidFill>
              <a:effectLst/>
              <a:latin typeface="Söhne"/>
            </a:endParaRPr>
          </a:p>
          <a:p>
            <a:pPr algn="l"/>
            <a:endParaRPr lang="en-US" b="0" i="0">
              <a:solidFill>
                <a:srgbClr val="374151"/>
              </a:solidFill>
              <a:effectLst/>
              <a:latin typeface="Söhne"/>
            </a:endParaRPr>
          </a:p>
          <a:p>
            <a:pPr algn="l"/>
            <a:r>
              <a:rPr lang="en-US" b="0" i="0">
                <a:solidFill>
                  <a:srgbClr val="374151"/>
                </a:solidFill>
                <a:effectLst/>
                <a:latin typeface="Söhne"/>
              </a:rPr>
              <a:t>In the given algorithm, point 5 refers to removing parent-child relationships between articulation points in the articulation map. This step is necessary to ensure that the algorithm does not revisit the same subproblems multiple times, which could lead to inefficiency and redundant work.</a:t>
            </a:r>
          </a:p>
          <a:p>
            <a:pPr algn="l"/>
            <a:endParaRPr lang="en-US" b="0" i="0">
              <a:solidFill>
                <a:srgbClr val="374151"/>
              </a:solidFill>
              <a:effectLst/>
              <a:latin typeface="Söhne"/>
            </a:endParaRPr>
          </a:p>
          <a:p>
            <a:pPr algn="l"/>
            <a:r>
              <a:rPr lang="en-US" b="0" i="0">
                <a:solidFill>
                  <a:srgbClr val="374151"/>
                </a:solidFill>
                <a:effectLst/>
                <a:latin typeface="Söhne"/>
              </a:rPr>
              <a:t>In the initial articulation map example , we can see that each articulation point has a tuple with information about its neighboring biconnected components, subgraphs, and other articulation points connected to it. This representation maintains parent-child relationships between articulation points, which means that an articulation point (parent) will have information about its connected articulation point (child).</a:t>
            </a:r>
          </a:p>
          <a:p>
            <a:pPr algn="l"/>
            <a:endParaRPr lang="en-US" b="0" i="0">
              <a:solidFill>
                <a:srgbClr val="374151"/>
              </a:solidFill>
              <a:effectLst/>
              <a:latin typeface="Söhne"/>
            </a:endParaRPr>
          </a:p>
          <a:p>
            <a:pPr algn="l"/>
            <a:r>
              <a:rPr lang="en-US" b="0" i="0">
                <a:solidFill>
                  <a:srgbClr val="374151"/>
                </a:solidFill>
                <a:effectLst/>
                <a:latin typeface="Söhne"/>
              </a:rPr>
              <a:t>The BFS approach is used to remove these parent-child relationships to ensure that we only visit each articulation point once when generating subgraphs, avoiding redundant work.</a:t>
            </a:r>
          </a:p>
          <a:p>
            <a:pPr algn="l"/>
            <a:r>
              <a:rPr lang="en-US" b="0" i="0">
                <a:solidFill>
                  <a:srgbClr val="374151"/>
                </a:solidFill>
                <a:effectLst/>
                <a:latin typeface="Söhne"/>
              </a:rPr>
              <a:t>After applying the BFS approach </a:t>
            </a:r>
          </a:p>
          <a:p>
            <a:pPr algn="l"/>
            <a:endParaRPr lang="en-US" b="0" i="0">
              <a:solidFill>
                <a:srgbClr val="374151"/>
              </a:solidFill>
              <a:effectLst/>
              <a:latin typeface="Söhne"/>
            </a:endParaRPr>
          </a:p>
          <a:p>
            <a:pPr algn="l"/>
            <a:r>
              <a:rPr lang="en-US" b="0" i="0">
                <a:solidFill>
                  <a:srgbClr val="374151"/>
                </a:solidFill>
                <a:effectLst/>
                <a:latin typeface="Söhne"/>
              </a:rPr>
              <a:t>DFS is applied: DFS is used in the </a:t>
            </a:r>
            <a:r>
              <a:rPr lang="en-US" err="1"/>
              <a:t>generateSubgraphsDFS</a:t>
            </a:r>
            <a:r>
              <a:rPr lang="en-US" b="0" i="0">
                <a:solidFill>
                  <a:srgbClr val="374151"/>
                </a:solidFill>
                <a:effectLst/>
                <a:latin typeface="Söhne"/>
              </a:rPr>
              <a:t> method because the goal is to efficiently construct the complete subgraphs associated with each articulation point. DFS is suitable for this task because it explores the graph as deep as possible along a branch before backtracking. This approach allows the algorithm to fully explore and build the subgraphs by following the connections between nodes in the graph. Additionally, DFS uses a recursive approach, which makes it easy to implement and manage when exploring the graph's structure.</a:t>
            </a:r>
          </a:p>
          <a:p>
            <a:pPr algn="l"/>
            <a:endParaRPr lang="en-US" b="0" i="0">
              <a:solidFill>
                <a:srgbClr val="374151"/>
              </a:solidFill>
              <a:effectLst/>
              <a:latin typeface="Söhne"/>
            </a:endParaRPr>
          </a:p>
          <a:p>
            <a:pPr algn="l"/>
            <a:endParaRPr lang="en-US" b="0" i="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74151"/>
                </a:solidFill>
                <a:effectLst/>
                <a:latin typeface="Söhne"/>
              </a:rPr>
              <a:t>In the final articulation map, you can observe that the third element (the set of child articulation points) is empty for articulation points 1 and 5 because their children (0 and 6) are not articulation points. This indicates that the parent-child relationships have been removed as intended, ensuring that the algorithm will not revisit the same subproblems multiple times.</a:t>
            </a:r>
          </a:p>
          <a:p>
            <a:pPr algn="l"/>
            <a:endParaRPr lang="en-US" b="0" i="0">
              <a:solidFill>
                <a:srgbClr val="374151"/>
              </a:solidFill>
              <a:effectLst/>
              <a:latin typeface="Söhne"/>
            </a:endParaRPr>
          </a:p>
          <a:p>
            <a:r>
              <a:rPr lang="en-US"/>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a:p>
          <a:p>
            <a:pPr>
              <a:buFont typeface="+mj-lt"/>
              <a:buAutoNum type="arabicPeriod"/>
            </a:pPr>
            <a:r>
              <a:rPr lang="en-US" b="1"/>
              <a:t>Computational efficiency</a:t>
            </a:r>
            <a:r>
              <a:rPr lang="en-US"/>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a:t>Optimal substructure</a:t>
            </a:r>
            <a:r>
              <a:rPr lang="en-US"/>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a:t>Divide and conquer</a:t>
            </a:r>
            <a:r>
              <a:rPr lang="en-US"/>
              <a:t>: Decomposing the problem allows us to apply a divide-and-conquer strategy. This helps to manage complexity, making the problem easier to understand, debug, and optimize.</a:t>
            </a: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lgn="l"/>
            <a:endParaRPr lang="en-US" b="0" i="0">
              <a:solidFill>
                <a:srgbClr val="374151"/>
              </a:solidFill>
              <a:effectLst/>
              <a:latin typeface="Söhne"/>
            </a:endParaRPr>
          </a:p>
          <a:p>
            <a:pPr algn="l"/>
            <a:br>
              <a:rPr lang="en-US" b="0" i="0">
                <a:solidFill>
                  <a:srgbClr val="374151"/>
                </a:solidFill>
                <a:effectLst/>
                <a:latin typeface="Söhne"/>
              </a:rPr>
            </a:br>
            <a:r>
              <a:rPr lang="en-US" b="0" i="0">
                <a:solidFill>
                  <a:srgbClr val="374151"/>
                </a:solidFill>
                <a:effectLst/>
                <a:latin typeface="Söhne"/>
              </a:rPr>
              <a:t>DFS:</a:t>
            </a:r>
            <a:br>
              <a:rPr lang="en-US" b="0" i="0">
                <a:solidFill>
                  <a:srgbClr val="374151"/>
                </a:solidFill>
                <a:effectLst/>
                <a:latin typeface="Söhne"/>
              </a:rPr>
            </a:br>
            <a:r>
              <a:rPr lang="en-US" b="0" i="0">
                <a:solidFill>
                  <a:srgbClr val="374151"/>
                </a:solidFill>
                <a:effectLst/>
                <a:latin typeface="Söhne"/>
              </a:rPr>
              <a:t>1. </a:t>
            </a:r>
            <a:r>
              <a:rPr lang="en-US"/>
              <a:t>Iterate through the tuples associated with the given starting location in the articulation map. 2. Update the subgraph with nodes from the biconnected component. 3. Recursively call the '</a:t>
            </a:r>
            <a:r>
              <a:rPr lang="en-US" err="1"/>
              <a:t>generateSubgraphsDFS</a:t>
            </a:r>
            <a:r>
              <a:rPr lang="en-US"/>
              <a:t>' method for each child articulation point in the tuple. 4. Update the subgraph with nodes from the subgraphs of the child articulation points.</a:t>
            </a:r>
            <a:br>
              <a:rPr lang="en-US" b="0" i="0">
                <a:solidFill>
                  <a:srgbClr val="374151"/>
                </a:solidFill>
                <a:effectLst/>
                <a:latin typeface="Söhne"/>
              </a:rPr>
            </a:br>
            <a:endParaRPr lang="en-US" b="0" i="0">
              <a:solidFill>
                <a:srgbClr val="374151"/>
              </a:solidFill>
              <a:effectLst/>
              <a:latin typeface="Söhne"/>
            </a:endParaRPr>
          </a:p>
          <a:p>
            <a:endParaRPr lang="en-IN"/>
          </a:p>
          <a:p>
            <a:r>
              <a:rPr lang="en-IN"/>
              <a:t>Subgraph: </a:t>
            </a:r>
            <a:r>
              <a:rPr lang="en-US" b="0" i="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br>
              <a:rPr lang="en-US" b="0" i="0">
                <a:solidFill>
                  <a:srgbClr val="374151"/>
                </a:solidFill>
                <a:effectLst/>
                <a:latin typeface="Söhne"/>
              </a:rPr>
            </a:br>
            <a:br>
              <a:rPr lang="en-US"/>
            </a:br>
            <a:br>
              <a:rPr lang="en-US"/>
            </a:br>
            <a:br>
              <a:rPr lang="en-US"/>
            </a:br>
            <a:r>
              <a:rPr lang="en-US"/>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a:t>Computational efficiency</a:t>
            </a:r>
            <a:r>
              <a:rPr lang="en-US"/>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a:t>Optimal substructure</a:t>
            </a:r>
            <a:r>
              <a:rPr lang="en-US"/>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a:t>Divide and conquer</a:t>
            </a:r>
            <a:r>
              <a:rPr lang="en-US"/>
              <a:t>: Decomposing the problem allows us to apply a divide-and-conquer strategy. This helps to manage complexity, making the problem easier to understand, debug, and optimize.</a:t>
            </a:r>
            <a:br>
              <a:rPr lang="en-US"/>
            </a:br>
            <a:br>
              <a:rPr lang="en-US" b="0" i="0">
                <a:solidFill>
                  <a:srgbClr val="374151"/>
                </a:solidFill>
                <a:effectLst/>
                <a:latin typeface="Söhne"/>
              </a:rPr>
            </a:br>
            <a:br>
              <a:rPr lang="en-US" b="0" i="0">
                <a:solidFill>
                  <a:srgbClr val="374151"/>
                </a:solidFill>
                <a:effectLst/>
                <a:latin typeface="Söhne"/>
              </a:rPr>
            </a:br>
            <a:endParaRPr lang="en-IN"/>
          </a:p>
        </p:txBody>
      </p:sp>
      <p:sp>
        <p:nvSpPr>
          <p:cNvPr id="4" name="Slide Number Placeholder 3"/>
          <p:cNvSpPr>
            <a:spLocks noGrp="1"/>
          </p:cNvSpPr>
          <p:nvPr>
            <p:ph type="sldNum" sz="quarter" idx="5"/>
          </p:nvPr>
        </p:nvSpPr>
        <p:spPr/>
        <p:txBody>
          <a:bodyPr/>
          <a:lstStyle/>
          <a:p>
            <a:fld id="{0B18CDAC-D0B3-437C-AD63-12773CC660F5}" type="slidenum">
              <a:rPr lang="en-IN" smtClean="0"/>
              <a:t>11</a:t>
            </a:fld>
            <a:endParaRPr lang="en-IN"/>
          </a:p>
        </p:txBody>
      </p:sp>
    </p:spTree>
    <p:extLst>
      <p:ext uri="{BB962C8B-B14F-4D97-AF65-F5344CB8AC3E}">
        <p14:creationId xmlns:p14="http://schemas.microsoft.com/office/powerpoint/2010/main" val="1794415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116A-D8BD-A841-0135-38AF217D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480FFF-7C94-A089-2F59-A59EE88E3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6BD60F-DBD9-5B94-8DF0-07707191DFA0}"/>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733FC09D-C5B9-A6EA-1B62-C48686323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5A678-96AB-E4D3-976E-044BF1E8F04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67935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34E7-C1F0-18CE-C55F-D4FF279930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368AA-5A8D-5B41-30B9-638A38255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A0173-2AB3-82D8-7678-304C0F132B50}"/>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B1644AA2-4ADF-E495-E159-63947C707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D9166-26AB-EBE2-5B37-67EAB03DAC77}"/>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02110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86917-B13C-EE9E-E246-8E7395337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00AF5-B6AA-87F7-24B4-5525932E3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282D77-540B-5065-C914-FA4E9CFF543F}"/>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D27AF5FC-05EF-75D4-990B-852281D0C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DCD80-CF5A-79F2-98B5-D2110E19B09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359788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19EA-B8FD-13E2-5034-71AAB8868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DB53B3-7D02-2620-DCBF-96495B3A9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67B5FA-8209-F7D5-C027-8B2EC9EC7C31}"/>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3C1EA622-8912-E838-D3DC-D2D186FA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38D59-C3CF-EF3D-3F80-1F67EAFB4ED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80648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277D-5867-4DF6-4F3B-F1ED6920D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2B38DA-1EC6-61D8-3E0E-88D3CE7CD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45D69-490E-A915-DA97-548140CCD4F6}"/>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B1F40695-C3CB-AF8C-2949-A6EEE3887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65BB4-3CF6-72AE-4290-1D5A7285633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06188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BEFF-5F26-4EEE-2BF4-74B7A74611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1C6ECA-7B79-58FA-D419-4156C8AA3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D7ACB-DB47-EA3B-4294-B9B57B31F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8A2DF8-0841-14C6-5FB6-AFF636C65C5B}"/>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6" name="Footer Placeholder 5">
            <a:extLst>
              <a:ext uri="{FF2B5EF4-FFF2-40B4-BE49-F238E27FC236}">
                <a16:creationId xmlns:a16="http://schemas.microsoft.com/office/drawing/2014/main" id="{ED3AAB10-69DC-503C-2A85-F6A5EFEC6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98C76-9F93-824C-B74A-8C1103AFA168}"/>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0740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A0E1-623A-CDFE-554C-5C512C101B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416381-BA36-D2E4-B431-3ABA8B767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09965-653A-C0AC-1BEB-CDBA3AC4B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A37995-5DCC-ACE5-F0E2-198069470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1C5E6-1C40-5F4C-E8AB-930F3163D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88AD0C-0E30-3417-F32C-0836328B129A}"/>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8" name="Footer Placeholder 7">
            <a:extLst>
              <a:ext uri="{FF2B5EF4-FFF2-40B4-BE49-F238E27FC236}">
                <a16:creationId xmlns:a16="http://schemas.microsoft.com/office/drawing/2014/main" id="{78B7E262-A1CD-3B7C-4D00-BB287E7B7E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38AB5-FE12-14C6-6615-903B4429CA51}"/>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2313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7E05-2875-CDBF-222E-8416F0F29D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72468-E27B-A7AE-5887-BD53A975D85A}"/>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4" name="Footer Placeholder 3">
            <a:extLst>
              <a:ext uri="{FF2B5EF4-FFF2-40B4-BE49-F238E27FC236}">
                <a16:creationId xmlns:a16="http://schemas.microsoft.com/office/drawing/2014/main" id="{1FD5444B-6F94-1217-65AB-8C55E082B4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F490A5-734B-6894-408D-260042C4D67B}"/>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1302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1D48F-4B37-9743-8F07-7B07EFC5B2E2}"/>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3" name="Footer Placeholder 2">
            <a:extLst>
              <a:ext uri="{FF2B5EF4-FFF2-40B4-BE49-F238E27FC236}">
                <a16:creationId xmlns:a16="http://schemas.microsoft.com/office/drawing/2014/main" id="{DA82F2E1-BE4F-69CB-E6BE-88F109E796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2B0222-CAA1-5938-28CE-D700E796E7D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85565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2573-3301-AB94-68FA-D91894A25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BE4A97-3A09-DC35-5A70-F8EC8AA33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75FAC2-2547-E683-E00D-C1A2F811B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6156E-4983-0838-86AF-CAA2C8D7A952}"/>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6" name="Footer Placeholder 5">
            <a:extLst>
              <a:ext uri="{FF2B5EF4-FFF2-40B4-BE49-F238E27FC236}">
                <a16:creationId xmlns:a16="http://schemas.microsoft.com/office/drawing/2014/main" id="{8FF29F24-12CF-9235-0678-6A7C3F64D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B9D08-53E4-8D89-4199-13297932BB8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56058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4F47-2591-EDE5-2CD7-03821B8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FA40DA-2439-05FE-F72D-ED18D7242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79026-91EE-DCF6-6BDF-CE385947E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17EB6-10EF-681F-400A-B8A90130AC0D}"/>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6" name="Footer Placeholder 5">
            <a:extLst>
              <a:ext uri="{FF2B5EF4-FFF2-40B4-BE49-F238E27FC236}">
                <a16:creationId xmlns:a16="http://schemas.microsoft.com/office/drawing/2014/main" id="{E0F140DF-4B86-A308-2FD2-F13F3CF6BC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DDF19-FB09-EF97-F1CE-E18ECE887036}"/>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6731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F3171-0C9B-63F7-77D7-AC38F2C35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1ADED-56AA-FCF1-6D7B-D0B4BF331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A59EF-D2DA-33C7-ADD4-20998AA6C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A1A8515A-187D-2F66-9522-C25028C0F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A83F3C-583A-A0B0-6FF8-519D4FE33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DC69B-53EC-4280-BA61-4E2D92CC914F}" type="slidenum">
              <a:rPr lang="en-IN" smtClean="0"/>
              <a:t>‹#›</a:t>
            </a:fld>
            <a:endParaRPr lang="en-IN"/>
          </a:p>
        </p:txBody>
      </p:sp>
    </p:spTree>
    <p:extLst>
      <p:ext uri="{BB962C8B-B14F-4D97-AF65-F5344CB8AC3E}">
        <p14:creationId xmlns:p14="http://schemas.microsoft.com/office/powerpoint/2010/main" val="273627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ells.cl@northeastern.edu" TargetMode="External"/><Relationship Id="rId2" Type="http://schemas.openxmlformats.org/officeDocument/2006/relationships/hyperlink" Target="mailto:hadler.c@northeastern.edu" TargetMode="External"/><Relationship Id="rId1" Type="http://schemas.openxmlformats.org/officeDocument/2006/relationships/slideLayout" Target="../slideLayouts/slideLayout1.xml"/><Relationship Id="rId5" Type="http://schemas.openxmlformats.org/officeDocument/2006/relationships/hyperlink" Target="mailto:verma.lu@northeastern.edu" TargetMode="External"/><Relationship Id="rId4" Type="http://schemas.openxmlformats.org/officeDocument/2006/relationships/hyperlink" Target="mailto:saravanan.s@northeastern.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027A-6DB2-8111-E398-620A4A9745C2}"/>
              </a:ext>
            </a:extLst>
          </p:cNvPr>
          <p:cNvSpPr>
            <a:spLocks noGrp="1"/>
          </p:cNvSpPr>
          <p:nvPr>
            <p:ph type="ctrTitle"/>
          </p:nvPr>
        </p:nvSpPr>
        <p:spPr>
          <a:xfrm>
            <a:off x="1524000" y="1122363"/>
            <a:ext cx="9123680" cy="1630997"/>
          </a:xfrm>
        </p:spPr>
        <p:txBody>
          <a:bodyPr>
            <a:normAutofit fontScale="90000"/>
          </a:bodyPr>
          <a:lstStyle/>
          <a:p>
            <a:r>
              <a:rPr lang="en-IN" sz="3000" dirty="0"/>
              <a:t>CS5800 Final Project Presentation</a:t>
            </a:r>
            <a:br>
              <a:rPr lang="en-IN" sz="3000" dirty="0"/>
            </a:br>
            <a:br>
              <a:rPr lang="en-IN" sz="3000" dirty="0"/>
            </a:br>
            <a:r>
              <a:rPr lang="en-IN" sz="3000" b="1" dirty="0"/>
              <a:t>Minimizing Energy Expended/Distance travelled between locations by a Parcel Delivery Truck</a:t>
            </a:r>
          </a:p>
        </p:txBody>
      </p:sp>
      <p:sp>
        <p:nvSpPr>
          <p:cNvPr id="3" name="Subtitle 2">
            <a:extLst>
              <a:ext uri="{FF2B5EF4-FFF2-40B4-BE49-F238E27FC236}">
                <a16:creationId xmlns:a16="http://schemas.microsoft.com/office/drawing/2014/main" id="{0D7DE2A1-AF66-FB11-09A9-444CF3036EFE}"/>
              </a:ext>
            </a:extLst>
          </p:cNvPr>
          <p:cNvSpPr>
            <a:spLocks noGrp="1"/>
          </p:cNvSpPr>
          <p:nvPr>
            <p:ph type="subTitle" idx="1"/>
          </p:nvPr>
        </p:nvSpPr>
        <p:spPr>
          <a:xfrm>
            <a:off x="6004560" y="4775199"/>
            <a:ext cx="6075680" cy="1854517"/>
          </a:xfrm>
        </p:spPr>
        <p:txBody>
          <a:bodyPr>
            <a:normAutofit/>
          </a:bodyPr>
          <a:lstStyle/>
          <a:p>
            <a:pPr algn="just">
              <a:buFont typeface="+mj-lt"/>
              <a:buAutoNum type="arabicPeriod"/>
            </a:pPr>
            <a:r>
              <a:rPr lang="de-DE" sz="2000" b="1" dirty="0"/>
              <a:t> Christopher Hadler : </a:t>
            </a:r>
            <a:r>
              <a:rPr lang="de-DE" sz="2000" b="1" dirty="0">
                <a:hlinkClick r:id="rId2"/>
              </a:rPr>
              <a:t>hadler.c@northeastern.edu</a:t>
            </a:r>
            <a:endParaRPr lang="de-DE" sz="2000" dirty="0"/>
          </a:p>
          <a:p>
            <a:pPr algn="just">
              <a:buFont typeface="+mj-lt"/>
              <a:buAutoNum type="arabicPeriod"/>
            </a:pPr>
            <a:r>
              <a:rPr lang="de-DE" sz="2000" b="1" dirty="0"/>
              <a:t> Clara Wells : </a:t>
            </a:r>
            <a:r>
              <a:rPr lang="de-DE" sz="2000" b="1" dirty="0">
                <a:hlinkClick r:id="rId3"/>
              </a:rPr>
              <a:t>wells.cl@northeastern.edu</a:t>
            </a:r>
            <a:endParaRPr lang="de-DE" sz="2000" dirty="0"/>
          </a:p>
          <a:p>
            <a:pPr algn="just">
              <a:buFont typeface="+mj-lt"/>
              <a:buAutoNum type="arabicPeriod"/>
            </a:pPr>
            <a:r>
              <a:rPr lang="de-DE" sz="2000" b="1" dirty="0"/>
              <a:t> Shruti Saravanan : </a:t>
            </a:r>
            <a:r>
              <a:rPr lang="de-DE" sz="2000" b="1" dirty="0">
                <a:hlinkClick r:id="rId4"/>
              </a:rPr>
              <a:t>saravanan.s@northeastern.edu</a:t>
            </a:r>
            <a:endParaRPr lang="de-DE" sz="2000" dirty="0"/>
          </a:p>
          <a:p>
            <a:pPr algn="just">
              <a:buFont typeface="+mj-lt"/>
              <a:buAutoNum type="arabicPeriod"/>
            </a:pPr>
            <a:r>
              <a:rPr lang="de-DE" sz="2000" b="1" dirty="0"/>
              <a:t> Luv Verma : </a:t>
            </a:r>
            <a:r>
              <a:rPr lang="de-DE" sz="2000" b="1" dirty="0">
                <a:hlinkClick r:id="rId5"/>
              </a:rPr>
              <a:t>verma.lu@northeastern.edu</a:t>
            </a:r>
            <a:endParaRPr lang="de-DE" sz="2000" dirty="0"/>
          </a:p>
          <a:p>
            <a:endParaRPr lang="en-IN" sz="2000" dirty="0"/>
          </a:p>
          <a:p>
            <a:endParaRPr lang="en-IN" sz="2000" dirty="0"/>
          </a:p>
        </p:txBody>
      </p:sp>
    </p:spTree>
    <p:extLst>
      <p:ext uri="{BB962C8B-B14F-4D97-AF65-F5344CB8AC3E}">
        <p14:creationId xmlns:p14="http://schemas.microsoft.com/office/powerpoint/2010/main" val="2001327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C577-1BF2-FBFC-9477-9B934B0A4C4C}"/>
              </a:ext>
            </a:extLst>
          </p:cNvPr>
          <p:cNvSpPr>
            <a:spLocks noGrp="1"/>
          </p:cNvSpPr>
          <p:nvPr>
            <p:ph type="title"/>
          </p:nvPr>
        </p:nvSpPr>
        <p:spPr>
          <a:xfrm>
            <a:off x="157716" y="163660"/>
            <a:ext cx="8167577" cy="517377"/>
          </a:xfrm>
        </p:spPr>
        <p:txBody>
          <a:bodyPr>
            <a:normAutofit fontScale="90000"/>
          </a:bodyPr>
          <a:lstStyle/>
          <a:p>
            <a:r>
              <a:rPr lang="en-US" dirty="0"/>
              <a:t>Output Discussion</a:t>
            </a:r>
            <a:endParaRPr lang="en-IN" dirty="0"/>
          </a:p>
        </p:txBody>
      </p:sp>
      <p:sp>
        <p:nvSpPr>
          <p:cNvPr id="3" name="Content Placeholder 2">
            <a:extLst>
              <a:ext uri="{FF2B5EF4-FFF2-40B4-BE49-F238E27FC236}">
                <a16:creationId xmlns:a16="http://schemas.microsoft.com/office/drawing/2014/main" id="{8FBE2C41-0D3B-0A66-D329-F41692C5571F}"/>
              </a:ext>
            </a:extLst>
          </p:cNvPr>
          <p:cNvSpPr>
            <a:spLocks noGrp="1"/>
          </p:cNvSpPr>
          <p:nvPr>
            <p:ph idx="1"/>
          </p:nvPr>
        </p:nvSpPr>
        <p:spPr>
          <a:xfrm>
            <a:off x="232144" y="996285"/>
            <a:ext cx="6381307" cy="5223762"/>
          </a:xfrm>
        </p:spPr>
        <p:txBody>
          <a:bodyPr vert="horz" lIns="91440" tIns="45720" rIns="91440" bIns="45720" rtlCol="0" anchor="t">
            <a:normAutofit/>
          </a:bodyPr>
          <a:lstStyle/>
          <a:p>
            <a:pPr marL="0" indent="0">
              <a:buNone/>
            </a:pPr>
            <a:r>
              <a:rPr lang="en-IN" sz="2800" b="1" dirty="0"/>
              <a:t>Output Format:</a:t>
            </a:r>
          </a:p>
          <a:p>
            <a:pPr marL="0" indent="0">
              <a:buNone/>
            </a:pPr>
            <a:r>
              <a:rPr lang="en-IN" sz="2800" b="1" dirty="0"/>
              <a:t>Line 1:</a:t>
            </a:r>
            <a:r>
              <a:rPr lang="en-IN" sz="2800" dirty="0"/>
              <a:t> Represent the cycle (of locations) the truck took to drop-off parcels</a:t>
            </a:r>
          </a:p>
          <a:p>
            <a:pPr marL="0" indent="0">
              <a:buNone/>
            </a:pPr>
            <a:r>
              <a:rPr lang="en-IN" sz="2800" b="1" dirty="0"/>
              <a:t>Line 2:</a:t>
            </a:r>
            <a:r>
              <a:rPr lang="en-IN" sz="2800" dirty="0"/>
              <a:t> Number of distinct locations at which parcels were dropped off</a:t>
            </a:r>
          </a:p>
          <a:p>
            <a:pPr marL="0" indent="0">
              <a:buNone/>
            </a:pPr>
            <a:r>
              <a:rPr lang="en-IN" sz="2800" b="1" dirty="0"/>
              <a:t>Next Lines:</a:t>
            </a:r>
          </a:p>
          <a:p>
            <a:pPr marL="0" indent="0">
              <a:buNone/>
            </a:pPr>
            <a:r>
              <a:rPr lang="en-IN" sz="2800" dirty="0"/>
              <a:t>1</a:t>
            </a:r>
            <a:r>
              <a:rPr lang="en-IN" sz="2800" baseline="30000" dirty="0"/>
              <a:t>st</a:t>
            </a:r>
            <a:r>
              <a:rPr lang="en-IN" sz="2800" dirty="0"/>
              <a:t> column: Location/name where the parcel/(s) </a:t>
            </a:r>
            <a:r>
              <a:rPr lang="en-IN" dirty="0"/>
              <a:t>was dropped</a:t>
            </a:r>
            <a:endParaRPr lang="en-IN" sz="2800" dirty="0">
              <a:cs typeface="Calibri"/>
            </a:endParaRPr>
          </a:p>
          <a:p>
            <a:pPr marL="0" indent="0">
              <a:buNone/>
            </a:pPr>
            <a:r>
              <a:rPr lang="en-IN" sz="2800" dirty="0"/>
              <a:t>Remaining columns: Location/name/(s) of the parcels which were dropped off at a particular location</a:t>
            </a:r>
          </a:p>
          <a:p>
            <a:endParaRPr lang="en-IN" dirty="0"/>
          </a:p>
        </p:txBody>
      </p:sp>
      <p:pic>
        <p:nvPicPr>
          <p:cNvPr id="4" name="Picture 3">
            <a:extLst>
              <a:ext uri="{FF2B5EF4-FFF2-40B4-BE49-F238E27FC236}">
                <a16:creationId xmlns:a16="http://schemas.microsoft.com/office/drawing/2014/main" id="{B0503F2E-14CC-6399-B07D-C06FDE15BD98}"/>
              </a:ext>
            </a:extLst>
          </p:cNvPr>
          <p:cNvPicPr>
            <a:picLocks noChangeAspect="1"/>
          </p:cNvPicPr>
          <p:nvPr/>
        </p:nvPicPr>
        <p:blipFill>
          <a:blip r:embed="rId2"/>
          <a:stretch>
            <a:fillRect/>
          </a:stretch>
        </p:blipFill>
        <p:spPr>
          <a:xfrm>
            <a:off x="7874000" y="52289"/>
            <a:ext cx="4160284" cy="2018509"/>
          </a:xfrm>
          <a:prstGeom prst="rect">
            <a:avLst/>
          </a:prstGeom>
        </p:spPr>
      </p:pic>
      <p:pic>
        <p:nvPicPr>
          <p:cNvPr id="5" name="Picture 4">
            <a:extLst>
              <a:ext uri="{FF2B5EF4-FFF2-40B4-BE49-F238E27FC236}">
                <a16:creationId xmlns:a16="http://schemas.microsoft.com/office/drawing/2014/main" id="{CDECEEE3-3AAC-F112-7F6A-0CD5A8EFF20D}"/>
              </a:ext>
            </a:extLst>
          </p:cNvPr>
          <p:cNvPicPr>
            <a:picLocks noChangeAspect="1"/>
          </p:cNvPicPr>
          <p:nvPr/>
        </p:nvPicPr>
        <p:blipFill>
          <a:blip r:embed="rId3"/>
          <a:stretch>
            <a:fillRect/>
          </a:stretch>
        </p:blipFill>
        <p:spPr>
          <a:xfrm>
            <a:off x="4145700" y="52289"/>
            <a:ext cx="3595800" cy="1346200"/>
          </a:xfrm>
          <a:prstGeom prst="rect">
            <a:avLst/>
          </a:prstGeom>
        </p:spPr>
      </p:pic>
      <p:sp>
        <p:nvSpPr>
          <p:cNvPr id="7" name="AutoShape 4" descr="Untitled">
            <a:extLst>
              <a:ext uri="{FF2B5EF4-FFF2-40B4-BE49-F238E27FC236}">
                <a16:creationId xmlns:a16="http://schemas.microsoft.com/office/drawing/2014/main" id="{21DBE50F-CF77-9CC9-5164-CF118CE573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Content Placeholder 4">
            <a:extLst>
              <a:ext uri="{FF2B5EF4-FFF2-40B4-BE49-F238E27FC236}">
                <a16:creationId xmlns:a16="http://schemas.microsoft.com/office/drawing/2014/main" id="{5169D6AE-C4A5-19F3-7010-A7437834B8D5}"/>
              </a:ext>
            </a:extLst>
          </p:cNvPr>
          <p:cNvPicPr>
            <a:picLocks noChangeAspect="1"/>
          </p:cNvPicPr>
          <p:nvPr/>
        </p:nvPicPr>
        <p:blipFill>
          <a:blip r:embed="rId4"/>
          <a:stretch>
            <a:fillRect/>
          </a:stretch>
        </p:blipFill>
        <p:spPr>
          <a:xfrm>
            <a:off x="7960242" y="2691278"/>
            <a:ext cx="4053841" cy="1475443"/>
          </a:xfrm>
          <a:prstGeom prst="rect">
            <a:avLst/>
          </a:prstGeom>
        </p:spPr>
      </p:pic>
      <p:pic>
        <p:nvPicPr>
          <p:cNvPr id="11" name="Picture 10">
            <a:extLst>
              <a:ext uri="{FF2B5EF4-FFF2-40B4-BE49-F238E27FC236}">
                <a16:creationId xmlns:a16="http://schemas.microsoft.com/office/drawing/2014/main" id="{790EF07D-72F1-FA89-53AF-11C4DCCDA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5293" y="4286584"/>
            <a:ext cx="3708991" cy="2519127"/>
          </a:xfrm>
          <a:prstGeom prst="rect">
            <a:avLst/>
          </a:prstGeom>
        </p:spPr>
      </p:pic>
    </p:spTree>
    <p:extLst>
      <p:ext uri="{BB962C8B-B14F-4D97-AF65-F5344CB8AC3E}">
        <p14:creationId xmlns:p14="http://schemas.microsoft.com/office/powerpoint/2010/main" val="347289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8" descr="A picture containing skiing, green, accessory, different&#10;&#10;Description automatically generated">
            <a:extLst>
              <a:ext uri="{FF2B5EF4-FFF2-40B4-BE49-F238E27FC236}">
                <a16:creationId xmlns:a16="http://schemas.microsoft.com/office/drawing/2014/main" id="{DC6FAFBB-C345-A092-17DB-682BBC4F98D2}"/>
              </a:ext>
            </a:extLst>
          </p:cNvPr>
          <p:cNvPicPr>
            <a:picLocks noChangeAspect="1"/>
          </p:cNvPicPr>
          <p:nvPr/>
        </p:nvPicPr>
        <p:blipFill>
          <a:blip r:embed="rId3"/>
          <a:stretch>
            <a:fillRect/>
          </a:stretch>
        </p:blipFill>
        <p:spPr>
          <a:xfrm>
            <a:off x="6339114" y="5385090"/>
            <a:ext cx="1999342" cy="1385537"/>
          </a:xfrm>
          <a:prstGeom prst="rect">
            <a:avLst/>
          </a:prstGeom>
        </p:spPr>
      </p:pic>
      <p:sp>
        <p:nvSpPr>
          <p:cNvPr id="18" name="Rectangle: Rounded Corners 17">
            <a:extLst>
              <a:ext uri="{FF2B5EF4-FFF2-40B4-BE49-F238E27FC236}">
                <a16:creationId xmlns:a16="http://schemas.microsoft.com/office/drawing/2014/main" id="{54AE7F4B-F4E3-EC79-54EB-F83B78789BC1}"/>
              </a:ext>
            </a:extLst>
          </p:cNvPr>
          <p:cNvSpPr/>
          <p:nvPr/>
        </p:nvSpPr>
        <p:spPr>
          <a:xfrm>
            <a:off x="99786" y="105128"/>
            <a:ext cx="4851904" cy="5900158"/>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endParaRPr>
          </a:p>
          <a:p>
            <a:pPr algn="ctr"/>
            <a:endParaRPr lang="en-US" b="1" dirty="0">
              <a:solidFill>
                <a:schemeClr val="tx1"/>
              </a:solidFill>
              <a:cs typeface="Calibri"/>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cs typeface="Calibri" panose="020F0502020204030204"/>
            </a:endParaRPr>
          </a:p>
          <a:p>
            <a:pPr algn="ctr"/>
            <a:endParaRPr lang="en-US">
              <a:solidFill>
                <a:schemeClr val="tx1"/>
              </a:solidFill>
              <a:cs typeface="Calibri" panose="020F0502020204030204"/>
            </a:endParaRPr>
          </a:p>
          <a:p>
            <a:pPr algn="ctr"/>
            <a:endParaRPr lang="en-US">
              <a:solidFill>
                <a:schemeClr val="tx1"/>
              </a:solidFill>
              <a:cs typeface="Calibri" panose="020F0502020204030204"/>
            </a:endParaRPr>
          </a:p>
          <a:p>
            <a:pPr algn="ctr"/>
            <a:endParaRPr lang="en-US">
              <a:solidFill>
                <a:schemeClr val="tx1"/>
              </a:solidFill>
              <a:cs typeface="Calibri" panose="020F0502020204030204"/>
            </a:endParaRPr>
          </a:p>
          <a:p>
            <a:pPr algn="ctr"/>
            <a:endParaRPr lang="en-US">
              <a:solidFill>
                <a:schemeClr val="tx1"/>
              </a:solidFill>
              <a:cs typeface="Calibri" panose="020F0502020204030204"/>
            </a:endParaRPr>
          </a:p>
          <a:p>
            <a:pPr algn="ctr"/>
            <a:endParaRPr lang="en-US">
              <a:solidFill>
                <a:schemeClr val="tx1"/>
              </a:solidFill>
              <a:cs typeface="Calibri" panose="020F0502020204030204"/>
            </a:endParaRPr>
          </a:p>
          <a:p>
            <a:pPr algn="ctr"/>
            <a:endParaRPr lang="en-IN">
              <a:solidFill>
                <a:schemeClr val="tx1"/>
              </a:solidFill>
              <a:cs typeface="Calibri" panose="020F0502020204030204"/>
            </a:endParaRP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238406" y="1120132"/>
            <a:ext cx="4528629" cy="64206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AutoNum type="arabicPeriod"/>
            </a:pPr>
            <a:r>
              <a:rPr lang="en-IN" dirty="0"/>
              <a:t>Find min spanning tree MST of graph G</a:t>
            </a:r>
            <a:endParaRPr lang="en-US" dirty="0">
              <a:cs typeface="Calibri" panose="020F0502020204030204"/>
            </a:endParaRP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238405" y="1879227"/>
            <a:ext cx="4528629" cy="5836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t>2. Make set S of odd-degree nodes in MST</a:t>
            </a:r>
            <a:endParaRPr lang="en-IN">
              <a:cs typeface="Calibri"/>
            </a:endParaRP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234341" y="2609166"/>
            <a:ext cx="4528628"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3. Find min-cost perfect matching PM from S</a:t>
            </a:r>
            <a:endParaRPr lang="en-US" dirty="0">
              <a:cs typeface="Calibri" panose="020F0502020204030204"/>
            </a:endParaRPr>
          </a:p>
        </p:txBody>
      </p:sp>
      <p:sp>
        <p:nvSpPr>
          <p:cNvPr id="2" name="Rectangle: Rounded Corners 1">
            <a:extLst>
              <a:ext uri="{FF2B5EF4-FFF2-40B4-BE49-F238E27FC236}">
                <a16:creationId xmlns:a16="http://schemas.microsoft.com/office/drawing/2014/main" id="{B6A6BB7C-903E-5383-F5B0-2EB5A64BFD18}"/>
              </a:ext>
            </a:extLst>
          </p:cNvPr>
          <p:cNvSpPr/>
          <p:nvPr/>
        </p:nvSpPr>
        <p:spPr>
          <a:xfrm>
            <a:off x="234341" y="3343950"/>
            <a:ext cx="4528627"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4. Create a multigraph MG from PM to MST</a:t>
            </a:r>
            <a:endParaRPr lang="en-US"/>
          </a:p>
        </p:txBody>
      </p:sp>
      <p:sp>
        <p:nvSpPr>
          <p:cNvPr id="3" name="Rectangle: Rounded Corners 2">
            <a:extLst>
              <a:ext uri="{FF2B5EF4-FFF2-40B4-BE49-F238E27FC236}">
                <a16:creationId xmlns:a16="http://schemas.microsoft.com/office/drawing/2014/main" id="{67090282-47AE-5B67-0C02-1D19EA89A6A7}"/>
              </a:ext>
            </a:extLst>
          </p:cNvPr>
          <p:cNvSpPr/>
          <p:nvPr/>
        </p:nvSpPr>
        <p:spPr>
          <a:xfrm>
            <a:off x="243412" y="4078735"/>
            <a:ext cx="4528627"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5. Find an Eulerian cycle of MG</a:t>
            </a:r>
          </a:p>
        </p:txBody>
      </p:sp>
      <p:sp>
        <p:nvSpPr>
          <p:cNvPr id="4" name="Rectangle: Rounded Corners 3">
            <a:extLst>
              <a:ext uri="{FF2B5EF4-FFF2-40B4-BE49-F238E27FC236}">
                <a16:creationId xmlns:a16="http://schemas.microsoft.com/office/drawing/2014/main" id="{AB8341F6-2EBE-CED4-A202-96559D3F708C}"/>
              </a:ext>
            </a:extLst>
          </p:cNvPr>
          <p:cNvSpPr/>
          <p:nvPr/>
        </p:nvSpPr>
        <p:spPr>
          <a:xfrm>
            <a:off x="243412" y="4813521"/>
            <a:ext cx="4528627"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6. Remove repeated vertices from MG</a:t>
            </a:r>
            <a:endParaRPr lang="en-US" dirty="0"/>
          </a:p>
        </p:txBody>
      </p:sp>
      <p:pic>
        <p:nvPicPr>
          <p:cNvPr id="8" name="Picture 10" descr="A picture containing accessory&#10;&#10;Description automatically generated">
            <a:extLst>
              <a:ext uri="{FF2B5EF4-FFF2-40B4-BE49-F238E27FC236}">
                <a16:creationId xmlns:a16="http://schemas.microsoft.com/office/drawing/2014/main" id="{1FE7E9F4-6430-ED0D-BD14-4E27937C0860}"/>
              </a:ext>
            </a:extLst>
          </p:cNvPr>
          <p:cNvPicPr>
            <a:picLocks noChangeAspect="1"/>
          </p:cNvPicPr>
          <p:nvPr/>
        </p:nvPicPr>
        <p:blipFill>
          <a:blip r:embed="rId4"/>
          <a:stretch>
            <a:fillRect/>
          </a:stretch>
        </p:blipFill>
        <p:spPr>
          <a:xfrm>
            <a:off x="5141686" y="24201"/>
            <a:ext cx="2135416" cy="1448387"/>
          </a:xfrm>
          <a:prstGeom prst="rect">
            <a:avLst/>
          </a:prstGeom>
        </p:spPr>
      </p:pic>
      <p:pic>
        <p:nvPicPr>
          <p:cNvPr id="11" name="Picture 13" descr="Diagram&#10;&#10;Description automatically generated">
            <a:extLst>
              <a:ext uri="{FF2B5EF4-FFF2-40B4-BE49-F238E27FC236}">
                <a16:creationId xmlns:a16="http://schemas.microsoft.com/office/drawing/2014/main" id="{0ACE07D0-2371-3587-CE2F-604979ED1AEC}"/>
              </a:ext>
            </a:extLst>
          </p:cNvPr>
          <p:cNvPicPr>
            <a:picLocks noChangeAspect="1"/>
          </p:cNvPicPr>
          <p:nvPr/>
        </p:nvPicPr>
        <p:blipFill>
          <a:blip r:embed="rId5"/>
          <a:stretch>
            <a:fillRect/>
          </a:stretch>
        </p:blipFill>
        <p:spPr>
          <a:xfrm>
            <a:off x="9858827" y="24773"/>
            <a:ext cx="2207987" cy="1447242"/>
          </a:xfrm>
          <a:prstGeom prst="rect">
            <a:avLst/>
          </a:prstGeom>
        </p:spPr>
      </p:pic>
      <p:pic>
        <p:nvPicPr>
          <p:cNvPr id="14" name="Picture 18" descr="Chart&#10;&#10;Description automatically generated">
            <a:extLst>
              <a:ext uri="{FF2B5EF4-FFF2-40B4-BE49-F238E27FC236}">
                <a16:creationId xmlns:a16="http://schemas.microsoft.com/office/drawing/2014/main" id="{8698E6C0-4D62-8402-3948-7A054A9DAC3F}"/>
              </a:ext>
            </a:extLst>
          </p:cNvPr>
          <p:cNvPicPr>
            <a:picLocks noChangeAspect="1"/>
          </p:cNvPicPr>
          <p:nvPr/>
        </p:nvPicPr>
        <p:blipFill>
          <a:blip r:embed="rId6"/>
          <a:stretch>
            <a:fillRect/>
          </a:stretch>
        </p:blipFill>
        <p:spPr>
          <a:xfrm>
            <a:off x="5141685" y="1472438"/>
            <a:ext cx="2135415" cy="1427552"/>
          </a:xfrm>
          <a:prstGeom prst="rect">
            <a:avLst/>
          </a:prstGeom>
        </p:spPr>
      </p:pic>
      <p:pic>
        <p:nvPicPr>
          <p:cNvPr id="19" name="Picture 19" descr="Chart, scatter chart&#10;&#10;Description automatically generated">
            <a:extLst>
              <a:ext uri="{FF2B5EF4-FFF2-40B4-BE49-F238E27FC236}">
                <a16:creationId xmlns:a16="http://schemas.microsoft.com/office/drawing/2014/main" id="{86B16238-6A37-8C5B-524E-4D28F3419E9D}"/>
              </a:ext>
            </a:extLst>
          </p:cNvPr>
          <p:cNvPicPr>
            <a:picLocks noChangeAspect="1"/>
          </p:cNvPicPr>
          <p:nvPr/>
        </p:nvPicPr>
        <p:blipFill>
          <a:blip r:embed="rId7"/>
          <a:stretch>
            <a:fillRect/>
          </a:stretch>
        </p:blipFill>
        <p:spPr>
          <a:xfrm>
            <a:off x="9858827" y="1470940"/>
            <a:ext cx="2207987" cy="1439620"/>
          </a:xfrm>
          <a:prstGeom prst="rect">
            <a:avLst/>
          </a:prstGeom>
        </p:spPr>
      </p:pic>
      <p:pic>
        <p:nvPicPr>
          <p:cNvPr id="20" name="Picture 20" descr="Chart&#10;&#10;Description automatically generated">
            <a:extLst>
              <a:ext uri="{FF2B5EF4-FFF2-40B4-BE49-F238E27FC236}">
                <a16:creationId xmlns:a16="http://schemas.microsoft.com/office/drawing/2014/main" id="{2E1CBC29-003E-C2EB-4C75-9032481F18BC}"/>
              </a:ext>
            </a:extLst>
          </p:cNvPr>
          <p:cNvPicPr>
            <a:picLocks noChangeAspect="1"/>
          </p:cNvPicPr>
          <p:nvPr/>
        </p:nvPicPr>
        <p:blipFill>
          <a:blip r:embed="rId8"/>
          <a:stretch>
            <a:fillRect/>
          </a:stretch>
        </p:blipFill>
        <p:spPr>
          <a:xfrm>
            <a:off x="4960257" y="2915623"/>
            <a:ext cx="1718129" cy="1126541"/>
          </a:xfrm>
          <a:prstGeom prst="rect">
            <a:avLst/>
          </a:prstGeom>
        </p:spPr>
      </p:pic>
      <p:pic>
        <p:nvPicPr>
          <p:cNvPr id="24" name="Picture 24" descr="A picture containing sword, weapon&#10;&#10;Description automatically generated">
            <a:extLst>
              <a:ext uri="{FF2B5EF4-FFF2-40B4-BE49-F238E27FC236}">
                <a16:creationId xmlns:a16="http://schemas.microsoft.com/office/drawing/2014/main" id="{B31B7593-7AC2-30E5-4BA5-D14D706A1A4A}"/>
              </a:ext>
            </a:extLst>
          </p:cNvPr>
          <p:cNvPicPr>
            <a:picLocks noChangeAspect="1"/>
          </p:cNvPicPr>
          <p:nvPr/>
        </p:nvPicPr>
        <p:blipFill>
          <a:blip r:embed="rId9"/>
          <a:stretch>
            <a:fillRect/>
          </a:stretch>
        </p:blipFill>
        <p:spPr>
          <a:xfrm>
            <a:off x="6094185" y="4056363"/>
            <a:ext cx="1899560" cy="1258059"/>
          </a:xfrm>
          <a:prstGeom prst="rect">
            <a:avLst/>
          </a:prstGeom>
        </p:spPr>
      </p:pic>
      <p:pic>
        <p:nvPicPr>
          <p:cNvPr id="21" name="Picture 23" descr="Chart, bubble chart&#10;&#10;Description automatically generated">
            <a:extLst>
              <a:ext uri="{FF2B5EF4-FFF2-40B4-BE49-F238E27FC236}">
                <a16:creationId xmlns:a16="http://schemas.microsoft.com/office/drawing/2014/main" id="{791A3093-4C6B-CC88-3A9E-C2C3D0425F99}"/>
              </a:ext>
            </a:extLst>
          </p:cNvPr>
          <p:cNvPicPr>
            <a:picLocks noChangeAspect="1"/>
          </p:cNvPicPr>
          <p:nvPr/>
        </p:nvPicPr>
        <p:blipFill>
          <a:blip r:embed="rId10"/>
          <a:stretch>
            <a:fillRect/>
          </a:stretch>
        </p:blipFill>
        <p:spPr>
          <a:xfrm>
            <a:off x="8824685" y="2955384"/>
            <a:ext cx="1672772" cy="1110523"/>
          </a:xfrm>
          <a:prstGeom prst="rect">
            <a:avLst/>
          </a:prstGeom>
        </p:spPr>
      </p:pic>
      <p:sp>
        <p:nvSpPr>
          <p:cNvPr id="23" name="Rectangle: Rounded Corners 22">
            <a:extLst>
              <a:ext uri="{FF2B5EF4-FFF2-40B4-BE49-F238E27FC236}">
                <a16:creationId xmlns:a16="http://schemas.microsoft.com/office/drawing/2014/main" id="{340F4F22-2DB9-6885-F95A-1C316F30EFB2}"/>
              </a:ext>
            </a:extLst>
          </p:cNvPr>
          <p:cNvSpPr/>
          <p:nvPr/>
        </p:nvSpPr>
        <p:spPr>
          <a:xfrm>
            <a:off x="3911896" y="5187516"/>
            <a:ext cx="2353915" cy="137824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IN" sz="1600" b="1" dirty="0"/>
              <a:t>Advantages:</a:t>
            </a:r>
          </a:p>
          <a:p>
            <a:pPr marL="342900" indent="-342900" algn="just">
              <a:buAutoNum type="arabicPeriod"/>
            </a:pPr>
            <a:r>
              <a:rPr lang="en-IN" sz="1600" b="1" dirty="0"/>
              <a:t>Computational efficiency</a:t>
            </a:r>
            <a:endParaRPr lang="en-IN" sz="1600" b="1" dirty="0">
              <a:cs typeface="Calibri"/>
            </a:endParaRPr>
          </a:p>
          <a:p>
            <a:pPr marL="342900" indent="-342900" algn="just">
              <a:buAutoNum type="arabicPeriod"/>
            </a:pPr>
            <a:r>
              <a:rPr lang="en-IN" sz="1600" b="1" dirty="0">
                <a:cs typeface="Calibri"/>
              </a:rPr>
              <a:t>1.5 approximation</a:t>
            </a:r>
          </a:p>
        </p:txBody>
      </p:sp>
      <p:pic>
        <p:nvPicPr>
          <p:cNvPr id="25" name="Picture 25" descr="Chart, diagram&#10;&#10;Description automatically generated">
            <a:extLst>
              <a:ext uri="{FF2B5EF4-FFF2-40B4-BE49-F238E27FC236}">
                <a16:creationId xmlns:a16="http://schemas.microsoft.com/office/drawing/2014/main" id="{A7AEB023-662F-85FE-30A1-D01D649BDEFA}"/>
              </a:ext>
            </a:extLst>
          </p:cNvPr>
          <p:cNvPicPr>
            <a:picLocks noChangeAspect="1"/>
          </p:cNvPicPr>
          <p:nvPr/>
        </p:nvPicPr>
        <p:blipFill>
          <a:blip r:embed="rId11"/>
          <a:stretch>
            <a:fillRect/>
          </a:stretch>
        </p:blipFill>
        <p:spPr>
          <a:xfrm>
            <a:off x="10511971" y="2960786"/>
            <a:ext cx="1727201" cy="1099715"/>
          </a:xfrm>
          <a:prstGeom prst="rect">
            <a:avLst/>
          </a:prstGeom>
        </p:spPr>
      </p:pic>
      <p:pic>
        <p:nvPicPr>
          <p:cNvPr id="26" name="Picture 26">
            <a:extLst>
              <a:ext uri="{FF2B5EF4-FFF2-40B4-BE49-F238E27FC236}">
                <a16:creationId xmlns:a16="http://schemas.microsoft.com/office/drawing/2014/main" id="{0898A044-399D-52B5-86A2-109E532E11F8}"/>
              </a:ext>
            </a:extLst>
          </p:cNvPr>
          <p:cNvPicPr>
            <a:picLocks noChangeAspect="1"/>
          </p:cNvPicPr>
          <p:nvPr/>
        </p:nvPicPr>
        <p:blipFill>
          <a:blip r:embed="rId12"/>
          <a:stretch>
            <a:fillRect/>
          </a:stretch>
        </p:blipFill>
        <p:spPr>
          <a:xfrm>
            <a:off x="6729186" y="2963373"/>
            <a:ext cx="1618343" cy="1076397"/>
          </a:xfrm>
          <a:prstGeom prst="rect">
            <a:avLst/>
          </a:prstGeom>
        </p:spPr>
      </p:pic>
      <p:pic>
        <p:nvPicPr>
          <p:cNvPr id="27" name="Picture 27" descr="Diagram&#10;&#10;Description automatically generated">
            <a:extLst>
              <a:ext uri="{FF2B5EF4-FFF2-40B4-BE49-F238E27FC236}">
                <a16:creationId xmlns:a16="http://schemas.microsoft.com/office/drawing/2014/main" id="{2E857B06-ECC3-ADFD-2CB4-828C184DAE52}"/>
              </a:ext>
            </a:extLst>
          </p:cNvPr>
          <p:cNvPicPr>
            <a:picLocks noChangeAspect="1"/>
          </p:cNvPicPr>
          <p:nvPr/>
        </p:nvPicPr>
        <p:blipFill>
          <a:blip r:embed="rId13"/>
          <a:stretch>
            <a:fillRect/>
          </a:stretch>
        </p:blipFill>
        <p:spPr>
          <a:xfrm>
            <a:off x="9922327" y="4040362"/>
            <a:ext cx="2144488" cy="1344491"/>
          </a:xfrm>
          <a:prstGeom prst="rect">
            <a:avLst/>
          </a:prstGeom>
        </p:spPr>
      </p:pic>
      <p:pic>
        <p:nvPicPr>
          <p:cNvPr id="29" name="Picture 29" descr="A picture containing diagram&#10;&#10;Description automatically generated">
            <a:extLst>
              <a:ext uri="{FF2B5EF4-FFF2-40B4-BE49-F238E27FC236}">
                <a16:creationId xmlns:a16="http://schemas.microsoft.com/office/drawing/2014/main" id="{98AF095D-44B0-30C9-E412-297C58161490}"/>
              </a:ext>
            </a:extLst>
          </p:cNvPr>
          <p:cNvPicPr>
            <a:picLocks noChangeAspect="1"/>
          </p:cNvPicPr>
          <p:nvPr/>
        </p:nvPicPr>
        <p:blipFill>
          <a:blip r:embed="rId14"/>
          <a:stretch>
            <a:fillRect/>
          </a:stretch>
        </p:blipFill>
        <p:spPr>
          <a:xfrm>
            <a:off x="9804399" y="5379241"/>
            <a:ext cx="2235201" cy="1451661"/>
          </a:xfrm>
          <a:prstGeom prst="rect">
            <a:avLst/>
          </a:prstGeom>
        </p:spPr>
      </p:pic>
      <p:sp>
        <p:nvSpPr>
          <p:cNvPr id="30" name="TextBox 29">
            <a:extLst>
              <a:ext uri="{FF2B5EF4-FFF2-40B4-BE49-F238E27FC236}">
                <a16:creationId xmlns:a16="http://schemas.microsoft.com/office/drawing/2014/main" id="{F4CEC007-65C2-7A5A-9D63-A4F0AC40453D}"/>
              </a:ext>
            </a:extLst>
          </p:cNvPr>
          <p:cNvSpPr txBox="1"/>
          <p:nvPr/>
        </p:nvSpPr>
        <p:spPr>
          <a:xfrm>
            <a:off x="7393214" y="254000"/>
            <a:ext cx="8799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Light"/>
                <a:cs typeface="Calibri"/>
              </a:rPr>
              <a:t>Small</a:t>
            </a:r>
          </a:p>
          <a:p>
            <a:r>
              <a:rPr lang="en-US" dirty="0">
                <a:latin typeface="Calibri Light"/>
                <a:cs typeface="Calibri"/>
              </a:rPr>
              <a:t>dataset</a:t>
            </a:r>
          </a:p>
        </p:txBody>
      </p:sp>
      <p:sp>
        <p:nvSpPr>
          <p:cNvPr id="31" name="TextBox 30">
            <a:extLst>
              <a:ext uri="{FF2B5EF4-FFF2-40B4-BE49-F238E27FC236}">
                <a16:creationId xmlns:a16="http://schemas.microsoft.com/office/drawing/2014/main" id="{FB43CA6C-DBBA-7EF8-FE30-1D4A93ABCF1B}"/>
              </a:ext>
            </a:extLst>
          </p:cNvPr>
          <p:cNvSpPr txBox="1"/>
          <p:nvPr/>
        </p:nvSpPr>
        <p:spPr>
          <a:xfrm>
            <a:off x="8908142" y="253999"/>
            <a:ext cx="9797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Light"/>
                <a:cs typeface="Calibri"/>
              </a:rPr>
              <a:t>Medium</a:t>
            </a:r>
          </a:p>
          <a:p>
            <a:r>
              <a:rPr lang="en-US" dirty="0">
                <a:latin typeface="Calibri Light"/>
                <a:cs typeface="Calibri"/>
              </a:rPr>
              <a:t>dataset</a:t>
            </a:r>
          </a:p>
        </p:txBody>
      </p:sp>
      <p:sp>
        <p:nvSpPr>
          <p:cNvPr id="9" name="TextBox 8">
            <a:extLst>
              <a:ext uri="{FF2B5EF4-FFF2-40B4-BE49-F238E27FC236}">
                <a16:creationId xmlns:a16="http://schemas.microsoft.com/office/drawing/2014/main" id="{C30DCF4F-734A-2AE9-5415-B63CA90278E7}"/>
              </a:ext>
            </a:extLst>
          </p:cNvPr>
          <p:cNvSpPr txBox="1"/>
          <p:nvPr/>
        </p:nvSpPr>
        <p:spPr>
          <a:xfrm>
            <a:off x="832555" y="409222"/>
            <a:ext cx="3386665"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err="1">
                <a:ea typeface="+mn-lt"/>
                <a:cs typeface="+mn-lt"/>
              </a:rPr>
              <a:t>Christofides</a:t>
            </a:r>
            <a:r>
              <a:rPr lang="en-US" sz="2000" b="1" dirty="0">
                <a:ea typeface="+mn-lt"/>
                <a:cs typeface="+mn-lt"/>
              </a:rPr>
              <a:t> Algorithm Steps</a:t>
            </a:r>
            <a:endParaRPr lang="en-US" sz="2000">
              <a:ea typeface="+mn-lt"/>
              <a:cs typeface="+mn-lt"/>
            </a:endParaRPr>
          </a:p>
          <a:p>
            <a:pPr algn="l"/>
            <a:endParaRPr lang="en-US" dirty="0">
              <a:cs typeface="Calibri"/>
            </a:endParaRPr>
          </a:p>
        </p:txBody>
      </p:sp>
    </p:spTree>
    <p:extLst>
      <p:ext uri="{BB962C8B-B14F-4D97-AF65-F5344CB8AC3E}">
        <p14:creationId xmlns:p14="http://schemas.microsoft.com/office/powerpoint/2010/main" val="73642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D2D-2E66-E139-817F-69B2417154E5}"/>
              </a:ext>
            </a:extLst>
          </p:cNvPr>
          <p:cNvSpPr>
            <a:spLocks noGrp="1"/>
          </p:cNvSpPr>
          <p:nvPr>
            <p:ph type="title"/>
          </p:nvPr>
        </p:nvSpPr>
        <p:spPr>
          <a:xfrm>
            <a:off x="556382" y="102811"/>
            <a:ext cx="7965440" cy="558800"/>
          </a:xfrm>
        </p:spPr>
        <p:txBody>
          <a:bodyPr>
            <a:noAutofit/>
          </a:bodyPr>
          <a:lstStyle/>
          <a:p>
            <a:r>
              <a:rPr lang="en-IN" sz="4000" b="1" dirty="0"/>
              <a:t>Conclusion</a:t>
            </a:r>
            <a:endParaRPr lang="en-IN" sz="4000" b="1" dirty="0">
              <a:cs typeface="Calibri Light"/>
            </a:endParaRPr>
          </a:p>
        </p:txBody>
      </p:sp>
      <p:sp>
        <p:nvSpPr>
          <p:cNvPr id="3" name="Content Placeholder 2">
            <a:extLst>
              <a:ext uri="{FF2B5EF4-FFF2-40B4-BE49-F238E27FC236}">
                <a16:creationId xmlns:a16="http://schemas.microsoft.com/office/drawing/2014/main" id="{9FD92D20-D420-FAAC-5770-7A6B4FC13CEF}"/>
              </a:ext>
            </a:extLst>
          </p:cNvPr>
          <p:cNvSpPr>
            <a:spLocks noGrp="1"/>
          </p:cNvSpPr>
          <p:nvPr>
            <p:ph idx="1"/>
          </p:nvPr>
        </p:nvSpPr>
        <p:spPr>
          <a:xfrm>
            <a:off x="86360" y="660400"/>
            <a:ext cx="11709400" cy="6096000"/>
          </a:xfrm>
        </p:spPr>
        <p:txBody>
          <a:bodyPr vert="horz" lIns="91440" tIns="45720" rIns="91440" bIns="45720" rtlCol="0" anchor="t">
            <a:normAutofit fontScale="85000" lnSpcReduction="10000"/>
          </a:bodyPr>
          <a:lstStyle/>
          <a:p>
            <a:pPr marL="514350" indent="-514350">
              <a:buAutoNum type="arabicPeriod"/>
            </a:pPr>
            <a:r>
              <a:rPr lang="en-IN" dirty="0"/>
              <a:t>Minimization of overall energy expenditure was formulated as a TSP problem, where we minimized the sum of distances between the nodes travelled/included in the tour.</a:t>
            </a:r>
          </a:p>
          <a:p>
            <a:pPr marL="514350" indent="-514350">
              <a:buAutoNum type="arabicPeriod"/>
            </a:pPr>
            <a:r>
              <a:rPr lang="en-IN" dirty="0"/>
              <a:t>Several optimizations where done, such as looking out for articulation points, getting biconnected components, breaking parent-child relationships in biconnected components.</a:t>
            </a:r>
          </a:p>
          <a:p>
            <a:pPr marL="514350" indent="-514350">
              <a:buAutoNum type="arabicPeriod"/>
            </a:pPr>
            <a:r>
              <a:rPr lang="en-IN" dirty="0"/>
              <a:t>The problem was posed as a minimization problem (minimization the sum of distances between the nodes). Equations were formulated and </a:t>
            </a:r>
            <a:r>
              <a:rPr lang="en-IN" dirty="0" err="1"/>
              <a:t>Gurobi</a:t>
            </a:r>
            <a:r>
              <a:rPr lang="en-IN" dirty="0"/>
              <a:t> optimizer was used.</a:t>
            </a:r>
          </a:p>
          <a:p>
            <a:pPr marL="514350" indent="-514350">
              <a:buAutoNum type="arabicPeriod"/>
            </a:pPr>
            <a:r>
              <a:rPr lang="en-IN" dirty="0"/>
              <a:t>A fine-tuning heuristic was developed to minimize the total energy expenditure in the TSP cycles in subgraphs.</a:t>
            </a:r>
          </a:p>
          <a:p>
            <a:pPr marL="514350" indent="-514350">
              <a:buAutoNum type="arabicPeriod"/>
            </a:pPr>
            <a:r>
              <a:rPr lang="en-IN" dirty="0"/>
              <a:t>Solutions within subgraphs were stitched, finally to get to the overall solution.</a:t>
            </a:r>
          </a:p>
          <a:p>
            <a:pPr marL="514350" indent="-514350">
              <a:buAutoNum type="arabicPeriod"/>
            </a:pPr>
            <a:r>
              <a:rPr lang="en-IN" dirty="0"/>
              <a:t>Showed that solution worked on two extreme cases (minimal to maximal articulation points).</a:t>
            </a:r>
          </a:p>
          <a:p>
            <a:pPr marL="514350" indent="-514350">
              <a:buAutoNum type="arabicPeriod"/>
            </a:pPr>
            <a:r>
              <a:rPr lang="en-IN" dirty="0"/>
              <a:t>A network of 100 locations with 50 drop-off points was tested and was run successfully.</a:t>
            </a:r>
          </a:p>
          <a:p>
            <a:pPr marL="514350" indent="-514350">
              <a:buAutoNum type="arabicPeriod"/>
            </a:pPr>
            <a:r>
              <a:rPr lang="en-IN" dirty="0" err="1"/>
              <a:t>Christofide’s</a:t>
            </a:r>
            <a:r>
              <a:rPr lang="en-IN" dirty="0"/>
              <a:t> algorithm was also explored. With a small number of nodes, it suggested a path the same length as the optimal path. With 20+ nodes, it was &lt;= 1.5 times optimal.</a:t>
            </a:r>
            <a:endParaRPr lang="en-IN" dirty="0">
              <a:cs typeface="Calibri"/>
            </a:endParaRPr>
          </a:p>
        </p:txBody>
      </p:sp>
    </p:spTree>
    <p:extLst>
      <p:ext uri="{BB962C8B-B14F-4D97-AF65-F5344CB8AC3E}">
        <p14:creationId xmlns:p14="http://schemas.microsoft.com/office/powerpoint/2010/main" val="166488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414D-0303-27BE-84EA-615731B8AB10}"/>
              </a:ext>
            </a:extLst>
          </p:cNvPr>
          <p:cNvSpPr>
            <a:spLocks noGrp="1"/>
          </p:cNvSpPr>
          <p:nvPr>
            <p:ph type="title"/>
          </p:nvPr>
        </p:nvSpPr>
        <p:spPr>
          <a:xfrm>
            <a:off x="4018280" y="2766218"/>
            <a:ext cx="2758440" cy="1325563"/>
          </a:xfrm>
        </p:spPr>
        <p:txBody>
          <a:bodyPr/>
          <a:lstStyle/>
          <a:p>
            <a:r>
              <a:rPr lang="en-IN" dirty="0"/>
              <a:t>Thank You</a:t>
            </a:r>
          </a:p>
        </p:txBody>
      </p:sp>
    </p:spTree>
    <p:extLst>
      <p:ext uri="{BB962C8B-B14F-4D97-AF65-F5344CB8AC3E}">
        <p14:creationId xmlns:p14="http://schemas.microsoft.com/office/powerpoint/2010/main" val="316554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7714-9F04-742A-82C9-426C3567EEA7}"/>
              </a:ext>
            </a:extLst>
          </p:cNvPr>
          <p:cNvSpPr>
            <a:spLocks noGrp="1"/>
          </p:cNvSpPr>
          <p:nvPr>
            <p:ph type="title"/>
          </p:nvPr>
        </p:nvSpPr>
        <p:spPr>
          <a:xfrm>
            <a:off x="471714" y="72571"/>
            <a:ext cx="9975273" cy="1039091"/>
          </a:xfrm>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F663953A-1295-D8A8-EF02-271F020A9E14}"/>
              </a:ext>
            </a:extLst>
          </p:cNvPr>
          <p:cNvSpPr>
            <a:spLocks noGrp="1"/>
          </p:cNvSpPr>
          <p:nvPr>
            <p:ph idx="1"/>
          </p:nvPr>
        </p:nvSpPr>
        <p:spPr>
          <a:xfrm>
            <a:off x="297873" y="1253331"/>
            <a:ext cx="10515600" cy="4351338"/>
          </a:xfrm>
        </p:spPr>
        <p:txBody>
          <a:bodyPr vert="horz" lIns="91440" tIns="45720" rIns="91440" bIns="45720" rtlCol="0" anchor="t">
            <a:normAutofit/>
          </a:bodyPr>
          <a:lstStyle/>
          <a:p>
            <a:pPr marL="514350" indent="-514350">
              <a:buAutoNum type="arabicPeriod"/>
            </a:pPr>
            <a:r>
              <a:rPr lang="en-IN" dirty="0"/>
              <a:t>Problem Introduction </a:t>
            </a:r>
          </a:p>
          <a:p>
            <a:pPr marL="514350" indent="-514350">
              <a:buAutoNum type="arabicPeriod"/>
            </a:pPr>
            <a:r>
              <a:rPr lang="en-IN" dirty="0"/>
              <a:t>ILP-based TSP Solution </a:t>
            </a:r>
          </a:p>
          <a:p>
            <a:pPr marL="514350" indent="-514350">
              <a:buAutoNum type="arabicPeriod"/>
            </a:pPr>
            <a:r>
              <a:rPr lang="en-IN" dirty="0" err="1"/>
              <a:t>Christofides</a:t>
            </a:r>
            <a:r>
              <a:rPr lang="en-IN" dirty="0"/>
              <a:t> Algorithm Solution</a:t>
            </a:r>
            <a:endParaRPr lang="en-IN" dirty="0">
              <a:cs typeface="Calibri"/>
            </a:endParaRPr>
          </a:p>
          <a:p>
            <a:pPr marL="514350" indent="-514350">
              <a:buAutoNum type="arabicPeriod"/>
            </a:pPr>
            <a:r>
              <a:rPr lang="en-IN" dirty="0">
                <a:cs typeface="Calibri"/>
              </a:rPr>
              <a:t>Conclusion</a:t>
            </a:r>
          </a:p>
          <a:p>
            <a:pPr marL="514350" indent="-514350">
              <a:buAutoNum type="arabicPeriod"/>
            </a:pPr>
            <a:endParaRPr lang="en-IN" dirty="0"/>
          </a:p>
        </p:txBody>
      </p:sp>
    </p:spTree>
    <p:extLst>
      <p:ext uri="{BB962C8B-B14F-4D97-AF65-F5344CB8AC3E}">
        <p14:creationId xmlns:p14="http://schemas.microsoft.com/office/powerpoint/2010/main" val="73688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B8A6-893C-92AB-76D2-3B14170A6D3B}"/>
              </a:ext>
            </a:extLst>
          </p:cNvPr>
          <p:cNvSpPr>
            <a:spLocks noGrp="1"/>
          </p:cNvSpPr>
          <p:nvPr>
            <p:ph type="title"/>
          </p:nvPr>
        </p:nvSpPr>
        <p:spPr>
          <a:xfrm>
            <a:off x="236638" y="27311"/>
            <a:ext cx="10185400" cy="610235"/>
          </a:xfrm>
        </p:spPr>
        <p:txBody>
          <a:bodyPr>
            <a:normAutofit fontScale="90000"/>
          </a:bodyPr>
          <a:lstStyle/>
          <a:p>
            <a:r>
              <a:rPr lang="en-IN" dirty="0"/>
              <a:t>Problem Introduction</a:t>
            </a:r>
          </a:p>
        </p:txBody>
      </p:sp>
      <p:pic>
        <p:nvPicPr>
          <p:cNvPr id="4" name="Content Placeholder 3">
            <a:extLst>
              <a:ext uri="{FF2B5EF4-FFF2-40B4-BE49-F238E27FC236}">
                <a16:creationId xmlns:a16="http://schemas.microsoft.com/office/drawing/2014/main" id="{B82BCBEF-939E-D980-3715-E0094D175803}"/>
              </a:ext>
            </a:extLst>
          </p:cNvPr>
          <p:cNvPicPr>
            <a:picLocks noGrp="1" noChangeAspect="1"/>
          </p:cNvPicPr>
          <p:nvPr>
            <p:ph idx="1"/>
          </p:nvPr>
        </p:nvPicPr>
        <p:blipFill>
          <a:blip r:embed="rId3"/>
          <a:stretch>
            <a:fillRect/>
          </a:stretch>
        </p:blipFill>
        <p:spPr>
          <a:xfrm>
            <a:off x="0" y="4614644"/>
            <a:ext cx="5919222" cy="2216045"/>
          </a:xfrm>
          <a:prstGeom prst="rect">
            <a:avLst/>
          </a:prstGeom>
        </p:spPr>
      </p:pic>
      <p:pic>
        <p:nvPicPr>
          <p:cNvPr id="5" name="Content Placeholder 4">
            <a:extLst>
              <a:ext uri="{FF2B5EF4-FFF2-40B4-BE49-F238E27FC236}">
                <a16:creationId xmlns:a16="http://schemas.microsoft.com/office/drawing/2014/main" id="{5AC66740-82D1-8FE5-87F7-E250F361B1A4}"/>
              </a:ext>
            </a:extLst>
          </p:cNvPr>
          <p:cNvPicPr>
            <a:picLocks noChangeAspect="1"/>
          </p:cNvPicPr>
          <p:nvPr/>
        </p:nvPicPr>
        <p:blipFill>
          <a:blip r:embed="rId4"/>
          <a:stretch>
            <a:fillRect/>
          </a:stretch>
        </p:blipFill>
        <p:spPr>
          <a:xfrm>
            <a:off x="6103321" y="4591154"/>
            <a:ext cx="6088680" cy="2216046"/>
          </a:xfrm>
          <a:prstGeom prst="rect">
            <a:avLst/>
          </a:prstGeom>
        </p:spPr>
      </p:pic>
      <p:pic>
        <p:nvPicPr>
          <p:cNvPr id="9" name="Picture 8">
            <a:extLst>
              <a:ext uri="{FF2B5EF4-FFF2-40B4-BE49-F238E27FC236}">
                <a16:creationId xmlns:a16="http://schemas.microsoft.com/office/drawing/2014/main" id="{356FCF85-65E8-74C4-F8D9-3610161743B6}"/>
              </a:ext>
            </a:extLst>
          </p:cNvPr>
          <p:cNvPicPr>
            <a:picLocks noChangeAspect="1"/>
          </p:cNvPicPr>
          <p:nvPr/>
        </p:nvPicPr>
        <p:blipFill>
          <a:blip r:embed="rId5"/>
          <a:stretch>
            <a:fillRect/>
          </a:stretch>
        </p:blipFill>
        <p:spPr>
          <a:xfrm>
            <a:off x="8652076" y="0"/>
            <a:ext cx="3539924" cy="2484839"/>
          </a:xfrm>
          <a:prstGeom prst="rect">
            <a:avLst/>
          </a:prstGeom>
        </p:spPr>
      </p:pic>
      <p:sp>
        <p:nvSpPr>
          <p:cNvPr id="11" name="TextBox 10">
            <a:extLst>
              <a:ext uri="{FF2B5EF4-FFF2-40B4-BE49-F238E27FC236}">
                <a16:creationId xmlns:a16="http://schemas.microsoft.com/office/drawing/2014/main" id="{2D97A30F-48C1-861F-D0D6-11E8D40142E2}"/>
              </a:ext>
            </a:extLst>
          </p:cNvPr>
          <p:cNvSpPr txBox="1"/>
          <p:nvPr/>
        </p:nvSpPr>
        <p:spPr>
          <a:xfrm>
            <a:off x="0" y="711200"/>
            <a:ext cx="8898038" cy="4031873"/>
          </a:xfrm>
          <a:prstGeom prst="rect">
            <a:avLst/>
          </a:prstGeom>
          <a:noFill/>
        </p:spPr>
        <p:txBody>
          <a:bodyPr wrap="square">
            <a:spAutoFit/>
          </a:bodyPr>
          <a:lstStyle/>
          <a:p>
            <a:pPr marL="285750" indent="-285750">
              <a:buFont typeface="Arial" panose="020B0604020202020204" pitchFamily="34" charset="0"/>
              <a:buChar char="•"/>
            </a:pPr>
            <a:r>
              <a:rPr lang="en-IN" sz="1600" dirty="0"/>
              <a:t>Parcel delivery by the delivery truck. Delivery as to be done at either local hubs/houses. Drop-off points are in blue below. </a:t>
            </a:r>
          </a:p>
          <a:p>
            <a:endParaRPr lang="en-IN" sz="1600" dirty="0"/>
          </a:p>
          <a:p>
            <a:pPr marL="285750" indent="-285750">
              <a:buFont typeface="Arial" panose="020B0604020202020204" pitchFamily="34" charset="0"/>
              <a:buChar char="•"/>
            </a:pPr>
            <a:r>
              <a:rPr lang="en-IN" sz="1600" dirty="0"/>
              <a:t>Destinations are the black/blue nodes. Since, in the problem below, number of destinations are higher than the number of drop-off points, these drop-off points will have multiple parcels dropped off. </a:t>
            </a:r>
          </a:p>
          <a:p>
            <a:endParaRPr lang="en-IN" sz="1600" dirty="0"/>
          </a:p>
          <a:p>
            <a:pPr marL="285750" indent="-285750">
              <a:buFont typeface="Arial" panose="020B0604020202020204" pitchFamily="34" charset="0"/>
              <a:buChar char="•"/>
            </a:pPr>
            <a:r>
              <a:rPr lang="en-IN" sz="1600" dirty="0"/>
              <a:t>Problem: Total energy minimization (energy of the truck as well as the owner taking its parcel). Say energy consumed by truck is 2/3 units on the road length of 1 unit, however road lengths can be less than 21K Kms. Energy consumed by local owner taking the parcel from drop-off points (can be local hubs) is 1 unit (constant, not changing).</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Indirectly, it can be formulated as a TSP problem, where we can plan the drop-offs in such a way that it is possible to minimize the sum of distances between the nodes travelled/included in the tour. </a:t>
            </a:r>
          </a:p>
          <a:p>
            <a:endParaRPr lang="en-IN" sz="1600" dirty="0"/>
          </a:p>
          <a:p>
            <a:pPr marL="285750" indent="-285750">
              <a:buFont typeface="Arial" panose="020B0604020202020204" pitchFamily="34" charset="0"/>
              <a:buChar char="•"/>
            </a:pPr>
            <a:r>
              <a:rPr lang="en-IN" sz="1600" dirty="0"/>
              <a:t>Because of the TSP nature, we explored two different kings of algorithms which we will be talking about. One was based on Integer Linear Programming, Another was based on </a:t>
            </a:r>
            <a:r>
              <a:rPr lang="en-IN" sz="1600" dirty="0" err="1"/>
              <a:t>Christofide’s</a:t>
            </a:r>
            <a:r>
              <a:rPr lang="en-IN" sz="1600" dirty="0"/>
              <a:t> algorithm</a:t>
            </a:r>
          </a:p>
        </p:txBody>
      </p:sp>
    </p:spTree>
    <p:extLst>
      <p:ext uri="{BB962C8B-B14F-4D97-AF65-F5344CB8AC3E}">
        <p14:creationId xmlns:p14="http://schemas.microsoft.com/office/powerpoint/2010/main" val="244569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12B3-68B2-EA57-6F3B-9A667C4A2F54}"/>
              </a:ext>
            </a:extLst>
          </p:cNvPr>
          <p:cNvSpPr>
            <a:spLocks noGrp="1"/>
          </p:cNvSpPr>
          <p:nvPr>
            <p:ph type="title"/>
          </p:nvPr>
        </p:nvSpPr>
        <p:spPr>
          <a:xfrm>
            <a:off x="127000" y="101437"/>
            <a:ext cx="11607800" cy="478155"/>
          </a:xfrm>
        </p:spPr>
        <p:txBody>
          <a:bodyPr>
            <a:noAutofit/>
          </a:bodyPr>
          <a:lstStyle/>
          <a:p>
            <a:r>
              <a:rPr lang="en-IN" sz="3200" b="1" dirty="0"/>
              <a:t>Input Format (specifically for/from TSP Solver)</a:t>
            </a:r>
          </a:p>
        </p:txBody>
      </p:sp>
      <p:sp>
        <p:nvSpPr>
          <p:cNvPr id="3" name="Content Placeholder 2">
            <a:extLst>
              <a:ext uri="{FF2B5EF4-FFF2-40B4-BE49-F238E27FC236}">
                <a16:creationId xmlns:a16="http://schemas.microsoft.com/office/drawing/2014/main" id="{CF7C4D16-D555-26B4-0123-B996AE031971}"/>
              </a:ext>
            </a:extLst>
          </p:cNvPr>
          <p:cNvSpPr>
            <a:spLocks noGrp="1"/>
          </p:cNvSpPr>
          <p:nvPr>
            <p:ph idx="1"/>
          </p:nvPr>
        </p:nvSpPr>
        <p:spPr>
          <a:xfrm>
            <a:off x="127000" y="870584"/>
            <a:ext cx="11780520" cy="5763895"/>
          </a:xfrm>
        </p:spPr>
        <p:txBody>
          <a:bodyPr vert="horz" lIns="91440" tIns="45720" rIns="91440" bIns="45720" rtlCol="0" anchor="t">
            <a:normAutofit/>
          </a:bodyPr>
          <a:lstStyle/>
          <a:p>
            <a:pPr marL="0" indent="0">
              <a:buNone/>
            </a:pPr>
            <a:r>
              <a:rPr lang="en-IN" sz="2000" b="1" dirty="0"/>
              <a:t>Input Format:</a:t>
            </a:r>
          </a:p>
          <a:p>
            <a:pPr marL="0" indent="0">
              <a:buNone/>
            </a:pPr>
            <a:r>
              <a:rPr lang="en-IN" sz="2000" b="1" dirty="0"/>
              <a:t>Line 1:</a:t>
            </a:r>
            <a:r>
              <a:rPr lang="en-IN" sz="2000" dirty="0"/>
              <a:t> No. of locations (where parcel has to go)</a:t>
            </a:r>
            <a:endParaRPr lang="en-IN" sz="2000">
              <a:cs typeface="Calibri"/>
            </a:endParaRPr>
          </a:p>
          <a:p>
            <a:pPr marL="0" indent="0">
              <a:buNone/>
            </a:pPr>
            <a:r>
              <a:rPr lang="en-IN" sz="2000" b="1" dirty="0"/>
              <a:t>Line 2:</a:t>
            </a:r>
            <a:r>
              <a:rPr lang="en-IN" sz="2000" dirty="0"/>
              <a:t> No. of drop-off locations (home/local hub)</a:t>
            </a:r>
          </a:p>
          <a:p>
            <a:pPr marL="0" indent="0">
              <a:buNone/>
            </a:pPr>
            <a:r>
              <a:rPr lang="en-IN" sz="2000" b="1" dirty="0"/>
              <a:t>Line 3:</a:t>
            </a:r>
            <a:r>
              <a:rPr lang="en-IN" sz="2000" dirty="0"/>
              <a:t> Location/names</a:t>
            </a:r>
          </a:p>
          <a:p>
            <a:pPr marL="0" indent="0">
              <a:buNone/>
            </a:pPr>
            <a:r>
              <a:rPr lang="en-IN" sz="2000" b="1" dirty="0"/>
              <a:t>Line 4:</a:t>
            </a:r>
            <a:r>
              <a:rPr lang="en-IN" sz="2000" dirty="0"/>
              <a:t> Home/local hub/names (will be the subset of Line 3)</a:t>
            </a:r>
          </a:p>
          <a:p>
            <a:pPr marL="0" indent="0">
              <a:buNone/>
            </a:pPr>
            <a:r>
              <a:rPr lang="en-IN" sz="2000" b="1" dirty="0"/>
              <a:t>Line 5:</a:t>
            </a:r>
            <a:r>
              <a:rPr lang="en-IN" sz="2000" dirty="0"/>
              <a:t> Main hub (starting/ending point)</a:t>
            </a:r>
          </a:p>
          <a:p>
            <a:pPr marL="0" indent="0">
              <a:buNone/>
            </a:pPr>
            <a:r>
              <a:rPr lang="en-IN" sz="2000" dirty="0"/>
              <a:t>Remaining Lines: adjacency matrix representation of graph. Location I refers to the location name at index </a:t>
            </a:r>
            <a:r>
              <a:rPr lang="en-IN" sz="2000" dirty="0" err="1"/>
              <a:t>i</a:t>
            </a:r>
            <a:r>
              <a:rPr lang="en-IN" sz="2000" dirty="0"/>
              <a:t>. No road between two location is denoted as ‘x’. If there is a direct route between two locations, that is marked as the length of the road. (In example shown, all routes are marked as length of 1). </a:t>
            </a:r>
            <a:endParaRPr lang="en-IN" sz="2000" dirty="0">
              <a:cs typeface="Calibri"/>
            </a:endParaRPr>
          </a:p>
          <a:p>
            <a:pPr marL="0" indent="0">
              <a:buNone/>
            </a:pPr>
            <a:endParaRPr lang="en-IN" sz="2000" dirty="0"/>
          </a:p>
        </p:txBody>
      </p:sp>
      <p:pic>
        <p:nvPicPr>
          <p:cNvPr id="7" name="Picture 6">
            <a:extLst>
              <a:ext uri="{FF2B5EF4-FFF2-40B4-BE49-F238E27FC236}">
                <a16:creationId xmlns:a16="http://schemas.microsoft.com/office/drawing/2014/main" id="{649194F7-E3B0-5756-9226-3476BBF3B51D}"/>
              </a:ext>
            </a:extLst>
          </p:cNvPr>
          <p:cNvPicPr>
            <a:picLocks noChangeAspect="1"/>
          </p:cNvPicPr>
          <p:nvPr/>
        </p:nvPicPr>
        <p:blipFill>
          <a:blip r:embed="rId3"/>
          <a:stretch>
            <a:fillRect/>
          </a:stretch>
        </p:blipFill>
        <p:spPr>
          <a:xfrm>
            <a:off x="7289434" y="609917"/>
            <a:ext cx="4618086" cy="2613303"/>
          </a:xfrm>
          <a:prstGeom prst="rect">
            <a:avLst/>
          </a:prstGeom>
        </p:spPr>
      </p:pic>
      <p:pic>
        <p:nvPicPr>
          <p:cNvPr id="6" name="Picture 5">
            <a:extLst>
              <a:ext uri="{FF2B5EF4-FFF2-40B4-BE49-F238E27FC236}">
                <a16:creationId xmlns:a16="http://schemas.microsoft.com/office/drawing/2014/main" id="{A1B7F4F9-EFA6-2847-E798-00E6D146467D}"/>
              </a:ext>
            </a:extLst>
          </p:cNvPr>
          <p:cNvPicPr>
            <a:picLocks noChangeAspect="1"/>
          </p:cNvPicPr>
          <p:nvPr/>
        </p:nvPicPr>
        <p:blipFill>
          <a:blip r:embed="rId4"/>
          <a:stretch>
            <a:fillRect/>
          </a:stretch>
        </p:blipFill>
        <p:spPr>
          <a:xfrm>
            <a:off x="63500" y="4304209"/>
            <a:ext cx="6197600" cy="2452354"/>
          </a:xfrm>
          <a:prstGeom prst="rect">
            <a:avLst/>
          </a:prstGeom>
        </p:spPr>
      </p:pic>
      <p:pic>
        <p:nvPicPr>
          <p:cNvPr id="8" name="Content Placeholder 4">
            <a:extLst>
              <a:ext uri="{FF2B5EF4-FFF2-40B4-BE49-F238E27FC236}">
                <a16:creationId xmlns:a16="http://schemas.microsoft.com/office/drawing/2014/main" id="{AF685C1A-E214-6103-A927-CEE5D9C3BDD9}"/>
              </a:ext>
            </a:extLst>
          </p:cNvPr>
          <p:cNvPicPr>
            <a:picLocks noChangeAspect="1"/>
          </p:cNvPicPr>
          <p:nvPr/>
        </p:nvPicPr>
        <p:blipFill>
          <a:blip r:embed="rId5"/>
          <a:stretch>
            <a:fillRect/>
          </a:stretch>
        </p:blipFill>
        <p:spPr>
          <a:xfrm>
            <a:off x="6629399" y="4879650"/>
            <a:ext cx="5435601" cy="1978350"/>
          </a:xfrm>
          <a:prstGeom prst="rect">
            <a:avLst/>
          </a:prstGeom>
        </p:spPr>
      </p:pic>
    </p:spTree>
    <p:extLst>
      <p:ext uri="{BB962C8B-B14F-4D97-AF65-F5344CB8AC3E}">
        <p14:creationId xmlns:p14="http://schemas.microsoft.com/office/powerpoint/2010/main" val="236682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99AB5C0F-EAF5-5108-86C2-CE97D72F2DC2}"/>
              </a:ext>
            </a:extLst>
          </p:cNvPr>
          <p:cNvSpPr/>
          <p:nvPr/>
        </p:nvSpPr>
        <p:spPr>
          <a:xfrm>
            <a:off x="242596" y="3682484"/>
            <a:ext cx="6812925"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Check for certain conditions </a:t>
            </a:r>
          </a:p>
          <a:p>
            <a:pPr algn="ctr"/>
            <a:endParaRPr lang="en-US" dirty="0">
              <a:solidFill>
                <a:schemeClr val="tx1"/>
              </a:solidFill>
            </a:endParaRPr>
          </a:p>
          <a:p>
            <a:pPr algn="ctr"/>
            <a:endParaRPr lang="en-IN" dirty="0">
              <a:solidFill>
                <a:schemeClr val="tx1"/>
              </a:solidFill>
            </a:endParaRPr>
          </a:p>
        </p:txBody>
      </p:sp>
      <p:sp>
        <p:nvSpPr>
          <p:cNvPr id="15" name="Rectangle: Rounded Corners 14">
            <a:extLst>
              <a:ext uri="{FF2B5EF4-FFF2-40B4-BE49-F238E27FC236}">
                <a16:creationId xmlns:a16="http://schemas.microsoft.com/office/drawing/2014/main" id="{4679EDC5-6F59-8FF1-8055-435C92CF0267}"/>
              </a:ext>
            </a:extLst>
          </p:cNvPr>
          <p:cNvSpPr/>
          <p:nvPr/>
        </p:nvSpPr>
        <p:spPr>
          <a:xfrm>
            <a:off x="7057737" y="3684199"/>
            <a:ext cx="4891667"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TSP Solver employed along with Heuristics  </a:t>
            </a:r>
          </a:p>
          <a:p>
            <a:pPr algn="ctr"/>
            <a:endParaRPr lang="en-US" dirty="0">
              <a:solidFill>
                <a:schemeClr val="tx1"/>
              </a:solidFill>
            </a:endParaRPr>
          </a:p>
          <a:p>
            <a:pPr algn="ctr"/>
            <a:endParaRPr lang="en-IN" dirty="0">
              <a:solidFill>
                <a:schemeClr val="tx1"/>
              </a:solidFill>
            </a:endParaRPr>
          </a:p>
        </p:txBody>
      </p:sp>
      <p:sp>
        <p:nvSpPr>
          <p:cNvPr id="2" name="Title 1">
            <a:extLst>
              <a:ext uri="{FF2B5EF4-FFF2-40B4-BE49-F238E27FC236}">
                <a16:creationId xmlns:a16="http://schemas.microsoft.com/office/drawing/2014/main" id="{72920A52-C01A-9EA2-3CB7-6C8075B4515A}"/>
              </a:ext>
            </a:extLst>
          </p:cNvPr>
          <p:cNvSpPr>
            <a:spLocks noGrp="1"/>
          </p:cNvSpPr>
          <p:nvPr>
            <p:ph type="title"/>
          </p:nvPr>
        </p:nvSpPr>
        <p:spPr>
          <a:xfrm>
            <a:off x="0" y="478663"/>
            <a:ext cx="9137073" cy="605259"/>
          </a:xfrm>
        </p:spPr>
        <p:txBody>
          <a:bodyPr>
            <a:normAutofit fontScale="90000"/>
          </a:bodyPr>
          <a:lstStyle/>
          <a:p>
            <a:r>
              <a:rPr lang="en-IN" dirty="0"/>
              <a:t>Overview of TSP Approach</a:t>
            </a:r>
          </a:p>
        </p:txBody>
      </p:sp>
      <p:sp>
        <p:nvSpPr>
          <p:cNvPr id="4" name="Rectangle: Rounded Corners 3">
            <a:extLst>
              <a:ext uri="{FF2B5EF4-FFF2-40B4-BE49-F238E27FC236}">
                <a16:creationId xmlns:a16="http://schemas.microsoft.com/office/drawing/2014/main" id="{8A392971-B943-CA0C-F828-515FDF7226FE}"/>
              </a:ext>
            </a:extLst>
          </p:cNvPr>
          <p:cNvSpPr/>
          <p:nvPr/>
        </p:nvSpPr>
        <p:spPr>
          <a:xfrm>
            <a:off x="242596" y="2199059"/>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 Process input file to get the information in it</a:t>
            </a:r>
          </a:p>
        </p:txBody>
      </p:sp>
      <p:sp>
        <p:nvSpPr>
          <p:cNvPr id="5" name="Rectangle: Rounded Corners 4">
            <a:extLst>
              <a:ext uri="{FF2B5EF4-FFF2-40B4-BE49-F238E27FC236}">
                <a16:creationId xmlns:a16="http://schemas.microsoft.com/office/drawing/2014/main" id="{E7C4E63E-B9F8-2FEC-44A6-2766D6152A56}"/>
              </a:ext>
            </a:extLst>
          </p:cNvPr>
          <p:cNvSpPr/>
          <p:nvPr/>
        </p:nvSpPr>
        <p:spPr>
          <a:xfrm>
            <a:off x="2653004" y="2162352"/>
            <a:ext cx="4326554"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 Create a graph from adjacency matrix (network x) and convert drop-off locations to indices</a:t>
            </a:r>
          </a:p>
        </p:txBody>
      </p:sp>
      <p:sp>
        <p:nvSpPr>
          <p:cNvPr id="7" name="Rectangle: Rounded Corners 6">
            <a:extLst>
              <a:ext uri="{FF2B5EF4-FFF2-40B4-BE49-F238E27FC236}">
                <a16:creationId xmlns:a16="http://schemas.microsoft.com/office/drawing/2014/main" id="{074FD747-34F5-E9E9-F5DE-A52DD60627E1}"/>
              </a:ext>
            </a:extLst>
          </p:cNvPr>
          <p:cNvSpPr/>
          <p:nvPr/>
        </p:nvSpPr>
        <p:spPr>
          <a:xfrm>
            <a:off x="7099301" y="2162352"/>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 Compute Articulation Map</a:t>
            </a:r>
          </a:p>
        </p:txBody>
      </p:sp>
      <p:sp>
        <p:nvSpPr>
          <p:cNvPr id="8" name="Rectangle: Rounded Corners 7">
            <a:extLst>
              <a:ext uri="{FF2B5EF4-FFF2-40B4-BE49-F238E27FC236}">
                <a16:creationId xmlns:a16="http://schemas.microsoft.com/office/drawing/2014/main" id="{6083D91C-47E9-3FEF-DE84-B0E06D5BCEB8}"/>
              </a:ext>
            </a:extLst>
          </p:cNvPr>
          <p:cNvSpPr/>
          <p:nvPr/>
        </p:nvSpPr>
        <p:spPr>
          <a:xfrm>
            <a:off x="9518780" y="3861451"/>
            <a:ext cx="2290665" cy="136907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 Invoke Integer Linear programming (ILP) solver</a:t>
            </a:r>
          </a:p>
        </p:txBody>
      </p:sp>
      <p:sp>
        <p:nvSpPr>
          <p:cNvPr id="9" name="Rectangle: Rounded Corners 8">
            <a:extLst>
              <a:ext uri="{FF2B5EF4-FFF2-40B4-BE49-F238E27FC236}">
                <a16:creationId xmlns:a16="http://schemas.microsoft.com/office/drawing/2014/main" id="{40C1D640-1120-0984-4723-D5CF2E013EC0}"/>
              </a:ext>
            </a:extLst>
          </p:cNvPr>
          <p:cNvSpPr/>
          <p:nvPr/>
        </p:nvSpPr>
        <p:spPr>
          <a:xfrm>
            <a:off x="1395292" y="3892624"/>
            <a:ext cx="454909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 Validate output</a:t>
            </a:r>
          </a:p>
        </p:txBody>
      </p:sp>
      <p:sp>
        <p:nvSpPr>
          <p:cNvPr id="10" name="Rectangle: Rounded Corners 9">
            <a:extLst>
              <a:ext uri="{FF2B5EF4-FFF2-40B4-BE49-F238E27FC236}">
                <a16:creationId xmlns:a16="http://schemas.microsoft.com/office/drawing/2014/main" id="{2CDA8144-990D-D45F-D7A7-6FB10DEDCBBC}"/>
              </a:ext>
            </a:extLst>
          </p:cNvPr>
          <p:cNvSpPr/>
          <p:nvPr/>
        </p:nvSpPr>
        <p:spPr>
          <a:xfrm>
            <a:off x="7157334" y="3878648"/>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 Fine-tune ILP solution (Heuristic)</a:t>
            </a:r>
          </a:p>
        </p:txBody>
      </p:sp>
      <p:sp>
        <p:nvSpPr>
          <p:cNvPr id="13" name="Rectangle: Rounded Corners 12">
            <a:extLst>
              <a:ext uri="{FF2B5EF4-FFF2-40B4-BE49-F238E27FC236}">
                <a16:creationId xmlns:a16="http://schemas.microsoft.com/office/drawing/2014/main" id="{112E2B08-2E6F-FA19-DEED-8F37CC622D07}"/>
              </a:ext>
            </a:extLst>
          </p:cNvPr>
          <p:cNvSpPr/>
          <p:nvPr/>
        </p:nvSpPr>
        <p:spPr>
          <a:xfrm>
            <a:off x="9538996" y="2162351"/>
            <a:ext cx="2410408"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 Tree based subdivision algorithm</a:t>
            </a:r>
          </a:p>
        </p:txBody>
      </p:sp>
      <p:sp>
        <p:nvSpPr>
          <p:cNvPr id="6" name="Rectangle: Rounded Corners 5">
            <a:extLst>
              <a:ext uri="{FF2B5EF4-FFF2-40B4-BE49-F238E27FC236}">
                <a16:creationId xmlns:a16="http://schemas.microsoft.com/office/drawing/2014/main" id="{2480A04E-DF1C-02A4-8A74-B61EC46BB778}"/>
              </a:ext>
            </a:extLst>
          </p:cNvPr>
          <p:cNvSpPr/>
          <p:nvPr/>
        </p:nvSpPr>
        <p:spPr>
          <a:xfrm>
            <a:off x="174172" y="1392967"/>
            <a:ext cx="6883565" cy="2291232"/>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Manipulating Data</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1" name="Rectangle: Rounded Corners 10">
            <a:extLst>
              <a:ext uri="{FF2B5EF4-FFF2-40B4-BE49-F238E27FC236}">
                <a16:creationId xmlns:a16="http://schemas.microsoft.com/office/drawing/2014/main" id="{680EC60C-7D14-E55A-34D2-A4D1E0E0E8CB}"/>
              </a:ext>
            </a:extLst>
          </p:cNvPr>
          <p:cNvSpPr/>
          <p:nvPr/>
        </p:nvSpPr>
        <p:spPr>
          <a:xfrm>
            <a:off x="7057737" y="1392967"/>
            <a:ext cx="2400653" cy="2282556"/>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Creating Subgraphs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4" name="Rectangle: Rounded Corners 13">
            <a:extLst>
              <a:ext uri="{FF2B5EF4-FFF2-40B4-BE49-F238E27FC236}">
                <a16:creationId xmlns:a16="http://schemas.microsoft.com/office/drawing/2014/main" id="{4143DFEE-726C-F5D1-D57E-5DE7A3E97B32}"/>
              </a:ext>
            </a:extLst>
          </p:cNvPr>
          <p:cNvSpPr/>
          <p:nvPr/>
        </p:nvSpPr>
        <p:spPr>
          <a:xfrm>
            <a:off x="9458390" y="1401643"/>
            <a:ext cx="2559438" cy="2255957"/>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Solving subgraphs and connecting them back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val="114935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236F-39DE-3425-16BA-C440ED97BD3E}"/>
              </a:ext>
            </a:extLst>
          </p:cNvPr>
          <p:cNvSpPr>
            <a:spLocks noGrp="1"/>
          </p:cNvSpPr>
          <p:nvPr>
            <p:ph type="title"/>
          </p:nvPr>
        </p:nvSpPr>
        <p:spPr>
          <a:xfrm>
            <a:off x="0" y="20572"/>
            <a:ext cx="10001865" cy="711507"/>
          </a:xfrm>
        </p:spPr>
        <p:txBody>
          <a:bodyPr>
            <a:normAutofit/>
          </a:bodyPr>
          <a:lstStyle/>
          <a:p>
            <a:r>
              <a:rPr lang="en-IN" sz="3000" dirty="0"/>
              <a:t>Tree Based Subdivision Algorithm</a:t>
            </a:r>
          </a:p>
        </p:txBody>
      </p:sp>
      <p:pic>
        <p:nvPicPr>
          <p:cNvPr id="9" name="Picture 8">
            <a:extLst>
              <a:ext uri="{FF2B5EF4-FFF2-40B4-BE49-F238E27FC236}">
                <a16:creationId xmlns:a16="http://schemas.microsoft.com/office/drawing/2014/main" id="{ABB3D8A0-B22D-A626-94E3-C25C16F54032}"/>
              </a:ext>
            </a:extLst>
          </p:cNvPr>
          <p:cNvPicPr>
            <a:picLocks noChangeAspect="1"/>
          </p:cNvPicPr>
          <p:nvPr/>
        </p:nvPicPr>
        <p:blipFill>
          <a:blip r:embed="rId3"/>
          <a:stretch>
            <a:fillRect/>
          </a:stretch>
        </p:blipFill>
        <p:spPr>
          <a:xfrm>
            <a:off x="6622026" y="188144"/>
            <a:ext cx="5275006" cy="2545140"/>
          </a:xfrm>
          <a:prstGeom prst="rect">
            <a:avLst/>
          </a:prstGeom>
        </p:spPr>
      </p:pic>
      <p:pic>
        <p:nvPicPr>
          <p:cNvPr id="13" name="Picture 12">
            <a:extLst>
              <a:ext uri="{FF2B5EF4-FFF2-40B4-BE49-F238E27FC236}">
                <a16:creationId xmlns:a16="http://schemas.microsoft.com/office/drawing/2014/main" id="{1E717D25-56A6-EA8B-ABBE-61985CDF7FF1}"/>
              </a:ext>
            </a:extLst>
          </p:cNvPr>
          <p:cNvPicPr>
            <a:picLocks noChangeAspect="1"/>
          </p:cNvPicPr>
          <p:nvPr/>
        </p:nvPicPr>
        <p:blipFill>
          <a:blip r:embed="rId4"/>
          <a:stretch>
            <a:fillRect/>
          </a:stretch>
        </p:blipFill>
        <p:spPr>
          <a:xfrm>
            <a:off x="6622026" y="3111838"/>
            <a:ext cx="5388416" cy="3662588"/>
          </a:xfrm>
          <a:prstGeom prst="rect">
            <a:avLst/>
          </a:prstGeom>
        </p:spPr>
      </p:pic>
      <p:pic>
        <p:nvPicPr>
          <p:cNvPr id="15" name="Picture 14">
            <a:extLst>
              <a:ext uri="{FF2B5EF4-FFF2-40B4-BE49-F238E27FC236}">
                <a16:creationId xmlns:a16="http://schemas.microsoft.com/office/drawing/2014/main" id="{FE9D973F-9EEF-0E6E-789E-BC5A655318FB}"/>
              </a:ext>
            </a:extLst>
          </p:cNvPr>
          <p:cNvPicPr>
            <a:picLocks noChangeAspect="1"/>
          </p:cNvPicPr>
          <p:nvPr/>
        </p:nvPicPr>
        <p:blipFill>
          <a:blip r:embed="rId5"/>
          <a:stretch>
            <a:fillRect/>
          </a:stretch>
        </p:blipFill>
        <p:spPr>
          <a:xfrm>
            <a:off x="181558" y="732079"/>
            <a:ext cx="4435224" cy="5837426"/>
          </a:xfrm>
          <a:prstGeom prst="rect">
            <a:avLst/>
          </a:prstGeom>
        </p:spPr>
      </p:pic>
      <p:sp>
        <p:nvSpPr>
          <p:cNvPr id="17" name="TextBox 16">
            <a:extLst>
              <a:ext uri="{FF2B5EF4-FFF2-40B4-BE49-F238E27FC236}">
                <a16:creationId xmlns:a16="http://schemas.microsoft.com/office/drawing/2014/main" id="{977F6BA9-56DA-693E-5E15-529E10698BB4}"/>
              </a:ext>
            </a:extLst>
          </p:cNvPr>
          <p:cNvSpPr txBox="1"/>
          <p:nvPr/>
        </p:nvSpPr>
        <p:spPr>
          <a:xfrm>
            <a:off x="-102800" y="6569505"/>
            <a:ext cx="2501970" cy="276999"/>
          </a:xfrm>
          <a:prstGeom prst="rect">
            <a:avLst/>
          </a:prstGeom>
          <a:noFill/>
        </p:spPr>
        <p:txBody>
          <a:bodyPr wrap="square" lIns="91440" tIns="45720" rIns="91440" bIns="45720" anchor="t">
            <a:spAutoFit/>
          </a:bodyPr>
          <a:lstStyle/>
          <a:p>
            <a:r>
              <a:rPr lang="en-IN" sz="1200" dirty="0"/>
              <a:t>Taken from the Project Report</a:t>
            </a:r>
          </a:p>
        </p:txBody>
      </p:sp>
    </p:spTree>
    <p:extLst>
      <p:ext uri="{BB962C8B-B14F-4D97-AF65-F5344CB8AC3E}">
        <p14:creationId xmlns:p14="http://schemas.microsoft.com/office/powerpoint/2010/main" val="158898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54AE7F4B-F4E3-EC79-54EB-F83B78789BC1}"/>
              </a:ext>
            </a:extLst>
          </p:cNvPr>
          <p:cNvSpPr/>
          <p:nvPr/>
        </p:nvSpPr>
        <p:spPr>
          <a:xfrm>
            <a:off x="1" y="133350"/>
            <a:ext cx="5010150" cy="672465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dirty="0">
              <a:solidFill>
                <a:schemeClr val="tx1"/>
              </a:solidFill>
              <a:cs typeface="Calibri" panose="020F0502020204030204"/>
            </a:endParaRPr>
          </a:p>
          <a:p>
            <a:pPr algn="ctr"/>
            <a:endParaRPr lang="en-US" dirty="0">
              <a:solidFill>
                <a:schemeClr val="tx1"/>
              </a:solidFill>
              <a:cs typeface="Calibri" panose="020F0502020204030204"/>
            </a:endParaRPr>
          </a:p>
          <a:p>
            <a:pPr algn="ctr"/>
            <a:endParaRPr lang="en-US" dirty="0">
              <a:solidFill>
                <a:schemeClr val="tx1"/>
              </a:solidFill>
              <a:cs typeface="Calibri" panose="020F0502020204030204"/>
            </a:endParaRPr>
          </a:p>
          <a:p>
            <a:pPr algn="ctr"/>
            <a:endParaRPr lang="en-US" dirty="0">
              <a:solidFill>
                <a:schemeClr val="tx1"/>
              </a:solidFill>
              <a:cs typeface="Calibri" panose="020F0502020204030204"/>
            </a:endParaRPr>
          </a:p>
          <a:p>
            <a:pPr algn="ctr"/>
            <a:endParaRPr lang="en-US" dirty="0">
              <a:solidFill>
                <a:schemeClr val="tx1"/>
              </a:solidFill>
            </a:endParaRPr>
          </a:p>
          <a:p>
            <a:pPr algn="ctr"/>
            <a:endParaRPr lang="en-IN" dirty="0">
              <a:solidFill>
                <a:schemeClr val="tx1"/>
              </a:solidFill>
              <a:cs typeface="Calibri" panose="020F0502020204030204"/>
            </a:endParaRP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120478" y="766346"/>
            <a:ext cx="4546771" cy="62392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t>Find biconnected components</a:t>
            </a:r>
            <a:endParaRPr lang="en-IN" b="1" dirty="0"/>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120477" y="1552655"/>
            <a:ext cx="4546771" cy="44759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Identify articulation points</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143627" y="2164666"/>
            <a:ext cx="4546771" cy="119364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Initialize articulation map and include starting location</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120477" y="3839235"/>
            <a:ext cx="4546771" cy="87595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 BFS to remove parent-child relationship between articulation points</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143627" y="5081199"/>
            <a:ext cx="4611136"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DFS over articulation map to construct subgraphs associated with articulation points</a:t>
            </a:r>
          </a:p>
        </p:txBody>
      </p:sp>
      <p:pic>
        <p:nvPicPr>
          <p:cNvPr id="15" name="Picture 14">
            <a:extLst>
              <a:ext uri="{FF2B5EF4-FFF2-40B4-BE49-F238E27FC236}">
                <a16:creationId xmlns:a16="http://schemas.microsoft.com/office/drawing/2014/main" id="{FDB09252-7A17-653C-5DD3-610D2C04B137}"/>
              </a:ext>
            </a:extLst>
          </p:cNvPr>
          <p:cNvPicPr>
            <a:picLocks noChangeAspect="1"/>
          </p:cNvPicPr>
          <p:nvPr/>
        </p:nvPicPr>
        <p:blipFill>
          <a:blip r:embed="rId3"/>
          <a:stretch>
            <a:fillRect/>
          </a:stretch>
        </p:blipFill>
        <p:spPr>
          <a:xfrm>
            <a:off x="4754763" y="2098028"/>
            <a:ext cx="4258197" cy="1442696"/>
          </a:xfrm>
          <a:prstGeom prst="rect">
            <a:avLst/>
          </a:prstGeom>
        </p:spPr>
      </p:pic>
      <p:pic>
        <p:nvPicPr>
          <p:cNvPr id="17" name="Picture 16">
            <a:extLst>
              <a:ext uri="{FF2B5EF4-FFF2-40B4-BE49-F238E27FC236}">
                <a16:creationId xmlns:a16="http://schemas.microsoft.com/office/drawing/2014/main" id="{CA1AB991-F6EF-6E68-A4F4-176DE168E335}"/>
              </a:ext>
            </a:extLst>
          </p:cNvPr>
          <p:cNvPicPr>
            <a:picLocks noChangeAspect="1"/>
          </p:cNvPicPr>
          <p:nvPr/>
        </p:nvPicPr>
        <p:blipFill>
          <a:blip r:embed="rId4"/>
          <a:stretch>
            <a:fillRect/>
          </a:stretch>
        </p:blipFill>
        <p:spPr>
          <a:xfrm>
            <a:off x="4802388" y="5245489"/>
            <a:ext cx="5376023" cy="920782"/>
          </a:xfrm>
          <a:prstGeom prst="rect">
            <a:avLst/>
          </a:prstGeom>
        </p:spPr>
      </p:pic>
      <p:pic>
        <p:nvPicPr>
          <p:cNvPr id="10" name="Picture 9">
            <a:extLst>
              <a:ext uri="{FF2B5EF4-FFF2-40B4-BE49-F238E27FC236}">
                <a16:creationId xmlns:a16="http://schemas.microsoft.com/office/drawing/2014/main" id="{05A05E97-0E2C-2A33-61FF-33DA2BA62914}"/>
              </a:ext>
            </a:extLst>
          </p:cNvPr>
          <p:cNvPicPr>
            <a:picLocks noChangeAspect="1"/>
          </p:cNvPicPr>
          <p:nvPr/>
        </p:nvPicPr>
        <p:blipFill>
          <a:blip r:embed="rId5"/>
          <a:stretch>
            <a:fillRect/>
          </a:stretch>
        </p:blipFill>
        <p:spPr>
          <a:xfrm>
            <a:off x="4754763" y="974459"/>
            <a:ext cx="4251564" cy="230275"/>
          </a:xfrm>
          <a:prstGeom prst="rect">
            <a:avLst/>
          </a:prstGeom>
        </p:spPr>
      </p:pic>
      <p:pic>
        <p:nvPicPr>
          <p:cNvPr id="12" name="Picture 11">
            <a:extLst>
              <a:ext uri="{FF2B5EF4-FFF2-40B4-BE49-F238E27FC236}">
                <a16:creationId xmlns:a16="http://schemas.microsoft.com/office/drawing/2014/main" id="{77CDF655-6004-E219-E7A4-834BD6F5F89E}"/>
              </a:ext>
            </a:extLst>
          </p:cNvPr>
          <p:cNvPicPr>
            <a:picLocks noChangeAspect="1"/>
          </p:cNvPicPr>
          <p:nvPr/>
        </p:nvPicPr>
        <p:blipFill>
          <a:blip r:embed="rId6"/>
          <a:stretch>
            <a:fillRect/>
          </a:stretch>
        </p:blipFill>
        <p:spPr>
          <a:xfrm>
            <a:off x="4754763" y="1552656"/>
            <a:ext cx="4258197" cy="447594"/>
          </a:xfrm>
          <a:prstGeom prst="rect">
            <a:avLst/>
          </a:prstGeom>
        </p:spPr>
      </p:pic>
      <p:pic>
        <p:nvPicPr>
          <p:cNvPr id="16" name="Picture 15">
            <a:extLst>
              <a:ext uri="{FF2B5EF4-FFF2-40B4-BE49-F238E27FC236}">
                <a16:creationId xmlns:a16="http://schemas.microsoft.com/office/drawing/2014/main" id="{E971FD9C-1BE1-64D4-D0B2-38C717B480F8}"/>
              </a:ext>
            </a:extLst>
          </p:cNvPr>
          <p:cNvPicPr>
            <a:picLocks noChangeAspect="1"/>
          </p:cNvPicPr>
          <p:nvPr/>
        </p:nvPicPr>
        <p:blipFill>
          <a:blip r:embed="rId7"/>
          <a:stretch>
            <a:fillRect/>
          </a:stretch>
        </p:blipFill>
        <p:spPr>
          <a:xfrm>
            <a:off x="4754763" y="3724713"/>
            <a:ext cx="4239946" cy="1104996"/>
          </a:xfrm>
          <a:prstGeom prst="rect">
            <a:avLst/>
          </a:prstGeom>
        </p:spPr>
      </p:pic>
      <p:pic>
        <p:nvPicPr>
          <p:cNvPr id="22" name="Picture 21">
            <a:extLst>
              <a:ext uri="{FF2B5EF4-FFF2-40B4-BE49-F238E27FC236}">
                <a16:creationId xmlns:a16="http://schemas.microsoft.com/office/drawing/2014/main" id="{1562DED8-AB1E-B1D8-A94F-5EDA7BA4EC69}"/>
              </a:ext>
            </a:extLst>
          </p:cNvPr>
          <p:cNvPicPr>
            <a:picLocks noChangeAspect="1"/>
          </p:cNvPicPr>
          <p:nvPr/>
        </p:nvPicPr>
        <p:blipFill>
          <a:blip r:embed="rId8"/>
          <a:stretch>
            <a:fillRect/>
          </a:stretch>
        </p:blipFill>
        <p:spPr>
          <a:xfrm>
            <a:off x="9099844" y="48806"/>
            <a:ext cx="3050241" cy="1389085"/>
          </a:xfrm>
          <a:prstGeom prst="rect">
            <a:avLst/>
          </a:prstGeom>
        </p:spPr>
      </p:pic>
      <p:sp>
        <p:nvSpPr>
          <p:cNvPr id="23" name="Rectangle: Rounded Corners 22">
            <a:extLst>
              <a:ext uri="{FF2B5EF4-FFF2-40B4-BE49-F238E27FC236}">
                <a16:creationId xmlns:a16="http://schemas.microsoft.com/office/drawing/2014/main" id="{340F4F22-2DB9-6885-F95A-1C316F30EFB2}"/>
              </a:ext>
            </a:extLst>
          </p:cNvPr>
          <p:cNvSpPr/>
          <p:nvPr/>
        </p:nvSpPr>
        <p:spPr>
          <a:xfrm>
            <a:off x="9118894" y="2330016"/>
            <a:ext cx="2952629" cy="238517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t>Advantages:</a:t>
            </a:r>
          </a:p>
          <a:p>
            <a:pPr marL="342900" indent="-342900" algn="just">
              <a:buAutoNum type="arabicPeriod"/>
            </a:pPr>
            <a:r>
              <a:rPr lang="en-IN" sz="1600" b="1" dirty="0"/>
              <a:t>Computational efficiency</a:t>
            </a:r>
          </a:p>
          <a:p>
            <a:pPr marL="342900" indent="-342900" algn="just">
              <a:buAutoNum type="arabicPeriod"/>
            </a:pPr>
            <a:r>
              <a:rPr lang="en-IN" sz="1600" b="1" dirty="0"/>
              <a:t>Optimal Substructure</a:t>
            </a:r>
          </a:p>
          <a:p>
            <a:pPr marL="342900" indent="-342900" algn="just">
              <a:buAutoNum type="arabicPeriod"/>
            </a:pPr>
            <a:r>
              <a:rPr lang="en-IN" sz="1600" b="1" dirty="0"/>
              <a:t>Divide and Conquer</a:t>
            </a:r>
          </a:p>
        </p:txBody>
      </p:sp>
      <p:sp>
        <p:nvSpPr>
          <p:cNvPr id="2" name="TextBox 1">
            <a:extLst>
              <a:ext uri="{FF2B5EF4-FFF2-40B4-BE49-F238E27FC236}">
                <a16:creationId xmlns:a16="http://schemas.microsoft.com/office/drawing/2014/main" id="{43432EF3-0193-414E-940E-D2BE1FBCBB57}"/>
              </a:ext>
            </a:extLst>
          </p:cNvPr>
          <p:cNvSpPr txBox="1"/>
          <p:nvPr/>
        </p:nvSpPr>
        <p:spPr>
          <a:xfrm>
            <a:off x="649110" y="155221"/>
            <a:ext cx="35983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Generation of Articulation Maps and Subgraphs</a:t>
            </a:r>
            <a:endParaRPr lang="en-US" dirty="0">
              <a:ea typeface="+mn-lt"/>
              <a:cs typeface="+mn-lt"/>
            </a:endParaRPr>
          </a:p>
          <a:p>
            <a:pPr algn="l"/>
            <a:endParaRPr lang="en-US" dirty="0">
              <a:cs typeface="Calibri"/>
            </a:endParaRPr>
          </a:p>
        </p:txBody>
      </p:sp>
    </p:spTree>
    <p:extLst>
      <p:ext uri="{BB962C8B-B14F-4D97-AF65-F5344CB8AC3E}">
        <p14:creationId xmlns:p14="http://schemas.microsoft.com/office/powerpoint/2010/main" val="222140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Integer Linear Programming</a:t>
            </a: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188102" y="1117630"/>
            <a:ext cx="2983723" cy="43970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Decision Variables</a:t>
            </a: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188102" y="1606961"/>
            <a:ext cx="2983723" cy="510417"/>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Objective function</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188102" y="2190815"/>
            <a:ext cx="2983722" cy="5104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Degree-2 Constraints</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188102" y="2800725"/>
            <a:ext cx="2983722" cy="59779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No-self loop constraint</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188102" y="3493986"/>
            <a:ext cx="2983722" cy="7446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Subtour elimination (Lazy constraint)</a:t>
            </a:r>
          </a:p>
        </p:txBody>
      </p:sp>
      <p:sp>
        <p:nvSpPr>
          <p:cNvPr id="3" name="Rectangle: Rounded Corners 2">
            <a:extLst>
              <a:ext uri="{FF2B5EF4-FFF2-40B4-BE49-F238E27FC236}">
                <a16:creationId xmlns:a16="http://schemas.microsoft.com/office/drawing/2014/main" id="{BA4DCEFA-F0AB-59BB-1610-5EFCAA5CEF40}"/>
              </a:ext>
            </a:extLst>
          </p:cNvPr>
          <p:cNvSpPr/>
          <p:nvPr/>
        </p:nvSpPr>
        <p:spPr>
          <a:xfrm>
            <a:off x="188102" y="4357592"/>
            <a:ext cx="2983722" cy="7446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Fine-Tuning (Heuristic)</a:t>
            </a:r>
          </a:p>
        </p:txBody>
      </p:sp>
      <p:pic>
        <p:nvPicPr>
          <p:cNvPr id="17" name="Picture 16">
            <a:extLst>
              <a:ext uri="{FF2B5EF4-FFF2-40B4-BE49-F238E27FC236}">
                <a16:creationId xmlns:a16="http://schemas.microsoft.com/office/drawing/2014/main" id="{E78A1095-AA4D-8F00-4CEF-E883DAA9CFB6}"/>
              </a:ext>
            </a:extLst>
          </p:cNvPr>
          <p:cNvPicPr>
            <a:picLocks noChangeAspect="1"/>
          </p:cNvPicPr>
          <p:nvPr/>
        </p:nvPicPr>
        <p:blipFill>
          <a:blip r:embed="rId3"/>
          <a:stretch>
            <a:fillRect/>
          </a:stretch>
        </p:blipFill>
        <p:spPr>
          <a:xfrm>
            <a:off x="3237502" y="931360"/>
            <a:ext cx="5716995" cy="4005126"/>
          </a:xfrm>
          <a:prstGeom prst="rect">
            <a:avLst/>
          </a:prstGeom>
        </p:spPr>
      </p:pic>
      <p:pic>
        <p:nvPicPr>
          <p:cNvPr id="19" name="Picture 18">
            <a:extLst>
              <a:ext uri="{FF2B5EF4-FFF2-40B4-BE49-F238E27FC236}">
                <a16:creationId xmlns:a16="http://schemas.microsoft.com/office/drawing/2014/main" id="{524B8561-3485-FBAF-EE83-612436739D5E}"/>
              </a:ext>
            </a:extLst>
          </p:cNvPr>
          <p:cNvPicPr>
            <a:picLocks noChangeAspect="1"/>
          </p:cNvPicPr>
          <p:nvPr/>
        </p:nvPicPr>
        <p:blipFill>
          <a:blip r:embed="rId4"/>
          <a:stretch>
            <a:fillRect/>
          </a:stretch>
        </p:blipFill>
        <p:spPr>
          <a:xfrm>
            <a:off x="3237502" y="4936486"/>
            <a:ext cx="5544573" cy="634974"/>
          </a:xfrm>
          <a:prstGeom prst="rect">
            <a:avLst/>
          </a:prstGeom>
        </p:spPr>
      </p:pic>
    </p:spTree>
    <p:extLst>
      <p:ext uri="{BB962C8B-B14F-4D97-AF65-F5344CB8AC3E}">
        <p14:creationId xmlns:p14="http://schemas.microsoft.com/office/powerpoint/2010/main" val="117698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Validate Output</a:t>
            </a:r>
          </a:p>
        </p:txBody>
      </p:sp>
      <p:sp>
        <p:nvSpPr>
          <p:cNvPr id="4" name="TextBox 3">
            <a:extLst>
              <a:ext uri="{FF2B5EF4-FFF2-40B4-BE49-F238E27FC236}">
                <a16:creationId xmlns:a16="http://schemas.microsoft.com/office/drawing/2014/main" id="{961D659B-604C-45ED-BC8D-27B38E64BE98}"/>
              </a:ext>
            </a:extLst>
          </p:cNvPr>
          <p:cNvSpPr txBox="1"/>
          <p:nvPr/>
        </p:nvSpPr>
        <p:spPr>
          <a:xfrm>
            <a:off x="375781" y="1164921"/>
            <a:ext cx="11210794" cy="3416320"/>
          </a:xfrm>
          <a:prstGeom prst="rect">
            <a:avLst/>
          </a:prstGeom>
          <a:noFill/>
        </p:spPr>
        <p:txBody>
          <a:bodyPr wrap="square" lIns="91440" tIns="45720" rIns="91440" bIns="45720" rtlCol="0" anchor="t">
            <a:spAutoFit/>
          </a:bodyPr>
          <a:lstStyle/>
          <a:p>
            <a:r>
              <a:rPr lang="en-IN" sz="2400" dirty="0"/>
              <a:t>Following is validated:</a:t>
            </a:r>
          </a:p>
          <a:p>
            <a:endParaRPr lang="en-IN" sz="2400" dirty="0"/>
          </a:p>
          <a:p>
            <a:pPr marL="342900" indent="-342900">
              <a:buAutoNum type="arabicPeriod"/>
            </a:pPr>
            <a:r>
              <a:rPr lang="en-US" sz="2400" dirty="0"/>
              <a:t>Check if the number of </a:t>
            </a:r>
            <a:r>
              <a:rPr lang="en-US" sz="2400" dirty="0" err="1"/>
              <a:t>dropoffs</a:t>
            </a:r>
            <a:r>
              <a:rPr lang="en-US" sz="2400" dirty="0"/>
              <a:t> in the output matches the stated number of </a:t>
            </a:r>
            <a:r>
              <a:rPr lang="en-US" sz="2400" dirty="0" err="1"/>
              <a:t>dropoffs</a:t>
            </a:r>
            <a:endParaRPr lang="en-US" sz="2400" dirty="0" err="1">
              <a:cs typeface="Calibri"/>
            </a:endParaRPr>
          </a:p>
          <a:p>
            <a:pPr marL="342900" indent="-342900">
              <a:buAutoNum type="arabicPeriod"/>
            </a:pPr>
            <a:r>
              <a:rPr lang="en-US" sz="2400" dirty="0"/>
              <a:t>Invalid </a:t>
            </a:r>
            <a:r>
              <a:rPr lang="en-US" sz="2400" dirty="0" err="1"/>
              <a:t>dropoff</a:t>
            </a:r>
            <a:r>
              <a:rPr lang="en-US" sz="2400" dirty="0"/>
              <a:t> locations</a:t>
            </a:r>
            <a:endParaRPr lang="en-US" sz="2400" dirty="0">
              <a:cs typeface="Calibri"/>
            </a:endParaRPr>
          </a:p>
          <a:p>
            <a:pPr marL="342900" indent="-342900">
              <a:buAutoNum type="arabicPeriod"/>
            </a:pPr>
            <a:r>
              <a:rPr lang="en-US" sz="2400" dirty="0"/>
              <a:t>Dropoff locations not in the car path</a:t>
            </a:r>
            <a:endParaRPr lang="en-US" sz="2400" dirty="0">
              <a:cs typeface="Calibri" panose="020F0502020204030204"/>
            </a:endParaRPr>
          </a:p>
          <a:p>
            <a:pPr marL="342900" indent="-342900">
              <a:buAutoNum type="arabicPeriod"/>
            </a:pPr>
            <a:r>
              <a:rPr lang="en-US" sz="2400" dirty="0"/>
              <a:t>Multiple </a:t>
            </a:r>
            <a:r>
              <a:rPr lang="en-US" sz="2400" dirty="0" err="1"/>
              <a:t>dropoffs</a:t>
            </a:r>
            <a:r>
              <a:rPr lang="en-US" sz="2400" dirty="0"/>
              <a:t> with the same location</a:t>
            </a:r>
            <a:endParaRPr lang="en-US" sz="2400" dirty="0">
              <a:cs typeface="Calibri"/>
            </a:endParaRPr>
          </a:p>
          <a:p>
            <a:pPr marL="342900" indent="-342900">
              <a:buAutoNum type="arabicPeriod"/>
            </a:pPr>
            <a:r>
              <a:rPr lang="en-US" sz="2400" dirty="0"/>
              <a:t>Dropoff with no students getting off</a:t>
            </a:r>
            <a:endParaRPr lang="en-US" sz="2400" dirty="0">
              <a:cs typeface="Calibri" panose="020F0502020204030204"/>
            </a:endParaRPr>
          </a:p>
          <a:p>
            <a:pPr marL="342900" indent="-342900">
              <a:buAutoNum type="arabicPeriod"/>
            </a:pPr>
            <a:r>
              <a:rPr lang="en-US" sz="2400" dirty="0"/>
              <a:t>Invalid target locations</a:t>
            </a:r>
            <a:endParaRPr lang="en-US" sz="2400" dirty="0">
              <a:cs typeface="Calibri" panose="020F0502020204030204"/>
            </a:endParaRPr>
          </a:p>
          <a:p>
            <a:pPr marL="342900" indent="-342900">
              <a:buAutoNum type="arabicPeriod"/>
            </a:pPr>
            <a:r>
              <a:rPr lang="en-US" sz="2400" dirty="0"/>
              <a:t>Targets that get off at multiple </a:t>
            </a:r>
            <a:r>
              <a:rPr lang="en-US" sz="2400" dirty="0" err="1"/>
              <a:t>dropoffs</a:t>
            </a:r>
            <a:endParaRPr lang="en-US" sz="2400" dirty="0" err="1">
              <a:cs typeface="Calibri"/>
            </a:endParaRPr>
          </a:p>
        </p:txBody>
      </p:sp>
    </p:spTree>
    <p:extLst>
      <p:ext uri="{BB962C8B-B14F-4D97-AF65-F5344CB8AC3E}">
        <p14:creationId xmlns:p14="http://schemas.microsoft.com/office/powerpoint/2010/main" val="2874872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1852</TotalTime>
  <Words>4908</Words>
  <Application>Microsoft Office PowerPoint</Application>
  <PresentationFormat>Widescreen</PresentationFormat>
  <Paragraphs>371</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CS5800 Final Project Presentation  Minimizing Energy Expended/Distance travelled between locations by a Parcel Delivery Truck</vt:lpstr>
      <vt:lpstr>Agenda</vt:lpstr>
      <vt:lpstr>Problem Introduction</vt:lpstr>
      <vt:lpstr>Input Format (specifically for/from TSP Solver)</vt:lpstr>
      <vt:lpstr>Overview of TSP Approach</vt:lpstr>
      <vt:lpstr>Tree Based Subdivision Algorithm</vt:lpstr>
      <vt:lpstr>PowerPoint Presentation</vt:lpstr>
      <vt:lpstr>Integer Linear Programming</vt:lpstr>
      <vt:lpstr>Validate Output</vt:lpstr>
      <vt:lpstr>Output Discussion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Luv Verma</dc:creator>
  <cp:lastModifiedBy>Luv Verma</cp:lastModifiedBy>
  <cp:revision>151</cp:revision>
  <dcterms:created xsi:type="dcterms:W3CDTF">2023-04-10T20:19:57Z</dcterms:created>
  <dcterms:modified xsi:type="dcterms:W3CDTF">2023-04-14T16:40:14Z</dcterms:modified>
</cp:coreProperties>
</file>