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65"/>
  </p:notesMasterIdLst>
  <p:sldIdLst>
    <p:sldId id="304" r:id="rId2"/>
    <p:sldId id="291" r:id="rId3"/>
    <p:sldId id="306" r:id="rId4"/>
    <p:sldId id="364" r:id="rId5"/>
    <p:sldId id="369" r:id="rId6"/>
    <p:sldId id="393" r:id="rId7"/>
    <p:sldId id="394" r:id="rId8"/>
    <p:sldId id="339" r:id="rId9"/>
    <p:sldId id="392" r:id="rId10"/>
    <p:sldId id="343" r:id="rId11"/>
    <p:sldId id="395" r:id="rId12"/>
    <p:sldId id="388" r:id="rId13"/>
    <p:sldId id="396" r:id="rId14"/>
    <p:sldId id="349" r:id="rId15"/>
    <p:sldId id="398" r:id="rId16"/>
    <p:sldId id="399" r:id="rId17"/>
    <p:sldId id="344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360" r:id="rId38"/>
    <p:sldId id="397" r:id="rId39"/>
    <p:sldId id="371" r:id="rId40"/>
    <p:sldId id="385" r:id="rId41"/>
    <p:sldId id="366" r:id="rId42"/>
    <p:sldId id="372" r:id="rId43"/>
    <p:sldId id="340" r:id="rId44"/>
    <p:sldId id="373" r:id="rId45"/>
    <p:sldId id="374" r:id="rId46"/>
    <p:sldId id="419" r:id="rId47"/>
    <p:sldId id="376" r:id="rId48"/>
    <p:sldId id="377" r:id="rId49"/>
    <p:sldId id="380" r:id="rId50"/>
    <p:sldId id="381" r:id="rId51"/>
    <p:sldId id="382" r:id="rId52"/>
    <p:sldId id="383" r:id="rId53"/>
    <p:sldId id="422" r:id="rId54"/>
    <p:sldId id="423" r:id="rId55"/>
    <p:sldId id="421" r:id="rId56"/>
    <p:sldId id="358" r:id="rId57"/>
    <p:sldId id="359" r:id="rId58"/>
    <p:sldId id="386" r:id="rId59"/>
    <p:sldId id="363" r:id="rId60"/>
    <p:sldId id="367" r:id="rId61"/>
    <p:sldId id="361" r:id="rId62"/>
    <p:sldId id="362" r:id="rId63"/>
    <p:sldId id="351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4/5/21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Bellman-Ford algorithm returns: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</a:rPr>
              <a:t>shortest distances from s to all vertices in the graph if there are no negative cycles that are reachable from s.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</a:rPr>
              <a:t>an error if there is a negative cycle reachable from s (i.e., can be used to detect negative cycles).</a:t>
            </a:r>
          </a:p>
          <a:p>
            <a:pPr lvl="1"/>
            <a:endParaRPr lang="en-AU" sz="1800" dirty="0">
              <a:solidFill>
                <a:srgbClr val="00B0F0"/>
              </a:solidFill>
            </a:endParaRPr>
          </a:p>
          <a:p>
            <a:r>
              <a:rPr lang="en-AU" sz="2000" dirty="0"/>
              <a:t>Can be modified to return all valid shortest distances, and minus ∞ for vertices which are affected by the negative cycle.</a:t>
            </a:r>
          </a:p>
          <a:p>
            <a:pPr lvl="1"/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293196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Idea: If no negative cycles are reachable from node s, then for every node t that is reachable from s there is a shortest path from s to t that is simple (i.e., no nodes are repeated).</a:t>
            </a:r>
          </a:p>
          <a:p>
            <a:pPr lvl="1"/>
            <a:r>
              <a:rPr lang="en-AU" sz="1500" dirty="0"/>
              <a:t>Cycles with positive weight cannot be part of a shortest path.</a:t>
            </a:r>
          </a:p>
          <a:p>
            <a:pPr lvl="1"/>
            <a:r>
              <a:rPr lang="en-AU" sz="1500" dirty="0"/>
              <a:t>Given a shortest path that contains cycles of weight 0, the cycles can be removed to obtain an alternative shortest path that is simple.</a:t>
            </a:r>
          </a:p>
          <a:p>
            <a:pPr lvl="1"/>
            <a:endParaRPr lang="en-AU" sz="1500" dirty="0"/>
          </a:p>
          <a:p>
            <a:r>
              <a:rPr lang="en-AU" sz="2000" dirty="0"/>
              <a:t>Note that any simple path has at most V-1 edges. </a:t>
            </a:r>
          </a:p>
          <a:p>
            <a:pPr lvl="1"/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6409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842666"/>
            <a:ext cx="8518124" cy="2839838"/>
          </a:xfrm>
        </p:spPr>
        <p:txBody>
          <a:bodyPr>
            <a:normAutofit/>
          </a:bodyPr>
          <a:lstStyle/>
          <a:p>
            <a:endParaRPr lang="en-AU" sz="2000" dirty="0"/>
          </a:p>
          <a:p>
            <a:r>
              <a:rPr lang="en-AU" sz="2000" dirty="0"/>
              <a:t>A fact from last week: If P is a shortest path from s to u, and v is the last vertex on P before u, then the part of P from s to v is also a shortest path.</a:t>
            </a:r>
          </a:p>
          <a:p>
            <a:r>
              <a:rPr lang="en-AU" sz="2000" dirty="0"/>
              <a:t>Suppose there was a shorter path from s to v, say Q.</a:t>
            </a:r>
          </a:p>
          <a:p>
            <a:r>
              <a:rPr lang="en-AU" sz="2000" dirty="0"/>
              <a:t>weight(Q) + w(</a:t>
            </a:r>
            <a:r>
              <a:rPr lang="en-AU" sz="2000" dirty="0" err="1"/>
              <a:t>v,u</a:t>
            </a:r>
            <a:r>
              <a:rPr lang="en-AU" sz="2000" dirty="0"/>
              <a:t>) &lt; weight(P)</a:t>
            </a:r>
          </a:p>
          <a:p>
            <a:r>
              <a:rPr lang="en-AU" sz="2000" dirty="0"/>
              <a:t>But P is the shortest path from s to u.</a:t>
            </a:r>
          </a:p>
          <a:p>
            <a:r>
              <a:rPr lang="en-AU" sz="2000" dirty="0"/>
              <a:t>Contradiction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1514AE-C217-4790-9AB6-9283BF7F5DDC}"/>
              </a:ext>
            </a:extLst>
          </p:cNvPr>
          <p:cNvSpPr/>
          <p:nvPr/>
        </p:nvSpPr>
        <p:spPr>
          <a:xfrm>
            <a:off x="1143000" y="481009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0FFEFD-8C76-4351-A834-FA8DBAA3210D}"/>
              </a:ext>
            </a:extLst>
          </p:cNvPr>
          <p:cNvSpPr/>
          <p:nvPr/>
        </p:nvSpPr>
        <p:spPr>
          <a:xfrm>
            <a:off x="6019800" y="481009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85C304-36EA-4253-915F-5D80C3CD3222}"/>
              </a:ext>
            </a:extLst>
          </p:cNvPr>
          <p:cNvSpPr/>
          <p:nvPr/>
        </p:nvSpPr>
        <p:spPr>
          <a:xfrm>
            <a:off x="7309848" y="481009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291ADD-A2EC-4AC3-85B7-0EF92B4B1E1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649323" y="5063261"/>
            <a:ext cx="437047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D14DD3-42DE-4D5A-A3E6-FC0C121633E6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526123" y="5063260"/>
            <a:ext cx="78372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2B85AF9-FF3E-40FD-B161-61236B89B135}"/>
              </a:ext>
            </a:extLst>
          </p:cNvPr>
          <p:cNvSpPr/>
          <p:nvPr/>
        </p:nvSpPr>
        <p:spPr>
          <a:xfrm rot="5400000">
            <a:off x="4226424" y="2395445"/>
            <a:ext cx="506323" cy="66731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FAE06-AFA8-482F-8E76-60DD6542345A}"/>
              </a:ext>
            </a:extLst>
          </p:cNvPr>
          <p:cNvSpPr txBox="1"/>
          <p:nvPr/>
        </p:nvSpPr>
        <p:spPr>
          <a:xfrm>
            <a:off x="4305300" y="6031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3950CE2-A845-438F-B2EA-3C41ECAF69A9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3834562" y="2371699"/>
            <a:ext cx="12700" cy="4876800"/>
          </a:xfrm>
          <a:prstGeom prst="curvedConnector3">
            <a:avLst>
              <a:gd name="adj1" fmla="val 5784465"/>
            </a:avLst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113E78-2C3F-415C-A98B-4F094ADD1C66}"/>
              </a:ext>
            </a:extLst>
          </p:cNvPr>
          <p:cNvSpPr txBox="1"/>
          <p:nvPr/>
        </p:nvSpPr>
        <p:spPr>
          <a:xfrm>
            <a:off x="3805709" y="366028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8101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93780" y="1148658"/>
                <a:ext cx="8518124" cy="4871142"/>
              </a:xfrm>
            </p:spPr>
            <p:txBody>
              <a:bodyPr>
                <a:noAutofit/>
              </a:bodyPr>
              <a:lstStyle/>
              <a:p>
                <a:r>
                  <a:rPr lang="en-AU" sz="2000" dirty="0"/>
                  <a:t>Bellman-Ford was one of the first applications of dynamic programming.</a:t>
                </a:r>
              </a:p>
              <a:p>
                <a:endParaRPr lang="en-AU" sz="2000" dirty="0"/>
              </a:p>
              <a:p>
                <a:r>
                  <a:rPr lang="en-AU" sz="2000" dirty="0"/>
                  <a:t>For a source node s, let OPT(</a:t>
                </a:r>
                <a:r>
                  <a:rPr lang="en-AU" sz="2000" dirty="0" err="1"/>
                  <a:t>i,v</a:t>
                </a:r>
                <a:r>
                  <a:rPr lang="en-AU" sz="2000" dirty="0"/>
                  <a:t>) denote the minimum weight of a s--&gt;v path with at most </a:t>
                </a:r>
                <a:r>
                  <a:rPr lang="en-AU" sz="2000" dirty="0" err="1"/>
                  <a:t>i</a:t>
                </a:r>
                <a:r>
                  <a:rPr lang="en-AU" sz="2000" dirty="0"/>
                  <a:t> edges.</a:t>
                </a:r>
              </a:p>
              <a:p>
                <a:endParaRPr lang="en-AU" sz="2000" dirty="0"/>
              </a:p>
              <a:p>
                <a:r>
                  <a:rPr lang="en-AU" sz="2000" dirty="0"/>
                  <a:t>Let P be an optimal path with at most </a:t>
                </a:r>
                <a:r>
                  <a:rPr lang="en-AU" sz="2000" dirty="0" err="1"/>
                  <a:t>i</a:t>
                </a:r>
                <a:r>
                  <a:rPr lang="en-AU" sz="2000" dirty="0"/>
                  <a:t> edges that achieves total weight OPT(</a:t>
                </a:r>
                <a:r>
                  <a:rPr lang="en-AU" sz="2000" dirty="0" err="1"/>
                  <a:t>i,v</a:t>
                </a:r>
                <a:r>
                  <a:rPr lang="en-AU" sz="2000" dirty="0"/>
                  <a:t>):</a:t>
                </a:r>
              </a:p>
              <a:p>
                <a:pPr lvl="1"/>
                <a:r>
                  <a:rPr lang="en-AU" sz="1500" dirty="0"/>
                  <a:t>If P has at most i-1 edges, then OPT(</a:t>
                </a:r>
                <a:r>
                  <a:rPr lang="en-AU" sz="1500" dirty="0" err="1"/>
                  <a:t>i,v</a:t>
                </a:r>
                <a:r>
                  <a:rPr lang="en-AU" sz="1500" dirty="0"/>
                  <a:t>)=OPT(i-1,v).</a:t>
                </a:r>
              </a:p>
              <a:p>
                <a:pPr lvl="1"/>
                <a:r>
                  <a:rPr lang="en-AU" sz="1500" dirty="0"/>
                  <a:t>If P has exactly </a:t>
                </a:r>
                <a:r>
                  <a:rPr lang="en-AU" sz="1500" dirty="0" err="1"/>
                  <a:t>i</a:t>
                </a:r>
                <a:r>
                  <a:rPr lang="en-AU" sz="1500" dirty="0"/>
                  <a:t> edges and (</a:t>
                </a:r>
                <a:r>
                  <a:rPr lang="en-AU" sz="1500" dirty="0" err="1"/>
                  <a:t>u,v</a:t>
                </a:r>
                <a:r>
                  <a:rPr lang="en-AU" sz="1500" dirty="0"/>
                  <a:t>) is the last edge of P, then OPT(</a:t>
                </a:r>
                <a:r>
                  <a:rPr lang="en-AU" sz="1500" dirty="0" err="1"/>
                  <a:t>i,v</a:t>
                </a:r>
                <a:r>
                  <a:rPr lang="en-AU" sz="1500" dirty="0"/>
                  <a:t>)=OPT(i-1,u)+w(</a:t>
                </a:r>
                <a:r>
                  <a:rPr lang="en-AU" sz="1500" dirty="0" err="1"/>
                  <a:t>u,v</a:t>
                </a:r>
                <a:r>
                  <a:rPr lang="en-AU" sz="1500" dirty="0"/>
                  <a:t>), where w(</a:t>
                </a:r>
                <a:r>
                  <a:rPr lang="en-AU" sz="1500" dirty="0" err="1"/>
                  <a:t>u,v</a:t>
                </a:r>
                <a:r>
                  <a:rPr lang="en-AU" sz="1500" dirty="0"/>
                  <a:t>) denotes the weight of edge (</a:t>
                </a:r>
                <a:r>
                  <a:rPr lang="en-AU" sz="1500" dirty="0" err="1"/>
                  <a:t>u,v</a:t>
                </a:r>
                <a:r>
                  <a:rPr lang="en-AU" sz="1500" dirty="0"/>
                  <a:t>).</a:t>
                </a:r>
              </a:p>
              <a:p>
                <a:pPr lvl="1"/>
                <a:endParaRPr lang="en-AU" sz="1500" dirty="0"/>
              </a:p>
              <a:p>
                <a:r>
                  <a:rPr lang="en-AU" sz="2000" dirty="0"/>
                  <a:t>Recursive formula for dynamic programming: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PT" sz="20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𝑂𝑃𝑇</m:t>
                          </m:r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)))</m:t>
                          </m:r>
                        </m:e>
                      </m:func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AU" sz="2000" dirty="0"/>
              </a:p>
              <a:p>
                <a:endParaRPr lang="en-AU" sz="2000" dirty="0"/>
              </a:p>
              <a:p>
                <a:endParaRPr lang="en-AU" sz="2000" dirty="0"/>
              </a:p>
              <a:p>
                <a:endParaRPr lang="en-AU" sz="2000" dirty="0"/>
              </a:p>
              <a:p>
                <a:pPr lvl="1"/>
                <a:endParaRPr lang="en-AU" sz="1500" dirty="0"/>
              </a:p>
            </p:txBody>
          </p:sp>
        </mc:Choice>
        <mc:Fallback xmlns="">
          <p:sp>
            <p:nvSpPr>
              <p:cNvPr id="7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93780" y="1148658"/>
                <a:ext cx="8518124" cy="4871142"/>
              </a:xfrm>
              <a:blipFill>
                <a:blip r:embed="rId2"/>
                <a:stretch>
                  <a:fillRect l="-298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18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518124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Uses array M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0...</a:t>
            </a:r>
            <a:r>
              <a:rPr lang="en-AU" sz="2800" dirty="0">
                <a:highlight>
                  <a:srgbClr val="FFFFFF"/>
                </a:highlight>
                <a:latin typeface="Courier New"/>
              </a:rPr>
              <a:t>V-1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,1...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Initialize M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0,s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0, for all other vertices M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0,v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infinity</a:t>
            </a: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to 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vertex 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Compute M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i,v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 </a:t>
            </a:r>
            <a:r>
              <a:rPr lang="en-AU" sz="2800" dirty="0">
                <a:highlight>
                  <a:srgbClr val="FFFFFF"/>
                </a:highlight>
                <a:latin typeface="Courier New"/>
              </a:rPr>
              <a:t>using the recurrence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V-1,1...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Content Placeholder 3"/>
          <p:cNvSpPr txBox="1">
            <a:spLocks/>
          </p:cNvSpPr>
          <p:nvPr/>
        </p:nvSpPr>
        <p:spPr>
          <a:xfrm>
            <a:off x="5334000" y="5036024"/>
            <a:ext cx="3428999" cy="1219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O(VE)</a:t>
            </a:r>
          </a:p>
        </p:txBody>
      </p:sp>
    </p:spTree>
    <p:extLst>
      <p:ext uri="{BB962C8B-B14F-4D97-AF65-F5344CB8AC3E}">
        <p14:creationId xmlns:p14="http://schemas.microsoft.com/office/powerpoint/2010/main" val="116061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93780" y="1148658"/>
                <a:ext cx="8518124" cy="4871142"/>
              </a:xfrm>
            </p:spPr>
            <p:txBody>
              <a:bodyPr>
                <a:noAutofit/>
              </a:bodyPr>
              <a:lstStyle/>
              <a:p>
                <a:r>
                  <a:rPr lang="en-AU" sz="2000" dirty="0"/>
                  <a:t>Commonly, a more space-efficient version of Bellman-Ford algorithm is implemented.</a:t>
                </a:r>
              </a:p>
              <a:p>
                <a:endParaRPr lang="en-AU" sz="2000" dirty="0"/>
              </a:p>
              <a:p>
                <a:r>
                  <a:rPr lang="en-AU" sz="2000" dirty="0"/>
                  <a:t>V-1 iterations are performed, but the value </a:t>
                </a:r>
                <a:r>
                  <a:rPr lang="en-AU" sz="2000" dirty="0" err="1"/>
                  <a:t>i</a:t>
                </a:r>
                <a:r>
                  <a:rPr lang="en-AU" sz="2000" dirty="0"/>
                  <a:t> is used just as a counter, and in each iteration, for each node v, we use the update rule</a:t>
                </a:r>
              </a:p>
              <a:p>
                <a:endParaRPr lang="en-AU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pt-PT" sz="20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PT" sz="20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)))</m:t>
                          </m:r>
                        </m:e>
                      </m:func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AU" sz="2000" dirty="0"/>
              </a:p>
              <a:p>
                <a:pPr marL="0" indent="0">
                  <a:buNone/>
                </a:pPr>
                <a:endParaRPr lang="en-AU" sz="1100" dirty="0"/>
              </a:p>
              <a:p>
                <a:r>
                  <a:rPr lang="en-AU" sz="2000" dirty="0"/>
                  <a:t>In some cases, this version also provides a speed-up (but no improvement in the worst-case time complexity).</a:t>
                </a:r>
              </a:p>
              <a:p>
                <a:endParaRPr lang="en-AU" sz="2000" dirty="0"/>
              </a:p>
              <a:p>
                <a:endParaRPr lang="en-AU" sz="2000" dirty="0"/>
              </a:p>
              <a:p>
                <a:endParaRPr lang="en-AU" sz="2000" dirty="0"/>
              </a:p>
              <a:p>
                <a:pPr lvl="1"/>
                <a:endParaRPr lang="en-AU" sz="1500" dirty="0"/>
              </a:p>
            </p:txBody>
          </p:sp>
        </mc:Choice>
        <mc:Fallback xmlns="">
          <p:sp>
            <p:nvSpPr>
              <p:cNvPr id="7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93780" y="1148658"/>
                <a:ext cx="8518124" cy="4871142"/>
              </a:xfrm>
              <a:blipFill>
                <a:blip r:embed="rId2"/>
                <a:stretch>
                  <a:fillRect l="-298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9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93780" y="1148658"/>
                <a:ext cx="8518124" cy="4871142"/>
              </a:xfrm>
            </p:spPr>
            <p:txBody>
              <a:bodyPr>
                <a:noAutofit/>
              </a:bodyPr>
              <a:lstStyle/>
              <a:p>
                <a:r>
                  <a:rPr lang="en-AU" sz="2000" dirty="0"/>
                  <a:t>V-1 iterations are performed, but the value </a:t>
                </a:r>
                <a:r>
                  <a:rPr lang="en-AU" sz="2000" dirty="0" err="1"/>
                  <a:t>i</a:t>
                </a:r>
                <a:r>
                  <a:rPr lang="en-AU" sz="2000" dirty="0"/>
                  <a:t> is used just as a counter, and in each iteration, for each node v, we use following update rule for the distance: </a:t>
                </a:r>
              </a:p>
              <a:p>
                <a:pPr marL="0" indent="0">
                  <a:buNone/>
                </a:pPr>
                <a:endParaRPr lang="en-AU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pt-PT" sz="20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begChr m:val="["/>
                          <m:endChr m:val="]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)))</m:t>
                          </m:r>
                        </m:e>
                      </m:func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AU" sz="2000" dirty="0"/>
              </a:p>
              <a:p>
                <a:r>
                  <a:rPr lang="en-AU" sz="2000" dirty="0"/>
                  <a:t>If vertices are updated in the order s, v, x, t, u, then we are done after 1 iteration.</a:t>
                </a:r>
              </a:p>
              <a:p>
                <a:r>
                  <a:rPr lang="en-AU" sz="2000" dirty="0"/>
                  <a:t>On the other hand, if vertices are updated in the order u, t, x, v, s, then we need 4 iterations to get the right result.</a:t>
                </a:r>
              </a:p>
              <a:p>
                <a:r>
                  <a:rPr lang="en-AU" sz="2000" dirty="0"/>
                  <a:t>We will analyse the early stopping condition later on.</a:t>
                </a:r>
              </a:p>
              <a:p>
                <a:endParaRPr lang="en-AU" sz="2000" dirty="0"/>
              </a:p>
              <a:p>
                <a:endParaRPr lang="en-AU" sz="2000" dirty="0"/>
              </a:p>
              <a:p>
                <a:endParaRPr lang="en-AU" sz="2000" dirty="0"/>
              </a:p>
              <a:p>
                <a:pPr lvl="1"/>
                <a:endParaRPr lang="en-AU" sz="1500" dirty="0"/>
              </a:p>
            </p:txBody>
          </p:sp>
        </mc:Choice>
        <mc:Fallback xmlns="">
          <p:sp>
            <p:nvSpPr>
              <p:cNvPr id="7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93780" y="1148658"/>
                <a:ext cx="8518124" cy="4871142"/>
              </a:xfrm>
              <a:blipFill>
                <a:blip r:embed="rId2"/>
                <a:stretch>
                  <a:fillRect l="-298" t="-779" r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913EF98-0909-7B41-9CD6-D70D0739A3C8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4EA42-980C-8F4A-AA9A-2DF29C933508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C9E6E2-6254-884E-ABBE-64245197AB5D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89191-3552-5D46-9AD9-90FE4E036625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D570F7-EF4B-2746-BE79-5FB5C7B2AEB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79B02-EC11-3C43-A2CB-ABFD019B4DEA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81CA2-F45E-E944-9BE8-DF649AB45AA5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9D7E5C-961B-ED41-91ED-AAA07BC38078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1D2CC0-F01C-5045-9188-7E7C35169CEF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BE5956-1F2B-4044-8B72-8FB782ADA3EF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451714-9ED3-4043-93E8-BFC9575E45B7}"/>
              </a:ext>
            </a:extLst>
          </p:cNvPr>
          <p:cNvCxnSpPr>
            <a:endCxn id="35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6B04C3-B3F8-FE42-B322-855DED12973A}"/>
              </a:ext>
            </a:extLst>
          </p:cNvPr>
          <p:cNvCxnSpPr>
            <a:stCxn id="39" idx="7"/>
            <a:endCxn id="41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9A9D5D-56A8-8A45-91EE-D1A242FA5F8B}"/>
              </a:ext>
            </a:extLst>
          </p:cNvPr>
          <p:cNvCxnSpPr>
            <a:endCxn id="39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864D8F-8F5D-164A-A885-27D6414F6FD3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1006A0-EFFC-3A41-9E78-04E6CD2E7AC9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896C8E-7672-0244-B9D2-8D0738E2F9E2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12DE85-5522-7E44-A7E1-E4079924727B}"/>
              </a:ext>
            </a:extLst>
          </p:cNvPr>
          <p:cNvCxnSpPr>
            <a:stCxn id="41" idx="2"/>
            <a:endCxn id="37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9E7419A-C240-6049-ABA3-FDA4DA1DA515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</p:spTree>
    <p:extLst>
      <p:ext uri="{BB962C8B-B14F-4D97-AF65-F5344CB8AC3E}">
        <p14:creationId xmlns:p14="http://schemas.microsoft.com/office/powerpoint/2010/main" val="289888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 (relaxation):</a:t>
            </a:r>
          </a:p>
          <a:p>
            <a:r>
              <a:rPr lang="en-AU" sz="2000" dirty="0"/>
              <a:t>For each edge (a, b) in the graph </a:t>
            </a:r>
            <a:endParaRPr lang="en-AU" sz="2000" dirty="0">
              <a:solidFill>
                <a:srgbClr val="00B050"/>
              </a:solidFill>
            </a:endParaRP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(s, b) = min(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s,b</a:t>
            </a:r>
            <a:r>
              <a:rPr lang="en-AU" sz="2000" dirty="0">
                <a:solidFill>
                  <a:srgbClr val="00B0F0"/>
                </a:solidFill>
              </a:rPr>
              <a:t>) ,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+ w(</a:t>
            </a:r>
            <a:r>
              <a:rPr lang="en-AU" sz="2000" dirty="0" err="1">
                <a:solidFill>
                  <a:srgbClr val="00B0F0"/>
                </a:solidFill>
              </a:rPr>
              <a:t>a,b</a:t>
            </a:r>
            <a:r>
              <a:rPr lang="en-AU" sz="2000" dirty="0">
                <a:solidFill>
                  <a:srgbClr val="00B0F0"/>
                </a:solidFill>
              </a:rPr>
              <a:t>))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507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681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First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Relaxing incoming edges of node u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146581-4C3A-7E4B-B39A-33FF44749CB2}"/>
              </a:ext>
            </a:extLst>
          </p:cNvPr>
          <p:cNvCxnSpPr>
            <a:stCxn id="49" idx="7"/>
            <a:endCxn id="53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037AF3-614F-FA4A-83BC-721A34E866B5}"/>
              </a:ext>
            </a:extLst>
          </p:cNvPr>
          <p:cNvCxnSpPr>
            <a:stCxn id="51" idx="7"/>
            <a:endCxn id="53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C68DC6-AD73-C242-A0B7-3A948E484CFA}"/>
              </a:ext>
            </a:extLst>
          </p:cNvPr>
          <p:cNvCxnSpPr>
            <a:stCxn id="46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2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First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Done relaxing incoming edges of node u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146581-4C3A-7E4B-B39A-33FF44749CB2}"/>
              </a:ext>
            </a:extLst>
          </p:cNvPr>
          <p:cNvCxnSpPr>
            <a:stCxn id="49" idx="7"/>
            <a:endCxn id="53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037AF3-614F-FA4A-83BC-721A34E866B5}"/>
              </a:ext>
            </a:extLst>
          </p:cNvPr>
          <p:cNvCxnSpPr>
            <a:stCxn id="51" idx="7"/>
            <a:endCxn id="53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C68DC6-AD73-C242-A0B7-3A948E484CFA}"/>
              </a:ext>
            </a:extLst>
          </p:cNvPr>
          <p:cNvCxnSpPr>
            <a:stCxn id="46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6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9: Bellman-Ford and Floyd-</a:t>
            </a:r>
            <a:r>
              <a:rPr lang="en-AU" dirty="0" err="1">
                <a:solidFill>
                  <a:srgbClr val="C00000"/>
                </a:solidFill>
              </a:rPr>
              <a:t>Warshall</a:t>
            </a:r>
            <a:r>
              <a:rPr lang="en-AU" dirty="0">
                <a:solidFill>
                  <a:srgbClr val="C00000"/>
                </a:solidFill>
              </a:rPr>
              <a:t> Algorithms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BF2959F6-0B4E-4135-A6BE-C401D007FE10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First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Relaxing incoming edges of node v</a:t>
            </a: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146581-4C3A-7E4B-B39A-33FF44749CB2}"/>
              </a:ext>
            </a:extLst>
          </p:cNvPr>
          <p:cNvCxnSpPr>
            <a:stCxn id="49" idx="7"/>
            <a:endCxn id="53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037AF3-614F-FA4A-83BC-721A34E866B5}"/>
              </a:ext>
            </a:extLst>
          </p:cNvPr>
          <p:cNvCxnSpPr>
            <a:stCxn id="51" idx="7"/>
            <a:endCxn id="53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C68DC6-AD73-C242-A0B7-3A948E484CFA}"/>
              </a:ext>
            </a:extLst>
          </p:cNvPr>
          <p:cNvCxnSpPr>
            <a:stCxn id="46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00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First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Done relaxing incoming edges of node v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146581-4C3A-7E4B-B39A-33FF44749CB2}"/>
              </a:ext>
            </a:extLst>
          </p:cNvPr>
          <p:cNvCxnSpPr>
            <a:stCxn id="49" idx="7"/>
            <a:endCxn id="53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037AF3-614F-FA4A-83BC-721A34E866B5}"/>
              </a:ext>
            </a:extLst>
          </p:cNvPr>
          <p:cNvCxnSpPr>
            <a:stCxn id="51" idx="7"/>
            <a:endCxn id="53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C68DC6-AD73-C242-A0B7-3A948E484CFA}"/>
              </a:ext>
            </a:extLst>
          </p:cNvPr>
          <p:cNvCxnSpPr>
            <a:stCxn id="46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21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First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Relaxing incoming edges of node t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146581-4C3A-7E4B-B39A-33FF44749CB2}"/>
              </a:ext>
            </a:extLst>
          </p:cNvPr>
          <p:cNvCxnSpPr>
            <a:stCxn id="49" idx="7"/>
            <a:endCxn id="53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037AF3-614F-FA4A-83BC-721A34E866B5}"/>
              </a:ext>
            </a:extLst>
          </p:cNvPr>
          <p:cNvCxnSpPr>
            <a:stCxn id="51" idx="7"/>
            <a:endCxn id="53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C68DC6-AD73-C242-A0B7-3A948E484CFA}"/>
              </a:ext>
            </a:extLst>
          </p:cNvPr>
          <p:cNvCxnSpPr>
            <a:stCxn id="46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93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First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Done relaxing incoming edges of node t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146581-4C3A-7E4B-B39A-33FF44749CB2}"/>
              </a:ext>
            </a:extLst>
          </p:cNvPr>
          <p:cNvCxnSpPr>
            <a:stCxn id="49" idx="7"/>
            <a:endCxn id="53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037AF3-614F-FA4A-83BC-721A34E866B5}"/>
              </a:ext>
            </a:extLst>
          </p:cNvPr>
          <p:cNvCxnSpPr>
            <a:stCxn id="51" idx="7"/>
            <a:endCxn id="53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C68DC6-AD73-C242-A0B7-3A948E484CFA}"/>
              </a:ext>
            </a:extLst>
          </p:cNvPr>
          <p:cNvCxnSpPr>
            <a:stCxn id="46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7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First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Relaxing incoming edges of node x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146581-4C3A-7E4B-B39A-33FF44749CB2}"/>
              </a:ext>
            </a:extLst>
          </p:cNvPr>
          <p:cNvCxnSpPr>
            <a:stCxn id="49" idx="7"/>
            <a:endCxn id="53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037AF3-614F-FA4A-83BC-721A34E866B5}"/>
              </a:ext>
            </a:extLst>
          </p:cNvPr>
          <p:cNvCxnSpPr>
            <a:stCxn id="51" idx="7"/>
            <a:endCxn id="53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C68DC6-AD73-C242-A0B7-3A948E484CFA}"/>
              </a:ext>
            </a:extLst>
          </p:cNvPr>
          <p:cNvCxnSpPr>
            <a:stCxn id="46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72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First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Done relaxing incoming edges of node x</a:t>
            </a: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146581-4C3A-7E4B-B39A-33FF44749CB2}"/>
              </a:ext>
            </a:extLst>
          </p:cNvPr>
          <p:cNvCxnSpPr>
            <a:stCxn id="49" idx="7"/>
            <a:endCxn id="53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037AF3-614F-FA4A-83BC-721A34E866B5}"/>
              </a:ext>
            </a:extLst>
          </p:cNvPr>
          <p:cNvCxnSpPr>
            <a:stCxn id="51" idx="7"/>
            <a:endCxn id="53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C68DC6-AD73-C242-A0B7-3A948E484CFA}"/>
              </a:ext>
            </a:extLst>
          </p:cNvPr>
          <p:cNvCxnSpPr>
            <a:stCxn id="46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8001000" y="5939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30394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First iteration finished: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146581-4C3A-7E4B-B39A-33FF44749CB2}"/>
              </a:ext>
            </a:extLst>
          </p:cNvPr>
          <p:cNvCxnSpPr>
            <a:stCxn id="49" idx="7"/>
            <a:endCxn id="53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037AF3-614F-FA4A-83BC-721A34E866B5}"/>
              </a:ext>
            </a:extLst>
          </p:cNvPr>
          <p:cNvCxnSpPr>
            <a:stCxn id="51" idx="7"/>
            <a:endCxn id="53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C68DC6-AD73-C242-A0B7-3A948E484CFA}"/>
              </a:ext>
            </a:extLst>
          </p:cNvPr>
          <p:cNvCxnSpPr>
            <a:stCxn id="46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8001000" y="5939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9912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Second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Relaxing incoming edges of node u</a:t>
            </a: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146581-4C3A-7E4B-B39A-33FF44749CB2}"/>
              </a:ext>
            </a:extLst>
          </p:cNvPr>
          <p:cNvCxnSpPr>
            <a:stCxn id="49" idx="7"/>
            <a:endCxn id="53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037AF3-614F-FA4A-83BC-721A34E866B5}"/>
              </a:ext>
            </a:extLst>
          </p:cNvPr>
          <p:cNvCxnSpPr>
            <a:stCxn id="51" idx="7"/>
            <a:endCxn id="53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C68DC6-AD73-C242-A0B7-3A948E484CFA}"/>
              </a:ext>
            </a:extLst>
          </p:cNvPr>
          <p:cNvCxnSpPr>
            <a:stCxn id="46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8001000" y="5939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088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Second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Done relaxing incoming edges of node u</a:t>
            </a: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146581-4C3A-7E4B-B39A-33FF44749CB2}"/>
              </a:ext>
            </a:extLst>
          </p:cNvPr>
          <p:cNvCxnSpPr>
            <a:stCxn id="49" idx="7"/>
            <a:endCxn id="53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037AF3-614F-FA4A-83BC-721A34E866B5}"/>
              </a:ext>
            </a:extLst>
          </p:cNvPr>
          <p:cNvCxnSpPr>
            <a:stCxn id="51" idx="7"/>
            <a:endCxn id="53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C68DC6-AD73-C242-A0B7-3A948E484CFA}"/>
              </a:ext>
            </a:extLst>
          </p:cNvPr>
          <p:cNvCxnSpPr>
            <a:stCxn id="46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8001000" y="5939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1681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Second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Relaxing incoming edges of node v</a:t>
            </a: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146581-4C3A-7E4B-B39A-33FF44749CB2}"/>
              </a:ext>
            </a:extLst>
          </p:cNvPr>
          <p:cNvCxnSpPr>
            <a:stCxn id="49" idx="7"/>
            <a:endCxn id="53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037AF3-614F-FA4A-83BC-721A34E866B5}"/>
              </a:ext>
            </a:extLst>
          </p:cNvPr>
          <p:cNvCxnSpPr>
            <a:stCxn id="51" idx="7"/>
            <a:endCxn id="53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C68DC6-AD73-C242-A0B7-3A948E484CFA}"/>
              </a:ext>
            </a:extLst>
          </p:cNvPr>
          <p:cNvCxnSpPr>
            <a:stCxn id="46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8001000" y="5939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785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/>
              <a:t>Unit notes: Chapter 13</a:t>
            </a:r>
          </a:p>
          <a:p>
            <a:r>
              <a:rPr lang="en-AU" sz="2400" dirty="0" err="1"/>
              <a:t>Cormen</a:t>
            </a:r>
            <a:r>
              <a:rPr lang="en-AU" sz="2400" dirty="0"/>
              <a:t> et al. Introduction to Algorithms.</a:t>
            </a: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Section 24.1: Bellman-Ford algorithm</a:t>
            </a: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Section 25.2: Floyd-</a:t>
            </a:r>
            <a:r>
              <a:rPr lang="en-AU" sz="2400" dirty="0" err="1">
                <a:solidFill>
                  <a:schemeClr val="tx1"/>
                </a:solidFill>
              </a:rPr>
              <a:t>Warshall</a:t>
            </a:r>
            <a:r>
              <a:rPr lang="en-AU" sz="2400" dirty="0">
                <a:solidFill>
                  <a:schemeClr val="tx1"/>
                </a:solidFill>
              </a:rPr>
              <a:t> algorithm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r>
              <a:rPr lang="en-US" sz="2900" dirty="0">
                <a:solidFill>
                  <a:srgbClr val="FF0000"/>
                </a:solidFill>
              </a:rPr>
              <a:t>Student Evaluation of Teaching and Units is now open</a:t>
            </a:r>
            <a:endParaRPr lang="en-AU" sz="2900" dirty="0">
              <a:solidFill>
                <a:srgbClr val="FF0000"/>
              </a:solidFill>
              <a:latin typeface="CMSS10"/>
            </a:endParaRP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pPr lvl="1"/>
            <a:endParaRPr lang="en-A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3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Second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Done relaxing incoming edges of node v</a:t>
            </a: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146581-4C3A-7E4B-B39A-33FF44749CB2}"/>
              </a:ext>
            </a:extLst>
          </p:cNvPr>
          <p:cNvCxnSpPr>
            <a:stCxn id="49" idx="7"/>
            <a:endCxn id="53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037AF3-614F-FA4A-83BC-721A34E866B5}"/>
              </a:ext>
            </a:extLst>
          </p:cNvPr>
          <p:cNvCxnSpPr>
            <a:stCxn id="51" idx="7"/>
            <a:endCxn id="53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C68DC6-AD73-C242-A0B7-3A948E484CFA}"/>
              </a:ext>
            </a:extLst>
          </p:cNvPr>
          <p:cNvCxnSpPr>
            <a:stCxn id="46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8001000" y="5939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10264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Second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Relaxing incoming edges of node t</a:t>
            </a: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146581-4C3A-7E4B-B39A-33FF44749CB2}"/>
              </a:ext>
            </a:extLst>
          </p:cNvPr>
          <p:cNvCxnSpPr>
            <a:stCxn id="49" idx="7"/>
            <a:endCxn id="53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037AF3-614F-FA4A-83BC-721A34E866B5}"/>
              </a:ext>
            </a:extLst>
          </p:cNvPr>
          <p:cNvCxnSpPr>
            <a:stCxn id="51" idx="7"/>
            <a:endCxn id="53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C68DC6-AD73-C242-A0B7-3A948E484CFA}"/>
              </a:ext>
            </a:extLst>
          </p:cNvPr>
          <p:cNvCxnSpPr>
            <a:stCxn id="46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8001000" y="5939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9035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Second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Done Relaxing incoming edges of node t</a:t>
            </a: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8001000" y="5939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EC01C-0B8B-2B4B-9EE6-DE5D02D1C376}"/>
              </a:ext>
            </a:extLst>
          </p:cNvPr>
          <p:cNvCxnSpPr/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A1646A-483C-614A-A824-95BA59C72E21}"/>
              </a:ext>
            </a:extLst>
          </p:cNvPr>
          <p:cNvCxnSpPr/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7B6EEC-00A4-C14C-8852-41CB8BA962D1}"/>
              </a:ext>
            </a:extLst>
          </p:cNvPr>
          <p:cNvCxnSpPr/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83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Second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Relaxing incoming edges of node x</a:t>
            </a: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8001000" y="5939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EC01C-0B8B-2B4B-9EE6-DE5D02D1C376}"/>
              </a:ext>
            </a:extLst>
          </p:cNvPr>
          <p:cNvCxnSpPr/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A1646A-483C-614A-A824-95BA59C72E21}"/>
              </a:ext>
            </a:extLst>
          </p:cNvPr>
          <p:cNvCxnSpPr/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7B6EEC-00A4-C14C-8852-41CB8BA962D1}"/>
              </a:ext>
            </a:extLst>
          </p:cNvPr>
          <p:cNvCxnSpPr/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58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Second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Done Relaxing incoming edges of node x</a:t>
            </a: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7871066" y="59391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-2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EC01C-0B8B-2B4B-9EE6-DE5D02D1C376}"/>
              </a:ext>
            </a:extLst>
          </p:cNvPr>
          <p:cNvCxnSpPr/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A1646A-483C-614A-A824-95BA59C72E21}"/>
              </a:ext>
            </a:extLst>
          </p:cNvPr>
          <p:cNvCxnSpPr/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7B6EEC-00A4-C14C-8852-41CB8BA962D1}"/>
              </a:ext>
            </a:extLst>
          </p:cNvPr>
          <p:cNvCxnSpPr/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11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Second iteration finished: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7871066" y="59391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-2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EC01C-0B8B-2B4B-9EE6-DE5D02D1C376}"/>
              </a:ext>
            </a:extLst>
          </p:cNvPr>
          <p:cNvCxnSpPr/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A1646A-483C-614A-A824-95BA59C72E21}"/>
              </a:ext>
            </a:extLst>
          </p:cNvPr>
          <p:cNvCxnSpPr/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7B6EEC-00A4-C14C-8852-41CB8BA962D1}"/>
              </a:ext>
            </a:extLst>
          </p:cNvPr>
          <p:cNvCxnSpPr/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102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38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30036327-A1DA-4240-91AD-AE4BA1417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Third iteration: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dirty="0"/>
              <a:t>Speeding things up: All edges relaxation in the third iteration do not change anything.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Early Stop Condition:</a:t>
            </a:r>
            <a:r>
              <a:rPr lang="en-AU" sz="2000" dirty="0"/>
              <a:t> If nothing changes in one iteration, it is possible to stop the execution of the Bellman-Ford algorithm and output the current values.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3ADC81-C40E-3646-98D9-C804D1933A5A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0D01D-FD98-7D46-BBD5-6C7BFBC189D4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F923F0-BB2A-7A44-9411-D0CAD2971342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F5DAE-EB95-3E4B-8E96-F68B587EBA3A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A0C7C7-4330-9741-85EF-836555A86F05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005D02-8E6C-D34E-9C2B-5D9CCF57D8D3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A95581-2BCD-BD4D-9CEB-4DF611AF7B8E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F50C7-D54C-6348-BDFC-B079B126CCD9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54421-A3F5-5C47-9347-9B5DEADEAA4B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6752C-F6F6-D144-82C9-8981854CE0C8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CCBE6A-22DE-F347-8F25-6125AFB8F0AA}"/>
              </a:ext>
            </a:extLst>
          </p:cNvPr>
          <p:cNvCxnSpPr>
            <a:stCxn id="55" idx="7"/>
            <a:endCxn id="49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1E422-0C01-0B4D-BE6B-F2555584D2AC}"/>
              </a:ext>
            </a:extLst>
          </p:cNvPr>
          <p:cNvCxnSpPr>
            <a:endCxn id="46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FECA00-C738-FF4D-9485-C45C2757DBEA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7C3168-058C-5D46-A3F5-75D4CD7C04D8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68D2DF-CB59-A945-91B8-6916BCE29C86}"/>
              </a:ext>
            </a:extLst>
          </p:cNvPr>
          <p:cNvCxnSpPr>
            <a:endCxn id="51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DA05AC-9C69-9347-B9E7-08CC6E61C891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EFF6-591D-C445-BA9C-0B7ACCD69FC4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89413D-CC20-D14B-95DF-CEC130A3824D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17ACEE-73B8-E34C-9EDA-9A17408AA647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44B318-E3B4-0547-8C24-BD28BF7ABE67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610A68-F26F-7F47-820E-6CFAFC715877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AB1FEE-5C6E-AC40-AA25-A1E77734EEFD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B4E42-A25B-304F-B302-5A6D507AC960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5EB89F-0429-0643-8CFA-91699B9F1FCE}"/>
              </a:ext>
            </a:extLst>
          </p:cNvPr>
          <p:cNvCxnSpPr>
            <a:stCxn id="53" idx="2"/>
            <a:endCxn id="49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B24A10-B63B-144A-98D0-A87DA039D176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006F0-6020-CE43-9041-CF5EA5805BF5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08A0B5-7439-7943-A5F4-32251379E63D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862BE-04EF-D843-8151-7D47481A1DFF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471D96-8C56-CD4F-A809-C09FE3B3AA79}"/>
              </a:ext>
            </a:extLst>
          </p:cNvPr>
          <p:cNvSpPr txBox="1"/>
          <p:nvPr/>
        </p:nvSpPr>
        <p:spPr>
          <a:xfrm>
            <a:off x="8367736" y="37623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AE434C-EAC2-5A4C-8F10-3344091329EE}"/>
              </a:ext>
            </a:extLst>
          </p:cNvPr>
          <p:cNvSpPr txBox="1"/>
          <p:nvPr/>
        </p:nvSpPr>
        <p:spPr>
          <a:xfrm>
            <a:off x="7871066" y="59391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-2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EC01C-0B8B-2B4B-9EE6-DE5D02D1C376}"/>
              </a:ext>
            </a:extLst>
          </p:cNvPr>
          <p:cNvCxnSpPr/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A1646A-483C-614A-A824-95BA59C72E21}"/>
              </a:ext>
            </a:extLst>
          </p:cNvPr>
          <p:cNvCxnSpPr/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7B6EEC-00A4-C14C-8852-41CB8BA962D1}"/>
              </a:ext>
            </a:extLst>
          </p:cNvPr>
          <p:cNvCxnSpPr/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6555966" y="4728865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5"/>
            <a:endCxn id="12" idx="2"/>
          </p:cNvCxnSpPr>
          <p:nvPr/>
        </p:nvCxnSpPr>
        <p:spPr>
          <a:xfrm>
            <a:off x="5034017" y="5542873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38" idx="3"/>
          </p:cNvCxnSpPr>
          <p:nvPr/>
        </p:nvCxnSpPr>
        <p:spPr>
          <a:xfrm flipV="1">
            <a:off x="6555966" y="4888566"/>
            <a:ext cx="1598149" cy="11602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Negative Cycles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49643" y="579566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1225" y="58696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49643" y="44563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1212" y="45303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29089" y="58279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10671" y="59019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79966" y="44563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1548" y="453039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601843" y="511069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93412" y="51791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762000"/>
            <a:ext cx="8652968" cy="3058549"/>
          </a:xfrm>
        </p:spPr>
        <p:txBody>
          <a:bodyPr>
            <a:normAutofit fontScale="62500" lnSpcReduction="20000"/>
          </a:bodyPr>
          <a:lstStyle/>
          <a:p>
            <a:endParaRPr lang="en-AU" sz="2800" dirty="0"/>
          </a:p>
          <a:p>
            <a:r>
              <a:rPr lang="en-AU" sz="3200" dirty="0">
                <a:solidFill>
                  <a:schemeClr val="tx1"/>
                </a:solidFill>
              </a:rPr>
              <a:t>If V-</a:t>
            </a:r>
            <a:r>
              <a:rPr lang="en-AU" sz="3200" dirty="0" err="1">
                <a:solidFill>
                  <a:schemeClr val="tx1"/>
                </a:solidFill>
              </a:rPr>
              <a:t>th</a:t>
            </a:r>
            <a:r>
              <a:rPr lang="en-AU" sz="3200" dirty="0">
                <a:solidFill>
                  <a:schemeClr val="tx1"/>
                </a:solidFill>
              </a:rPr>
              <a:t> iteration reduces the distance of a vertex, this means that there is a shorter path with at least V edges which implies that there is a negative cycle. </a:t>
            </a:r>
          </a:p>
          <a:p>
            <a:r>
              <a:rPr lang="en-AU" sz="3200" dirty="0"/>
              <a:t>Consider the graph with vertices </a:t>
            </a:r>
            <a:r>
              <a:rPr lang="en-AU" sz="3200" dirty="0">
                <a:solidFill>
                  <a:srgbClr val="00B0F0"/>
                </a:solidFill>
              </a:rPr>
              <a:t>s, u, v, </a:t>
            </a:r>
            <a:r>
              <a:rPr lang="en-AU" sz="3200" dirty="0"/>
              <a:t>and</a:t>
            </a:r>
            <a:r>
              <a:rPr lang="en-AU" sz="3200" dirty="0">
                <a:solidFill>
                  <a:srgbClr val="00B0F0"/>
                </a:solidFill>
              </a:rPr>
              <a:t> t</a:t>
            </a:r>
            <a:r>
              <a:rPr lang="en-AU" sz="3200" dirty="0"/>
              <a:t> and assume we have run (V-1 = 3) iterations.</a:t>
            </a:r>
          </a:p>
          <a:p>
            <a:r>
              <a:rPr lang="en-AU" sz="3200" dirty="0"/>
              <a:t>In the 4</a:t>
            </a:r>
            <a:r>
              <a:rPr lang="en-AU" sz="3200" baseline="30000" dirty="0"/>
              <a:t>th</a:t>
            </a:r>
            <a:r>
              <a:rPr lang="en-AU" sz="3200" dirty="0"/>
              <a:t> iteration, the weight of at least one vertex will be reduced (due to the presence of a negative cycle).</a:t>
            </a:r>
          </a:p>
          <a:p>
            <a:r>
              <a:rPr lang="en-AU" sz="3200" dirty="0">
                <a:solidFill>
                  <a:srgbClr val="FF0000"/>
                </a:solidFill>
              </a:rPr>
              <a:t>Important:</a:t>
            </a:r>
            <a:r>
              <a:rPr lang="en-AU" sz="3200" dirty="0"/>
              <a:t> Bellman-Ford Algorithm finds negative cycles only if such cycle is reachable from the source vertex</a:t>
            </a:r>
          </a:p>
          <a:p>
            <a:pPr lvl="1"/>
            <a:r>
              <a:rPr lang="en-AU" dirty="0"/>
              <a:t>E.g., if x is the source vertex, the algorithm will not detect the negative cycle</a:t>
            </a:r>
          </a:p>
          <a:p>
            <a:r>
              <a:rPr lang="en-AU" dirty="0"/>
              <a:t>Detecting if a graph G has a negative cycle: just add one extra node to G and edges from it to every other node, and run Bellman-Ford on the added node.</a:t>
            </a:r>
          </a:p>
          <a:p>
            <a:endParaRPr lang="en-AU" sz="3200" dirty="0">
              <a:solidFill>
                <a:schemeClr val="tx1"/>
              </a:solidFill>
            </a:endParaRPr>
          </a:p>
          <a:p>
            <a:endParaRPr lang="en-AU" dirty="0"/>
          </a:p>
        </p:txBody>
      </p: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23792" y="4888566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45162" y="6081154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52460" y="5750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11971" y="5235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626182" y="51735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08062" y="57428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cxnSp>
        <p:nvCxnSpPr>
          <p:cNvPr id="44" name="Straight Connector 43"/>
          <p:cNvCxnSpPr>
            <a:endCxn id="38" idx="3"/>
          </p:cNvCxnSpPr>
          <p:nvPr/>
        </p:nvCxnSpPr>
        <p:spPr>
          <a:xfrm flipV="1">
            <a:off x="6607015" y="4888566"/>
            <a:ext cx="1547100" cy="112272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03014" y="466433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3614" y="5105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31414" y="42672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6285" y="607115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35412" y="43013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6" name="Straight Connector 45"/>
          <p:cNvCxnSpPr>
            <a:endCxn id="12" idx="2"/>
          </p:cNvCxnSpPr>
          <p:nvPr/>
        </p:nvCxnSpPr>
        <p:spPr>
          <a:xfrm>
            <a:off x="5018427" y="5548528"/>
            <a:ext cx="1031216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8" idx="2"/>
            <a:endCxn id="28" idx="6"/>
          </p:cNvCxnSpPr>
          <p:nvPr/>
        </p:nvCxnSpPr>
        <p:spPr>
          <a:xfrm flipH="1">
            <a:off x="6555966" y="4709554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2" idx="1"/>
          </p:cNvCxnSpPr>
          <p:nvPr/>
        </p:nvCxnSpPr>
        <p:spPr>
          <a:xfrm flipH="1">
            <a:off x="6123792" y="4899731"/>
            <a:ext cx="40010" cy="97008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66285" y="60934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9C93933-E449-7941-81B1-9755315FB23D}"/>
              </a:ext>
            </a:extLst>
          </p:cNvPr>
          <p:cNvSpPr/>
          <p:nvPr/>
        </p:nvSpPr>
        <p:spPr>
          <a:xfrm>
            <a:off x="3777291" y="40909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64BF1F-6D08-EB45-BAEF-DC5F111F2F18}"/>
              </a:ext>
            </a:extLst>
          </p:cNvPr>
          <p:cNvSpPr txBox="1"/>
          <p:nvPr/>
        </p:nvSpPr>
        <p:spPr>
          <a:xfrm>
            <a:off x="3868860" y="415940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z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2DEABB-7F3A-D344-964D-B9F5663276B4}"/>
              </a:ext>
            </a:extLst>
          </p:cNvPr>
          <p:cNvCxnSpPr>
            <a:cxnSpLocks/>
          </p:cNvCxnSpPr>
          <p:nvPr/>
        </p:nvCxnSpPr>
        <p:spPr>
          <a:xfrm>
            <a:off x="4397009" y="4456392"/>
            <a:ext cx="1583927" cy="21677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0744C8-2912-0A46-A456-279ECA5D9BAE}"/>
              </a:ext>
            </a:extLst>
          </p:cNvPr>
          <p:cNvCxnSpPr>
            <a:cxnSpLocks/>
          </p:cNvCxnSpPr>
          <p:nvPr/>
        </p:nvCxnSpPr>
        <p:spPr>
          <a:xfrm>
            <a:off x="4394377" y="4191000"/>
            <a:ext cx="3682823" cy="41555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9F66D8E-6EF6-FF49-B805-C8D0B4CEBC1B}"/>
              </a:ext>
            </a:extLst>
          </p:cNvPr>
          <p:cNvCxnSpPr>
            <a:cxnSpLocks/>
          </p:cNvCxnSpPr>
          <p:nvPr/>
        </p:nvCxnSpPr>
        <p:spPr>
          <a:xfrm>
            <a:off x="4262584" y="4597229"/>
            <a:ext cx="268847" cy="60846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B62C78-AC6F-FD47-B68F-CB6A7AED5BF4}"/>
              </a:ext>
            </a:extLst>
          </p:cNvPr>
          <p:cNvCxnSpPr>
            <a:cxnSpLocks/>
          </p:cNvCxnSpPr>
          <p:nvPr/>
        </p:nvCxnSpPr>
        <p:spPr>
          <a:xfrm>
            <a:off x="4337224" y="4546251"/>
            <a:ext cx="3777972" cy="136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2952B9-ECDA-EC42-AAA3-218210B40980}"/>
              </a:ext>
            </a:extLst>
          </p:cNvPr>
          <p:cNvCxnSpPr>
            <a:cxnSpLocks/>
          </p:cNvCxnSpPr>
          <p:nvPr/>
        </p:nvCxnSpPr>
        <p:spPr>
          <a:xfrm>
            <a:off x="4322946" y="4572000"/>
            <a:ext cx="1687053" cy="112522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1558F58-EE63-F441-90D4-E39A5FCA12F5}"/>
              </a:ext>
            </a:extLst>
          </p:cNvPr>
          <p:cNvSpPr txBox="1"/>
          <p:nvPr/>
        </p:nvSpPr>
        <p:spPr>
          <a:xfrm>
            <a:off x="6121140" y="4009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FAF62B-8A13-EB43-B3BB-0C074BF2C58B}"/>
              </a:ext>
            </a:extLst>
          </p:cNvPr>
          <p:cNvSpPr txBox="1"/>
          <p:nvPr/>
        </p:nvSpPr>
        <p:spPr>
          <a:xfrm>
            <a:off x="4711212" y="4175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C57AE4-B8E8-1742-82D7-2663E2293488}"/>
              </a:ext>
            </a:extLst>
          </p:cNvPr>
          <p:cNvSpPr txBox="1"/>
          <p:nvPr/>
        </p:nvSpPr>
        <p:spPr>
          <a:xfrm>
            <a:off x="50323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9E2C2E-1068-4F40-B600-490CF4EF54C0}"/>
              </a:ext>
            </a:extLst>
          </p:cNvPr>
          <p:cNvSpPr txBox="1"/>
          <p:nvPr/>
        </p:nvSpPr>
        <p:spPr>
          <a:xfrm>
            <a:off x="51054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001FB2-186A-6E4D-B68F-52A8742F54A1}"/>
              </a:ext>
            </a:extLst>
          </p:cNvPr>
          <p:cNvSpPr txBox="1"/>
          <p:nvPr/>
        </p:nvSpPr>
        <p:spPr>
          <a:xfrm>
            <a:off x="4117914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838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121" grpId="0"/>
      <p:bldP spid="33" grpId="0"/>
      <p:bldP spid="34" grpId="0"/>
      <p:bldP spid="34" grpId="1"/>
      <p:bldP spid="35" grpId="0"/>
      <p:bldP spid="35" grpId="1"/>
      <p:bldP spid="41" grpId="0"/>
      <p:bldP spid="41" grpId="1"/>
      <p:bldP spid="56" grpId="0"/>
      <p:bldP spid="56" grpId="1"/>
      <p:bldP spid="40" grpId="0" animBg="1"/>
      <p:bldP spid="47" grpId="0"/>
      <p:bldP spid="59" grpId="0"/>
      <p:bldP spid="60" grpId="0"/>
      <p:bldP spid="61" grpId="0"/>
      <p:bldP spid="62" grpId="0"/>
      <p:bldP spid="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518124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1: Initializations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1...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infinity</a:t>
            </a: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1...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2: Iteratively estimate </a:t>
            </a:r>
            <a:r>
              <a:rPr lang="en-AU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[v] (from source s)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to 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whole graph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w(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u,v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u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3: Checks and returns false if a negative weight cycle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is along the path from s to any other vertex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whole graph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w(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u,v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error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negative edge </a:t>
            </a:r>
            <a:r>
              <a:rPr lang="en-AU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cylce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found in this graph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[...],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[...]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Content Placeholder 3"/>
          <p:cNvSpPr txBox="1">
            <a:spLocks/>
          </p:cNvSpPr>
          <p:nvPr/>
        </p:nvSpPr>
        <p:spPr>
          <a:xfrm>
            <a:off x="5334000" y="5036024"/>
            <a:ext cx="3428999" cy="1219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O(VE)</a:t>
            </a:r>
          </a:p>
        </p:txBody>
      </p:sp>
    </p:spTree>
    <p:extLst>
      <p:ext uri="{BB962C8B-B14F-4D97-AF65-F5344CB8AC3E}">
        <p14:creationId xmlns:p14="http://schemas.microsoft.com/office/powerpoint/2010/main" val="420165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1066205"/>
            <a:ext cx="8518124" cy="5258395"/>
          </a:xfrm>
        </p:spPr>
        <p:txBody>
          <a:bodyPr>
            <a:normAutofit/>
          </a:bodyPr>
          <a:lstStyle/>
          <a:p>
            <a:r>
              <a:rPr lang="en-AU" sz="2000" dirty="0"/>
              <a:t>For this space-efficient version of Bellman-Ford algorithm, there is a guarantee that after </a:t>
            </a:r>
            <a:r>
              <a:rPr lang="en-AU" sz="2000" dirty="0" err="1"/>
              <a:t>i</a:t>
            </a:r>
            <a:r>
              <a:rPr lang="en-AU" sz="2000" dirty="0"/>
              <a:t> iterations </a:t>
            </a:r>
            <a:r>
              <a:rPr lang="en-AU" sz="2000" dirty="0" err="1"/>
              <a:t>dist</a:t>
            </a:r>
            <a:r>
              <a:rPr lang="en-AU" sz="2000" dirty="0"/>
              <a:t>[v] is no larger than the total weight of the shortest path from s to v that uses at most </a:t>
            </a:r>
            <a:r>
              <a:rPr lang="en-AU" sz="2000" dirty="0" err="1"/>
              <a:t>i</a:t>
            </a:r>
            <a:r>
              <a:rPr lang="en-AU" sz="2000" dirty="0"/>
              <a:t> edges. </a:t>
            </a:r>
          </a:p>
          <a:p>
            <a:r>
              <a:rPr lang="en-AU" sz="2000" dirty="0"/>
              <a:t>But there is no guarantee that these two values are equal after </a:t>
            </a:r>
            <a:r>
              <a:rPr lang="en-AU" sz="2000" dirty="0" err="1"/>
              <a:t>i</a:t>
            </a:r>
            <a:r>
              <a:rPr lang="en-AU" sz="2000" dirty="0"/>
              <a:t> iterations: depending on the order in which the edges are relaxed, the path P from s to v that has weight </a:t>
            </a:r>
            <a:r>
              <a:rPr lang="en-AU" sz="2000" dirty="0" err="1"/>
              <a:t>dist</a:t>
            </a:r>
            <a:r>
              <a:rPr lang="en-AU" sz="2000" dirty="0"/>
              <a:t>[v] could already contain more than </a:t>
            </a:r>
            <a:r>
              <a:rPr lang="en-AU" sz="2000" dirty="0" err="1"/>
              <a:t>i</a:t>
            </a:r>
            <a:r>
              <a:rPr lang="en-AU" sz="2000" dirty="0"/>
              <a:t> edges after the </a:t>
            </a:r>
            <a:r>
              <a:rPr lang="en-AU" sz="2000" dirty="0" err="1"/>
              <a:t>i-th</a:t>
            </a:r>
            <a:r>
              <a:rPr lang="en-AU" sz="2000" dirty="0"/>
              <a:t> iteration.</a:t>
            </a:r>
          </a:p>
          <a:p>
            <a:pPr lvl="1"/>
            <a:r>
              <a:rPr lang="en-AU" sz="1500" dirty="0"/>
              <a:t>e.g., in the graph that we followed a detailed execution of Bellman-Ford, the path from s to t already has two edges after just one iteration.</a:t>
            </a:r>
            <a:endParaRPr lang="en-AU" dirty="0"/>
          </a:p>
          <a:p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8F3A56-4DC9-EF44-92C5-2EDAB544B996}"/>
              </a:ext>
            </a:extLst>
          </p:cNvPr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B77CA-DEB8-7345-B0B7-0FA13DBF0201}"/>
              </a:ext>
            </a:extLst>
          </p:cNvPr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E97E5A-82D8-C54C-BC61-76C9B2548858}"/>
              </a:ext>
            </a:extLst>
          </p:cNvPr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80C33-9E6C-7A4B-AC93-41E309B7C740}"/>
              </a:ext>
            </a:extLst>
          </p:cNvPr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620417-A81E-F544-9B56-2B0DCF5FD4E0}"/>
              </a:ext>
            </a:extLst>
          </p:cNvPr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43DEC-F801-594C-9DB1-40C2AB5470B5}"/>
              </a:ext>
            </a:extLst>
          </p:cNvPr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DDEABF-522A-D04B-8B3F-EDE9BB5D5D35}"/>
              </a:ext>
            </a:extLst>
          </p:cNvPr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966272-2BC6-D644-981E-1A6BF6398A73}"/>
              </a:ext>
            </a:extLst>
          </p:cNvPr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9564F-29A1-FC4C-B90E-B6AEFCAE5BCC}"/>
              </a:ext>
            </a:extLst>
          </p:cNvPr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E9773-EB2F-8D44-9249-DCA0018CCC64}"/>
              </a:ext>
            </a:extLst>
          </p:cNvPr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156660-1483-834D-9357-247E0BA2C90E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306858-15A5-9144-9C55-330E003E2966}"/>
              </a:ext>
            </a:extLst>
          </p:cNvPr>
          <p:cNvCxnSpPr>
            <a:endCxn id="5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5DCFB2-B822-CA48-8DE6-1B2E2B0A1F2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DE99A4-B4A4-6C4D-960A-58F4C6335AEC}"/>
              </a:ext>
            </a:extLst>
          </p:cNvPr>
          <p:cNvCxnSpPr>
            <a:stCxn id="7" idx="7"/>
            <a:endCxn id="11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3DA8A3-2C6E-BD4E-A44B-50B5AE895832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FCB21A-DB87-1641-B20C-97828AA75E6B}"/>
              </a:ext>
            </a:extLst>
          </p:cNvPr>
          <p:cNvCxnSpPr>
            <a:stCxn id="9" idx="7"/>
            <a:endCxn id="11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6D1BBE-BFA0-B94A-B078-9284F8229767}"/>
              </a:ext>
            </a:extLst>
          </p:cNvPr>
          <p:cNvCxnSpPr>
            <a:stCxn id="5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C35DA6-0855-D54B-BC1F-351E9199FD2A}"/>
              </a:ext>
            </a:extLst>
          </p:cNvPr>
          <p:cNvCxnSpPr>
            <a:endCxn id="9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945B95-5EAA-4840-B5A6-831C56100FC9}"/>
              </a:ext>
            </a:extLst>
          </p:cNvPr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37D80-1B3A-E749-A503-EEE9C9AA7237}"/>
              </a:ext>
            </a:extLst>
          </p:cNvPr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5CF8B1-F736-D941-A8C5-BB5B31F1DDE6}"/>
              </a:ext>
            </a:extLst>
          </p:cNvPr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6A0D0D-47C2-8641-94E8-62C6B518F43C}"/>
              </a:ext>
            </a:extLst>
          </p:cNvPr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A1A48F-3FF7-7A48-8031-DA3106C50EB1}"/>
              </a:ext>
            </a:extLst>
          </p:cNvPr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FFE05B-8A3E-1B45-A47A-A86399A53F0A}"/>
              </a:ext>
            </a:extLst>
          </p:cNvPr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3D8A55-37DE-F448-BA97-532B581C459C}"/>
              </a:ext>
            </a:extLst>
          </p:cNvPr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4AA51B-FBE1-2941-9443-DD695BC3A238}"/>
              </a:ext>
            </a:extLst>
          </p:cNvPr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772DA7-303E-D340-B54E-251D18EF2657}"/>
              </a:ext>
            </a:extLst>
          </p:cNvPr>
          <p:cNvCxnSpPr>
            <a:stCxn id="11" idx="2"/>
            <a:endCxn id="7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78072F-CBA9-884F-8339-0D4DDDD0EA8A}"/>
              </a:ext>
            </a:extLst>
          </p:cNvPr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BF4F9E-BACD-6641-8388-599E16F783EE}"/>
              </a:ext>
            </a:extLst>
          </p:cNvPr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605AD7-B67A-424A-B36A-AE6A657399D8}"/>
              </a:ext>
            </a:extLst>
          </p:cNvPr>
          <p:cNvSpPr txBox="1"/>
          <p:nvPr/>
        </p:nvSpPr>
        <p:spPr>
          <a:xfrm>
            <a:off x="6029045" y="3731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6DCD61-31B3-E746-BA94-107751F53037}"/>
              </a:ext>
            </a:extLst>
          </p:cNvPr>
          <p:cNvSpPr txBox="1"/>
          <p:nvPr/>
        </p:nvSpPr>
        <p:spPr>
          <a:xfrm>
            <a:off x="5749871" y="583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754125-5EB3-3B49-AA48-DB48DC285E8F}"/>
              </a:ext>
            </a:extLst>
          </p:cNvPr>
          <p:cNvSpPr txBox="1"/>
          <p:nvPr/>
        </p:nvSpPr>
        <p:spPr>
          <a:xfrm>
            <a:off x="8367736" y="37623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73746C-9636-9A4F-89FF-B2631A8BE752}"/>
              </a:ext>
            </a:extLst>
          </p:cNvPr>
          <p:cNvSpPr txBox="1"/>
          <p:nvPr/>
        </p:nvSpPr>
        <p:spPr>
          <a:xfrm>
            <a:off x="8001000" y="5939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360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Shortest path in graphs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2530822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Negative Cycles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652968" cy="5257800"/>
          </a:xfrm>
        </p:spPr>
        <p:txBody>
          <a:bodyPr>
            <a:normAutofit/>
          </a:bodyPr>
          <a:lstStyle/>
          <a:p>
            <a:r>
              <a:rPr lang="en-AU" sz="2000" dirty="0"/>
              <a:t>How could we modify Bellman-Ford to determine </a:t>
            </a:r>
            <a:r>
              <a:rPr lang="en-AU" sz="2000" b="1" dirty="0"/>
              <a:t>which</a:t>
            </a:r>
            <a:r>
              <a:rPr lang="en-AU" sz="2000" dirty="0"/>
              <a:t> vertices have valid distances, and which are affected by the negative cycle?</a:t>
            </a:r>
          </a:p>
          <a:p>
            <a:endParaRPr lang="en-AU" sz="2800" dirty="0"/>
          </a:p>
          <a:p>
            <a:r>
              <a:rPr lang="en-AU" sz="2000" dirty="0"/>
              <a:t>Execute the V</a:t>
            </a:r>
            <a:r>
              <a:rPr lang="en-AU" sz="2000" baseline="30000" dirty="0"/>
              <a:t>th</a:t>
            </a:r>
            <a:r>
              <a:rPr lang="en-AU" sz="2000" dirty="0"/>
              <a:t> iteration, and for each node whose distance would be updated, just mark its distance as -</a:t>
            </a:r>
            <a:r>
              <a:rPr lang="en-DK" sz="2000" dirty="0"/>
              <a:t>∞.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08396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551984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All-Pairs Shortest Paths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Problem</a:t>
            </a:r>
          </a:p>
          <a:p>
            <a:r>
              <a:rPr lang="en-AU" sz="2000" dirty="0"/>
              <a:t>Return shortest distances between </a:t>
            </a:r>
            <a:r>
              <a:rPr lang="en-AU" sz="2000" b="1" dirty="0"/>
              <a:t>all</a:t>
            </a:r>
            <a:r>
              <a:rPr lang="en-AU" sz="2000" dirty="0"/>
              <a:t> pairs of vertices in a connected graph.</a:t>
            </a: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unweighted graphs: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Breadth-First Search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O(V(V+E)) = O(V</a:t>
            </a:r>
            <a:r>
              <a:rPr lang="en-AU" sz="2000" baseline="30000" dirty="0"/>
              <a:t>2</a:t>
            </a:r>
            <a:r>
              <a:rPr lang="en-AU" sz="2000" dirty="0"/>
              <a:t> + EV) </a:t>
            </a:r>
            <a:r>
              <a:rPr lang="en-AU" sz="2000" dirty="0">
                <a:sym typeface="Wingdings" panose="05000000000000000000" pitchFamily="2" charset="2"/>
              </a:rPr>
              <a:t></a:t>
            </a:r>
            <a:r>
              <a:rPr lang="en-AU" sz="2000" dirty="0"/>
              <a:t> O(EV)  </a:t>
            </a:r>
            <a:r>
              <a:rPr lang="en-AU" sz="2000" dirty="0">
                <a:solidFill>
                  <a:srgbClr val="00B050"/>
                </a:solidFill>
              </a:rPr>
              <a:t>[for connected graphs O(V) </a:t>
            </a:r>
            <a:r>
              <a:rPr lang="en-AU" sz="2000" dirty="0">
                <a:solidFill>
                  <a:srgbClr val="00B050"/>
                </a:solidFill>
                <a:latin typeface="Arial Black" panose="020B0A04020102020204" pitchFamily="34" charset="0"/>
              </a:rPr>
              <a:t>≤ </a:t>
            </a:r>
            <a:r>
              <a:rPr lang="en-AU" sz="2000" dirty="0">
                <a:solidFill>
                  <a:srgbClr val="00B050"/>
                </a:solidFill>
              </a:rPr>
              <a:t>O(E)]</a:t>
            </a:r>
          </a:p>
          <a:p>
            <a:pPr marL="0" indent="0">
              <a:buNone/>
            </a:pPr>
            <a:r>
              <a:rPr lang="en-AU" sz="2000" dirty="0"/>
              <a:t>For dense graphs: E is O(V</a:t>
            </a:r>
            <a:r>
              <a:rPr lang="en-AU" sz="2000" baseline="30000" dirty="0"/>
              <a:t>2</a:t>
            </a:r>
            <a:r>
              <a:rPr lang="en-AU" sz="2000" dirty="0"/>
              <a:t>), therefore total cost is </a:t>
            </a:r>
            <a:r>
              <a:rPr lang="en-AU" sz="2000" dirty="0">
                <a:sym typeface="Wingdings" panose="05000000000000000000" pitchFamily="2" charset="2"/>
              </a:rPr>
              <a:t>O(</a:t>
            </a:r>
            <a:r>
              <a:rPr lang="en-AU" sz="2000" dirty="0"/>
              <a:t>V</a:t>
            </a:r>
            <a:r>
              <a:rPr lang="en-AU" sz="2000" baseline="30000" dirty="0"/>
              <a:t>3</a:t>
            </a:r>
            <a:r>
              <a:rPr lang="en-AU" sz="2000" dirty="0"/>
              <a:t> ) for dense graphs</a:t>
            </a:r>
          </a:p>
        </p:txBody>
      </p:sp>
    </p:spTree>
    <p:extLst>
      <p:ext uri="{BB962C8B-B14F-4D97-AF65-F5344CB8AC3E}">
        <p14:creationId xmlns:p14="http://schemas.microsoft.com/office/powerpoint/2010/main" val="5840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All-Pairs Shortest Paths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weighted graphs (with non-negative weights):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Dijkstra’s algorithm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O(V(E log V)) = O(EV log V)</a:t>
            </a:r>
          </a:p>
          <a:p>
            <a:pPr marL="0" indent="0">
              <a:buNone/>
            </a:pPr>
            <a:r>
              <a:rPr lang="en-AU" sz="2000" dirty="0"/>
              <a:t>For dense graphs:</a:t>
            </a:r>
            <a:r>
              <a:rPr lang="en-AU" sz="2000" dirty="0">
                <a:sym typeface="Wingdings" panose="05000000000000000000" pitchFamily="2" charset="2"/>
              </a:rPr>
              <a:t> </a:t>
            </a:r>
            <a:r>
              <a:rPr lang="en-AU" sz="2000" dirty="0"/>
              <a:t>O(V</a:t>
            </a:r>
            <a:r>
              <a:rPr lang="en-AU" sz="2000" baseline="30000" dirty="0"/>
              <a:t>3</a:t>
            </a:r>
            <a:r>
              <a:rPr lang="en-AU" sz="2000" dirty="0"/>
              <a:t> log V)</a:t>
            </a:r>
          </a:p>
        </p:txBody>
      </p:sp>
    </p:spTree>
    <p:extLst>
      <p:ext uri="{BB962C8B-B14F-4D97-AF65-F5344CB8AC3E}">
        <p14:creationId xmlns:p14="http://schemas.microsoft.com/office/powerpoint/2010/main" val="35693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All-Pairs Shortest Paths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weighted graphs (allowing negative weights):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Bellman-Ford algorithm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O(V(VE)) = O(V</a:t>
            </a:r>
            <a:r>
              <a:rPr lang="en-AU" sz="2000" baseline="30000" dirty="0"/>
              <a:t>2</a:t>
            </a:r>
            <a:r>
              <a:rPr lang="en-AU" sz="2000" dirty="0"/>
              <a:t> E)</a:t>
            </a:r>
          </a:p>
          <a:p>
            <a:pPr marL="0" indent="0">
              <a:buNone/>
            </a:pPr>
            <a:r>
              <a:rPr lang="en-AU" sz="2000" dirty="0"/>
              <a:t>For dense graphs:</a:t>
            </a:r>
            <a:r>
              <a:rPr lang="en-AU" sz="2000" dirty="0">
                <a:sym typeface="Wingdings" panose="05000000000000000000" pitchFamily="2" charset="2"/>
              </a:rPr>
              <a:t> </a:t>
            </a:r>
            <a:r>
              <a:rPr lang="en-AU" sz="2000" dirty="0"/>
              <a:t>O(V</a:t>
            </a:r>
            <a:r>
              <a:rPr lang="en-AU" sz="2000" baseline="30000" dirty="0"/>
              <a:t>4</a:t>
            </a:r>
            <a:r>
              <a:rPr lang="en-AU" sz="2000" dirty="0"/>
              <a:t> )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Can we do better?</a:t>
            </a:r>
          </a:p>
          <a:p>
            <a:r>
              <a:rPr lang="en-AU" sz="2000" dirty="0"/>
              <a:t>Yes, Floyd-</a:t>
            </a:r>
            <a:r>
              <a:rPr lang="en-AU" sz="2000" dirty="0" err="1"/>
              <a:t>Warshall</a:t>
            </a:r>
            <a:r>
              <a:rPr lang="en-AU" sz="2000" dirty="0"/>
              <a:t> Algorithm returns all-pairs shortest distances in O(V</a:t>
            </a:r>
            <a:r>
              <a:rPr lang="en-AU" sz="2000" baseline="30000" dirty="0"/>
              <a:t>3</a:t>
            </a:r>
            <a:r>
              <a:rPr lang="en-AU" sz="2000" dirty="0"/>
              <a:t> ) for graphs allowing negative weights.</a:t>
            </a:r>
          </a:p>
        </p:txBody>
      </p:sp>
    </p:spTree>
    <p:extLst>
      <p:ext uri="{BB962C8B-B14F-4D97-AF65-F5344CB8AC3E}">
        <p14:creationId xmlns:p14="http://schemas.microsoft.com/office/powerpoint/2010/main" val="310339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1219200"/>
            <a:ext cx="8654560" cy="3124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Algorithm based on dynamic programming.</a:t>
            </a:r>
          </a:p>
          <a:p>
            <a:endParaRPr lang="en-A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If the graph has a negative cycle, it will always be detected. </a:t>
            </a:r>
          </a:p>
          <a:p>
            <a:endParaRPr lang="en-A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For a graph without negative cycles, after the k-</a:t>
            </a:r>
            <a:r>
              <a:rPr lang="en-A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 iteration, </a:t>
            </a:r>
            <a:r>
              <a:rPr lang="en-A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A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][j] contains the weight of the shortest path from node </a:t>
            </a:r>
            <a:r>
              <a:rPr lang="en-A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 to node j that only uses intermediate nodes from the set {1,…, k}. </a:t>
            </a:r>
          </a:p>
          <a:p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58016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3F2C80-FBD1-4CD1-86C9-5598F102E3B9}"/>
              </a:ext>
            </a:extLst>
          </p:cNvPr>
          <p:cNvGraphicFramePr>
            <a:graphicFrameLocks noGrp="1"/>
          </p:cNvGraphicFramePr>
          <p:nvPr/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74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2" grpId="0" animBg="1"/>
      <p:bldP spid="13" grpId="0"/>
      <p:bldP spid="14" grpId="0" animBg="1"/>
      <p:bldP spid="15" grpId="0"/>
      <p:bldP spid="24" grpId="0"/>
      <p:bldP spid="25" grpId="0"/>
      <p:bldP spid="26" grpId="0"/>
      <p:bldP spid="32" grpId="0"/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3F2C80-FBD1-4CD1-86C9-5598F102E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15343"/>
              </p:ext>
            </p:extLst>
          </p:nvPr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33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63936FB-EFD0-094F-86F6-32E231830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13498"/>
              </p:ext>
            </p:extLst>
          </p:nvPr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313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3F2C80-FBD1-4CD1-86C9-5598F102E3B9}"/>
              </a:ext>
            </a:extLst>
          </p:cNvPr>
          <p:cNvGraphicFramePr>
            <a:graphicFrameLocks noGrp="1"/>
          </p:cNvGraphicFramePr>
          <p:nvPr/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9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876800" y="459131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8382" y="46653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4876800" y="32520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68369" y="33260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42" name="Oval 41"/>
          <p:cNvSpPr/>
          <p:nvPr/>
        </p:nvSpPr>
        <p:spPr>
          <a:xfrm>
            <a:off x="3429000" y="390634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20569" y="39748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cxnSpLocks/>
            <a:stCxn id="42" idx="7"/>
            <a:endCxn id="28" idx="2"/>
          </p:cNvCxnSpPr>
          <p:nvPr/>
        </p:nvCxnSpPr>
        <p:spPr>
          <a:xfrm flipV="1">
            <a:off x="3861174" y="3505200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990600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What is the shortest distance from s to v in this graph?</a:t>
            </a:r>
          </a:p>
          <a:p>
            <a:r>
              <a:rPr lang="en-AU" sz="2000" dirty="0"/>
              <a:t>If Dijkstra’s algorithm is used on this graph, what will it output as being the shortest path from s to v?</a:t>
            </a:r>
          </a:p>
          <a:p>
            <a:r>
              <a:rPr lang="en-AU" sz="2000" dirty="0"/>
              <a:t>Dijkstra’s algorithm is not guaranteed to output the correct answer when there are negative weights.</a:t>
            </a:r>
          </a:p>
          <a:p>
            <a:endParaRPr lang="en-AU" sz="2000" dirty="0"/>
          </a:p>
          <a:p>
            <a:endParaRPr lang="en-AU" sz="2000" dirty="0"/>
          </a:p>
        </p:txBody>
      </p:sp>
      <p:cxnSp>
        <p:nvCxnSpPr>
          <p:cNvPr id="68" name="Straight Connector 67"/>
          <p:cNvCxnSpPr>
            <a:cxnSpLocks/>
            <a:endCxn id="12" idx="2"/>
          </p:cNvCxnSpPr>
          <p:nvPr/>
        </p:nvCxnSpPr>
        <p:spPr>
          <a:xfrm>
            <a:off x="3859123" y="4344174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  <a:stCxn id="28" idx="3"/>
            <a:endCxn id="12" idx="1"/>
          </p:cNvCxnSpPr>
          <p:nvPr/>
        </p:nvCxnSpPr>
        <p:spPr>
          <a:xfrm>
            <a:off x="4950949" y="3684212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989107" y="33735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079617" y="454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572000" y="403070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3016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3F2C80-FBD1-4CD1-86C9-5598F102E3B9}"/>
              </a:ext>
            </a:extLst>
          </p:cNvPr>
          <p:cNvGraphicFramePr>
            <a:graphicFrameLocks noGrp="1"/>
          </p:cNvGraphicFramePr>
          <p:nvPr/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28FDAA3-B022-4C07-B7EF-7CB40F9AF95E}"/>
              </a:ext>
            </a:extLst>
          </p:cNvPr>
          <p:cNvSpPr txBox="1"/>
          <p:nvPr/>
        </p:nvSpPr>
        <p:spPr>
          <a:xfrm>
            <a:off x="4188004" y="3736958"/>
            <a:ext cx="373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 exists, but AD is currently inf, so we cannot update BD</a:t>
            </a:r>
          </a:p>
        </p:txBody>
      </p:sp>
    </p:spTree>
    <p:extLst>
      <p:ext uri="{BB962C8B-B14F-4D97-AF65-F5344CB8AC3E}">
        <p14:creationId xmlns:p14="http://schemas.microsoft.com/office/powerpoint/2010/main" val="37807530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endParaRPr lang="en-AU" sz="1600" dirty="0"/>
          </a:p>
          <a:p>
            <a:r>
              <a:rPr lang="en-AU" dirty="0"/>
              <a:t>It is not possible to improve the distance between any other pair of nodes using only A as intermediate.</a:t>
            </a:r>
          </a:p>
          <a:p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3F2C80-FBD1-4CD1-86C9-5598F102E3B9}"/>
              </a:ext>
            </a:extLst>
          </p:cNvPr>
          <p:cNvGraphicFramePr>
            <a:graphicFrameLocks noGrp="1"/>
          </p:cNvGraphicFramePr>
          <p:nvPr/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8580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dirty="0"/>
              <a:t>Using nodes from {A, B} as intermediates, it is possible to update the following distances: </a:t>
            </a:r>
          </a:p>
          <a:p>
            <a:endParaRPr lang="en-AU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9D10EFA-810A-B348-8A3A-E75B0D78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75201"/>
              </p:ext>
            </p:extLst>
          </p:nvPr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755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dirty="0"/>
              <a:t>Using nodes from {A, B, C} as intermediates, it is possible to update the following distances: </a:t>
            </a:r>
          </a:p>
          <a:p>
            <a:endParaRPr lang="en-AU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9D10EFA-810A-B348-8A3A-E75B0D78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92532"/>
              </p:ext>
            </p:extLst>
          </p:nvPr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927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dirty="0"/>
              <a:t>Using nodes from {A, B, C, D} as intermediates, it is possible to update the following distances: </a:t>
            </a:r>
          </a:p>
          <a:p>
            <a:endParaRPr lang="en-AU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9D10EFA-810A-B348-8A3A-E75B0D78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76862"/>
              </p:ext>
            </p:extLst>
          </p:nvPr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244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endParaRPr lang="en-AU" dirty="0"/>
          </a:p>
          <a:p>
            <a:r>
              <a:rPr lang="en-AU" dirty="0">
                <a:solidFill>
                  <a:srgbClr val="FF0000"/>
                </a:solidFill>
              </a:rPr>
              <a:t>Final Solution: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3F2C80-FBD1-4CD1-86C9-5598F102E3B9}"/>
              </a:ext>
            </a:extLst>
          </p:cNvPr>
          <p:cNvGraphicFramePr>
            <a:graphicFrameLocks noGrp="1"/>
          </p:cNvGraphicFramePr>
          <p:nvPr/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742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4" y="1143000"/>
            <a:ext cx="8689975" cy="2133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[][]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 Initialize adjacency matrix using 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k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 defTabSz="36000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#Invariant: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][j] corresponds to the shortest path from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to j considering the intermediate vertices 1 to k-1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nl-NL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j </a:t>
            </a:r>
            <a:r>
              <a:rPr lang="nl-NL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nl-N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	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endParaRPr lang="en-AU" sz="2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334000" y="4572000"/>
            <a:ext cx="3428999" cy="16832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3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3968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Correctness</a:t>
            </a:r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1" y="1092083"/>
            <a:ext cx="8991599" cy="428978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900" dirty="0">
                <a:solidFill>
                  <a:srgbClr val="008000"/>
                </a:solidFill>
                <a:latin typeface="Courier New"/>
              </a:rPr>
              <a:t>Invariant: </a:t>
            </a:r>
            <a:r>
              <a:rPr lang="en-AU" sz="1900" dirty="0" err="1">
                <a:solidFill>
                  <a:srgbClr val="008000"/>
                </a:solidFill>
                <a:latin typeface="Courier New"/>
              </a:rPr>
              <a:t>dist</a:t>
            </a:r>
            <a:r>
              <a:rPr lang="en-AU" sz="1900" dirty="0">
                <a:solidFill>
                  <a:srgbClr val="008000"/>
                </a:solidFill>
                <a:latin typeface="Courier New"/>
              </a:rPr>
              <a:t>[</a:t>
            </a:r>
            <a:r>
              <a:rPr lang="en-AU" sz="19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1900" dirty="0">
                <a:solidFill>
                  <a:srgbClr val="008000"/>
                </a:solidFill>
                <a:latin typeface="Courier New"/>
              </a:rPr>
              <a:t>][j] corresponds to the shortest path from </a:t>
            </a:r>
            <a:r>
              <a:rPr lang="en-AU" sz="19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1900" dirty="0">
                <a:solidFill>
                  <a:srgbClr val="008000"/>
                </a:solidFill>
                <a:latin typeface="Courier New"/>
              </a:rPr>
              <a:t> to j considering only intermediate vertices 1 to k-1</a:t>
            </a:r>
          </a:p>
          <a:p>
            <a:pPr marL="0" indent="0">
              <a:buNone/>
            </a:pPr>
            <a:endParaRPr lang="en-AU" sz="1900" dirty="0">
              <a:solidFill>
                <a:srgbClr val="008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</a:rPr>
              <a:t>Base Case k = 1 (i.e. there are no intermediate vertices yet):</a:t>
            </a:r>
          </a:p>
          <a:p>
            <a:r>
              <a:rPr lang="en-AU" sz="1900" dirty="0"/>
              <a:t>It is true because </a:t>
            </a:r>
            <a:r>
              <a:rPr lang="en-AU" sz="1900" dirty="0" err="1"/>
              <a:t>dist</a:t>
            </a:r>
            <a:r>
              <a:rPr lang="en-AU" sz="1900" dirty="0"/>
              <a:t>[][] is initialized based only on the adjacent edges</a:t>
            </a:r>
          </a:p>
          <a:p>
            <a:endParaRPr lang="en-AU" sz="1900" dirty="0"/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</a:rPr>
              <a:t>Inductive Step:</a:t>
            </a:r>
          </a:p>
          <a:p>
            <a:r>
              <a:rPr lang="en-AU" sz="1900" dirty="0"/>
              <a:t>Assume </a:t>
            </a:r>
            <a:r>
              <a:rPr lang="en-AU" sz="1900" dirty="0" err="1"/>
              <a:t>dist</a:t>
            </a:r>
            <a:r>
              <a:rPr lang="en-AU" sz="1900" dirty="0"/>
              <a:t>[</a:t>
            </a:r>
            <a:r>
              <a:rPr lang="en-AU" sz="1900" dirty="0" err="1"/>
              <a:t>i</a:t>
            </a:r>
            <a:r>
              <a:rPr lang="en-AU" sz="1900" dirty="0"/>
              <a:t>][j] is the shortest path from </a:t>
            </a:r>
            <a:r>
              <a:rPr lang="en-AU" sz="1900" dirty="0" err="1"/>
              <a:t>i</a:t>
            </a:r>
            <a:r>
              <a:rPr lang="en-AU" sz="1900" dirty="0"/>
              <a:t> to j detouring through only vertices 1 to k-1</a:t>
            </a:r>
          </a:p>
          <a:p>
            <a:endParaRPr lang="en-AU" sz="1900" dirty="0"/>
          </a:p>
          <a:p>
            <a:r>
              <a:rPr lang="en-AU" sz="1900" dirty="0"/>
              <a:t>Adding the k-</a:t>
            </a:r>
            <a:r>
              <a:rPr lang="en-AU" sz="1900" dirty="0" err="1"/>
              <a:t>th</a:t>
            </a:r>
            <a:r>
              <a:rPr lang="en-AU" sz="1900" dirty="0"/>
              <a:t> vertex to the “detour pool” can only help if the best path detours through k</a:t>
            </a:r>
          </a:p>
          <a:p>
            <a:endParaRPr lang="en-AU" sz="1900" dirty="0"/>
          </a:p>
          <a:p>
            <a:r>
              <a:rPr lang="en-AU" sz="1900" dirty="0"/>
              <a:t>Thus, minimum of </a:t>
            </a:r>
            <a:r>
              <a:rPr lang="en-AU" sz="1900" dirty="0" err="1"/>
              <a:t>dist</a:t>
            </a:r>
            <a:r>
              <a:rPr lang="en-AU" sz="1900" dirty="0"/>
              <a:t>(</a:t>
            </a:r>
            <a:r>
              <a:rPr lang="en-AU" sz="1900" dirty="0" err="1"/>
              <a:t>i</a:t>
            </a:r>
            <a:r>
              <a:rPr lang="en-AU" sz="1900" dirty="0" err="1">
                <a:sym typeface="Wingdings" panose="05000000000000000000" pitchFamily="2" charset="2"/>
              </a:rPr>
              <a:t>kj</a:t>
            </a:r>
            <a:r>
              <a:rPr lang="en-AU" sz="1900" dirty="0">
                <a:sym typeface="Wingdings" panose="05000000000000000000" pitchFamily="2" charset="2"/>
              </a:rPr>
              <a:t>) and </a:t>
            </a:r>
            <a:r>
              <a:rPr lang="en-AU" sz="1900" dirty="0" err="1">
                <a:sym typeface="Wingdings" panose="05000000000000000000" pitchFamily="2" charset="2"/>
              </a:rPr>
              <a:t>dist</a:t>
            </a:r>
            <a:r>
              <a:rPr lang="en-AU" sz="1900" dirty="0">
                <a:sym typeface="Wingdings" panose="05000000000000000000" pitchFamily="2" charset="2"/>
              </a:rPr>
              <a:t>(</a:t>
            </a:r>
            <a:r>
              <a:rPr lang="en-AU" sz="1900" dirty="0" err="1">
                <a:sym typeface="Wingdings" panose="05000000000000000000" pitchFamily="2" charset="2"/>
              </a:rPr>
              <a:t>ij</a:t>
            </a:r>
            <a:r>
              <a:rPr lang="en-AU" sz="1900" dirty="0">
                <a:sym typeface="Wingdings" panose="05000000000000000000" pitchFamily="2" charset="2"/>
              </a:rPr>
              <a:t>) gives the minimum distance from  </a:t>
            </a:r>
            <a:r>
              <a:rPr lang="en-AU" sz="1900" dirty="0" err="1">
                <a:sym typeface="Wingdings" panose="05000000000000000000" pitchFamily="2" charset="2"/>
              </a:rPr>
              <a:t>i</a:t>
            </a:r>
            <a:r>
              <a:rPr lang="en-AU" sz="1900" dirty="0">
                <a:sym typeface="Wingdings" panose="05000000000000000000" pitchFamily="2" charset="2"/>
              </a:rPr>
              <a:t> to j considering the intermediate vertices 1 to k</a:t>
            </a:r>
          </a:p>
          <a:p>
            <a:pPr lvl="1"/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333811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Correctness</a:t>
            </a:r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1" y="1092083"/>
            <a:ext cx="8991599" cy="428978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900" dirty="0">
                <a:solidFill>
                  <a:srgbClr val="008000"/>
                </a:solidFill>
                <a:latin typeface="Courier New"/>
              </a:rPr>
              <a:t>Invariant: </a:t>
            </a:r>
            <a:r>
              <a:rPr lang="en-AU" sz="1900" dirty="0" err="1">
                <a:solidFill>
                  <a:srgbClr val="008000"/>
                </a:solidFill>
                <a:latin typeface="Courier New"/>
              </a:rPr>
              <a:t>dist</a:t>
            </a:r>
            <a:r>
              <a:rPr lang="en-AU" sz="1900" dirty="0">
                <a:solidFill>
                  <a:srgbClr val="008000"/>
                </a:solidFill>
                <a:latin typeface="Courier New"/>
              </a:rPr>
              <a:t>[</a:t>
            </a:r>
            <a:r>
              <a:rPr lang="en-AU" sz="19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1900" dirty="0">
                <a:solidFill>
                  <a:srgbClr val="008000"/>
                </a:solidFill>
                <a:latin typeface="Courier New"/>
              </a:rPr>
              <a:t>][j] corresponds to the shortest path from </a:t>
            </a:r>
            <a:r>
              <a:rPr lang="en-AU" sz="19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1900" dirty="0">
                <a:solidFill>
                  <a:srgbClr val="008000"/>
                </a:solidFill>
                <a:latin typeface="Courier New"/>
              </a:rPr>
              <a:t> to j considering only intermediate vertices 1 to k-1</a:t>
            </a:r>
          </a:p>
          <a:p>
            <a:pPr marL="0" indent="0">
              <a:buNone/>
            </a:pPr>
            <a:endParaRPr lang="en-AU" sz="1900" dirty="0">
              <a:solidFill>
                <a:srgbClr val="008000"/>
              </a:solidFill>
              <a:latin typeface="Courier New"/>
            </a:endParaRPr>
          </a:p>
          <a:p>
            <a:r>
              <a:rPr lang="en-AU" sz="1900" dirty="0"/>
              <a:t>Adding the k-</a:t>
            </a:r>
            <a:r>
              <a:rPr lang="en-AU" sz="1900" dirty="0" err="1"/>
              <a:t>th</a:t>
            </a:r>
            <a:r>
              <a:rPr lang="en-AU" sz="1900" dirty="0"/>
              <a:t> vertex to the “detour pool” can only help if the best path detours through k</a:t>
            </a:r>
          </a:p>
          <a:p>
            <a:endParaRPr lang="en-AU" sz="1900" dirty="0"/>
          </a:p>
          <a:p>
            <a:r>
              <a:rPr lang="en-AU" sz="1900" dirty="0"/>
              <a:t>We already know the best way to get from </a:t>
            </a:r>
            <a:r>
              <a:rPr lang="en-AU" sz="1900" dirty="0" err="1"/>
              <a:t>i</a:t>
            </a:r>
            <a:r>
              <a:rPr lang="en-AU" sz="1900" dirty="0"/>
              <a:t> to k (using only vertices in 1…k-1) and we know the best way to get from j to k (using only vertices in 1…k-1)</a:t>
            </a:r>
          </a:p>
          <a:p>
            <a:endParaRPr lang="en-AU" sz="1900" dirty="0"/>
          </a:p>
          <a:p>
            <a:r>
              <a:rPr lang="en-AU" sz="1900" dirty="0"/>
              <a:t>Thus, minimum of </a:t>
            </a:r>
            <a:r>
              <a:rPr lang="en-AU" sz="1900" dirty="0" err="1"/>
              <a:t>dist</a:t>
            </a:r>
            <a:r>
              <a:rPr lang="en-AU" sz="1900" dirty="0"/>
              <a:t>(</a:t>
            </a:r>
            <a:r>
              <a:rPr lang="en-AU" sz="1900" dirty="0" err="1"/>
              <a:t>i</a:t>
            </a:r>
            <a:r>
              <a:rPr lang="en-AU" sz="1900" dirty="0" err="1">
                <a:sym typeface="Wingdings" panose="05000000000000000000" pitchFamily="2" charset="2"/>
              </a:rPr>
              <a:t>kj</a:t>
            </a:r>
            <a:r>
              <a:rPr lang="en-AU" sz="1900" dirty="0">
                <a:sym typeface="Wingdings" panose="05000000000000000000" pitchFamily="2" charset="2"/>
              </a:rPr>
              <a:t>) and </a:t>
            </a:r>
            <a:r>
              <a:rPr lang="en-AU" sz="1900" dirty="0" err="1">
                <a:sym typeface="Wingdings" panose="05000000000000000000" pitchFamily="2" charset="2"/>
              </a:rPr>
              <a:t>dist</a:t>
            </a:r>
            <a:r>
              <a:rPr lang="en-AU" sz="1900" dirty="0">
                <a:sym typeface="Wingdings" panose="05000000000000000000" pitchFamily="2" charset="2"/>
              </a:rPr>
              <a:t>(</a:t>
            </a:r>
            <a:r>
              <a:rPr lang="en-AU" sz="1900" dirty="0" err="1">
                <a:sym typeface="Wingdings" panose="05000000000000000000" pitchFamily="2" charset="2"/>
              </a:rPr>
              <a:t>ij</a:t>
            </a:r>
            <a:r>
              <a:rPr lang="en-AU" sz="1900" dirty="0">
                <a:sym typeface="Wingdings" panose="05000000000000000000" pitchFamily="2" charset="2"/>
              </a:rPr>
              <a:t>) gives the minimum distance from  </a:t>
            </a:r>
            <a:r>
              <a:rPr lang="en-AU" sz="1900" dirty="0" err="1">
                <a:sym typeface="Wingdings" panose="05000000000000000000" pitchFamily="2" charset="2"/>
              </a:rPr>
              <a:t>i</a:t>
            </a:r>
            <a:r>
              <a:rPr lang="en-AU" sz="1900" dirty="0">
                <a:sym typeface="Wingdings" panose="05000000000000000000" pitchFamily="2" charset="2"/>
              </a:rPr>
              <a:t> to j considering the intermediate vertices 1 to k</a:t>
            </a:r>
          </a:p>
          <a:p>
            <a:pPr lvl="1"/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108122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Negative Cycles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4" y="990599"/>
            <a:ext cx="8469617" cy="32577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latin typeface="CMSS10"/>
              </a:rPr>
              <a:t>If there is a negative cycle, there will be a vertex v such that </a:t>
            </a:r>
            <a:r>
              <a:rPr lang="en-AU" sz="2000" dirty="0" err="1">
                <a:latin typeface="CMSS10"/>
              </a:rPr>
              <a:t>dist</a:t>
            </a:r>
            <a:r>
              <a:rPr lang="en-AU" sz="2000" dirty="0">
                <a:latin typeface="CMSS10"/>
              </a:rPr>
              <a:t>[v][v] is negative.</a:t>
            </a:r>
          </a:p>
          <a:p>
            <a:endParaRPr lang="en-AU" sz="2000" dirty="0">
              <a:latin typeface="CMSS10"/>
            </a:endParaRPr>
          </a:p>
          <a:p>
            <a:r>
              <a:rPr lang="en-AU" sz="2000" dirty="0">
                <a:latin typeface="CMSS10"/>
              </a:rPr>
              <a:t>Look at the diagonal of the adjacency matrix and return error if a negative value is found</a:t>
            </a:r>
          </a:p>
          <a:p>
            <a:pPr marL="0" indent="0">
              <a:buNone/>
            </a:pPr>
            <a:endParaRPr lang="en-AU" sz="2000" dirty="0">
              <a:latin typeface="CMSS10"/>
            </a:endParaRPr>
          </a:p>
          <a:p>
            <a:r>
              <a:rPr lang="en-AU" sz="2000" dirty="0">
                <a:latin typeface="CMSS10"/>
              </a:rPr>
              <a:t>How could you modify the algorithm to return the </a:t>
            </a:r>
            <a:r>
              <a:rPr lang="en-AU" sz="2000" b="1" dirty="0">
                <a:latin typeface="CMSS10"/>
              </a:rPr>
              <a:t>paths</a:t>
            </a:r>
            <a:r>
              <a:rPr lang="en-AU" sz="2000" dirty="0">
                <a:latin typeface="CMSS10"/>
              </a:rPr>
              <a:t>?</a:t>
            </a:r>
            <a:endParaRPr lang="en-AU" sz="2000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-5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5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5107000" y="5957221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4476998" y="598011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3721718" y="5231219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134787" y="4486849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6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</p:grpSp>
      <p:cxnSp>
        <p:nvCxnSpPr>
          <p:cNvPr id="132" name="Straight Arrow Connector 131"/>
          <p:cNvCxnSpPr>
            <a:stCxn id="90" idx="0"/>
          </p:cNvCxnSpPr>
          <p:nvPr/>
        </p:nvCxnSpPr>
        <p:spPr>
          <a:xfrm flipV="1">
            <a:off x="7378549" y="5067205"/>
            <a:ext cx="49396" cy="6374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6"/>
            <a:endCxn id="94" idx="1"/>
          </p:cNvCxnSpPr>
          <p:nvPr/>
        </p:nvCxnSpPr>
        <p:spPr>
          <a:xfrm>
            <a:off x="7707910" y="4798011"/>
            <a:ext cx="356903" cy="430587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94" idx="3"/>
            <a:endCxn id="90" idx="6"/>
          </p:cNvCxnSpPr>
          <p:nvPr/>
        </p:nvCxnSpPr>
        <p:spPr>
          <a:xfrm flipH="1">
            <a:off x="7631710" y="5586623"/>
            <a:ext cx="433103" cy="37118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26"/>
          <p:cNvSpPr>
            <a:spLocks noChangeArrowheads="1"/>
          </p:cNvSpPr>
          <p:nvPr/>
        </p:nvSpPr>
        <p:spPr bwMode="auto">
          <a:xfrm>
            <a:off x="5105400" y="4876800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37"/>
          <p:cNvSpPr>
            <a:spLocks noChangeArrowheads="1"/>
          </p:cNvSpPr>
          <p:nvPr/>
        </p:nvSpPr>
        <p:spPr bwMode="auto">
          <a:xfrm>
            <a:off x="4497388" y="525780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Rectangle 37"/>
          <p:cNvSpPr>
            <a:spLocks noChangeArrowheads="1"/>
          </p:cNvSpPr>
          <p:nvPr/>
        </p:nvSpPr>
        <p:spPr bwMode="auto">
          <a:xfrm>
            <a:off x="3048000" y="563880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7"/>
          <p:cNvSpPr>
            <a:spLocks noChangeArrowheads="1"/>
          </p:cNvSpPr>
          <p:nvPr/>
        </p:nvSpPr>
        <p:spPr bwMode="auto">
          <a:xfrm>
            <a:off x="3048000" y="594042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37"/>
          <p:cNvSpPr>
            <a:spLocks noChangeArrowheads="1"/>
          </p:cNvSpPr>
          <p:nvPr/>
        </p:nvSpPr>
        <p:spPr bwMode="auto">
          <a:xfrm>
            <a:off x="5154613" y="5621338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876800" y="459131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8382" y="46653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4876800" y="32520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68369" y="33260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42" name="Oval 41"/>
          <p:cNvSpPr/>
          <p:nvPr/>
        </p:nvSpPr>
        <p:spPr>
          <a:xfrm>
            <a:off x="3429000" y="390634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20569" y="39748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cxnSpLocks/>
            <a:stCxn id="42" idx="7"/>
            <a:endCxn id="28" idx="2"/>
          </p:cNvCxnSpPr>
          <p:nvPr/>
        </p:nvCxnSpPr>
        <p:spPr>
          <a:xfrm flipV="1">
            <a:off x="3861174" y="3505200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990600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What is the shortest distance from s to v in this graph?</a:t>
            </a:r>
          </a:p>
          <a:p>
            <a:r>
              <a:rPr lang="en-AU" sz="2000" dirty="0"/>
              <a:t>If Dijkstra’s algorithm is used on this graph, what will it output as being the shortest path from s to v?</a:t>
            </a:r>
          </a:p>
          <a:p>
            <a:r>
              <a:rPr lang="en-AU" sz="2000" dirty="0"/>
              <a:t>Dijkstra’s algorithm is not guaranteed to output the correct answer when there are negative weights.</a:t>
            </a:r>
          </a:p>
          <a:p>
            <a:endParaRPr lang="en-AU" sz="2000" dirty="0"/>
          </a:p>
          <a:p>
            <a:endParaRPr lang="en-AU" sz="2000" dirty="0"/>
          </a:p>
        </p:txBody>
      </p:sp>
      <p:cxnSp>
        <p:nvCxnSpPr>
          <p:cNvPr id="68" name="Straight Connector 67"/>
          <p:cNvCxnSpPr>
            <a:cxnSpLocks/>
            <a:endCxn id="12" idx="2"/>
          </p:cNvCxnSpPr>
          <p:nvPr/>
        </p:nvCxnSpPr>
        <p:spPr>
          <a:xfrm>
            <a:off x="3859123" y="4344174"/>
            <a:ext cx="1017677" cy="500299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  <a:stCxn id="28" idx="3"/>
            <a:endCxn id="12" idx="1"/>
          </p:cNvCxnSpPr>
          <p:nvPr/>
        </p:nvCxnSpPr>
        <p:spPr>
          <a:xfrm>
            <a:off x="4950949" y="3684212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989107" y="33735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079617" y="454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572000" y="403070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19448958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3645124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Transitive Closure of a 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14400"/>
            <a:ext cx="8689975" cy="502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Given a graph G = (V,E), its transitive closure is another graph (V,E’) that contains the same vertices V but contains an edge from node u to node v if  there is a path from u to v in the original graph.</a:t>
            </a:r>
          </a:p>
          <a:p>
            <a:endParaRPr lang="en-AU" sz="2000" b="1" dirty="0">
              <a:solidFill>
                <a:srgbClr val="00B0F0"/>
              </a:solidFill>
            </a:endParaRPr>
          </a:p>
          <a:p>
            <a:r>
              <a:rPr lang="en-AU" sz="2000" b="1" dirty="0">
                <a:solidFill>
                  <a:srgbClr val="00B0F0"/>
                </a:solidFill>
              </a:rPr>
              <a:t>Solution:</a:t>
            </a:r>
            <a:r>
              <a:rPr lang="en-AU" sz="2000" dirty="0"/>
              <a:t> Assign each edge a weight 1 and then apply Floyd-</a:t>
            </a:r>
            <a:r>
              <a:rPr lang="en-AU" sz="2000" dirty="0" err="1"/>
              <a:t>Warshall</a:t>
            </a:r>
            <a:r>
              <a:rPr lang="en-AU" sz="2000" dirty="0"/>
              <a:t> algorithm. If </a:t>
            </a:r>
            <a:r>
              <a:rPr lang="en-AU" sz="2000" dirty="0" err="1"/>
              <a:t>dist</a:t>
            </a:r>
            <a:r>
              <a:rPr lang="en-AU" sz="2000" dirty="0"/>
              <a:t>[</a:t>
            </a:r>
            <a:r>
              <a:rPr lang="en-AU" sz="2000" dirty="0" err="1"/>
              <a:t>i</a:t>
            </a:r>
            <a:r>
              <a:rPr lang="en-AU" sz="2000" dirty="0"/>
              <a:t>][j] is not infinity, this means there is a path from </a:t>
            </a:r>
            <a:r>
              <a:rPr lang="en-AU" sz="2000" dirty="0" err="1"/>
              <a:t>i</a:t>
            </a:r>
            <a:r>
              <a:rPr lang="en-AU" sz="2000" dirty="0"/>
              <a:t> to j in the original graph. (Or just maintain True and False as shown next)</a:t>
            </a:r>
          </a:p>
          <a:p>
            <a:pPr marL="0" indent="0">
              <a:buNone/>
            </a:pPr>
            <a:endParaRPr lang="en-AU" sz="1500" b="1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835954" y="4800600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6" idx="5"/>
          </p:cNvCxnSpPr>
          <p:nvPr/>
        </p:nvCxnSpPr>
        <p:spPr>
          <a:xfrm>
            <a:off x="5336051" y="5614608"/>
            <a:ext cx="875491" cy="39184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4" idx="4"/>
          </p:cNvCxnSpPr>
          <p:nvPr/>
        </p:nvCxnSpPr>
        <p:spPr>
          <a:xfrm flipH="1">
            <a:off x="6761805" y="5034450"/>
            <a:ext cx="1851311" cy="97200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329631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1200" y="4602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23" name="Oval 22"/>
          <p:cNvSpPr/>
          <p:nvPr/>
        </p:nvSpPr>
        <p:spPr>
          <a:xfrm>
            <a:off x="8409077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359954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1536" y="46021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26" name="Oval 25"/>
          <p:cNvSpPr/>
          <p:nvPr/>
        </p:nvSpPr>
        <p:spPr>
          <a:xfrm>
            <a:off x="4903877" y="5182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3400" y="525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28" name="Straight Connector 27"/>
          <p:cNvCxnSpPr>
            <a:stCxn id="21" idx="4"/>
            <a:endCxn id="42" idx="0"/>
          </p:cNvCxnSpPr>
          <p:nvPr/>
        </p:nvCxnSpPr>
        <p:spPr>
          <a:xfrm flipH="1">
            <a:off x="6477751" y="5034450"/>
            <a:ext cx="105042" cy="86527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825150" y="6152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224589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69886" y="5969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12197" y="5952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111555" y="4795350"/>
            <a:ext cx="74899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0" idx="5"/>
          </p:cNvCxnSpPr>
          <p:nvPr/>
        </p:nvCxnSpPr>
        <p:spPr>
          <a:xfrm>
            <a:off x="589605" y="5609358"/>
            <a:ext cx="875491" cy="39184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05231" y="45228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6800" y="4596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67" name="Oval 66"/>
          <p:cNvSpPr/>
          <p:nvPr/>
        </p:nvSpPr>
        <p:spPr>
          <a:xfrm>
            <a:off x="2860545" y="5894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922677" y="45228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4259" y="459688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70" name="Oval 69"/>
          <p:cNvSpPr/>
          <p:nvPr/>
        </p:nvSpPr>
        <p:spPr>
          <a:xfrm>
            <a:off x="157431" y="517718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9000" y="52456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2" name="Straight Connector 71"/>
          <p:cNvCxnSpPr>
            <a:stCxn id="65" idx="4"/>
            <a:endCxn id="74" idx="0"/>
          </p:cNvCxnSpPr>
          <p:nvPr/>
        </p:nvCxnSpPr>
        <p:spPr>
          <a:xfrm flipH="1">
            <a:off x="1753351" y="5029200"/>
            <a:ext cx="105042" cy="86527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00750" y="6132360"/>
            <a:ext cx="791963" cy="917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500189" y="5894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45486" y="5963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63665" y="5947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cxnSp>
        <p:nvCxnSpPr>
          <p:cNvPr id="77" name="Straight Connector 76"/>
          <p:cNvCxnSpPr>
            <a:endCxn id="23" idx="1"/>
          </p:cNvCxnSpPr>
          <p:nvPr/>
        </p:nvCxnSpPr>
        <p:spPr>
          <a:xfrm>
            <a:off x="5380063" y="5415745"/>
            <a:ext cx="3103163" cy="55813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/>
          <p:cNvSpPr/>
          <p:nvPr/>
        </p:nvSpPr>
        <p:spPr>
          <a:xfrm>
            <a:off x="3352800" y="4889796"/>
            <a:ext cx="1447800" cy="1004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Transitive Closure</a:t>
            </a:r>
          </a:p>
        </p:txBody>
      </p:sp>
      <p:cxnSp>
        <p:nvCxnSpPr>
          <p:cNvPr id="88" name="Straight Connector 87"/>
          <p:cNvCxnSpPr>
            <a:stCxn id="24" idx="4"/>
            <a:endCxn id="23" idx="0"/>
          </p:cNvCxnSpPr>
          <p:nvPr/>
        </p:nvCxnSpPr>
        <p:spPr>
          <a:xfrm>
            <a:off x="8613116" y="5034450"/>
            <a:ext cx="49123" cy="86527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00588" y="4971466"/>
            <a:ext cx="1711609" cy="92301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/>
      <p:bldP spid="42" grpId="0" animBg="1"/>
      <p:bldP spid="43" grpId="0"/>
      <p:bldP spid="44" grpId="0"/>
      <p:bldP spid="8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 for Transitive Closure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143000"/>
            <a:ext cx="8558246" cy="3657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Modify Floyd-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Warshall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Algorithm to compute Transitive Closure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# initialization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j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there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an edge between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j or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== 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k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# Invariant: TC[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][j] corresponds to the existence of path from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 to j considering the intermediate vertices 1 to k-1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j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endParaRPr lang="en-AU" sz="2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486400" y="4869976"/>
            <a:ext cx="3428999" cy="13784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3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420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Dijkstra’s algorithm works only for graphs with non-negative weights.</a:t>
            </a:r>
          </a:p>
          <a:p>
            <a:r>
              <a:rPr lang="en-AU" sz="2000" dirty="0"/>
              <a:t>Bellman-Ford computes shortest paths in graphs with negative weights in O(VE) and can also detect the negative cycles that are reachable.</a:t>
            </a:r>
          </a:p>
          <a:p>
            <a:r>
              <a:rPr lang="en-AU" sz="2000" dirty="0"/>
              <a:t>Floyd-</a:t>
            </a:r>
            <a:r>
              <a:rPr lang="en-AU" sz="2000" dirty="0" err="1"/>
              <a:t>Warshall</a:t>
            </a:r>
            <a:r>
              <a:rPr lang="en-AU" sz="2000" dirty="0"/>
              <a:t> Algorithm computes all-pairs shortest paths and transitive closure in O(V</a:t>
            </a:r>
            <a:r>
              <a:rPr lang="en-AU" sz="2000" baseline="30000" dirty="0"/>
              <a:t>3</a:t>
            </a:r>
            <a:r>
              <a:rPr lang="en-AU" sz="2000" dirty="0"/>
              <a:t>).</a:t>
            </a: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Go through recommended reading and make sure you understand why the algorithms are correct.</a:t>
            </a:r>
          </a:p>
          <a:p>
            <a:r>
              <a:rPr lang="en-AU" sz="2000" dirty="0"/>
              <a:t>Implement Bellman-Ford and Floyd-</a:t>
            </a:r>
            <a:r>
              <a:rPr lang="en-AU" sz="2000" dirty="0" err="1"/>
              <a:t>Warshall</a:t>
            </a:r>
            <a:r>
              <a:rPr lang="en-AU" sz="2000" dirty="0"/>
              <a:t> Algorithms.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Minimum </a:t>
            </a:r>
            <a:r>
              <a:rPr lang="en-AU" sz="2000"/>
              <a:t>spanning trees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876800" y="459131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8382" y="46653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4876800" y="32520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68369" y="33260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42" name="Oval 41"/>
          <p:cNvSpPr/>
          <p:nvPr/>
        </p:nvSpPr>
        <p:spPr>
          <a:xfrm>
            <a:off x="3429000" y="390634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20569" y="39748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cxnSpLocks/>
            <a:stCxn id="42" idx="7"/>
            <a:endCxn id="28" idx="2"/>
          </p:cNvCxnSpPr>
          <p:nvPr/>
        </p:nvCxnSpPr>
        <p:spPr>
          <a:xfrm flipV="1">
            <a:off x="3861174" y="3505200"/>
            <a:ext cx="1015626" cy="475294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990600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What is the shortest distance from s to v in this graph?</a:t>
            </a:r>
          </a:p>
          <a:p>
            <a:r>
              <a:rPr lang="en-AU" sz="2000" dirty="0"/>
              <a:t>If Dijkstra’s algorithm is used on this graph, what will it output as being the shortest path from s to v?</a:t>
            </a:r>
          </a:p>
          <a:p>
            <a:r>
              <a:rPr lang="en-AU" sz="2000" dirty="0"/>
              <a:t>Dijkstra’s algorithm is not guaranteed to output the correct answer when there are negative weights.</a:t>
            </a:r>
          </a:p>
          <a:p>
            <a:endParaRPr lang="en-AU" sz="2000" dirty="0"/>
          </a:p>
          <a:p>
            <a:endParaRPr lang="en-AU" sz="2000" dirty="0"/>
          </a:p>
        </p:txBody>
      </p:sp>
      <p:cxnSp>
        <p:nvCxnSpPr>
          <p:cNvPr id="68" name="Straight Connector 67"/>
          <p:cNvCxnSpPr>
            <a:cxnSpLocks/>
            <a:endCxn id="12" idx="2"/>
          </p:cNvCxnSpPr>
          <p:nvPr/>
        </p:nvCxnSpPr>
        <p:spPr>
          <a:xfrm>
            <a:off x="3859123" y="4344174"/>
            <a:ext cx="1017677" cy="500299"/>
          </a:xfrm>
          <a:prstGeom prst="line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  <a:stCxn id="28" idx="3"/>
            <a:endCxn id="12" idx="1"/>
          </p:cNvCxnSpPr>
          <p:nvPr/>
        </p:nvCxnSpPr>
        <p:spPr>
          <a:xfrm>
            <a:off x="4950949" y="3684212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989107" y="33735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079617" y="454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572000" y="403070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278895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08477" y="48768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0059" y="49508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3608477" y="3537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00046" y="36115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5687923" y="4909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69505" y="49831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3537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20382" y="36115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2160677" y="41918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52246" y="42603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2592851" y="37906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990600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What is the shortest distance from s to x in this graph?</a:t>
            </a:r>
          </a:p>
          <a:p>
            <a:endParaRPr lang="en-AU" sz="20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2590800" y="46296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3682626" y="39697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4040651" y="36116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4040651" y="39697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6070974" y="39697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4114800" y="39430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4103996" y="51622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20784" y="36590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811294" y="48311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370805" y="43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71224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338798" y="40386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720347" y="5193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372742" y="44970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074246" y="43191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4114800" y="37906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61848" y="3745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</p:spTree>
    <p:extLst>
      <p:ext uri="{BB962C8B-B14F-4D97-AF65-F5344CB8AC3E}">
        <p14:creationId xmlns:p14="http://schemas.microsoft.com/office/powerpoint/2010/main" val="16936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08477" y="48768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0059" y="49508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3608477" y="3537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00046" y="36115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5687923" y="4909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69505" y="49831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3537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20382" y="36115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2160677" y="41918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52246" y="42603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2592851" y="37906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990600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What is the shortest distance from s to x in this graph?</a:t>
            </a:r>
          </a:p>
          <a:p>
            <a:r>
              <a:rPr lang="en-AU" sz="2000" dirty="0"/>
              <a:t>Not well-defined:</a:t>
            </a:r>
          </a:p>
          <a:p>
            <a:pPr lvl="1"/>
            <a:r>
              <a:rPr lang="en-AU" sz="1800" dirty="0"/>
              <a:t>From s, it is possible to reach the negative cycle u--&gt;v--&gt;t, and from this cycle it is possible to reach x.</a:t>
            </a:r>
          </a:p>
          <a:p>
            <a:pPr lvl="1"/>
            <a:r>
              <a:rPr lang="en-AU" sz="1800" dirty="0"/>
              <a:t>Given any path P, it is possible to obtain an alternative path P’ with smaller total weight than P: P’ goes from s to the negative cycle, include as many repetitions of the negative cycle as necessary, and then reaches x from the negative cycle.</a:t>
            </a:r>
          </a:p>
          <a:p>
            <a:endParaRPr lang="en-AU" sz="20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2590800" y="46296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3682626" y="3969701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4040651" y="36116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4040651" y="39697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6070974" y="39697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4114800" y="3943089"/>
            <a:ext cx="1524000" cy="118687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4103996" y="51622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20784" y="36590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811294" y="48311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370805" y="4316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71224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338798" y="40386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720347" y="5193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372742" y="44970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074246" y="43191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4114800" y="3790689"/>
            <a:ext cx="15240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61848" y="3745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</p:spTree>
    <p:extLst>
      <p:ext uri="{BB962C8B-B14F-4D97-AF65-F5344CB8AC3E}">
        <p14:creationId xmlns:p14="http://schemas.microsoft.com/office/powerpoint/2010/main" val="20893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0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9877</TotalTime>
  <Words>6790</Words>
  <Application>Microsoft Macintosh PowerPoint</Application>
  <PresentationFormat>On-screen Show (4:3)</PresentationFormat>
  <Paragraphs>1421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Arial Black</vt:lpstr>
      <vt:lpstr>Calibri</vt:lpstr>
      <vt:lpstr>Cambria Math</vt:lpstr>
      <vt:lpstr>CMSS10</vt:lpstr>
      <vt:lpstr>Courier New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Recommended reading</vt:lpstr>
      <vt:lpstr>Outline</vt:lpstr>
      <vt:lpstr>Shortest path (negative weights)</vt:lpstr>
      <vt:lpstr>Shortest path (negative weights)</vt:lpstr>
      <vt:lpstr>Shortest path (negative weights)</vt:lpstr>
      <vt:lpstr>Shortest path (negative weights)</vt:lpstr>
      <vt:lpstr>Shortest path (negative weights)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Algorithm: Negative Cycles</vt:lpstr>
      <vt:lpstr>Bellman-Ford Algorithm</vt:lpstr>
      <vt:lpstr>Bellman-Ford Algorithm</vt:lpstr>
      <vt:lpstr>Bellman-Ford Algorithm: Negative Cycles</vt:lpstr>
      <vt:lpstr>Outline</vt:lpstr>
      <vt:lpstr>All-Pairs Shortest Paths</vt:lpstr>
      <vt:lpstr>All-Pairs Shortest Paths</vt:lpstr>
      <vt:lpstr>All-Pairs Shortest Paths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Algorithm: Correctness</vt:lpstr>
      <vt:lpstr>Floyd-Warshall Algorithm: Correctness</vt:lpstr>
      <vt:lpstr>Floyd-Warshall Algorithm: Negative Cycles</vt:lpstr>
      <vt:lpstr>Outline</vt:lpstr>
      <vt:lpstr>Transitive Closure of a Graph</vt:lpstr>
      <vt:lpstr>Floyd-Warshall Algorithm for Transitive Closure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Rafael Baiao Dowsley</cp:lastModifiedBy>
  <cp:revision>3661</cp:revision>
  <dcterms:created xsi:type="dcterms:W3CDTF">2006-08-16T00:00:00Z</dcterms:created>
  <dcterms:modified xsi:type="dcterms:W3CDTF">2021-05-04T18:55:20Z</dcterms:modified>
</cp:coreProperties>
</file>