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47F9-050F-4551-B699-AD03A1FE3DF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78DB8-ACF7-4EFA-B681-ECD47D410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0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most offices however, the reality is that we have staff with a wide variety of skill sets and patience in learning new tools, especially tools that they may never have the opportunity to use with outside of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78DB8-ACF7-4EFA-B681-ECD47D4105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2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12ED-E42A-4BC2-B5EC-471A794BCF3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6815-B325-4BA7-9BAF-606CD8FD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0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12ED-E42A-4BC2-B5EC-471A794BCF3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6815-B325-4BA7-9BAF-606CD8FD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12ED-E42A-4BC2-B5EC-471A794BCF3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6815-B325-4BA7-9BAF-606CD8FD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1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12ED-E42A-4BC2-B5EC-471A794BCF3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6815-B325-4BA7-9BAF-606CD8FD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5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12ED-E42A-4BC2-B5EC-471A794BCF3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6815-B325-4BA7-9BAF-606CD8FD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4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12ED-E42A-4BC2-B5EC-471A794BCF3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6815-B325-4BA7-9BAF-606CD8FD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5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12ED-E42A-4BC2-B5EC-471A794BCF3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6815-B325-4BA7-9BAF-606CD8FD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4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12ED-E42A-4BC2-B5EC-471A794BCF3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6815-B325-4BA7-9BAF-606CD8FD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1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12ED-E42A-4BC2-B5EC-471A794BCF3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6815-B325-4BA7-9BAF-606CD8FD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12ED-E42A-4BC2-B5EC-471A794BCF3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6815-B325-4BA7-9BAF-606CD8FD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7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12ED-E42A-4BC2-B5EC-471A794BCF30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6815-B325-4BA7-9BAF-606CD8FD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535112ED-E42A-4BC2-B5EC-471A794BCF30}" type="datetimeFigureOut">
              <a:rPr lang="en-US" smtClean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trike="noStrike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D1C76815-B325-4BA7-9BAF-606CD8FD52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8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Bridging the Gap between Technical Savvy and Ease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51328"/>
            <a:ext cx="9144000" cy="736697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How to create R graphics with automation processes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 to be shared with others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9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R, create a merge table for Word merge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94331" cy="13160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each document desired, create a record (row).  Be sure to name your fields in conjunction with your saved images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31288708"/>
              </p:ext>
            </p:extLst>
          </p:nvPr>
        </p:nvGraphicFramePr>
        <p:xfrm>
          <a:off x="839788" y="3520510"/>
          <a:ext cx="10515599" cy="2254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188"/>
                <a:gridCol w="583188"/>
                <a:gridCol w="704684"/>
                <a:gridCol w="1093477"/>
                <a:gridCol w="3924366"/>
                <a:gridCol w="1813348"/>
                <a:gridCol w="1813348"/>
              </a:tblGrid>
              <a:tr h="450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AREA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OCC_CODE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OCC_TITLE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plot1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plot2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</a:tr>
              <a:tr h="450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Hawaii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13-1121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Meeting, Convention, and Event Planners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13-1121_plot1.png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13-1121_plot2.png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</a:tr>
              <a:tr h="450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HI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Hawaii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17-2051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Civil Engineers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17-2051_plot1.png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17-2051_plot2.png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</a:tr>
              <a:tr h="450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HI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Hawaii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29-1141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Registered Nurses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29-1141_plot1.png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29-1141_plot2.png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</a:tr>
              <a:tr h="450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HI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Hawaii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53-6021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Parking Lot Attendants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53-6021_plot1.png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53-6021_plot2.png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94" marR="4494" marT="449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42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Word, link images to your database as you would text fields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merge document in Word</a:t>
            </a:r>
          </a:p>
          <a:p>
            <a:r>
              <a:rPr lang="en-US" dirty="0" smtClean="0"/>
              <a:t>For image fields, use the following syntax.  Press Alt-F9 to see the field.  Include quote marks and full path.</a:t>
            </a:r>
          </a:p>
          <a:p>
            <a:r>
              <a:rPr lang="en-US" dirty="0" smtClean="0"/>
              <a:t>Be sure to update before printing, using Ctrl-A (select all) and F9. 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{INCLUDEPICTURE "{MERGEFIELD </a:t>
            </a:r>
            <a:r>
              <a:rPr lang="en-US" sz="4400" dirty="0" err="1"/>
              <a:t>PictureLocation</a:t>
            </a:r>
            <a:r>
              <a:rPr lang="en-US" sz="4400" dirty="0"/>
              <a:t>}" \d</a:t>
            </a:r>
            <a:r>
              <a:rPr lang="en-US" sz="4400" dirty="0" smtClean="0"/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{INCLUDEPICTURE “c:\\data\\{MERGEFIELD plot1}” }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1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dirty="0"/>
              <a:t>Print, share and update your R charts with ease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33842" y="2505075"/>
            <a:ext cx="10849704" cy="32827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Honolulu Data Science Group Meetup – Oct 18, 2018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Presenter: Charlotte Yee, Hawaii Dept. of Education</a:t>
            </a:r>
          </a:p>
          <a:p>
            <a:pPr marL="0" indent="0" algn="just">
              <a:buNone/>
            </a:pPr>
            <a:r>
              <a:rPr lang="en-US" dirty="0" smtClean="0"/>
              <a:t>808 733-4100 | charlotte.yee@notes.k12.hi.us</a:t>
            </a:r>
          </a:p>
          <a:p>
            <a:pPr marL="0" indent="0" algn="just">
              <a:buNone/>
            </a:pPr>
            <a:r>
              <a:rPr lang="en-US" dirty="0" smtClean="0"/>
              <a:t>A big MAHALO to Sultan Ventures and XLR8HI for their continued support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605" y="495855"/>
            <a:ext cx="4135395" cy="63621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75707">
            <a:off x="8699251" y="1091648"/>
            <a:ext cx="1211104" cy="198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6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Wouldn’t it be nice if. . 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could have the power of 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28" y="2505075"/>
            <a:ext cx="4754307" cy="3684588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Married to the ease of Word?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733" y="2845837"/>
            <a:ext cx="3167997" cy="3194844"/>
          </a:xfrm>
        </p:spPr>
      </p:pic>
    </p:spTree>
    <p:extLst>
      <p:ext uri="{BB962C8B-B14F-4D97-AF65-F5344CB8AC3E}">
        <p14:creationId xmlns:p14="http://schemas.microsoft.com/office/powerpoint/2010/main" val="158818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996" y="397894"/>
            <a:ext cx="10515600" cy="1325563"/>
          </a:xfrm>
        </p:spPr>
        <p:txBody>
          <a:bodyPr/>
          <a:lstStyle/>
          <a:p>
            <a:r>
              <a:rPr lang="en-US" dirty="0" smtClean="0"/>
              <a:t>Most of us have heard that. . .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461829" y="1295010"/>
            <a:ext cx="10730171" cy="630011"/>
          </a:xfrm>
        </p:spPr>
        <p:txBody>
          <a:bodyPr/>
          <a:lstStyle/>
          <a:p>
            <a:r>
              <a:rPr lang="en-US" dirty="0" smtClean="0"/>
              <a:t>There are multiple ways to incorporate desktop publishing into R 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half" idx="2"/>
          </p:nvPr>
        </p:nvSpPr>
        <p:spPr>
          <a:xfrm>
            <a:off x="1461829" y="3356884"/>
            <a:ext cx="10730171" cy="630011"/>
          </a:xfrm>
        </p:spPr>
        <p:txBody>
          <a:bodyPr/>
          <a:lstStyle/>
          <a:p>
            <a:r>
              <a:rPr lang="en-US" dirty="0" smtClean="0"/>
              <a:t>It takes a lot more effort than using industry standard software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12506" y="23993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Most of us have found that. . .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3" y="486604"/>
            <a:ext cx="701253" cy="10156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59" y="2620573"/>
            <a:ext cx="1312506" cy="131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background on publishing with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636865" cy="823912"/>
          </a:xfrm>
        </p:spPr>
        <p:txBody>
          <a:bodyPr/>
          <a:lstStyle/>
          <a:p>
            <a:r>
              <a:rPr lang="en-US" dirty="0" smtClean="0"/>
              <a:t>Importantly, analysts publish on R all the 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 dirty="0" smtClean="0"/>
              <a:t>We have </a:t>
            </a:r>
            <a:r>
              <a:rPr lang="en-US" dirty="0" err="1" smtClean="0"/>
              <a:t>LaTeX</a:t>
            </a:r>
            <a:r>
              <a:rPr lang="en-US" dirty="0" smtClean="0"/>
              <a:t> typesetting for mathematical formulas and more </a:t>
            </a:r>
          </a:p>
          <a:p>
            <a:pPr>
              <a:spcBef>
                <a:spcPts val="1500"/>
              </a:spcBef>
            </a:pPr>
            <a:r>
              <a:rPr lang="en-US" dirty="0" smtClean="0"/>
              <a:t>We have multiple versions of markup languages, including R Markdown and CSS, which can be used in variously in R</a:t>
            </a:r>
          </a:p>
          <a:p>
            <a:pPr>
              <a:spcBef>
                <a:spcPts val="1500"/>
              </a:spcBef>
            </a:pPr>
            <a:r>
              <a:rPr lang="en-US" dirty="0" smtClean="0"/>
              <a:t>Given the open-source nature of R, we also have countless packages created for specific instances of direct desktop publishing through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7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2" y="456722"/>
            <a:ext cx="10249988" cy="1946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651" y="679257"/>
            <a:ext cx="11573691" cy="6537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Information Architecture              User Experience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6187440" y="706004"/>
            <a:ext cx="1149532" cy="62701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1"/>
          <p:cNvSpPr>
            <a:spLocks noGrp="1"/>
          </p:cNvSpPr>
          <p:nvPr>
            <p:ph sz="half" idx="2"/>
          </p:nvPr>
        </p:nvSpPr>
        <p:spPr>
          <a:xfrm>
            <a:off x="966651" y="2871262"/>
            <a:ext cx="10189029" cy="2858978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WYSIWYM</a:t>
            </a:r>
          </a:p>
          <a:p>
            <a:pPr lvl="1"/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You See is What you Mean</a:t>
            </a:r>
            <a:b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WYSIWYG</a:t>
            </a:r>
          </a:p>
          <a:p>
            <a:pPr lvl="1"/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You See is What You Get</a:t>
            </a:r>
            <a:b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Drag-and-Drop and Interactive Controls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8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98265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09" y="1186249"/>
            <a:ext cx="4342846" cy="4308104"/>
          </a:xfrm>
        </p:spPr>
      </p:pic>
    </p:spTree>
    <p:extLst>
      <p:ext uri="{BB962C8B-B14F-4D97-AF65-F5344CB8AC3E}">
        <p14:creationId xmlns:p14="http://schemas.microsoft.com/office/powerpoint/2010/main" val="14509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2337" y="1690688"/>
            <a:ext cx="10636865" cy="289124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Step 1:  Create a design template for your final product in MS Word</a:t>
            </a:r>
          </a:p>
          <a:p>
            <a:r>
              <a:rPr lang="en-US" sz="2800" dirty="0" smtClean="0"/>
              <a:t>Step 2:  Create images in R with a naming convention for links</a:t>
            </a:r>
          </a:p>
          <a:p>
            <a:r>
              <a:rPr lang="en-US" sz="2800" dirty="0" smtClean="0"/>
              <a:t>Step 3:  Create a data table in R with the names of images</a:t>
            </a:r>
          </a:p>
          <a:p>
            <a:r>
              <a:rPr lang="en-US" sz="2800" dirty="0" smtClean="0"/>
              <a:t>Step 4:  Create merged documents in MS Word</a:t>
            </a:r>
          </a:p>
          <a:p>
            <a:r>
              <a:rPr lang="en-US" sz="2800" dirty="0" smtClean="0"/>
              <a:t>Step 5:  Print and distribute as usual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72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template in Word using table cells of specific size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These cells will be populated with high quality graphics sized in R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37283" y="2505075"/>
            <a:ext cx="4853022" cy="3684588"/>
          </a:xfrm>
          <a:prstGeom prst="rect">
            <a:avLst/>
          </a:prstGeom>
        </p:spPr>
      </p:pic>
      <p:pic>
        <p:nvPicPr>
          <p:cNvPr id="7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023" y="2389935"/>
            <a:ext cx="3167997" cy="319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0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R, use the following  script to produce print quality graphics of specific size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2347" y="3345585"/>
            <a:ext cx="3266048" cy="2177761"/>
          </a:xfrm>
          <a:solidFill>
            <a:schemeClr val="accent1">
              <a:alpha val="30000"/>
            </a:schemeClr>
          </a:solidFill>
        </p:spPr>
        <p:txBody>
          <a:bodyPr/>
          <a:lstStyle/>
          <a:p>
            <a:r>
              <a:rPr lang="en-US" dirty="0" smtClean="0"/>
              <a:t>Save plot as object and add data specific to your document for Word to merge to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74141" y="1681163"/>
            <a:ext cx="7581247" cy="4508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library(</a:t>
            </a:r>
            <a:r>
              <a:rPr lang="en-US" sz="2400" dirty="0" err="1" smtClean="0"/>
              <a:t>tidyverse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plot2 &lt;- </a:t>
            </a:r>
            <a:r>
              <a:rPr lang="en-US" sz="2400" dirty="0" err="1" smtClean="0"/>
              <a:t>ggplot</a:t>
            </a:r>
            <a:r>
              <a:rPr lang="en-US" sz="2400" dirty="0" smtClean="0"/>
              <a:t>(foo, bar)</a:t>
            </a:r>
          </a:p>
          <a:p>
            <a:pPr marL="0" indent="0">
              <a:buNone/>
            </a:pPr>
            <a:r>
              <a:rPr lang="en-US" sz="2400" dirty="0" smtClean="0"/>
              <a:t>ggsave(paste0 (</a:t>
            </a:r>
            <a:r>
              <a:rPr lang="en-US" sz="2400" dirty="0" err="1" smtClean="0"/>
              <a:t>data$baz</a:t>
            </a:r>
            <a:r>
              <a:rPr lang="en-US" sz="2400" dirty="0" smtClean="0"/>
              <a:t>, </a:t>
            </a:r>
            <a:r>
              <a:rPr lang="en-US" sz="2400" dirty="0"/>
              <a:t>"_plot2.png"), device = "</a:t>
            </a:r>
            <a:r>
              <a:rPr lang="en-US" sz="2400" dirty="0" err="1"/>
              <a:t>png</a:t>
            </a:r>
            <a:r>
              <a:rPr lang="en-US" sz="2400" dirty="0"/>
              <a:t>",</a:t>
            </a:r>
          </a:p>
          <a:p>
            <a:pPr marL="0" indent="0">
              <a:buNone/>
            </a:pPr>
            <a:r>
              <a:rPr lang="en-US" sz="2400" dirty="0"/>
              <a:t>  width=4.02,</a:t>
            </a:r>
          </a:p>
          <a:p>
            <a:pPr marL="0" indent="0">
              <a:buNone/>
            </a:pPr>
            <a:r>
              <a:rPr lang="en-US" sz="2400" dirty="0"/>
              <a:t>  height=2.67,</a:t>
            </a:r>
          </a:p>
          <a:p>
            <a:pPr marL="0" indent="0">
              <a:buNone/>
            </a:pPr>
            <a:r>
              <a:rPr lang="en-US" sz="2400" dirty="0"/>
              <a:t>  dpi=600)</a:t>
            </a:r>
          </a:p>
        </p:txBody>
      </p:sp>
    </p:spTree>
    <p:extLst>
      <p:ext uri="{BB962C8B-B14F-4D97-AF65-F5344CB8AC3E}">
        <p14:creationId xmlns:p14="http://schemas.microsoft.com/office/powerpoint/2010/main" val="288383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549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Bridging the Gap between Technical Savvy and Ease</vt:lpstr>
      <vt:lpstr>Wouldn’t it be nice if. . .</vt:lpstr>
      <vt:lpstr>Most of us have heard that. . .</vt:lpstr>
      <vt:lpstr>A little background on publishing with R</vt:lpstr>
      <vt:lpstr>Information Architecture              User Experience</vt:lpstr>
      <vt:lpstr>PowerPoint Presentation</vt:lpstr>
      <vt:lpstr>Today’s Demonstration</vt:lpstr>
      <vt:lpstr>Create a template in Word using table cells of specific size</vt:lpstr>
      <vt:lpstr>In R, use the following  script to produce print quality graphics of specific size</vt:lpstr>
      <vt:lpstr>In R, create a merge table for Word merge</vt:lpstr>
      <vt:lpstr>In Word, link images to your database as you would text fields</vt:lpstr>
      <vt:lpstr>That’s it!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CYee</dc:creator>
  <cp:lastModifiedBy>CYee-Vaio</cp:lastModifiedBy>
  <cp:revision>37</cp:revision>
  <dcterms:created xsi:type="dcterms:W3CDTF">2018-10-11T21:43:13Z</dcterms:created>
  <dcterms:modified xsi:type="dcterms:W3CDTF">2018-10-18T20:08:49Z</dcterms:modified>
</cp:coreProperties>
</file>