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Poppins Bold Italics" charset="1" panose="00000800000000000000"/>
      <p:regular r:id="rId17"/>
    </p:embeddedFont>
    <p:embeddedFont>
      <p:font typeface="Poppins" charset="1" panose="000005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7.png" Type="http://schemas.openxmlformats.org/officeDocument/2006/relationships/image"/><Relationship Id="rId4"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8.png" Type="http://schemas.openxmlformats.org/officeDocument/2006/relationships/image"/><Relationship Id="rId4" Target="../media/image6.png" Type="http://schemas.openxmlformats.org/officeDocument/2006/relationships/image"/><Relationship Id="rId5" Target="../media/image9.png" Type="http://schemas.openxmlformats.org/officeDocument/2006/relationships/image"/><Relationship Id="rId6" Target="../embeddings/oleObject1.bin" Type="http://schemas.openxmlformats.org/officeDocument/2006/relationships/oleObjec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0.png" Type="http://schemas.openxmlformats.org/officeDocument/2006/relationships/image"/><Relationship Id="rId4"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6.png" Type="http://schemas.openxmlformats.org/officeDocument/2006/relationships/image"/><Relationship Id="rId4"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6.png" Type="http://schemas.openxmlformats.org/officeDocument/2006/relationships/image"/><Relationship Id="rId4"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FA97D"/>
        </a:solidFill>
      </p:bgPr>
    </p:bg>
    <p:spTree>
      <p:nvGrpSpPr>
        <p:cNvPr id="1" name=""/>
        <p:cNvGrpSpPr/>
        <p:nvPr/>
      </p:nvGrpSpPr>
      <p:grpSpPr>
        <a:xfrm>
          <a:off x="0" y="0"/>
          <a:ext cx="0" cy="0"/>
          <a:chOff x="0" y="0"/>
          <a:chExt cx="0" cy="0"/>
        </a:xfrm>
      </p:grpSpPr>
      <p:sp>
        <p:nvSpPr>
          <p:cNvPr name="Freeform 2" id="2"/>
          <p:cNvSpPr/>
          <p:nvPr/>
        </p:nvSpPr>
        <p:spPr>
          <a:xfrm flipH="false" flipV="false" rot="0">
            <a:off x="0" y="72842"/>
            <a:ext cx="18288000" cy="10214158"/>
          </a:xfrm>
          <a:custGeom>
            <a:avLst/>
            <a:gdLst/>
            <a:ahLst/>
            <a:cxnLst/>
            <a:rect r="r" b="b" t="t" l="l"/>
            <a:pathLst>
              <a:path h="10214158" w="18288000">
                <a:moveTo>
                  <a:pt x="0" y="0"/>
                </a:moveTo>
                <a:lnTo>
                  <a:pt x="18288000" y="0"/>
                </a:lnTo>
                <a:lnTo>
                  <a:pt x="18288000" y="10214158"/>
                </a:lnTo>
                <a:lnTo>
                  <a:pt x="0" y="10214158"/>
                </a:lnTo>
                <a:lnTo>
                  <a:pt x="0" y="0"/>
                </a:lnTo>
                <a:close/>
              </a:path>
            </a:pathLst>
          </a:custGeom>
          <a:blipFill>
            <a:blip r:embed="rId2"/>
            <a:stretch>
              <a:fillRect l="0" t="-47903" r="0" b="-31142"/>
            </a:stretch>
          </a:blipFill>
        </p:spPr>
      </p:sp>
      <p:sp>
        <p:nvSpPr>
          <p:cNvPr name="Freeform 3" id="3"/>
          <p:cNvSpPr/>
          <p:nvPr/>
        </p:nvSpPr>
        <p:spPr>
          <a:xfrm flipH="false" flipV="false" rot="0">
            <a:off x="16179325" y="341020"/>
            <a:ext cx="1858011" cy="1398255"/>
          </a:xfrm>
          <a:custGeom>
            <a:avLst/>
            <a:gdLst/>
            <a:ahLst/>
            <a:cxnLst/>
            <a:rect r="r" b="b" t="t" l="l"/>
            <a:pathLst>
              <a:path h="1398255" w="1858011">
                <a:moveTo>
                  <a:pt x="0" y="0"/>
                </a:moveTo>
                <a:lnTo>
                  <a:pt x="1858011" y="0"/>
                </a:lnTo>
                <a:lnTo>
                  <a:pt x="1858011" y="1398255"/>
                </a:lnTo>
                <a:lnTo>
                  <a:pt x="0" y="13982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236151" y="3037003"/>
            <a:ext cx="6563412" cy="2784513"/>
          </a:xfrm>
          <a:prstGeom prst="rect">
            <a:avLst/>
          </a:prstGeom>
        </p:spPr>
        <p:txBody>
          <a:bodyPr anchor="t" rtlCol="false" tIns="0" lIns="0" bIns="0" rIns="0">
            <a:spAutoFit/>
          </a:bodyPr>
          <a:lstStyle/>
          <a:p>
            <a:pPr algn="l">
              <a:lnSpc>
                <a:spcPts val="7001"/>
              </a:lnSpc>
            </a:pPr>
            <a:r>
              <a:rPr lang="en-US" b="true" sz="7292" spc="-371">
                <a:solidFill>
                  <a:srgbClr val="2B150D"/>
                </a:solidFill>
                <a:latin typeface="Poppins Bold"/>
                <a:ea typeface="Poppins Bold"/>
                <a:cs typeface="Poppins Bold"/>
                <a:sym typeface="Poppins Bold"/>
              </a:rPr>
              <a:t>BRIGHT COFFEE SHOP DATA ANALYSIS</a:t>
            </a:r>
          </a:p>
        </p:txBody>
      </p:sp>
      <p:sp>
        <p:nvSpPr>
          <p:cNvPr name="TextBox 5" id="5"/>
          <p:cNvSpPr txBox="true"/>
          <p:nvPr/>
        </p:nvSpPr>
        <p:spPr>
          <a:xfrm rot="0">
            <a:off x="6429152" y="6104402"/>
            <a:ext cx="5429697" cy="871105"/>
          </a:xfrm>
          <a:prstGeom prst="rect">
            <a:avLst/>
          </a:prstGeom>
        </p:spPr>
        <p:txBody>
          <a:bodyPr anchor="t" rtlCol="false" tIns="0" lIns="0" bIns="0" rIns="0">
            <a:spAutoFit/>
          </a:bodyPr>
          <a:lstStyle/>
          <a:p>
            <a:pPr algn="ctr">
              <a:lnSpc>
                <a:spcPts val="3436"/>
              </a:lnSpc>
              <a:spcBef>
                <a:spcPct val="0"/>
              </a:spcBef>
            </a:pPr>
            <a:r>
              <a:rPr lang="en-US" b="true" sz="2454" i="true">
                <a:solidFill>
                  <a:srgbClr val="000000"/>
                </a:solidFill>
                <a:latin typeface="Poppins Bold Italics"/>
                <a:ea typeface="Poppins Bold Italics"/>
                <a:cs typeface="Poppins Bold Italics"/>
                <a:sym typeface="Poppins Bold Italics"/>
              </a:rPr>
              <a:t>Presented by Luvhengo Tshivhenga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CFA97D"/>
        </a:solidFill>
      </p:bgPr>
    </p:bg>
    <p:spTree>
      <p:nvGrpSpPr>
        <p:cNvPr id="1" name=""/>
        <p:cNvGrpSpPr/>
        <p:nvPr/>
      </p:nvGrpSpPr>
      <p:grpSpPr>
        <a:xfrm>
          <a:off x="0" y="0"/>
          <a:ext cx="0" cy="0"/>
          <a:chOff x="0" y="0"/>
          <a:chExt cx="0" cy="0"/>
        </a:xfrm>
      </p:grpSpPr>
      <p:sp>
        <p:nvSpPr>
          <p:cNvPr name="Freeform 2" id="2"/>
          <p:cNvSpPr/>
          <p:nvPr/>
        </p:nvSpPr>
        <p:spPr>
          <a:xfrm flipH="false" flipV="false" rot="0">
            <a:off x="0" y="72842"/>
            <a:ext cx="18288000" cy="10017987"/>
          </a:xfrm>
          <a:custGeom>
            <a:avLst/>
            <a:gdLst/>
            <a:ahLst/>
            <a:cxnLst/>
            <a:rect r="r" b="b" t="t" l="l"/>
            <a:pathLst>
              <a:path h="10017987" w="18288000">
                <a:moveTo>
                  <a:pt x="0" y="0"/>
                </a:moveTo>
                <a:lnTo>
                  <a:pt x="18288000" y="0"/>
                </a:lnTo>
                <a:lnTo>
                  <a:pt x="18288000" y="10017987"/>
                </a:lnTo>
                <a:lnTo>
                  <a:pt x="0" y="10017987"/>
                </a:lnTo>
                <a:lnTo>
                  <a:pt x="0" y="0"/>
                </a:lnTo>
                <a:close/>
              </a:path>
            </a:pathLst>
          </a:custGeom>
          <a:blipFill>
            <a:blip r:embed="rId2"/>
            <a:stretch>
              <a:fillRect l="0" t="-48841" r="0" b="-33710"/>
            </a:stretch>
          </a:blipFill>
        </p:spPr>
      </p:sp>
      <p:sp>
        <p:nvSpPr>
          <p:cNvPr name="Freeform 3" id="3"/>
          <p:cNvSpPr/>
          <p:nvPr/>
        </p:nvSpPr>
        <p:spPr>
          <a:xfrm flipH="false" flipV="false" rot="0">
            <a:off x="16179325" y="341020"/>
            <a:ext cx="1858011" cy="1398255"/>
          </a:xfrm>
          <a:custGeom>
            <a:avLst/>
            <a:gdLst/>
            <a:ahLst/>
            <a:cxnLst/>
            <a:rect r="r" b="b" t="t" l="l"/>
            <a:pathLst>
              <a:path h="1398255" w="1858011">
                <a:moveTo>
                  <a:pt x="0" y="0"/>
                </a:moveTo>
                <a:lnTo>
                  <a:pt x="1858011" y="0"/>
                </a:lnTo>
                <a:lnTo>
                  <a:pt x="1858011" y="1398255"/>
                </a:lnTo>
                <a:lnTo>
                  <a:pt x="0" y="13982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236151" y="3037003"/>
            <a:ext cx="6563412" cy="1898688"/>
          </a:xfrm>
          <a:prstGeom prst="rect">
            <a:avLst/>
          </a:prstGeom>
        </p:spPr>
        <p:txBody>
          <a:bodyPr anchor="t" rtlCol="false" tIns="0" lIns="0" bIns="0" rIns="0">
            <a:spAutoFit/>
          </a:bodyPr>
          <a:lstStyle/>
          <a:p>
            <a:pPr algn="l">
              <a:lnSpc>
                <a:spcPts val="7001"/>
              </a:lnSpc>
            </a:pPr>
            <a:r>
              <a:rPr lang="en-US" b="true" sz="7292" spc="-371">
                <a:solidFill>
                  <a:srgbClr val="2B150D"/>
                </a:solidFill>
                <a:latin typeface="Poppins Bold"/>
                <a:ea typeface="Poppins Bold"/>
                <a:cs typeface="Poppins Bold"/>
                <a:sym typeface="Poppins Bold"/>
              </a:rPr>
              <a:t>THANK YOU FOR YOUR TIME</a:t>
            </a:r>
          </a:p>
        </p:txBody>
      </p:sp>
      <p:sp>
        <p:nvSpPr>
          <p:cNvPr name="TextBox 5" id="5"/>
          <p:cNvSpPr txBox="true"/>
          <p:nvPr/>
        </p:nvSpPr>
        <p:spPr>
          <a:xfrm rot="0">
            <a:off x="6429152" y="6104402"/>
            <a:ext cx="5429697" cy="442480"/>
          </a:xfrm>
          <a:prstGeom prst="rect">
            <a:avLst/>
          </a:prstGeom>
        </p:spPr>
        <p:txBody>
          <a:bodyPr anchor="t" rtlCol="false" tIns="0" lIns="0" bIns="0" rIns="0">
            <a:spAutoFit/>
          </a:bodyPr>
          <a:lstStyle/>
          <a:p>
            <a:pPr algn="ctr">
              <a:lnSpc>
                <a:spcPts val="3436"/>
              </a:lnSpc>
              <a:spcBef>
                <a:spcPct val="0"/>
              </a:spcBef>
            </a:pPr>
            <a:r>
              <a:rPr lang="en-US" b="true" sz="2454" i="true">
                <a:solidFill>
                  <a:srgbClr val="000000"/>
                </a:solidFill>
                <a:latin typeface="Poppins Bold Italics"/>
                <a:ea typeface="Poppins Bold Italics"/>
                <a:cs typeface="Poppins Bold Italics"/>
                <a:sym typeface="Poppins Bold Italics"/>
              </a:rPr>
              <a:t>JULY 2025  PRESENTATION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FA97D"/>
        </a:solidFill>
      </p:bgPr>
    </p:bg>
    <p:spTree>
      <p:nvGrpSpPr>
        <p:cNvPr id="1" name=""/>
        <p:cNvGrpSpPr/>
        <p:nvPr/>
      </p:nvGrpSpPr>
      <p:grpSpPr>
        <a:xfrm>
          <a:off x="0" y="0"/>
          <a:ext cx="0" cy="0"/>
          <a:chOff x="0" y="0"/>
          <a:chExt cx="0" cy="0"/>
        </a:xfrm>
      </p:grpSpPr>
      <p:sp>
        <p:nvSpPr>
          <p:cNvPr name="Freeform 2" id="2"/>
          <p:cNvSpPr/>
          <p:nvPr/>
        </p:nvSpPr>
        <p:spPr>
          <a:xfrm flipH="false" flipV="false" rot="0">
            <a:off x="0" y="72842"/>
            <a:ext cx="18288000" cy="10214158"/>
          </a:xfrm>
          <a:custGeom>
            <a:avLst/>
            <a:gdLst/>
            <a:ahLst/>
            <a:cxnLst/>
            <a:rect r="r" b="b" t="t" l="l"/>
            <a:pathLst>
              <a:path h="10214158" w="18288000">
                <a:moveTo>
                  <a:pt x="0" y="0"/>
                </a:moveTo>
                <a:lnTo>
                  <a:pt x="18288000" y="0"/>
                </a:lnTo>
                <a:lnTo>
                  <a:pt x="18288000" y="10214158"/>
                </a:lnTo>
                <a:lnTo>
                  <a:pt x="0" y="10214158"/>
                </a:lnTo>
                <a:lnTo>
                  <a:pt x="0" y="0"/>
                </a:lnTo>
                <a:close/>
              </a:path>
            </a:pathLst>
          </a:custGeom>
          <a:blipFill>
            <a:blip r:embed="rId2"/>
            <a:stretch>
              <a:fillRect l="0" t="-47903" r="0" b="-31142"/>
            </a:stretch>
          </a:blipFill>
        </p:spPr>
      </p:sp>
      <p:grpSp>
        <p:nvGrpSpPr>
          <p:cNvPr name="Group 3" id="3"/>
          <p:cNvGrpSpPr/>
          <p:nvPr/>
        </p:nvGrpSpPr>
        <p:grpSpPr>
          <a:xfrm rot="0">
            <a:off x="597161" y="1693438"/>
            <a:ext cx="17093678" cy="2120611"/>
            <a:chOff x="0" y="0"/>
            <a:chExt cx="10147041" cy="1258823"/>
          </a:xfrm>
        </p:grpSpPr>
        <p:sp>
          <p:nvSpPr>
            <p:cNvPr name="Freeform 4" id="4"/>
            <p:cNvSpPr/>
            <p:nvPr/>
          </p:nvSpPr>
          <p:spPr>
            <a:xfrm flipH="false" flipV="false" rot="0">
              <a:off x="0" y="0"/>
              <a:ext cx="10147041" cy="1258823"/>
            </a:xfrm>
            <a:custGeom>
              <a:avLst/>
              <a:gdLst/>
              <a:ahLst/>
              <a:cxnLst/>
              <a:rect r="r" b="b" t="t" l="l"/>
              <a:pathLst>
                <a:path h="1258823" w="10147041">
                  <a:moveTo>
                    <a:pt x="10147041" y="0"/>
                  </a:moveTo>
                  <a:lnTo>
                    <a:pt x="0" y="0"/>
                  </a:lnTo>
                  <a:lnTo>
                    <a:pt x="0" y="1070864"/>
                  </a:lnTo>
                  <a:lnTo>
                    <a:pt x="157480" y="1070864"/>
                  </a:lnTo>
                  <a:lnTo>
                    <a:pt x="157480" y="1258823"/>
                  </a:lnTo>
                  <a:lnTo>
                    <a:pt x="463550" y="1070864"/>
                  </a:lnTo>
                  <a:lnTo>
                    <a:pt x="10147041" y="1070864"/>
                  </a:lnTo>
                  <a:lnTo>
                    <a:pt x="10147041" y="0"/>
                  </a:lnTo>
                  <a:close/>
                </a:path>
              </a:pathLst>
            </a:custGeom>
            <a:solidFill>
              <a:srgbClr val="D9D9D9"/>
            </a:solidFill>
          </p:spPr>
        </p:sp>
        <p:sp>
          <p:nvSpPr>
            <p:cNvPr name="TextBox 5" id="5"/>
            <p:cNvSpPr txBox="true"/>
            <p:nvPr/>
          </p:nvSpPr>
          <p:spPr>
            <a:xfrm>
              <a:off x="0" y="-57150"/>
              <a:ext cx="10147041" cy="1125473"/>
            </a:xfrm>
            <a:prstGeom prst="rect">
              <a:avLst/>
            </a:prstGeom>
          </p:spPr>
          <p:txBody>
            <a:bodyPr anchor="ctr" rtlCol="false" tIns="50800" lIns="50800" bIns="50800" rIns="50800"/>
            <a:lstStyle/>
            <a:p>
              <a:pPr algn="ctr">
                <a:lnSpc>
                  <a:spcPts val="2799"/>
                </a:lnSpc>
              </a:pPr>
            </a:p>
          </p:txBody>
        </p:sp>
      </p:grpSp>
      <p:grpSp>
        <p:nvGrpSpPr>
          <p:cNvPr name="Group 6" id="6"/>
          <p:cNvGrpSpPr/>
          <p:nvPr/>
        </p:nvGrpSpPr>
        <p:grpSpPr>
          <a:xfrm rot="0">
            <a:off x="597161" y="4083195"/>
            <a:ext cx="17093678" cy="3443490"/>
            <a:chOff x="0" y="0"/>
            <a:chExt cx="10147041" cy="2044103"/>
          </a:xfrm>
        </p:grpSpPr>
        <p:sp>
          <p:nvSpPr>
            <p:cNvPr name="Freeform 7" id="7"/>
            <p:cNvSpPr/>
            <p:nvPr/>
          </p:nvSpPr>
          <p:spPr>
            <a:xfrm flipH="false" flipV="false" rot="0">
              <a:off x="0" y="0"/>
              <a:ext cx="10147041" cy="2044103"/>
            </a:xfrm>
            <a:custGeom>
              <a:avLst/>
              <a:gdLst/>
              <a:ahLst/>
              <a:cxnLst/>
              <a:rect r="r" b="b" t="t" l="l"/>
              <a:pathLst>
                <a:path h="2044103" w="10147041">
                  <a:moveTo>
                    <a:pt x="10147041" y="0"/>
                  </a:moveTo>
                  <a:lnTo>
                    <a:pt x="0" y="0"/>
                  </a:lnTo>
                  <a:lnTo>
                    <a:pt x="0" y="1856143"/>
                  </a:lnTo>
                  <a:lnTo>
                    <a:pt x="157480" y="1856143"/>
                  </a:lnTo>
                  <a:lnTo>
                    <a:pt x="157480" y="2044103"/>
                  </a:lnTo>
                  <a:lnTo>
                    <a:pt x="463550" y="1856143"/>
                  </a:lnTo>
                  <a:lnTo>
                    <a:pt x="10147041" y="1856143"/>
                  </a:lnTo>
                  <a:lnTo>
                    <a:pt x="10147041" y="0"/>
                  </a:lnTo>
                  <a:close/>
                </a:path>
              </a:pathLst>
            </a:custGeom>
            <a:solidFill>
              <a:srgbClr val="D9D9D9"/>
            </a:solidFill>
          </p:spPr>
        </p:sp>
        <p:sp>
          <p:nvSpPr>
            <p:cNvPr name="TextBox 8" id="8"/>
            <p:cNvSpPr txBox="true"/>
            <p:nvPr/>
          </p:nvSpPr>
          <p:spPr>
            <a:xfrm>
              <a:off x="0" y="-57150"/>
              <a:ext cx="10147041" cy="1910753"/>
            </a:xfrm>
            <a:prstGeom prst="rect">
              <a:avLst/>
            </a:prstGeom>
          </p:spPr>
          <p:txBody>
            <a:bodyPr anchor="ctr" rtlCol="false" tIns="50800" lIns="50800" bIns="50800" rIns="50800"/>
            <a:lstStyle/>
            <a:p>
              <a:pPr algn="ctr">
                <a:lnSpc>
                  <a:spcPts val="2799"/>
                </a:lnSpc>
              </a:pPr>
            </a:p>
          </p:txBody>
        </p:sp>
      </p:grpSp>
      <p:grpSp>
        <p:nvGrpSpPr>
          <p:cNvPr name="Group 9" id="9"/>
          <p:cNvGrpSpPr/>
          <p:nvPr/>
        </p:nvGrpSpPr>
        <p:grpSpPr>
          <a:xfrm rot="0">
            <a:off x="597161" y="7793385"/>
            <a:ext cx="17093678" cy="2120611"/>
            <a:chOff x="0" y="0"/>
            <a:chExt cx="10147041" cy="1258823"/>
          </a:xfrm>
        </p:grpSpPr>
        <p:sp>
          <p:nvSpPr>
            <p:cNvPr name="Freeform 10" id="10"/>
            <p:cNvSpPr/>
            <p:nvPr/>
          </p:nvSpPr>
          <p:spPr>
            <a:xfrm flipH="false" flipV="false" rot="0">
              <a:off x="0" y="0"/>
              <a:ext cx="10147041" cy="1258823"/>
            </a:xfrm>
            <a:custGeom>
              <a:avLst/>
              <a:gdLst/>
              <a:ahLst/>
              <a:cxnLst/>
              <a:rect r="r" b="b" t="t" l="l"/>
              <a:pathLst>
                <a:path h="1258823" w="10147041">
                  <a:moveTo>
                    <a:pt x="10147041" y="0"/>
                  </a:moveTo>
                  <a:lnTo>
                    <a:pt x="0" y="0"/>
                  </a:lnTo>
                  <a:lnTo>
                    <a:pt x="0" y="1070864"/>
                  </a:lnTo>
                  <a:lnTo>
                    <a:pt x="157480" y="1070864"/>
                  </a:lnTo>
                  <a:lnTo>
                    <a:pt x="157480" y="1258823"/>
                  </a:lnTo>
                  <a:lnTo>
                    <a:pt x="463550" y="1070864"/>
                  </a:lnTo>
                  <a:lnTo>
                    <a:pt x="10147041" y="1070864"/>
                  </a:lnTo>
                  <a:lnTo>
                    <a:pt x="10147041" y="0"/>
                  </a:lnTo>
                  <a:close/>
                </a:path>
              </a:pathLst>
            </a:custGeom>
            <a:solidFill>
              <a:srgbClr val="D9D9D9"/>
            </a:solidFill>
          </p:spPr>
        </p:sp>
        <p:sp>
          <p:nvSpPr>
            <p:cNvPr name="TextBox 11" id="11"/>
            <p:cNvSpPr txBox="true"/>
            <p:nvPr/>
          </p:nvSpPr>
          <p:spPr>
            <a:xfrm>
              <a:off x="0" y="-57150"/>
              <a:ext cx="10147041" cy="1125473"/>
            </a:xfrm>
            <a:prstGeom prst="rect">
              <a:avLst/>
            </a:prstGeom>
          </p:spPr>
          <p:txBody>
            <a:bodyPr anchor="ctr" rtlCol="false" tIns="50800" lIns="50800" bIns="50800" rIns="50800"/>
            <a:lstStyle/>
            <a:p>
              <a:pPr algn="ctr">
                <a:lnSpc>
                  <a:spcPts val="2799"/>
                </a:lnSpc>
              </a:pPr>
            </a:p>
          </p:txBody>
        </p:sp>
      </p:grpSp>
      <p:grpSp>
        <p:nvGrpSpPr>
          <p:cNvPr name="Group 12" id="12"/>
          <p:cNvGrpSpPr/>
          <p:nvPr/>
        </p:nvGrpSpPr>
        <p:grpSpPr>
          <a:xfrm rot="0">
            <a:off x="0" y="142203"/>
            <a:ext cx="1059047" cy="105904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50980"/>
              </a:srgbClr>
            </a:solidFill>
          </p:spPr>
        </p:sp>
        <p:sp>
          <p:nvSpPr>
            <p:cNvPr name="TextBox 14" id="14"/>
            <p:cNvSpPr txBox="true"/>
            <p:nvPr/>
          </p:nvSpPr>
          <p:spPr>
            <a:xfrm>
              <a:off x="76200" y="9525"/>
              <a:ext cx="660400" cy="727075"/>
            </a:xfrm>
            <a:prstGeom prst="rect">
              <a:avLst/>
            </a:prstGeom>
          </p:spPr>
          <p:txBody>
            <a:bodyPr anchor="ctr" rtlCol="false" tIns="50800" lIns="50800" bIns="50800" rIns="50800"/>
            <a:lstStyle/>
            <a:p>
              <a:pPr algn="ctr">
                <a:lnSpc>
                  <a:spcPts val="3359"/>
                </a:lnSpc>
              </a:pPr>
              <a:r>
                <a:rPr lang="en-US" b="true" sz="2399">
                  <a:solidFill>
                    <a:srgbClr val="000000">
                      <a:alpha val="50980"/>
                    </a:srgbClr>
                  </a:solidFill>
                  <a:latin typeface="Poppins Bold"/>
                  <a:ea typeface="Poppins Bold"/>
                  <a:cs typeface="Poppins Bold"/>
                  <a:sym typeface="Poppins Bold"/>
                </a:rPr>
                <a:t>1</a:t>
              </a:r>
            </a:p>
          </p:txBody>
        </p:sp>
      </p:grpSp>
      <p:sp>
        <p:nvSpPr>
          <p:cNvPr name="TextBox 15" id="15"/>
          <p:cNvSpPr txBox="true"/>
          <p:nvPr/>
        </p:nvSpPr>
        <p:spPr>
          <a:xfrm rot="0">
            <a:off x="1028700" y="1908595"/>
            <a:ext cx="16230600" cy="1063625"/>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Despite steady overall sales, there is a noticeable imbalance in store performance, product movement, and staffing alignment across locations. Some stores consistently underperform, certain products remain unsold or overstocked, and peak customer demand is not always met with adequate staffing.</a:t>
            </a:r>
          </a:p>
        </p:txBody>
      </p:sp>
      <p:sp>
        <p:nvSpPr>
          <p:cNvPr name="TextBox 16" id="16"/>
          <p:cNvSpPr txBox="true"/>
          <p:nvPr/>
        </p:nvSpPr>
        <p:spPr>
          <a:xfrm rot="0">
            <a:off x="3156810" y="4517511"/>
            <a:ext cx="13523492" cy="1996712"/>
          </a:xfrm>
          <a:prstGeom prst="rect">
            <a:avLst/>
          </a:prstGeom>
        </p:spPr>
        <p:txBody>
          <a:bodyPr anchor="t" rtlCol="false" tIns="0" lIns="0" bIns="0" rIns="0">
            <a:spAutoFit/>
          </a:bodyPr>
          <a:lstStyle/>
          <a:p>
            <a:pPr algn="l">
              <a:lnSpc>
                <a:spcPts val="3157"/>
              </a:lnSpc>
              <a:spcBef>
                <a:spcPct val="0"/>
              </a:spcBef>
            </a:pPr>
            <a:r>
              <a:rPr lang="en-US" b="true" sz="2255">
                <a:solidFill>
                  <a:srgbClr val="000000"/>
                </a:solidFill>
                <a:latin typeface="Poppins Bold"/>
                <a:ea typeface="Poppins Bold"/>
                <a:cs typeface="Poppins Bold"/>
                <a:sym typeface="Poppins Bold"/>
              </a:rPr>
              <a:t>Key challenges include</a:t>
            </a:r>
          </a:p>
          <a:p>
            <a:pPr algn="l" marL="486984" indent="-243492" lvl="1">
              <a:lnSpc>
                <a:spcPts val="3157"/>
              </a:lnSpc>
              <a:buFont typeface="Arial"/>
              <a:buChar char="•"/>
            </a:pPr>
            <a:r>
              <a:rPr lang="en-US" sz="2255">
                <a:solidFill>
                  <a:srgbClr val="000000"/>
                </a:solidFill>
                <a:latin typeface="Poppins"/>
                <a:ea typeface="Poppins"/>
                <a:cs typeface="Poppins"/>
                <a:sym typeface="Poppins"/>
              </a:rPr>
              <a:t>Inconsistent profitability across store locations</a:t>
            </a:r>
          </a:p>
          <a:p>
            <a:pPr algn="l" marL="486984" indent="-243492" lvl="1">
              <a:lnSpc>
                <a:spcPts val="3157"/>
              </a:lnSpc>
              <a:buFont typeface="Arial"/>
              <a:buChar char="•"/>
            </a:pPr>
            <a:r>
              <a:rPr lang="en-US" sz="2255">
                <a:solidFill>
                  <a:srgbClr val="000000"/>
                </a:solidFill>
                <a:latin typeface="Poppins"/>
                <a:ea typeface="Poppins"/>
                <a:cs typeface="Poppins"/>
                <a:sym typeface="Poppins"/>
              </a:rPr>
              <a:t>Overstocking of low-performing products and stockouts of high-demand items</a:t>
            </a:r>
          </a:p>
          <a:p>
            <a:pPr algn="l" marL="486984" indent="-243492" lvl="1">
              <a:lnSpc>
                <a:spcPts val="3157"/>
              </a:lnSpc>
              <a:buFont typeface="Arial"/>
              <a:buChar char="•"/>
            </a:pPr>
            <a:r>
              <a:rPr lang="en-US" sz="2255">
                <a:solidFill>
                  <a:srgbClr val="000000"/>
                </a:solidFill>
                <a:latin typeface="Poppins"/>
                <a:ea typeface="Poppins"/>
                <a:cs typeface="Poppins"/>
                <a:sym typeface="Poppins"/>
              </a:rPr>
              <a:t>Mismatched staffing during busy periods leading to service delays</a:t>
            </a:r>
          </a:p>
          <a:p>
            <a:pPr algn="l" marL="486984" indent="-243492" lvl="1">
              <a:lnSpc>
                <a:spcPts val="3157"/>
              </a:lnSpc>
              <a:buFont typeface="Arial"/>
              <a:buChar char="•"/>
            </a:pPr>
            <a:r>
              <a:rPr lang="en-US" sz="2255">
                <a:solidFill>
                  <a:srgbClr val="000000"/>
                </a:solidFill>
                <a:latin typeface="Poppins"/>
                <a:ea typeface="Poppins"/>
                <a:cs typeface="Poppins"/>
                <a:sym typeface="Poppins"/>
              </a:rPr>
              <a:t>Limited insight into customer behavior patterns influencing sales trends</a:t>
            </a:r>
          </a:p>
        </p:txBody>
      </p:sp>
      <p:sp>
        <p:nvSpPr>
          <p:cNvPr name="TextBox 17" id="17"/>
          <p:cNvSpPr txBox="true"/>
          <p:nvPr/>
        </p:nvSpPr>
        <p:spPr>
          <a:xfrm rot="0">
            <a:off x="597161" y="8164137"/>
            <a:ext cx="17321239" cy="689553"/>
          </a:xfrm>
          <a:prstGeom prst="rect">
            <a:avLst/>
          </a:prstGeom>
        </p:spPr>
        <p:txBody>
          <a:bodyPr anchor="t" rtlCol="false" tIns="0" lIns="0" bIns="0" rIns="0">
            <a:spAutoFit/>
          </a:bodyPr>
          <a:lstStyle/>
          <a:p>
            <a:pPr algn="ctr">
              <a:lnSpc>
                <a:spcPts val="2707"/>
              </a:lnSpc>
              <a:spcBef>
                <a:spcPct val="0"/>
              </a:spcBef>
            </a:pPr>
            <a:r>
              <a:rPr lang="en-US" sz="1933">
                <a:solidFill>
                  <a:srgbClr val="000000"/>
                </a:solidFill>
                <a:latin typeface="Poppins"/>
                <a:ea typeface="Poppins"/>
                <a:cs typeface="Poppins"/>
                <a:sym typeface="Poppins"/>
              </a:rPr>
              <a:t>This analysis seeks to address these challenges by identifying performance gaps and providing strategic recommendations to enhance operational efficiency, streamline inventory management, and ultimately boost revenue.</a:t>
            </a:r>
          </a:p>
        </p:txBody>
      </p:sp>
      <p:sp>
        <p:nvSpPr>
          <p:cNvPr name="TextBox 18" id="18"/>
          <p:cNvSpPr txBox="true"/>
          <p:nvPr/>
        </p:nvSpPr>
        <p:spPr>
          <a:xfrm rot="0">
            <a:off x="3156810" y="420199"/>
            <a:ext cx="11385565" cy="781050"/>
          </a:xfrm>
          <a:prstGeom prst="rect">
            <a:avLst/>
          </a:prstGeom>
        </p:spPr>
        <p:txBody>
          <a:bodyPr anchor="t" rtlCol="false" tIns="0" lIns="0" bIns="0" rIns="0">
            <a:spAutoFit/>
          </a:bodyPr>
          <a:lstStyle/>
          <a:p>
            <a:pPr algn="l">
              <a:lnSpc>
                <a:spcPts val="5700"/>
              </a:lnSpc>
            </a:pPr>
            <a:r>
              <a:rPr lang="en-US" b="true" sz="5000" spc="-255">
                <a:solidFill>
                  <a:srgbClr val="4E2D1C"/>
                </a:solidFill>
                <a:latin typeface="Poppins Bold"/>
                <a:ea typeface="Poppins Bold"/>
                <a:cs typeface="Poppins Bold"/>
                <a:sym typeface="Poppins Bold"/>
              </a:rPr>
              <a:t>INTRODUCTION AND BACKGROUND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DFC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08236"/>
          </a:xfrm>
          <a:custGeom>
            <a:avLst/>
            <a:gdLst/>
            <a:ahLst/>
            <a:cxnLst/>
            <a:rect r="r" b="b" t="t" l="l"/>
            <a:pathLst>
              <a:path h="10208236" w="18288000">
                <a:moveTo>
                  <a:pt x="0" y="0"/>
                </a:moveTo>
                <a:lnTo>
                  <a:pt x="18288000" y="0"/>
                </a:lnTo>
                <a:lnTo>
                  <a:pt x="18288000" y="10208236"/>
                </a:lnTo>
                <a:lnTo>
                  <a:pt x="0" y="10208236"/>
                </a:lnTo>
                <a:lnTo>
                  <a:pt x="0" y="0"/>
                </a:lnTo>
                <a:close/>
              </a:path>
            </a:pathLst>
          </a:custGeom>
          <a:blipFill>
            <a:blip r:embed="rId2"/>
            <a:stretch>
              <a:fillRect l="0" t="-105930" r="-36552" b="-38703"/>
            </a:stretch>
          </a:blipFill>
        </p:spPr>
      </p:sp>
      <p:sp>
        <p:nvSpPr>
          <p:cNvPr name="Freeform 3" id="3"/>
          <p:cNvSpPr/>
          <p:nvPr/>
        </p:nvSpPr>
        <p:spPr>
          <a:xfrm flipH="false" flipV="false" rot="0">
            <a:off x="715304" y="1028700"/>
            <a:ext cx="17572696" cy="6753976"/>
          </a:xfrm>
          <a:custGeom>
            <a:avLst/>
            <a:gdLst/>
            <a:ahLst/>
            <a:cxnLst/>
            <a:rect r="r" b="b" t="t" l="l"/>
            <a:pathLst>
              <a:path h="6753976" w="17572696">
                <a:moveTo>
                  <a:pt x="0" y="0"/>
                </a:moveTo>
                <a:lnTo>
                  <a:pt x="17572696" y="0"/>
                </a:lnTo>
                <a:lnTo>
                  <a:pt x="17572696" y="6753976"/>
                </a:lnTo>
                <a:lnTo>
                  <a:pt x="0" y="6753976"/>
                </a:lnTo>
                <a:lnTo>
                  <a:pt x="0" y="0"/>
                </a:lnTo>
                <a:close/>
              </a:path>
            </a:pathLst>
          </a:custGeom>
          <a:blipFill>
            <a:blip r:embed="rId3"/>
            <a:stretch>
              <a:fillRect l="0" t="-32296" r="0" b="-13080"/>
            </a:stretch>
          </a:blipFill>
        </p:spPr>
      </p:sp>
      <p:sp>
        <p:nvSpPr>
          <p:cNvPr name="Freeform 4" id="4"/>
          <p:cNvSpPr/>
          <p:nvPr/>
        </p:nvSpPr>
        <p:spPr>
          <a:xfrm flipH="false" flipV="false" rot="0">
            <a:off x="825078" y="7782676"/>
            <a:ext cx="17353149" cy="2067211"/>
          </a:xfrm>
          <a:custGeom>
            <a:avLst/>
            <a:gdLst/>
            <a:ahLst/>
            <a:cxnLst/>
            <a:rect r="r" b="b" t="t" l="l"/>
            <a:pathLst>
              <a:path h="2067211" w="17353149">
                <a:moveTo>
                  <a:pt x="0" y="0"/>
                </a:moveTo>
                <a:lnTo>
                  <a:pt x="17353149" y="0"/>
                </a:lnTo>
                <a:lnTo>
                  <a:pt x="17353149" y="2067210"/>
                </a:lnTo>
                <a:lnTo>
                  <a:pt x="0" y="2067210"/>
                </a:lnTo>
                <a:lnTo>
                  <a:pt x="0" y="0"/>
                </a:lnTo>
                <a:close/>
              </a:path>
            </a:pathLst>
          </a:custGeom>
          <a:blipFill>
            <a:blip r:embed="rId4"/>
            <a:stretch>
              <a:fillRect l="-10065" t="-103070" r="0" b="-78730"/>
            </a:stretch>
          </a:blipFill>
        </p:spPr>
      </p:sp>
      <p:sp>
        <p:nvSpPr>
          <p:cNvPr name="TextBox 5" id="5"/>
          <p:cNvSpPr txBox="true"/>
          <p:nvPr/>
        </p:nvSpPr>
        <p:spPr>
          <a:xfrm rot="0">
            <a:off x="5015448" y="247650"/>
            <a:ext cx="11816939" cy="781050"/>
          </a:xfrm>
          <a:prstGeom prst="rect">
            <a:avLst/>
          </a:prstGeom>
        </p:spPr>
        <p:txBody>
          <a:bodyPr anchor="t" rtlCol="false" tIns="0" lIns="0" bIns="0" rIns="0">
            <a:spAutoFit/>
          </a:bodyPr>
          <a:lstStyle/>
          <a:p>
            <a:pPr algn="l">
              <a:lnSpc>
                <a:spcPts val="5700"/>
              </a:lnSpc>
            </a:pPr>
            <a:r>
              <a:rPr lang="en-US" b="true" sz="5000" spc="-255">
                <a:solidFill>
                  <a:srgbClr val="4E2D1C"/>
                </a:solidFill>
                <a:latin typeface="Poppins Bold"/>
                <a:ea typeface="Poppins Bold"/>
                <a:cs typeface="Poppins Bold"/>
                <a:sym typeface="Poppins Bold"/>
              </a:rPr>
              <a:t>TOTAL REVENUE PER STORE</a:t>
            </a:r>
          </a:p>
        </p:txBody>
      </p:sp>
      <p:sp>
        <p:nvSpPr>
          <p:cNvPr name="TextBox 6" id="6"/>
          <p:cNvSpPr txBox="true"/>
          <p:nvPr/>
        </p:nvSpPr>
        <p:spPr>
          <a:xfrm rot="0">
            <a:off x="825078" y="7639801"/>
            <a:ext cx="17572696" cy="2083152"/>
          </a:xfrm>
          <a:prstGeom prst="rect">
            <a:avLst/>
          </a:prstGeom>
        </p:spPr>
        <p:txBody>
          <a:bodyPr anchor="t" rtlCol="false" tIns="0" lIns="0" bIns="0" rIns="0">
            <a:spAutoFit/>
          </a:bodyPr>
          <a:lstStyle/>
          <a:p>
            <a:pPr algn="l" marL="530631" indent="-265316" lvl="1">
              <a:lnSpc>
                <a:spcPts val="4178"/>
              </a:lnSpc>
              <a:buFont typeface="Arial"/>
              <a:buChar char="•"/>
            </a:pPr>
            <a:r>
              <a:rPr lang="en-US" sz="2457">
                <a:solidFill>
                  <a:srgbClr val="000000">
                    <a:alpha val="71765"/>
                  </a:srgbClr>
                </a:solidFill>
                <a:latin typeface="Poppins"/>
                <a:ea typeface="Poppins"/>
                <a:cs typeface="Poppins"/>
                <a:sym typeface="Poppins"/>
              </a:rPr>
              <a:t>H</a:t>
            </a:r>
            <a:r>
              <a:rPr lang="en-US" sz="2457">
                <a:solidFill>
                  <a:srgbClr val="000000">
                    <a:alpha val="71765"/>
                  </a:srgbClr>
                </a:solidFill>
                <a:latin typeface="Poppins"/>
                <a:ea typeface="Poppins"/>
                <a:cs typeface="Poppins"/>
                <a:sym typeface="Poppins"/>
              </a:rPr>
              <a:t>ell’s Kitchen leads slightly, contributing an average of 33.7%.</a:t>
            </a:r>
          </a:p>
          <a:p>
            <a:pPr algn="l" marL="530631" indent="-265316" lvl="1">
              <a:lnSpc>
                <a:spcPts val="4178"/>
              </a:lnSpc>
              <a:buFont typeface="Arial"/>
              <a:buChar char="•"/>
            </a:pPr>
            <a:r>
              <a:rPr lang="en-US" sz="2457">
                <a:solidFill>
                  <a:srgbClr val="000000">
                    <a:alpha val="71765"/>
                  </a:srgbClr>
                </a:solidFill>
                <a:latin typeface="Poppins"/>
                <a:ea typeface="Poppins"/>
                <a:cs typeface="Poppins"/>
                <a:sym typeface="Poppins"/>
              </a:rPr>
              <a:t>Astoria follows closely at 33.4%.</a:t>
            </a:r>
          </a:p>
          <a:p>
            <a:pPr algn="l" marL="530631" indent="-265316" lvl="1">
              <a:lnSpc>
                <a:spcPts val="4178"/>
              </a:lnSpc>
              <a:buFont typeface="Arial"/>
              <a:buChar char="•"/>
            </a:pPr>
            <a:r>
              <a:rPr lang="en-US" sz="2457">
                <a:solidFill>
                  <a:srgbClr val="000000">
                    <a:alpha val="71765"/>
                  </a:srgbClr>
                </a:solidFill>
                <a:latin typeface="Poppins"/>
                <a:ea typeface="Poppins"/>
                <a:cs typeface="Poppins"/>
                <a:sym typeface="Poppins"/>
              </a:rPr>
              <a:t>Lower Manhattan contributes 32.5%, slightly behind the others.</a:t>
            </a:r>
          </a:p>
          <a:p>
            <a:pPr algn="l" marL="0" indent="0" lvl="0">
              <a:lnSpc>
                <a:spcPts val="4132"/>
              </a:lnSpc>
              <a:spcBef>
                <a:spcPct val="0"/>
              </a:spcBef>
            </a:pPr>
            <a:r>
              <a:rPr lang="en-US" sz="2431">
                <a:solidFill>
                  <a:srgbClr val="000000">
                    <a:alpha val="71765"/>
                  </a:srgbClr>
                </a:solidFill>
                <a:latin typeface="Poppins"/>
                <a:ea typeface="Poppins"/>
                <a:cs typeface="Poppins"/>
                <a:sym typeface="Poppins"/>
              </a:rPr>
              <a:t> </a:t>
            </a:r>
          </a:p>
        </p:txBody>
      </p:sp>
      <p:grpSp>
        <p:nvGrpSpPr>
          <p:cNvPr name="Group 7" id="7"/>
          <p:cNvGrpSpPr/>
          <p:nvPr/>
        </p:nvGrpSpPr>
        <p:grpSpPr>
          <a:xfrm rot="0">
            <a:off x="0" y="142203"/>
            <a:ext cx="1059047" cy="105904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50980"/>
              </a:srgbClr>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359"/>
                </a:lnSpc>
              </a:pPr>
              <a:r>
                <a:rPr lang="en-US" b="true" sz="2399">
                  <a:solidFill>
                    <a:srgbClr val="000000">
                      <a:alpha val="50980"/>
                    </a:srgbClr>
                  </a:solidFill>
                  <a:latin typeface="Poppins Bold"/>
                  <a:ea typeface="Poppins Bold"/>
                  <a:cs typeface="Poppins Bold"/>
                  <a:sym typeface="Poppins Bold"/>
                </a:rPr>
                <a:t>2</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DFC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08236"/>
          </a:xfrm>
          <a:custGeom>
            <a:avLst/>
            <a:gdLst/>
            <a:ahLst/>
            <a:cxnLst/>
            <a:rect r="r" b="b" t="t" l="l"/>
            <a:pathLst>
              <a:path h="10208236" w="18288000">
                <a:moveTo>
                  <a:pt x="0" y="0"/>
                </a:moveTo>
                <a:lnTo>
                  <a:pt x="18288000" y="0"/>
                </a:lnTo>
                <a:lnTo>
                  <a:pt x="18288000" y="10208236"/>
                </a:lnTo>
                <a:lnTo>
                  <a:pt x="0" y="10208236"/>
                </a:lnTo>
                <a:lnTo>
                  <a:pt x="0" y="0"/>
                </a:lnTo>
                <a:close/>
              </a:path>
            </a:pathLst>
          </a:custGeom>
          <a:blipFill>
            <a:blip r:embed="rId2"/>
            <a:stretch>
              <a:fillRect l="0" t="-105930" r="-36552" b="-38703"/>
            </a:stretch>
          </a:blipFill>
        </p:spPr>
      </p:sp>
      <p:sp>
        <p:nvSpPr>
          <p:cNvPr name="TextBox 3" id="3"/>
          <p:cNvSpPr txBox="true"/>
          <p:nvPr/>
        </p:nvSpPr>
        <p:spPr>
          <a:xfrm rot="0">
            <a:off x="4190613" y="247650"/>
            <a:ext cx="13887532" cy="781050"/>
          </a:xfrm>
          <a:prstGeom prst="rect">
            <a:avLst/>
          </a:prstGeom>
        </p:spPr>
        <p:txBody>
          <a:bodyPr anchor="t" rtlCol="false" tIns="0" lIns="0" bIns="0" rIns="0">
            <a:spAutoFit/>
          </a:bodyPr>
          <a:lstStyle/>
          <a:p>
            <a:pPr algn="l">
              <a:lnSpc>
                <a:spcPts val="5700"/>
              </a:lnSpc>
            </a:pPr>
            <a:r>
              <a:rPr lang="en-US" b="true" sz="5000" spc="-255">
                <a:solidFill>
                  <a:srgbClr val="4E2D1C"/>
                </a:solidFill>
                <a:latin typeface="Poppins Bold"/>
                <a:ea typeface="Poppins Bold"/>
                <a:cs typeface="Poppins Bold"/>
                <a:sym typeface="Poppins Bold"/>
              </a:rPr>
              <a:t>TOTAL REVENUE PER STORE DAILY </a:t>
            </a:r>
          </a:p>
        </p:txBody>
      </p:sp>
      <p:sp>
        <p:nvSpPr>
          <p:cNvPr name="Freeform 4" id="4"/>
          <p:cNvSpPr/>
          <p:nvPr/>
        </p:nvSpPr>
        <p:spPr>
          <a:xfrm flipH="false" flipV="false" rot="0">
            <a:off x="102055" y="996580"/>
            <a:ext cx="17976090" cy="6692293"/>
          </a:xfrm>
          <a:custGeom>
            <a:avLst/>
            <a:gdLst/>
            <a:ahLst/>
            <a:cxnLst/>
            <a:rect r="r" b="b" t="t" l="l"/>
            <a:pathLst>
              <a:path h="6692293" w="17976090">
                <a:moveTo>
                  <a:pt x="0" y="0"/>
                </a:moveTo>
                <a:lnTo>
                  <a:pt x="17976090" y="0"/>
                </a:lnTo>
                <a:lnTo>
                  <a:pt x="17976090" y="6692292"/>
                </a:lnTo>
                <a:lnTo>
                  <a:pt x="0" y="6692292"/>
                </a:lnTo>
                <a:lnTo>
                  <a:pt x="0" y="0"/>
                </a:lnTo>
                <a:close/>
              </a:path>
            </a:pathLst>
          </a:custGeom>
          <a:blipFill>
            <a:blip r:embed="rId3">
              <a:alphaModFix amt="84000"/>
            </a:blip>
            <a:stretch>
              <a:fillRect l="0" t="-46488" r="-1167" b="-16846"/>
            </a:stretch>
          </a:blipFill>
        </p:spPr>
      </p:sp>
      <p:sp>
        <p:nvSpPr>
          <p:cNvPr name="Freeform 5" id="5"/>
          <p:cNvSpPr/>
          <p:nvPr/>
        </p:nvSpPr>
        <p:spPr>
          <a:xfrm flipH="false" flipV="false" rot="0">
            <a:off x="181469" y="7688872"/>
            <a:ext cx="17925063" cy="1569428"/>
          </a:xfrm>
          <a:custGeom>
            <a:avLst/>
            <a:gdLst/>
            <a:ahLst/>
            <a:cxnLst/>
            <a:rect r="r" b="b" t="t" l="l"/>
            <a:pathLst>
              <a:path h="1569428" w="17925063">
                <a:moveTo>
                  <a:pt x="0" y="0"/>
                </a:moveTo>
                <a:lnTo>
                  <a:pt x="17925062" y="0"/>
                </a:lnTo>
                <a:lnTo>
                  <a:pt x="17925062" y="1569428"/>
                </a:lnTo>
                <a:lnTo>
                  <a:pt x="0" y="1569428"/>
                </a:lnTo>
                <a:lnTo>
                  <a:pt x="0" y="0"/>
                </a:lnTo>
                <a:close/>
              </a:path>
            </a:pathLst>
          </a:custGeom>
          <a:blipFill>
            <a:blip r:embed="rId4"/>
            <a:stretch>
              <a:fillRect l="-136682" t="-367298" r="-1455" b="-362259"/>
            </a:stretch>
          </a:blipFill>
        </p:spPr>
      </p:sp>
      <p:sp>
        <p:nvSpPr>
          <p:cNvPr name="TextBox 6" id="6"/>
          <p:cNvSpPr txBox="true"/>
          <p:nvPr/>
        </p:nvSpPr>
        <p:spPr>
          <a:xfrm rot="0">
            <a:off x="329661" y="7859387"/>
            <a:ext cx="17628679" cy="993122"/>
          </a:xfrm>
          <a:prstGeom prst="rect">
            <a:avLst/>
          </a:prstGeom>
        </p:spPr>
        <p:txBody>
          <a:bodyPr anchor="t" rtlCol="false" tIns="0" lIns="0" bIns="0" rIns="0">
            <a:spAutoFit/>
          </a:bodyPr>
          <a:lstStyle/>
          <a:p>
            <a:pPr algn="l">
              <a:lnSpc>
                <a:spcPts val="4008"/>
              </a:lnSpc>
            </a:pPr>
            <a:r>
              <a:rPr lang="en-US" sz="2358">
                <a:solidFill>
                  <a:srgbClr val="000000">
                    <a:alpha val="71765"/>
                  </a:srgbClr>
                </a:solidFill>
                <a:latin typeface="Poppins"/>
                <a:ea typeface="Poppins"/>
                <a:cs typeface="Poppins"/>
                <a:sym typeface="Poppins"/>
              </a:rPr>
              <a:t>Tuesdays account for approximately 21% of weekly revenue at Hell’s Kitchen, showing the highest single-day demand</a:t>
            </a:r>
          </a:p>
          <a:p>
            <a:pPr algn="l" marL="0" indent="0" lvl="0">
              <a:lnSpc>
                <a:spcPts val="4008"/>
              </a:lnSpc>
              <a:spcBef>
                <a:spcPct val="0"/>
              </a:spcBef>
            </a:pPr>
            <a:r>
              <a:rPr lang="en-US" sz="2358">
                <a:solidFill>
                  <a:srgbClr val="000000">
                    <a:alpha val="71765"/>
                  </a:srgbClr>
                </a:solidFill>
                <a:latin typeface="Poppins"/>
                <a:ea typeface="Poppins"/>
                <a:cs typeface="Poppins"/>
                <a:sym typeface="Poppins"/>
              </a:rPr>
              <a:t>Weekends (Saturday and Sunday) contribute a combined 27% of weekly revenue (Saturday ~15%, Sunday ~12%)</a:t>
            </a:r>
          </a:p>
        </p:txBody>
      </p:sp>
      <p:grpSp>
        <p:nvGrpSpPr>
          <p:cNvPr name="Group 7" id="7"/>
          <p:cNvGrpSpPr/>
          <p:nvPr/>
        </p:nvGrpSpPr>
        <p:grpSpPr>
          <a:xfrm rot="0">
            <a:off x="0" y="142203"/>
            <a:ext cx="1059047" cy="105904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50980"/>
              </a:srgbClr>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359"/>
                </a:lnSpc>
              </a:pPr>
              <a:r>
                <a:rPr lang="en-US" b="true" sz="2399">
                  <a:solidFill>
                    <a:srgbClr val="000000">
                      <a:alpha val="50980"/>
                    </a:srgbClr>
                  </a:solidFill>
                  <a:latin typeface="Poppins Bold"/>
                  <a:ea typeface="Poppins Bold"/>
                  <a:cs typeface="Poppins Bold"/>
                  <a:sym typeface="Poppins Bold"/>
                </a:rPr>
                <a:t>3</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DFC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08236"/>
          </a:xfrm>
          <a:custGeom>
            <a:avLst/>
            <a:gdLst/>
            <a:ahLst/>
            <a:cxnLst/>
            <a:rect r="r" b="b" t="t" l="l"/>
            <a:pathLst>
              <a:path h="10208236" w="18288000">
                <a:moveTo>
                  <a:pt x="0" y="0"/>
                </a:moveTo>
                <a:lnTo>
                  <a:pt x="18288000" y="0"/>
                </a:lnTo>
                <a:lnTo>
                  <a:pt x="18288000" y="10208236"/>
                </a:lnTo>
                <a:lnTo>
                  <a:pt x="0" y="10208236"/>
                </a:lnTo>
                <a:lnTo>
                  <a:pt x="0" y="0"/>
                </a:lnTo>
                <a:close/>
              </a:path>
            </a:pathLst>
          </a:custGeom>
          <a:blipFill>
            <a:blip r:embed="rId2"/>
            <a:stretch>
              <a:fillRect l="0" t="-105930" r="-36552" b="-38703"/>
            </a:stretch>
          </a:blipFill>
        </p:spPr>
      </p:sp>
      <p:sp>
        <p:nvSpPr>
          <p:cNvPr name="TextBox 3" id="3"/>
          <p:cNvSpPr txBox="true"/>
          <p:nvPr/>
        </p:nvSpPr>
        <p:spPr>
          <a:xfrm rot="0">
            <a:off x="3848923" y="9525"/>
            <a:ext cx="12286891" cy="781050"/>
          </a:xfrm>
          <a:prstGeom prst="rect">
            <a:avLst/>
          </a:prstGeom>
        </p:spPr>
        <p:txBody>
          <a:bodyPr anchor="t" rtlCol="false" tIns="0" lIns="0" bIns="0" rIns="0">
            <a:spAutoFit/>
          </a:bodyPr>
          <a:lstStyle/>
          <a:p>
            <a:pPr algn="l">
              <a:lnSpc>
                <a:spcPts val="5700"/>
              </a:lnSpc>
            </a:pPr>
            <a:r>
              <a:rPr lang="en-US" b="true" sz="5000" spc="-255">
                <a:solidFill>
                  <a:srgbClr val="4E2D1C"/>
                </a:solidFill>
                <a:latin typeface="Poppins Bold"/>
                <a:ea typeface="Poppins Bold"/>
                <a:cs typeface="Poppins Bold"/>
                <a:sym typeface="Poppins Bold"/>
              </a:rPr>
              <a:t>HIGHEST AND LOWEST PERFORMING STORE</a:t>
            </a:r>
          </a:p>
        </p:txBody>
      </p:sp>
      <p:sp>
        <p:nvSpPr>
          <p:cNvPr name="Freeform 4" id="4"/>
          <p:cNvSpPr/>
          <p:nvPr/>
        </p:nvSpPr>
        <p:spPr>
          <a:xfrm flipH="false" flipV="false" rot="0">
            <a:off x="1247695" y="790575"/>
            <a:ext cx="16840105" cy="7793349"/>
          </a:xfrm>
          <a:custGeom>
            <a:avLst/>
            <a:gdLst/>
            <a:ahLst/>
            <a:cxnLst/>
            <a:rect r="r" b="b" t="t" l="l"/>
            <a:pathLst>
              <a:path h="7793349" w="16840105">
                <a:moveTo>
                  <a:pt x="0" y="0"/>
                </a:moveTo>
                <a:lnTo>
                  <a:pt x="16840105" y="0"/>
                </a:lnTo>
                <a:lnTo>
                  <a:pt x="16840105" y="7793349"/>
                </a:lnTo>
                <a:lnTo>
                  <a:pt x="0" y="7793349"/>
                </a:lnTo>
                <a:lnTo>
                  <a:pt x="0" y="0"/>
                </a:lnTo>
                <a:close/>
              </a:path>
            </a:pathLst>
          </a:custGeom>
          <a:blipFill>
            <a:blip r:embed="rId3"/>
            <a:stretch>
              <a:fillRect l="-7134" t="-38839" r="-1463" b="-15157"/>
            </a:stretch>
          </a:blipFill>
        </p:spPr>
      </p:sp>
      <p:sp>
        <p:nvSpPr>
          <p:cNvPr name="Freeform 5" id="5"/>
          <p:cNvSpPr/>
          <p:nvPr/>
        </p:nvSpPr>
        <p:spPr>
          <a:xfrm flipH="false" flipV="false" rot="0">
            <a:off x="1247695" y="8583924"/>
            <a:ext cx="16840105" cy="1303475"/>
          </a:xfrm>
          <a:custGeom>
            <a:avLst/>
            <a:gdLst/>
            <a:ahLst/>
            <a:cxnLst/>
            <a:rect r="r" b="b" t="t" l="l"/>
            <a:pathLst>
              <a:path h="1303475" w="16840105">
                <a:moveTo>
                  <a:pt x="0" y="0"/>
                </a:moveTo>
                <a:lnTo>
                  <a:pt x="16840105" y="0"/>
                </a:lnTo>
                <a:lnTo>
                  <a:pt x="16840105" y="1303476"/>
                </a:lnTo>
                <a:lnTo>
                  <a:pt x="0" y="1303476"/>
                </a:lnTo>
                <a:lnTo>
                  <a:pt x="0" y="0"/>
                </a:lnTo>
                <a:close/>
              </a:path>
            </a:pathLst>
          </a:custGeom>
          <a:blipFill>
            <a:blip r:embed="rId4"/>
            <a:stretch>
              <a:fillRect l="-150824" t="-324764" r="-1188" b="-568272"/>
            </a:stretch>
          </a:blipFill>
        </p:spPr>
      </p:sp>
      <p:graphicFrame>
        <p:nvGraphicFramePr>
          <p:cNvPr name="Object 6" id="6"/>
          <p:cNvGraphicFramePr/>
          <p:nvPr/>
        </p:nvGraphicFramePr>
        <p:xfrm>
          <a:off x="1247695" y="8583924"/>
          <a:ext cx="4638675" cy="1257300"/>
        </p:xfrm>
        <a:graphic>
          <a:graphicData uri="http://schemas.openxmlformats.org/presentationml/2006/ole">
            <p:oleObj imgW="5549900" imgH="2171700" r:id="rId6" progId="Excel.Sheet.12" name="Worksheet">
              <p:embed/>
              <p:pic>
                <p:nvPicPr>
                  <p:cNvPr name="" id="0"/>
                  <p:cNvPicPr/>
                  <p:nvPr/>
                </p:nvPicPr>
                <p:blipFill>
                  <a:blip r:embed="rId5"/>
                  <a:stretch>
                    <a:fillRect/>
                  </a:stretch>
                </p:blipFill>
                <p:spPr>
                  <a:xfrm>
                    <a:off x="1270000" y="1270000"/>
                    <a:ext cx="1270000" cy="1270000"/>
                  </a:xfrm>
                  <a:prstGeom prst="rect"/>
                </p:spPr>
              </p:pic>
            </p:oleObj>
          </a:graphicData>
        </a:graphic>
      </p:graphicFrame>
      <p:grpSp>
        <p:nvGrpSpPr>
          <p:cNvPr name="Group 7" id="7"/>
          <p:cNvGrpSpPr/>
          <p:nvPr/>
        </p:nvGrpSpPr>
        <p:grpSpPr>
          <a:xfrm rot="0">
            <a:off x="0" y="142203"/>
            <a:ext cx="1059047" cy="105904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50980"/>
              </a:srgbClr>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359"/>
                </a:lnSpc>
              </a:pPr>
              <a:r>
                <a:rPr lang="en-US" b="true" sz="2399">
                  <a:solidFill>
                    <a:srgbClr val="000000">
                      <a:alpha val="50980"/>
                    </a:srgbClr>
                  </a:solidFill>
                  <a:latin typeface="Poppins Bold"/>
                  <a:ea typeface="Poppins Bold"/>
                  <a:cs typeface="Poppins Bold"/>
                  <a:sym typeface="Poppins Bold"/>
                </a:rPr>
                <a:t>4</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DFC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487274"/>
          </a:xfrm>
          <a:custGeom>
            <a:avLst/>
            <a:gdLst/>
            <a:ahLst/>
            <a:cxnLst/>
            <a:rect r="r" b="b" t="t" l="l"/>
            <a:pathLst>
              <a:path h="10487274" w="18288000">
                <a:moveTo>
                  <a:pt x="0" y="0"/>
                </a:moveTo>
                <a:lnTo>
                  <a:pt x="18288000" y="0"/>
                </a:lnTo>
                <a:lnTo>
                  <a:pt x="18288000" y="10487274"/>
                </a:lnTo>
                <a:lnTo>
                  <a:pt x="0" y="10487274"/>
                </a:lnTo>
                <a:lnTo>
                  <a:pt x="0" y="0"/>
                </a:lnTo>
                <a:close/>
              </a:path>
            </a:pathLst>
          </a:custGeom>
          <a:blipFill>
            <a:blip r:embed="rId2"/>
            <a:stretch>
              <a:fillRect l="0" t="-103111" r="-36552" b="-35012"/>
            </a:stretch>
          </a:blipFill>
        </p:spPr>
      </p:sp>
      <p:sp>
        <p:nvSpPr>
          <p:cNvPr name="TextBox 3" id="3"/>
          <p:cNvSpPr txBox="true"/>
          <p:nvPr/>
        </p:nvSpPr>
        <p:spPr>
          <a:xfrm rot="0">
            <a:off x="4841121" y="227884"/>
            <a:ext cx="10056668" cy="800816"/>
          </a:xfrm>
          <a:prstGeom prst="rect">
            <a:avLst/>
          </a:prstGeom>
        </p:spPr>
        <p:txBody>
          <a:bodyPr anchor="t" rtlCol="false" tIns="0" lIns="0" bIns="0" rIns="0">
            <a:spAutoFit/>
          </a:bodyPr>
          <a:lstStyle/>
          <a:p>
            <a:pPr algn="l">
              <a:lnSpc>
                <a:spcPts val="5807"/>
              </a:lnSpc>
            </a:pPr>
            <a:r>
              <a:rPr lang="en-US" b="true" sz="5093" spc="-259">
                <a:solidFill>
                  <a:srgbClr val="4E2D1C"/>
                </a:solidFill>
                <a:latin typeface="Poppins Bold"/>
                <a:ea typeface="Poppins Bold"/>
                <a:cs typeface="Poppins Bold"/>
                <a:sym typeface="Poppins Bold"/>
              </a:rPr>
              <a:t>PRODUCT CATEGORY PER MONTH</a:t>
            </a:r>
          </a:p>
        </p:txBody>
      </p:sp>
      <p:sp>
        <p:nvSpPr>
          <p:cNvPr name="Freeform 4" id="4"/>
          <p:cNvSpPr/>
          <p:nvPr/>
        </p:nvSpPr>
        <p:spPr>
          <a:xfrm flipH="false" flipV="false" rot="0">
            <a:off x="0" y="963354"/>
            <a:ext cx="17914784" cy="8229600"/>
          </a:xfrm>
          <a:custGeom>
            <a:avLst/>
            <a:gdLst/>
            <a:ahLst/>
            <a:cxnLst/>
            <a:rect r="r" b="b" t="t" l="l"/>
            <a:pathLst>
              <a:path h="8229600" w="17914784">
                <a:moveTo>
                  <a:pt x="0" y="0"/>
                </a:moveTo>
                <a:lnTo>
                  <a:pt x="17914784" y="0"/>
                </a:lnTo>
                <a:lnTo>
                  <a:pt x="17914784" y="8229600"/>
                </a:lnTo>
                <a:lnTo>
                  <a:pt x="0" y="8229600"/>
                </a:lnTo>
                <a:lnTo>
                  <a:pt x="0" y="0"/>
                </a:lnTo>
                <a:close/>
              </a:path>
            </a:pathLst>
          </a:custGeom>
          <a:blipFill>
            <a:blip r:embed="rId3"/>
            <a:stretch>
              <a:fillRect l="-2385" t="-47453" r="-2083" b="-2356"/>
            </a:stretch>
          </a:blipFill>
        </p:spPr>
      </p:sp>
      <p:sp>
        <p:nvSpPr>
          <p:cNvPr name="Freeform 5" id="5"/>
          <p:cNvSpPr/>
          <p:nvPr/>
        </p:nvSpPr>
        <p:spPr>
          <a:xfrm flipH="false" flipV="false" rot="0">
            <a:off x="0" y="9291679"/>
            <a:ext cx="17914784" cy="1496005"/>
          </a:xfrm>
          <a:custGeom>
            <a:avLst/>
            <a:gdLst/>
            <a:ahLst/>
            <a:cxnLst/>
            <a:rect r="r" b="b" t="t" l="l"/>
            <a:pathLst>
              <a:path h="1496005" w="17914784">
                <a:moveTo>
                  <a:pt x="0" y="0"/>
                </a:moveTo>
                <a:lnTo>
                  <a:pt x="17914784" y="0"/>
                </a:lnTo>
                <a:lnTo>
                  <a:pt x="17914784" y="1496005"/>
                </a:lnTo>
                <a:lnTo>
                  <a:pt x="0" y="1496005"/>
                </a:lnTo>
                <a:lnTo>
                  <a:pt x="0" y="0"/>
                </a:lnTo>
                <a:close/>
              </a:path>
            </a:pathLst>
          </a:custGeom>
          <a:blipFill>
            <a:blip r:embed="rId4"/>
            <a:stretch>
              <a:fillRect l="-146424" t="-596451" r="-2083" b="-211197"/>
            </a:stretch>
          </a:blipFill>
        </p:spPr>
      </p:sp>
      <p:sp>
        <p:nvSpPr>
          <p:cNvPr name="TextBox 6" id="6"/>
          <p:cNvSpPr txBox="true"/>
          <p:nvPr/>
        </p:nvSpPr>
        <p:spPr>
          <a:xfrm rot="0">
            <a:off x="-206011" y="9215479"/>
            <a:ext cx="18494011" cy="1769654"/>
          </a:xfrm>
          <a:prstGeom prst="rect">
            <a:avLst/>
          </a:prstGeom>
        </p:spPr>
        <p:txBody>
          <a:bodyPr anchor="t" rtlCol="false" tIns="0" lIns="0" bIns="0" rIns="0">
            <a:spAutoFit/>
          </a:bodyPr>
          <a:lstStyle/>
          <a:p>
            <a:pPr algn="ctr">
              <a:lnSpc>
                <a:spcPts val="3530"/>
              </a:lnSpc>
              <a:spcBef>
                <a:spcPct val="0"/>
              </a:spcBef>
            </a:pPr>
            <a:r>
              <a:rPr lang="en-US" sz="2521">
                <a:solidFill>
                  <a:srgbClr val="000000"/>
                </a:solidFill>
                <a:latin typeface="Poppins"/>
                <a:ea typeface="Poppins"/>
                <a:cs typeface="Poppins"/>
                <a:sym typeface="Poppins"/>
              </a:rPr>
              <a:t>The analysis highlights peak times of both the day and month, enabling management to ensure appropriate staffing levels to effectively accommodate customer demand. It also provides detailed insights into product performance across all categories, offering valuable information for inventory planning and strategic decision-making.</a:t>
            </a:r>
          </a:p>
        </p:txBody>
      </p:sp>
      <p:grpSp>
        <p:nvGrpSpPr>
          <p:cNvPr name="Group 7" id="7"/>
          <p:cNvGrpSpPr/>
          <p:nvPr/>
        </p:nvGrpSpPr>
        <p:grpSpPr>
          <a:xfrm rot="0">
            <a:off x="0" y="142203"/>
            <a:ext cx="1059047" cy="105904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50980"/>
              </a:srgbClr>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359"/>
                </a:lnSpc>
              </a:pPr>
              <a:r>
                <a:rPr lang="en-US" b="true" sz="2399">
                  <a:solidFill>
                    <a:srgbClr val="000000">
                      <a:alpha val="50980"/>
                    </a:srgbClr>
                  </a:solidFill>
                  <a:latin typeface="Poppins Bold"/>
                  <a:ea typeface="Poppins Bold"/>
                  <a:cs typeface="Poppins Bold"/>
                  <a:sym typeface="Poppins Bold"/>
                </a:rPr>
                <a:t>5</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DFC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08236"/>
          </a:xfrm>
          <a:custGeom>
            <a:avLst/>
            <a:gdLst/>
            <a:ahLst/>
            <a:cxnLst/>
            <a:rect r="r" b="b" t="t" l="l"/>
            <a:pathLst>
              <a:path h="10208236" w="18288000">
                <a:moveTo>
                  <a:pt x="0" y="0"/>
                </a:moveTo>
                <a:lnTo>
                  <a:pt x="18288000" y="0"/>
                </a:lnTo>
                <a:lnTo>
                  <a:pt x="18288000" y="10208236"/>
                </a:lnTo>
                <a:lnTo>
                  <a:pt x="0" y="10208236"/>
                </a:lnTo>
                <a:lnTo>
                  <a:pt x="0" y="0"/>
                </a:lnTo>
                <a:close/>
              </a:path>
            </a:pathLst>
          </a:custGeom>
          <a:blipFill>
            <a:blip r:embed="rId2"/>
            <a:stretch>
              <a:fillRect l="0" t="-105930" r="-36552" b="-38703"/>
            </a:stretch>
          </a:blipFill>
        </p:spPr>
      </p:sp>
      <p:sp>
        <p:nvSpPr>
          <p:cNvPr name="Freeform 3" id="3"/>
          <p:cNvSpPr/>
          <p:nvPr/>
        </p:nvSpPr>
        <p:spPr>
          <a:xfrm flipH="false" flipV="false" rot="0">
            <a:off x="456837" y="8131641"/>
            <a:ext cx="15858627" cy="990230"/>
          </a:xfrm>
          <a:custGeom>
            <a:avLst/>
            <a:gdLst/>
            <a:ahLst/>
            <a:cxnLst/>
            <a:rect r="r" b="b" t="t" l="l"/>
            <a:pathLst>
              <a:path h="990230" w="15858627">
                <a:moveTo>
                  <a:pt x="0" y="0"/>
                </a:moveTo>
                <a:lnTo>
                  <a:pt x="15858627" y="0"/>
                </a:lnTo>
                <a:lnTo>
                  <a:pt x="15858627" y="990230"/>
                </a:lnTo>
                <a:lnTo>
                  <a:pt x="0" y="990230"/>
                </a:lnTo>
                <a:lnTo>
                  <a:pt x="0" y="0"/>
                </a:lnTo>
                <a:close/>
              </a:path>
            </a:pathLst>
          </a:custGeom>
          <a:blipFill>
            <a:blip r:embed="rId3"/>
            <a:stretch>
              <a:fillRect l="-155713" t="-332443" r="0" b="-816617"/>
            </a:stretch>
          </a:blipFill>
        </p:spPr>
      </p:sp>
      <p:sp>
        <p:nvSpPr>
          <p:cNvPr name="Freeform 4" id="4"/>
          <p:cNvSpPr/>
          <p:nvPr/>
        </p:nvSpPr>
        <p:spPr>
          <a:xfrm flipH="false" flipV="false" rot="0">
            <a:off x="456837" y="1028700"/>
            <a:ext cx="15858627" cy="7102941"/>
          </a:xfrm>
          <a:custGeom>
            <a:avLst/>
            <a:gdLst/>
            <a:ahLst/>
            <a:cxnLst/>
            <a:rect r="r" b="b" t="t" l="l"/>
            <a:pathLst>
              <a:path h="7102941" w="15858627">
                <a:moveTo>
                  <a:pt x="0" y="0"/>
                </a:moveTo>
                <a:lnTo>
                  <a:pt x="15858627" y="0"/>
                </a:lnTo>
                <a:lnTo>
                  <a:pt x="15858627" y="7102941"/>
                </a:lnTo>
                <a:lnTo>
                  <a:pt x="0" y="7102941"/>
                </a:lnTo>
                <a:lnTo>
                  <a:pt x="0" y="0"/>
                </a:lnTo>
                <a:close/>
              </a:path>
            </a:pathLst>
          </a:custGeom>
          <a:blipFill>
            <a:blip r:embed="rId4"/>
            <a:stretch>
              <a:fillRect l="0" t="-32709" r="0" b="-1488"/>
            </a:stretch>
          </a:blipFill>
        </p:spPr>
      </p:sp>
      <p:sp>
        <p:nvSpPr>
          <p:cNvPr name="TextBox 5" id="5"/>
          <p:cNvSpPr txBox="true"/>
          <p:nvPr/>
        </p:nvSpPr>
        <p:spPr>
          <a:xfrm rot="0">
            <a:off x="2688091" y="139286"/>
            <a:ext cx="13887532" cy="1040766"/>
          </a:xfrm>
          <a:prstGeom prst="rect">
            <a:avLst/>
          </a:prstGeom>
        </p:spPr>
        <p:txBody>
          <a:bodyPr anchor="t" rtlCol="false" tIns="0" lIns="0" bIns="0" rIns="0">
            <a:spAutoFit/>
          </a:bodyPr>
          <a:lstStyle/>
          <a:p>
            <a:pPr algn="l">
              <a:lnSpc>
                <a:spcPts val="7646"/>
              </a:lnSpc>
            </a:pPr>
            <a:r>
              <a:rPr lang="en-US" b="true" sz="6707" spc="-342">
                <a:solidFill>
                  <a:srgbClr val="4E2D1C"/>
                </a:solidFill>
                <a:latin typeface="Poppins Bold"/>
                <a:ea typeface="Poppins Bold"/>
                <a:cs typeface="Poppins Bold"/>
                <a:sym typeface="Poppins Bold"/>
              </a:rPr>
              <a:t>REVENUE PER STORE</a:t>
            </a:r>
          </a:p>
        </p:txBody>
      </p:sp>
      <p:sp>
        <p:nvSpPr>
          <p:cNvPr name="TextBox 6" id="6"/>
          <p:cNvSpPr txBox="true"/>
          <p:nvPr/>
        </p:nvSpPr>
        <p:spPr>
          <a:xfrm rot="0">
            <a:off x="456837" y="8194675"/>
            <a:ext cx="15858627" cy="1063625"/>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The total revenue generated by each store, reflecting overall daily sales performance. It provides insight into both profits and potential losses incurred by individual locations, allowing management to assess whether each store is operating at a profit or a loss.</a:t>
            </a:r>
          </a:p>
        </p:txBody>
      </p:sp>
      <p:grpSp>
        <p:nvGrpSpPr>
          <p:cNvPr name="Group 7" id="7"/>
          <p:cNvGrpSpPr/>
          <p:nvPr/>
        </p:nvGrpSpPr>
        <p:grpSpPr>
          <a:xfrm rot="0">
            <a:off x="0" y="142203"/>
            <a:ext cx="1059047" cy="105904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50980"/>
              </a:srgbClr>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359"/>
                </a:lnSpc>
              </a:pPr>
              <a:r>
                <a:rPr lang="en-US" b="true" sz="2399">
                  <a:solidFill>
                    <a:srgbClr val="000000">
                      <a:alpha val="50980"/>
                    </a:srgbClr>
                  </a:solidFill>
                  <a:latin typeface="Poppins Bold"/>
                  <a:ea typeface="Poppins Bold"/>
                  <a:cs typeface="Poppins Bold"/>
                  <a:sym typeface="Poppins Bold"/>
                </a:rPr>
                <a:t>6</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DFCB"/>
        </a:solidFill>
      </p:bgPr>
    </p:bg>
    <p:spTree>
      <p:nvGrpSpPr>
        <p:cNvPr id="1" name=""/>
        <p:cNvGrpSpPr/>
        <p:nvPr/>
      </p:nvGrpSpPr>
      <p:grpSpPr>
        <a:xfrm>
          <a:off x="0" y="0"/>
          <a:ext cx="0" cy="0"/>
          <a:chOff x="0" y="0"/>
          <a:chExt cx="0" cy="0"/>
        </a:xfrm>
      </p:grpSpPr>
      <p:sp>
        <p:nvSpPr>
          <p:cNvPr name="Freeform 2" id="2"/>
          <p:cNvSpPr/>
          <p:nvPr/>
        </p:nvSpPr>
        <p:spPr>
          <a:xfrm flipH="false" flipV="false" rot="0">
            <a:off x="0" y="78764"/>
            <a:ext cx="18288000" cy="10208236"/>
          </a:xfrm>
          <a:custGeom>
            <a:avLst/>
            <a:gdLst/>
            <a:ahLst/>
            <a:cxnLst/>
            <a:rect r="r" b="b" t="t" l="l"/>
            <a:pathLst>
              <a:path h="10208236" w="18288000">
                <a:moveTo>
                  <a:pt x="0" y="0"/>
                </a:moveTo>
                <a:lnTo>
                  <a:pt x="18288000" y="0"/>
                </a:lnTo>
                <a:lnTo>
                  <a:pt x="18288000" y="10208236"/>
                </a:lnTo>
                <a:lnTo>
                  <a:pt x="0" y="10208236"/>
                </a:lnTo>
                <a:lnTo>
                  <a:pt x="0" y="0"/>
                </a:lnTo>
                <a:close/>
              </a:path>
            </a:pathLst>
          </a:custGeom>
          <a:blipFill>
            <a:blip r:embed="rId2"/>
            <a:stretch>
              <a:fillRect l="0" t="-105930" r="-36552" b="-38703"/>
            </a:stretch>
          </a:blipFill>
        </p:spPr>
      </p:sp>
      <p:sp>
        <p:nvSpPr>
          <p:cNvPr name="Freeform 3" id="3"/>
          <p:cNvSpPr/>
          <p:nvPr/>
        </p:nvSpPr>
        <p:spPr>
          <a:xfrm flipH="false" flipV="false" rot="0">
            <a:off x="277213" y="7934369"/>
            <a:ext cx="17214865" cy="1323931"/>
          </a:xfrm>
          <a:custGeom>
            <a:avLst/>
            <a:gdLst/>
            <a:ahLst/>
            <a:cxnLst/>
            <a:rect r="r" b="b" t="t" l="l"/>
            <a:pathLst>
              <a:path h="1323931" w="17214865">
                <a:moveTo>
                  <a:pt x="0" y="0"/>
                </a:moveTo>
                <a:lnTo>
                  <a:pt x="17214865" y="0"/>
                </a:lnTo>
                <a:lnTo>
                  <a:pt x="17214865" y="1323931"/>
                </a:lnTo>
                <a:lnTo>
                  <a:pt x="0" y="1323931"/>
                </a:lnTo>
                <a:lnTo>
                  <a:pt x="0" y="0"/>
                </a:lnTo>
                <a:close/>
              </a:path>
            </a:pathLst>
          </a:custGeom>
          <a:blipFill>
            <a:blip r:embed="rId3"/>
            <a:stretch>
              <a:fillRect l="-133158" t="-443332" r="-1073" b="-385601"/>
            </a:stretch>
          </a:blipFill>
        </p:spPr>
      </p:sp>
      <p:sp>
        <p:nvSpPr>
          <p:cNvPr name="Freeform 4" id="4"/>
          <p:cNvSpPr/>
          <p:nvPr/>
        </p:nvSpPr>
        <p:spPr>
          <a:xfrm flipH="false" flipV="false" rot="0">
            <a:off x="277213" y="772241"/>
            <a:ext cx="17214865" cy="7162128"/>
          </a:xfrm>
          <a:custGeom>
            <a:avLst/>
            <a:gdLst/>
            <a:ahLst/>
            <a:cxnLst/>
            <a:rect r="r" b="b" t="t" l="l"/>
            <a:pathLst>
              <a:path h="7162128" w="17214865">
                <a:moveTo>
                  <a:pt x="0" y="0"/>
                </a:moveTo>
                <a:lnTo>
                  <a:pt x="17214865" y="0"/>
                </a:lnTo>
                <a:lnTo>
                  <a:pt x="17214865" y="7162128"/>
                </a:lnTo>
                <a:lnTo>
                  <a:pt x="0" y="7162128"/>
                </a:lnTo>
                <a:lnTo>
                  <a:pt x="0" y="0"/>
                </a:lnTo>
                <a:close/>
              </a:path>
            </a:pathLst>
          </a:custGeom>
          <a:blipFill>
            <a:blip r:embed="rId4"/>
            <a:stretch>
              <a:fillRect l="0" t="-23222" r="0" b="-11980"/>
            </a:stretch>
          </a:blipFill>
        </p:spPr>
      </p:sp>
      <p:sp>
        <p:nvSpPr>
          <p:cNvPr name="TextBox 5" id="5"/>
          <p:cNvSpPr txBox="true"/>
          <p:nvPr/>
        </p:nvSpPr>
        <p:spPr>
          <a:xfrm rot="0">
            <a:off x="7620210" y="-28575"/>
            <a:ext cx="10056668" cy="800816"/>
          </a:xfrm>
          <a:prstGeom prst="rect">
            <a:avLst/>
          </a:prstGeom>
        </p:spPr>
        <p:txBody>
          <a:bodyPr anchor="t" rtlCol="false" tIns="0" lIns="0" bIns="0" rIns="0">
            <a:spAutoFit/>
          </a:bodyPr>
          <a:lstStyle/>
          <a:p>
            <a:pPr algn="l">
              <a:lnSpc>
                <a:spcPts val="5807"/>
              </a:lnSpc>
            </a:pPr>
            <a:r>
              <a:rPr lang="en-US" b="true" sz="5093" spc="-259">
                <a:solidFill>
                  <a:srgbClr val="4E2D1C"/>
                </a:solidFill>
                <a:latin typeface="Poppins Bold"/>
                <a:ea typeface="Poppins Bold"/>
                <a:cs typeface="Poppins Bold"/>
                <a:sym typeface="Poppins Bold"/>
              </a:rPr>
              <a:t>REVENUE PER PRODUCT</a:t>
            </a:r>
          </a:p>
        </p:txBody>
      </p:sp>
      <p:sp>
        <p:nvSpPr>
          <p:cNvPr name="TextBox 6" id="6"/>
          <p:cNvSpPr txBox="true"/>
          <p:nvPr/>
        </p:nvSpPr>
        <p:spPr>
          <a:xfrm rot="0">
            <a:off x="453534" y="8212159"/>
            <a:ext cx="16251365" cy="711200"/>
          </a:xfrm>
          <a:prstGeom prst="rect">
            <a:avLst/>
          </a:prstGeom>
        </p:spPr>
        <p:txBody>
          <a:bodyPr anchor="t" rtlCol="false" tIns="0" lIns="0" bIns="0" rIns="0">
            <a:spAutoFit/>
          </a:bodyPr>
          <a:lstStyle/>
          <a:p>
            <a:pPr algn="ctr">
              <a:lnSpc>
                <a:spcPts val="2799"/>
              </a:lnSpc>
              <a:spcBef>
                <a:spcPct val="0"/>
              </a:spcBef>
            </a:pPr>
            <a:r>
              <a:rPr lang="en-US" sz="1999">
                <a:solidFill>
                  <a:srgbClr val="000000"/>
                </a:solidFill>
                <a:latin typeface="Poppins"/>
                <a:ea typeface="Poppins"/>
                <a:cs typeface="Poppins"/>
                <a:sym typeface="Poppins"/>
              </a:rPr>
              <a:t>This analysis enables the CEO to make informed decisions regarding product offerings—determining whether certain items should be discontinued or if new products should be introduced to enhance revenue generation.</a:t>
            </a:r>
          </a:p>
        </p:txBody>
      </p:sp>
      <p:grpSp>
        <p:nvGrpSpPr>
          <p:cNvPr name="Group 7" id="7"/>
          <p:cNvGrpSpPr/>
          <p:nvPr/>
        </p:nvGrpSpPr>
        <p:grpSpPr>
          <a:xfrm rot="0">
            <a:off x="0" y="142203"/>
            <a:ext cx="1059047" cy="105904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50980"/>
              </a:srgbClr>
            </a:soli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359"/>
                </a:lnSpc>
              </a:pPr>
              <a:r>
                <a:rPr lang="en-US" b="true" sz="2399">
                  <a:solidFill>
                    <a:srgbClr val="000000">
                      <a:alpha val="50980"/>
                    </a:srgbClr>
                  </a:solidFill>
                  <a:latin typeface="Poppins Bold"/>
                  <a:ea typeface="Poppins Bold"/>
                  <a:cs typeface="Poppins Bold"/>
                  <a:sym typeface="Poppins Bold"/>
                </a:rPr>
                <a:t>7</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FA97D"/>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28137" r="0" b="-49640"/>
            </a:stretch>
          </a:blipFill>
        </p:spPr>
      </p:sp>
      <p:grpSp>
        <p:nvGrpSpPr>
          <p:cNvPr name="Group 3" id="3"/>
          <p:cNvGrpSpPr/>
          <p:nvPr/>
        </p:nvGrpSpPr>
        <p:grpSpPr>
          <a:xfrm rot="0">
            <a:off x="165622" y="1233306"/>
            <a:ext cx="8022260" cy="8729404"/>
            <a:chOff x="0" y="0"/>
            <a:chExt cx="2976704" cy="3239093"/>
          </a:xfrm>
        </p:grpSpPr>
        <p:sp>
          <p:nvSpPr>
            <p:cNvPr name="Freeform 4" id="4"/>
            <p:cNvSpPr/>
            <p:nvPr/>
          </p:nvSpPr>
          <p:spPr>
            <a:xfrm flipH="false" flipV="false" rot="0">
              <a:off x="0" y="0"/>
              <a:ext cx="2976704" cy="3239093"/>
            </a:xfrm>
            <a:custGeom>
              <a:avLst/>
              <a:gdLst/>
              <a:ahLst/>
              <a:cxnLst/>
              <a:rect r="r" b="b" t="t" l="l"/>
              <a:pathLst>
                <a:path h="3239093" w="2976704">
                  <a:moveTo>
                    <a:pt x="2976704" y="0"/>
                  </a:moveTo>
                  <a:lnTo>
                    <a:pt x="0" y="0"/>
                  </a:lnTo>
                  <a:lnTo>
                    <a:pt x="0" y="3051133"/>
                  </a:lnTo>
                  <a:lnTo>
                    <a:pt x="157480" y="3051133"/>
                  </a:lnTo>
                  <a:lnTo>
                    <a:pt x="157480" y="3239093"/>
                  </a:lnTo>
                  <a:lnTo>
                    <a:pt x="463550" y="3051133"/>
                  </a:lnTo>
                  <a:lnTo>
                    <a:pt x="2976704" y="3051133"/>
                  </a:lnTo>
                  <a:lnTo>
                    <a:pt x="2976704" y="0"/>
                  </a:lnTo>
                  <a:close/>
                </a:path>
              </a:pathLst>
            </a:custGeom>
            <a:solidFill>
              <a:srgbClr val="D9D9D9"/>
            </a:solidFill>
          </p:spPr>
        </p:sp>
        <p:sp>
          <p:nvSpPr>
            <p:cNvPr name="TextBox 5" id="5"/>
            <p:cNvSpPr txBox="true"/>
            <p:nvPr/>
          </p:nvSpPr>
          <p:spPr>
            <a:xfrm>
              <a:off x="0" y="-57150"/>
              <a:ext cx="2976704" cy="3105743"/>
            </a:xfrm>
            <a:prstGeom prst="rect">
              <a:avLst/>
            </a:prstGeom>
          </p:spPr>
          <p:txBody>
            <a:bodyPr anchor="ctr" rtlCol="false" tIns="50800" lIns="50800" bIns="50800" rIns="50800"/>
            <a:lstStyle/>
            <a:p>
              <a:pPr algn="ctr">
                <a:lnSpc>
                  <a:spcPts val="2799"/>
                </a:lnSpc>
              </a:pPr>
            </a:p>
          </p:txBody>
        </p:sp>
      </p:grpSp>
      <p:sp>
        <p:nvSpPr>
          <p:cNvPr name="TextBox 6" id="6"/>
          <p:cNvSpPr txBox="true"/>
          <p:nvPr/>
        </p:nvSpPr>
        <p:spPr>
          <a:xfrm rot="0">
            <a:off x="345099" y="1841711"/>
            <a:ext cx="7663306" cy="7814521"/>
          </a:xfrm>
          <a:prstGeom prst="rect">
            <a:avLst/>
          </a:prstGeom>
        </p:spPr>
        <p:txBody>
          <a:bodyPr anchor="t" rtlCol="false" tIns="0" lIns="0" bIns="0" rIns="0">
            <a:spAutoFit/>
          </a:bodyPr>
          <a:lstStyle/>
          <a:p>
            <a:pPr algn="l">
              <a:lnSpc>
                <a:spcPts val="1997"/>
              </a:lnSpc>
            </a:pPr>
            <a:r>
              <a:rPr lang="en-US" b="true" sz="1426">
                <a:solidFill>
                  <a:srgbClr val="000000"/>
                </a:solidFill>
                <a:latin typeface="Poppins Bold"/>
                <a:ea typeface="Poppins Bold"/>
                <a:cs typeface="Poppins Bold"/>
                <a:sym typeface="Poppins Bold"/>
              </a:rPr>
              <a:t>Store Performance Variability</a:t>
            </a:r>
          </a:p>
          <a:p>
            <a:pPr algn="l">
              <a:lnSpc>
                <a:spcPts val="1997"/>
              </a:lnSpc>
            </a:pPr>
            <a:r>
              <a:rPr lang="en-US" sz="1426">
                <a:solidFill>
                  <a:srgbClr val="000000"/>
                </a:solidFill>
                <a:latin typeface="Poppins"/>
                <a:ea typeface="Poppins"/>
                <a:cs typeface="Poppins"/>
                <a:sym typeface="Poppins"/>
              </a:rPr>
              <a:t>Revenue data reveals significant variation in performance across store locations. The Astoria and Hurther Hell’s Kitchen branches emerged as the most profitable, accounting for 38% and 27% of total revenue respectively—together contributing 65% of overall store sales. This indicates strong customer engagement and efficient operations at these locations</a:t>
            </a:r>
          </a:p>
          <a:p>
            <a:pPr algn="l">
              <a:lnSpc>
                <a:spcPts val="1997"/>
              </a:lnSpc>
            </a:pPr>
          </a:p>
          <a:p>
            <a:pPr algn="l">
              <a:lnSpc>
                <a:spcPts val="1997"/>
              </a:lnSpc>
            </a:pPr>
            <a:r>
              <a:rPr lang="en-US" b="true" sz="1426">
                <a:solidFill>
                  <a:srgbClr val="000000"/>
                </a:solidFill>
                <a:latin typeface="Poppins Bold"/>
                <a:ea typeface="Poppins Bold"/>
                <a:cs typeface="Poppins Bold"/>
                <a:sym typeface="Poppins Bold"/>
              </a:rPr>
              <a:t>Peak Demand Periods Identified</a:t>
            </a:r>
          </a:p>
          <a:p>
            <a:pPr algn="l">
              <a:lnSpc>
                <a:spcPts val="1997"/>
              </a:lnSpc>
            </a:pPr>
            <a:r>
              <a:rPr lang="en-US" sz="1426">
                <a:solidFill>
                  <a:srgbClr val="000000"/>
                </a:solidFill>
                <a:latin typeface="Poppins"/>
                <a:ea typeface="Poppins"/>
                <a:cs typeface="Poppins"/>
                <a:sym typeface="Poppins"/>
              </a:rPr>
              <a:t> Analysis of daily and monthly trends highlights peak times—particularly during mornings and in the month of June—requiring optimal staffing to meet customer demand.</a:t>
            </a:r>
          </a:p>
          <a:p>
            <a:pPr algn="l">
              <a:lnSpc>
                <a:spcPts val="1997"/>
              </a:lnSpc>
            </a:pPr>
          </a:p>
          <a:p>
            <a:pPr algn="l">
              <a:lnSpc>
                <a:spcPts val="1997"/>
              </a:lnSpc>
            </a:pPr>
            <a:r>
              <a:rPr lang="en-US" b="true" sz="1426">
                <a:solidFill>
                  <a:srgbClr val="000000"/>
                </a:solidFill>
                <a:latin typeface="Poppins Bold"/>
                <a:ea typeface="Poppins Bold"/>
                <a:cs typeface="Poppins Bold"/>
                <a:sym typeface="Poppins Bold"/>
              </a:rPr>
              <a:t>Tuesdays Show Increased Sales</a:t>
            </a:r>
          </a:p>
          <a:p>
            <a:pPr algn="l">
              <a:lnSpc>
                <a:spcPts val="1997"/>
              </a:lnSpc>
            </a:pPr>
            <a:r>
              <a:rPr lang="en-US" sz="1426">
                <a:solidFill>
                  <a:srgbClr val="000000"/>
                </a:solidFill>
                <a:latin typeface="Poppins"/>
                <a:ea typeface="Poppins"/>
                <a:cs typeface="Poppins"/>
                <a:sym typeface="Poppins"/>
              </a:rPr>
              <a:t>A noticeable 18% increase in coffee purchases on Tuesdays, particularly at the Hell’s Kitchen location, suggests a behavioral pattern potentially linked to elevated work-related stress or increased workload following the weekend. This spike may reflect a higher demand for energy-boosting products as customers transition back into their weekly routines.</a:t>
            </a:r>
          </a:p>
          <a:p>
            <a:pPr algn="l">
              <a:lnSpc>
                <a:spcPts val="1997"/>
              </a:lnSpc>
            </a:pPr>
          </a:p>
          <a:p>
            <a:pPr algn="l">
              <a:lnSpc>
                <a:spcPts val="1997"/>
              </a:lnSpc>
            </a:pPr>
            <a:r>
              <a:rPr lang="en-US" b="true" sz="1426">
                <a:solidFill>
                  <a:srgbClr val="000000"/>
                </a:solidFill>
                <a:latin typeface="Poppins Bold"/>
                <a:ea typeface="Poppins Bold"/>
                <a:cs typeface="Poppins Bold"/>
                <a:sym typeface="Poppins Bold"/>
              </a:rPr>
              <a:t>Product Category Trends</a:t>
            </a:r>
          </a:p>
          <a:p>
            <a:pPr algn="l">
              <a:lnSpc>
                <a:spcPts val="1997"/>
              </a:lnSpc>
            </a:pPr>
            <a:r>
              <a:rPr lang="en-US" sz="1426">
                <a:solidFill>
                  <a:srgbClr val="000000"/>
                </a:solidFill>
                <a:latin typeface="Poppins"/>
                <a:ea typeface="Poppins"/>
                <a:cs typeface="Poppins"/>
                <a:sym typeface="Poppins"/>
              </a:rPr>
              <a:t> The performance of individual product categories varies across stores. Certain products consistently outperform others, while some show limited sales, indicating possible inefficiencies in the product mix.</a:t>
            </a:r>
          </a:p>
          <a:p>
            <a:pPr algn="l">
              <a:lnSpc>
                <a:spcPts val="1997"/>
              </a:lnSpc>
            </a:pPr>
          </a:p>
          <a:p>
            <a:pPr algn="l">
              <a:lnSpc>
                <a:spcPts val="1997"/>
              </a:lnSpc>
            </a:pPr>
            <a:r>
              <a:rPr lang="en-US" b="true" sz="1426">
                <a:solidFill>
                  <a:srgbClr val="000000"/>
                </a:solidFill>
                <a:latin typeface="Poppins Bold"/>
                <a:ea typeface="Poppins Bold"/>
                <a:cs typeface="Poppins Bold"/>
                <a:sym typeface="Poppins Bold"/>
              </a:rPr>
              <a:t>Revenue Transparency</a:t>
            </a:r>
          </a:p>
          <a:p>
            <a:pPr algn="l">
              <a:lnSpc>
                <a:spcPts val="1997"/>
              </a:lnSpc>
            </a:pPr>
            <a:r>
              <a:rPr lang="en-US" sz="1426">
                <a:solidFill>
                  <a:srgbClr val="000000"/>
                </a:solidFill>
                <a:latin typeface="Poppins"/>
                <a:ea typeface="Poppins"/>
                <a:cs typeface="Poppins"/>
                <a:sym typeface="Poppins"/>
              </a:rPr>
              <a:t> Store-level revenue tracking clearly outlines which locations are generating profits versus those that may be operating at a loss.</a:t>
            </a:r>
          </a:p>
          <a:p>
            <a:pPr algn="l">
              <a:lnSpc>
                <a:spcPts val="1997"/>
              </a:lnSpc>
            </a:pPr>
            <a:r>
              <a:rPr lang="en-US" b="true" sz="1426">
                <a:solidFill>
                  <a:srgbClr val="000000"/>
                </a:solidFill>
                <a:latin typeface="Poppins Bold"/>
                <a:ea typeface="Poppins Bold"/>
                <a:cs typeface="Poppins Bold"/>
                <a:sym typeface="Poppins Bold"/>
              </a:rPr>
              <a:t>Inventory and Stock Relevance</a:t>
            </a:r>
          </a:p>
          <a:p>
            <a:pPr algn="l">
              <a:lnSpc>
                <a:spcPts val="1997"/>
              </a:lnSpc>
            </a:pPr>
            <a:r>
              <a:rPr lang="en-US" sz="1426">
                <a:solidFill>
                  <a:srgbClr val="000000"/>
                </a:solidFill>
                <a:latin typeface="Poppins"/>
                <a:ea typeface="Poppins"/>
                <a:cs typeface="Poppins"/>
                <a:sym typeface="Poppins"/>
              </a:rPr>
              <a:t> Analysis of product demand supports data-driven inventory management, identifying which items should be restocked frequently and which may be phased out.</a:t>
            </a:r>
          </a:p>
        </p:txBody>
      </p:sp>
      <p:grpSp>
        <p:nvGrpSpPr>
          <p:cNvPr name="Group 7" id="7"/>
          <p:cNvGrpSpPr/>
          <p:nvPr/>
        </p:nvGrpSpPr>
        <p:grpSpPr>
          <a:xfrm rot="0">
            <a:off x="9705701" y="1233306"/>
            <a:ext cx="8022260" cy="8729404"/>
            <a:chOff x="0" y="0"/>
            <a:chExt cx="2976704" cy="3239093"/>
          </a:xfrm>
        </p:grpSpPr>
        <p:sp>
          <p:nvSpPr>
            <p:cNvPr name="Freeform 8" id="8"/>
            <p:cNvSpPr/>
            <p:nvPr/>
          </p:nvSpPr>
          <p:spPr>
            <a:xfrm flipH="false" flipV="false" rot="0">
              <a:off x="0" y="0"/>
              <a:ext cx="2976704" cy="3239093"/>
            </a:xfrm>
            <a:custGeom>
              <a:avLst/>
              <a:gdLst/>
              <a:ahLst/>
              <a:cxnLst/>
              <a:rect r="r" b="b" t="t" l="l"/>
              <a:pathLst>
                <a:path h="3239093" w="2976704">
                  <a:moveTo>
                    <a:pt x="2976704" y="0"/>
                  </a:moveTo>
                  <a:lnTo>
                    <a:pt x="0" y="0"/>
                  </a:lnTo>
                  <a:lnTo>
                    <a:pt x="0" y="3051133"/>
                  </a:lnTo>
                  <a:lnTo>
                    <a:pt x="157480" y="3051133"/>
                  </a:lnTo>
                  <a:lnTo>
                    <a:pt x="157480" y="3239093"/>
                  </a:lnTo>
                  <a:lnTo>
                    <a:pt x="463550" y="3051133"/>
                  </a:lnTo>
                  <a:lnTo>
                    <a:pt x="2976704" y="3051133"/>
                  </a:lnTo>
                  <a:lnTo>
                    <a:pt x="2976704" y="0"/>
                  </a:lnTo>
                  <a:close/>
                </a:path>
              </a:pathLst>
            </a:custGeom>
            <a:solidFill>
              <a:srgbClr val="D9D9D9"/>
            </a:solidFill>
          </p:spPr>
        </p:sp>
        <p:sp>
          <p:nvSpPr>
            <p:cNvPr name="TextBox 9" id="9"/>
            <p:cNvSpPr txBox="true"/>
            <p:nvPr/>
          </p:nvSpPr>
          <p:spPr>
            <a:xfrm>
              <a:off x="0" y="-57150"/>
              <a:ext cx="2976704" cy="3105743"/>
            </a:xfrm>
            <a:prstGeom prst="rect">
              <a:avLst/>
            </a:prstGeom>
          </p:spPr>
          <p:txBody>
            <a:bodyPr anchor="ctr" rtlCol="false" tIns="50800" lIns="50800" bIns="50800" rIns="50800"/>
            <a:lstStyle/>
            <a:p>
              <a:pPr algn="ctr">
                <a:lnSpc>
                  <a:spcPts val="2799"/>
                </a:lnSpc>
              </a:pPr>
            </a:p>
          </p:txBody>
        </p:sp>
      </p:grpSp>
      <p:sp>
        <p:nvSpPr>
          <p:cNvPr name="TextBox 10" id="10"/>
          <p:cNvSpPr txBox="true"/>
          <p:nvPr/>
        </p:nvSpPr>
        <p:spPr>
          <a:xfrm rot="0">
            <a:off x="10174363" y="1740288"/>
            <a:ext cx="7084937" cy="7434552"/>
          </a:xfrm>
          <a:prstGeom prst="rect">
            <a:avLst/>
          </a:prstGeom>
        </p:spPr>
        <p:txBody>
          <a:bodyPr anchor="t" rtlCol="false" tIns="0" lIns="0" bIns="0" rIns="0">
            <a:spAutoFit/>
          </a:bodyPr>
          <a:lstStyle/>
          <a:p>
            <a:pPr algn="just">
              <a:lnSpc>
                <a:spcPts val="2279"/>
              </a:lnSpc>
            </a:pPr>
            <a:r>
              <a:rPr lang="en-US" b="true" sz="1480">
                <a:solidFill>
                  <a:srgbClr val="000000"/>
                </a:solidFill>
                <a:latin typeface="Poppins Bold"/>
                <a:ea typeface="Poppins Bold"/>
                <a:cs typeface="Poppins Bold"/>
                <a:sym typeface="Poppins Bold"/>
              </a:rPr>
              <a:t>Adjust Staffing According to Demand</a:t>
            </a:r>
          </a:p>
          <a:p>
            <a:pPr algn="just">
              <a:lnSpc>
                <a:spcPts val="2279"/>
              </a:lnSpc>
            </a:pPr>
            <a:r>
              <a:rPr lang="en-US" sz="1480">
                <a:solidFill>
                  <a:srgbClr val="000000"/>
                </a:solidFill>
                <a:latin typeface="Poppins"/>
                <a:ea typeface="Poppins"/>
                <a:cs typeface="Poppins"/>
                <a:sym typeface="Poppins"/>
              </a:rPr>
              <a:t>Align staff schedules with identified peak hours and days (e.g., mornings, Tuesdays, and winter months) to ensure efficient service and reduce customer wait times.</a:t>
            </a:r>
          </a:p>
          <a:p>
            <a:pPr algn="just">
              <a:lnSpc>
                <a:spcPts val="2279"/>
              </a:lnSpc>
            </a:pPr>
          </a:p>
          <a:p>
            <a:pPr algn="just">
              <a:lnSpc>
                <a:spcPts val="2279"/>
              </a:lnSpc>
            </a:pPr>
            <a:r>
              <a:rPr lang="en-US" b="true" sz="1480">
                <a:solidFill>
                  <a:srgbClr val="000000"/>
                </a:solidFill>
                <a:latin typeface="Poppins Bold"/>
                <a:ea typeface="Poppins Bold"/>
                <a:cs typeface="Poppins Bold"/>
                <a:sym typeface="Poppins Bold"/>
              </a:rPr>
              <a:t>Optimize Product Mix</a:t>
            </a:r>
          </a:p>
          <a:p>
            <a:pPr algn="just">
              <a:lnSpc>
                <a:spcPts val="2279"/>
              </a:lnSpc>
            </a:pPr>
            <a:r>
              <a:rPr lang="en-US" sz="1480">
                <a:solidFill>
                  <a:srgbClr val="000000"/>
                </a:solidFill>
                <a:latin typeface="Poppins"/>
                <a:ea typeface="Poppins"/>
                <a:cs typeface="Poppins"/>
                <a:sym typeface="Poppins"/>
              </a:rPr>
              <a:t>Discontinue underperforming products and consider introducing new items tailored to customer preferences to drive additional revenue.</a:t>
            </a:r>
          </a:p>
          <a:p>
            <a:pPr algn="just">
              <a:lnSpc>
                <a:spcPts val="2279"/>
              </a:lnSpc>
            </a:pPr>
          </a:p>
          <a:p>
            <a:pPr algn="just">
              <a:lnSpc>
                <a:spcPts val="2279"/>
              </a:lnSpc>
            </a:pPr>
            <a:r>
              <a:rPr lang="en-US" b="true" sz="1480">
                <a:solidFill>
                  <a:srgbClr val="000000"/>
                </a:solidFill>
                <a:latin typeface="Poppins Bold"/>
                <a:ea typeface="Poppins Bold"/>
                <a:cs typeface="Poppins Bold"/>
                <a:sym typeface="Poppins Bold"/>
              </a:rPr>
              <a:t>Focus on High-Performing Stores</a:t>
            </a:r>
          </a:p>
          <a:p>
            <a:pPr algn="just">
              <a:lnSpc>
                <a:spcPts val="2279"/>
              </a:lnSpc>
            </a:pPr>
            <a:r>
              <a:rPr lang="en-US" sz="1480">
                <a:solidFill>
                  <a:srgbClr val="000000"/>
                </a:solidFill>
                <a:latin typeface="Poppins"/>
                <a:ea typeface="Poppins"/>
                <a:cs typeface="Poppins"/>
                <a:sym typeface="Poppins"/>
              </a:rPr>
              <a:t> Leverage successful strategies from top-performing stores like Astoria and Hurther Hell’s Kitchen and consider replicating them in lower-performing locations.</a:t>
            </a:r>
          </a:p>
          <a:p>
            <a:pPr algn="just">
              <a:lnSpc>
                <a:spcPts val="2279"/>
              </a:lnSpc>
            </a:pPr>
          </a:p>
          <a:p>
            <a:pPr algn="just">
              <a:lnSpc>
                <a:spcPts val="2279"/>
              </a:lnSpc>
            </a:pPr>
            <a:r>
              <a:rPr lang="en-US" b="true" sz="1480">
                <a:solidFill>
                  <a:srgbClr val="000000"/>
                </a:solidFill>
                <a:latin typeface="Poppins Bold"/>
                <a:ea typeface="Poppins Bold"/>
                <a:cs typeface="Poppins Bold"/>
                <a:sym typeface="Poppins Bold"/>
              </a:rPr>
              <a:t>Implement Dynamic Inventory Management</a:t>
            </a:r>
          </a:p>
          <a:p>
            <a:pPr algn="just">
              <a:lnSpc>
                <a:spcPts val="2279"/>
              </a:lnSpc>
            </a:pPr>
            <a:r>
              <a:rPr lang="en-US" sz="1480">
                <a:solidFill>
                  <a:srgbClr val="000000"/>
                </a:solidFill>
                <a:latin typeface="Poppins"/>
                <a:ea typeface="Poppins"/>
                <a:cs typeface="Poppins"/>
                <a:sym typeface="Poppins"/>
              </a:rPr>
              <a:t>Use real-time sales data to inform inventory decisions, ensuring high-demand products are always in stock and minimizing waste from unsold items.</a:t>
            </a:r>
          </a:p>
          <a:p>
            <a:pPr algn="just">
              <a:lnSpc>
                <a:spcPts val="2279"/>
              </a:lnSpc>
            </a:pPr>
          </a:p>
          <a:p>
            <a:pPr algn="just">
              <a:lnSpc>
                <a:spcPts val="2279"/>
              </a:lnSpc>
            </a:pPr>
            <a:r>
              <a:rPr lang="en-US" b="true" sz="1480">
                <a:solidFill>
                  <a:srgbClr val="000000"/>
                </a:solidFill>
                <a:latin typeface="Poppins Bold"/>
                <a:ea typeface="Poppins Bold"/>
                <a:cs typeface="Poppins Bold"/>
                <a:sym typeface="Poppins Bold"/>
              </a:rPr>
              <a:t>Monitor Profit and Loss Trends</a:t>
            </a:r>
          </a:p>
          <a:p>
            <a:pPr algn="just">
              <a:lnSpc>
                <a:spcPts val="2279"/>
              </a:lnSpc>
            </a:pPr>
            <a:r>
              <a:rPr lang="en-US" sz="1480">
                <a:solidFill>
                  <a:srgbClr val="000000"/>
                </a:solidFill>
                <a:latin typeface="Poppins"/>
                <a:ea typeface="Poppins"/>
                <a:cs typeface="Poppins"/>
                <a:sym typeface="Poppins"/>
              </a:rPr>
              <a:t>Regularly review financial data to assess store profitability and take corrective action for consistently underperforming locations.</a:t>
            </a:r>
          </a:p>
          <a:p>
            <a:pPr algn="just">
              <a:lnSpc>
                <a:spcPts val="2279"/>
              </a:lnSpc>
            </a:pPr>
          </a:p>
          <a:p>
            <a:pPr algn="just">
              <a:lnSpc>
                <a:spcPts val="2279"/>
              </a:lnSpc>
            </a:pPr>
            <a:r>
              <a:rPr lang="en-US" b="true" sz="1480">
                <a:solidFill>
                  <a:srgbClr val="000000"/>
                </a:solidFill>
                <a:latin typeface="Poppins Bold"/>
                <a:ea typeface="Poppins Bold"/>
                <a:cs typeface="Poppins Bold"/>
                <a:sym typeface="Poppins Bold"/>
              </a:rPr>
              <a:t>Customer Behavior Analysis</a:t>
            </a:r>
          </a:p>
          <a:p>
            <a:pPr algn="just">
              <a:lnSpc>
                <a:spcPts val="2279"/>
              </a:lnSpc>
            </a:pPr>
            <a:r>
              <a:rPr lang="en-US" sz="1480">
                <a:solidFill>
                  <a:srgbClr val="000000"/>
                </a:solidFill>
                <a:latin typeface="Poppins"/>
                <a:ea typeface="Poppins"/>
                <a:cs typeface="Poppins"/>
                <a:sym typeface="Poppins"/>
              </a:rPr>
              <a:t>Further investigate patterns such as the Tuesday sales spike to tailor marketing efforts or promotions based on consumer behavior.</a:t>
            </a:r>
          </a:p>
        </p:txBody>
      </p:sp>
      <p:sp>
        <p:nvSpPr>
          <p:cNvPr name="TextBox 11" id="11"/>
          <p:cNvSpPr txBox="true"/>
          <p:nvPr/>
        </p:nvSpPr>
        <p:spPr>
          <a:xfrm rot="0">
            <a:off x="165622" y="123825"/>
            <a:ext cx="8022260" cy="800816"/>
          </a:xfrm>
          <a:prstGeom prst="rect">
            <a:avLst/>
          </a:prstGeom>
        </p:spPr>
        <p:txBody>
          <a:bodyPr anchor="t" rtlCol="false" tIns="0" lIns="0" bIns="0" rIns="0">
            <a:spAutoFit/>
          </a:bodyPr>
          <a:lstStyle/>
          <a:p>
            <a:pPr algn="l">
              <a:lnSpc>
                <a:spcPts val="5807"/>
              </a:lnSpc>
            </a:pPr>
            <a:r>
              <a:rPr lang="en-US" b="true" sz="5093" spc="-259">
                <a:solidFill>
                  <a:srgbClr val="4E2D1C"/>
                </a:solidFill>
                <a:latin typeface="Poppins Bold"/>
                <a:ea typeface="Poppins Bold"/>
                <a:cs typeface="Poppins Bold"/>
                <a:sym typeface="Poppins Bold"/>
              </a:rPr>
              <a:t>OVERALL INSIGHTS</a:t>
            </a:r>
          </a:p>
        </p:txBody>
      </p:sp>
      <p:sp>
        <p:nvSpPr>
          <p:cNvPr name="TextBox 12" id="12"/>
          <p:cNvSpPr txBox="true"/>
          <p:nvPr/>
        </p:nvSpPr>
        <p:spPr>
          <a:xfrm rot="0">
            <a:off x="9705701" y="123825"/>
            <a:ext cx="8022260" cy="800816"/>
          </a:xfrm>
          <a:prstGeom prst="rect">
            <a:avLst/>
          </a:prstGeom>
        </p:spPr>
        <p:txBody>
          <a:bodyPr anchor="t" rtlCol="false" tIns="0" lIns="0" bIns="0" rIns="0">
            <a:spAutoFit/>
          </a:bodyPr>
          <a:lstStyle/>
          <a:p>
            <a:pPr algn="l">
              <a:lnSpc>
                <a:spcPts val="5807"/>
              </a:lnSpc>
            </a:pPr>
            <a:r>
              <a:rPr lang="en-US" b="true" sz="5093" spc="-259">
                <a:solidFill>
                  <a:srgbClr val="4E2D1C"/>
                </a:solidFill>
                <a:latin typeface="Poppins Bold"/>
                <a:ea typeface="Poppins Bold"/>
                <a:cs typeface="Poppins Bold"/>
                <a:sym typeface="Poppins Bold"/>
              </a:rPr>
              <a:t>RECOMMENDATIONS</a:t>
            </a:r>
          </a:p>
        </p:txBody>
      </p:sp>
      <p:grpSp>
        <p:nvGrpSpPr>
          <p:cNvPr name="Group 13" id="13"/>
          <p:cNvGrpSpPr/>
          <p:nvPr/>
        </p:nvGrpSpPr>
        <p:grpSpPr>
          <a:xfrm rot="0">
            <a:off x="165622" y="538521"/>
            <a:ext cx="1059047" cy="1059047"/>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alpha val="50980"/>
              </a:srgbClr>
            </a:solidFill>
          </p:spPr>
        </p:sp>
        <p:sp>
          <p:nvSpPr>
            <p:cNvPr name="TextBox 15" id="15"/>
            <p:cNvSpPr txBox="true"/>
            <p:nvPr/>
          </p:nvSpPr>
          <p:spPr>
            <a:xfrm>
              <a:off x="76200" y="9525"/>
              <a:ext cx="660400" cy="727075"/>
            </a:xfrm>
            <a:prstGeom prst="rect">
              <a:avLst/>
            </a:prstGeom>
          </p:spPr>
          <p:txBody>
            <a:bodyPr anchor="ctr" rtlCol="false" tIns="50800" lIns="50800" bIns="50800" rIns="50800"/>
            <a:lstStyle/>
            <a:p>
              <a:pPr algn="ctr">
                <a:lnSpc>
                  <a:spcPts val="3359"/>
                </a:lnSpc>
              </a:pPr>
              <a:r>
                <a:rPr lang="en-US" b="true" sz="2399">
                  <a:solidFill>
                    <a:srgbClr val="000000">
                      <a:alpha val="50980"/>
                    </a:srgbClr>
                  </a:solidFill>
                  <a:latin typeface="Poppins Bold"/>
                  <a:ea typeface="Poppins Bold"/>
                  <a:cs typeface="Poppins Bold"/>
                  <a:sym typeface="Poppins Bold"/>
                </a:rPr>
                <a:t>8</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DAGs4pN4Jfo</dc:identifier>
  <dcterms:modified xsi:type="dcterms:W3CDTF">2011-08-01T06:04:30Z</dcterms:modified>
  <cp:revision>1</cp:revision>
  <dc:title>Copy of Blue Orange Modern Bold End Year Report Presentation</dc:title>
</cp:coreProperties>
</file>