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33CCCC"/>
    <a:srgbClr val="0099CC"/>
    <a:srgbClr val="CC99FF"/>
    <a:srgbClr val="FFCC66"/>
    <a:srgbClr val="009999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notesMaster" Target="notesMasters/notesMaster1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ACE90-317D-4B2D-853B-CE47DE1B773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AA6F5-838C-4393-B263-CA087EB00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87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B707D-2500-4BF8-977C-72215013F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A79D6-ED35-4033-B537-72C2065AC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9E655-BB56-470C-9541-9310D1D53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8BD0-D5F7-4393-BBF1-FE09C1A2577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A6236-8EE7-4319-89F9-28E2A95C7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4F5D4-C587-41F5-905D-2F8270D35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7F6B-DB61-4F37-BB33-59FBEC6B8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0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7CE0-E0B8-45D5-9A23-02419AE8D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DD65A-4B3A-448F-A935-8D9C96F11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ED77C-6FB1-4C6F-BE5C-AF9522065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8BD0-D5F7-4393-BBF1-FE09C1A2577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C53F9-EB01-496A-865C-601678A2A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0F5B4-9D9E-4429-9ECB-67AB6AED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7F6B-DB61-4F37-BB33-59FBEC6B8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6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F661F6-C50E-47E1-856A-45D9375B2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1414D6-71E7-48DA-8B34-CF09AB6CB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4A1F7-0C9A-43F7-B941-ABBF886D0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8BD0-D5F7-4393-BBF1-FE09C1A2577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95038-4B4C-4804-B013-05E8DCE21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82300-06D2-42FD-9C29-D87EDCC3D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7F6B-DB61-4F37-BB33-59FBEC6B8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4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5C42D-7BA0-43EA-AF09-A7420CF2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6C5B9-8FC5-47CF-860A-C16F1DA17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8756F-427A-495A-876C-1A89E2B6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8BD0-D5F7-4393-BBF1-FE09C1A2577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49013-C1AD-4359-8994-5282485EE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46147-10DF-472E-8D5E-6545A673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7F6B-DB61-4F37-BB33-59FBEC6B8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E6FC9-A561-4E9B-99E7-8A8DF26E0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215EE-7D30-45D1-971F-5C25850DD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450FB-D203-4CD8-B39A-E0FBDA404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8BD0-D5F7-4393-BBF1-FE09C1A2577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E33DE-09C8-4FDE-8987-F8CCEC56E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56978-31B0-49A3-BEDA-35E056FBD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7F6B-DB61-4F37-BB33-59FBEC6B8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59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61E2-76FA-4D90-A789-9B4367A8F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FF386-432A-4D60-A11C-8C4A89C89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EA556-DE82-40C7-A854-FEF338149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D1560-C893-4450-ACBE-7323A0699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8BD0-D5F7-4393-BBF1-FE09C1A2577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24EDD-8FCB-4CF4-8303-4607BD59E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B13C5-279E-48BF-B153-DDECD7890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7F6B-DB61-4F37-BB33-59FBEC6B8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81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553F5-C644-4621-BFD3-E4F3C8337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4F60F-0896-46A8-A5DC-6EF17259A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3CE16-8398-4C30-A5FB-8E93FA136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3E0C26-8DBA-472F-9661-D94EFC5CE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7A3A71-7C04-49ED-B8C3-E4CBEEB8C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04D90F-A285-4C11-9F5E-D5DCBA22F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8BD0-D5F7-4393-BBF1-FE09C1A2577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64E06D-9F90-4DAD-B436-31C2F439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06B9D4-8482-4398-AFBC-628BBD7A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7F6B-DB61-4F37-BB33-59FBEC6B8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3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946FA-FA76-4EA4-9B8D-3D1EBEE1A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2F06A6-B32E-4700-87CD-55A6AD2A0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8BD0-D5F7-4393-BBF1-FE09C1A2577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5617B1-F7A7-42A0-A8D9-AFF034080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68C44-0720-40CD-A8CA-5F3D5D54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7F6B-DB61-4F37-BB33-59FBEC6B8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8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1A7E06-FE38-4488-B007-9A6623C4A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8BD0-D5F7-4393-BBF1-FE09C1A2577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30C864-A450-46E2-ABB3-9F8417F02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B6A0D-D86E-4E69-BBE2-206388C5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7F6B-DB61-4F37-BB33-59FBEC6B8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9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A627D-5B3A-43FC-BB85-3D67952F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84F59-6D58-439C-8B55-FBE4BAF57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EAF22-F1DD-4ED8-956D-12E032CA6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67B1F-C5D0-4A2A-BDE3-D1B2FAA3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8BD0-D5F7-4393-BBF1-FE09C1A2577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C4658-AE28-4910-BC8A-CB152247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4F230-C32E-4339-921D-DF4EE011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7F6B-DB61-4F37-BB33-59FBEC6B8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92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E2CE5-0F4E-4D32-877C-AA9EAC0A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4A6AF5-C1B1-4B96-B5B3-FDBB941A2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48A12-3211-4775-B6A5-D129DABD7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B52E7-AD30-4B0A-A0AB-AD55394E2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8BD0-D5F7-4393-BBF1-FE09C1A2577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E1820-D6C3-459C-B87D-3083E3A22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071ED-FA92-4A6A-831F-D14F9163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7F6B-DB61-4F37-BB33-59FBEC6B8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48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87C774-97D2-4A45-A97E-F9657791E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450CF-806D-48A8-85CC-45C20187D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1C5CE-001C-41B2-8156-52E3C40C9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C8BD0-D5F7-4393-BBF1-FE09C1A2577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7DA73-1A89-47BC-B9AA-16E1480667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03CE0-1883-4236-BD71-280EA3ABD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E7F6B-DB61-4F37-BB33-59FBEC6B8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9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791A77-7750-4455-B641-92A788CF7681}"/>
              </a:ext>
            </a:extLst>
          </p:cNvPr>
          <p:cNvSpPr txBox="1"/>
          <p:nvPr/>
        </p:nvSpPr>
        <p:spPr>
          <a:xfrm>
            <a:off x="5744672" y="658943"/>
            <a:ext cx="1502334" cy="261610"/>
          </a:xfrm>
          <a:prstGeom prst="rect">
            <a:avLst/>
          </a:prstGeom>
          <a:solidFill>
            <a:srgbClr val="00CC00">
              <a:alpha val="25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A1_Model_Structure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076AAB-6745-4C4D-ABEF-EB710A5648EB}"/>
              </a:ext>
            </a:extLst>
          </p:cNvPr>
          <p:cNvSpPr txBox="1"/>
          <p:nvPr/>
        </p:nvSpPr>
        <p:spPr>
          <a:xfrm>
            <a:off x="1860712" y="626511"/>
            <a:ext cx="1184742" cy="1107996"/>
          </a:xfrm>
          <a:prstGeom prst="rect">
            <a:avLst/>
          </a:prstGeom>
          <a:solidFill>
            <a:srgbClr val="00CC00">
              <a:alpha val="5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pPr algn="ctr"/>
            <a:r>
              <a:rPr lang="en-US" b="1" dirty="0"/>
              <a:t>A. </a:t>
            </a:r>
            <a:r>
              <a:rPr lang="en-US" dirty="0"/>
              <a:t>Building of bottom-up techno-economic model structure and input parameterization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4226B5-355F-4343-B830-3BF997B5D86F}"/>
              </a:ext>
            </a:extLst>
          </p:cNvPr>
          <p:cNvSpPr txBox="1"/>
          <p:nvPr/>
        </p:nvSpPr>
        <p:spPr>
          <a:xfrm>
            <a:off x="5744672" y="1470087"/>
            <a:ext cx="1502334" cy="261610"/>
          </a:xfrm>
          <a:prstGeom prst="rect">
            <a:avLst/>
          </a:prstGeom>
          <a:solidFill>
            <a:srgbClr val="00CC00">
              <a:alpha val="25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A2_Compiler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8E6241-CA16-47A8-9655-B957F4379D89}"/>
              </a:ext>
            </a:extLst>
          </p:cNvPr>
          <p:cNvSpPr txBox="1"/>
          <p:nvPr/>
        </p:nvSpPr>
        <p:spPr>
          <a:xfrm>
            <a:off x="5946760" y="3200857"/>
            <a:ext cx="1294303" cy="261610"/>
          </a:xfrm>
          <a:prstGeom prst="rect">
            <a:avLst/>
          </a:prstGeom>
          <a:solidFill>
            <a:srgbClr val="CC99FF">
              <a:alpha val="2470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algn="ctr"/>
            <a:r>
              <a:rPr lang="en-US" sz="1100" dirty="0"/>
              <a:t>B1_Base_Scenarios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F6EF92-7437-492A-8613-229FE4BCFF8D}"/>
              </a:ext>
            </a:extLst>
          </p:cNvPr>
          <p:cNvSpPr txBox="1"/>
          <p:nvPr/>
        </p:nvSpPr>
        <p:spPr>
          <a:xfrm>
            <a:off x="5736999" y="4664470"/>
            <a:ext cx="1502334" cy="261610"/>
          </a:xfrm>
          <a:prstGeom prst="rect">
            <a:avLst/>
          </a:prstGeom>
          <a:solidFill>
            <a:srgbClr val="00CC00">
              <a:alpha val="25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/>
            </a:lvl1pPr>
          </a:lstStyle>
          <a:p>
            <a:r>
              <a:rPr lang="en-US" dirty="0"/>
              <a:t>B2_Results_Creator_f0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870F44-D776-43C6-8742-333A060448E4}"/>
              </a:ext>
            </a:extLst>
          </p:cNvPr>
          <p:cNvSpPr txBox="1"/>
          <p:nvPr/>
        </p:nvSpPr>
        <p:spPr>
          <a:xfrm>
            <a:off x="0" y="6488668"/>
            <a:ext cx="445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1. Structure of tier 1 – scenario confection</a:t>
            </a:r>
          </a:p>
        </p:txBody>
      </p:sp>
      <p:pic>
        <p:nvPicPr>
          <p:cNvPr id="19" name="Picture 2" descr="Folder icon - Icons8 Flat Color Icons - 398">
            <a:extLst>
              <a:ext uri="{FF2B5EF4-FFF2-40B4-BE49-F238E27FC236}">
                <a16:creationId xmlns:a16="http://schemas.microsoft.com/office/drawing/2014/main" id="{985967F6-370A-48E2-A7E2-8E8894810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037" y="643741"/>
            <a:ext cx="290009" cy="29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Resultado de imagen para excel icon">
            <a:extLst>
              <a:ext uri="{FF2B5EF4-FFF2-40B4-BE49-F238E27FC236}">
                <a16:creationId xmlns:a16="http://schemas.microsoft.com/office/drawing/2014/main" id="{88EAA23F-8C3F-48D4-B976-098DCF970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350" y="3198526"/>
            <a:ext cx="261610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Resultado de imagen para python">
            <a:extLst>
              <a:ext uri="{FF2B5EF4-FFF2-40B4-BE49-F238E27FC236}">
                <a16:creationId xmlns:a16="http://schemas.microsoft.com/office/drawing/2014/main" id="{CBEBBC3A-36C6-44F2-9817-DA2CD4B83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585" y="667466"/>
            <a:ext cx="253087" cy="25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Resultado de imagen para python">
            <a:extLst>
              <a:ext uri="{FF2B5EF4-FFF2-40B4-BE49-F238E27FC236}">
                <a16:creationId xmlns:a16="http://schemas.microsoft.com/office/drawing/2014/main" id="{B0EA4363-6000-40B6-B445-89E158309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911" y="4657013"/>
            <a:ext cx="253087" cy="25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Resultado de imagen para python">
            <a:extLst>
              <a:ext uri="{FF2B5EF4-FFF2-40B4-BE49-F238E27FC236}">
                <a16:creationId xmlns:a16="http://schemas.microsoft.com/office/drawing/2014/main" id="{1FF2C2AC-F6E0-492D-B895-88E9C74D3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585" y="1478610"/>
            <a:ext cx="253087" cy="25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Resultado de imagen para python">
            <a:extLst>
              <a:ext uri="{FF2B5EF4-FFF2-40B4-BE49-F238E27FC236}">
                <a16:creationId xmlns:a16="http://schemas.microsoft.com/office/drawing/2014/main" id="{7F697CF2-4C2D-4185-A6EF-00EAEE043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673" y="3207249"/>
            <a:ext cx="253087" cy="25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D905594-584A-45D4-9B6F-3C1E52A014E6}"/>
              </a:ext>
            </a:extLst>
          </p:cNvPr>
          <p:cNvSpPr txBox="1"/>
          <p:nvPr/>
        </p:nvSpPr>
        <p:spPr>
          <a:xfrm>
            <a:off x="3644202" y="3198526"/>
            <a:ext cx="1367997" cy="261610"/>
          </a:xfrm>
          <a:prstGeom prst="rect">
            <a:avLst/>
          </a:prstGeom>
          <a:solidFill>
            <a:srgbClr val="006699">
              <a:alpha val="2470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B1_Scenario_Config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A392CA-6961-46DD-8069-48C74975BB20}"/>
              </a:ext>
            </a:extLst>
          </p:cNvPr>
          <p:cNvSpPr txBox="1"/>
          <p:nvPr/>
        </p:nvSpPr>
        <p:spPr>
          <a:xfrm>
            <a:off x="3886659" y="657941"/>
            <a:ext cx="926355" cy="261610"/>
          </a:xfrm>
          <a:prstGeom prst="rect">
            <a:avLst/>
          </a:prstGeom>
          <a:solidFill>
            <a:srgbClr val="FFCC66">
              <a:alpha val="2470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A1_Inputs</a:t>
            </a:r>
          </a:p>
        </p:txBody>
      </p:sp>
      <p:pic>
        <p:nvPicPr>
          <p:cNvPr id="1028" name="Picture 4" descr="The Mouse Cursor Click Icon - Free vector graphic on Pixabay">
            <a:extLst>
              <a:ext uri="{FF2B5EF4-FFF2-40B4-BE49-F238E27FC236}">
                <a16:creationId xmlns:a16="http://schemas.microsoft.com/office/drawing/2014/main" id="{259D51AC-FC7F-4A26-9E28-C3B64F80E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5736999" y="2148063"/>
            <a:ext cx="572738" cy="27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1A681B3-2EAE-4853-B414-1B1FC7E47B1C}"/>
              </a:ext>
            </a:extLst>
          </p:cNvPr>
          <p:cNvSpPr txBox="1"/>
          <p:nvPr/>
        </p:nvSpPr>
        <p:spPr>
          <a:xfrm>
            <a:off x="1854023" y="2815050"/>
            <a:ext cx="946327" cy="430887"/>
          </a:xfrm>
          <a:prstGeom prst="rect">
            <a:avLst/>
          </a:prstGeom>
          <a:solidFill>
            <a:srgbClr val="CC99FF">
              <a:alpha val="5098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pPr algn="ctr"/>
            <a:r>
              <a:rPr lang="en-US" b="1" dirty="0"/>
              <a:t>B. </a:t>
            </a:r>
            <a:r>
              <a:rPr lang="en-US" dirty="0"/>
              <a:t>Scenario configuration</a:t>
            </a:r>
          </a:p>
        </p:txBody>
      </p:sp>
      <p:pic>
        <p:nvPicPr>
          <p:cNvPr id="32" name="Picture 2" descr="Resultado de imagen para excel icon">
            <a:extLst>
              <a:ext uri="{FF2B5EF4-FFF2-40B4-BE49-F238E27FC236}">
                <a16:creationId xmlns:a16="http://schemas.microsoft.com/office/drawing/2014/main" id="{7BD5C3AB-CF4F-47B3-A921-CCE4B9FE7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871" y="1934078"/>
            <a:ext cx="261610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0B5508E-CED6-4C43-9955-669B4696A5AA}"/>
              </a:ext>
            </a:extLst>
          </p:cNvPr>
          <p:cNvSpPr txBox="1"/>
          <p:nvPr/>
        </p:nvSpPr>
        <p:spPr>
          <a:xfrm>
            <a:off x="8255059" y="1934078"/>
            <a:ext cx="1369498" cy="261610"/>
          </a:xfrm>
          <a:prstGeom prst="rect">
            <a:avLst/>
          </a:prstGeom>
          <a:solidFill>
            <a:srgbClr val="006699">
              <a:alpha val="2470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A2_Structure_Lists</a:t>
            </a:r>
          </a:p>
        </p:txBody>
      </p:sp>
      <p:pic>
        <p:nvPicPr>
          <p:cNvPr id="34" name="Picture 2" descr="Resultado de imagen para excel icon">
            <a:extLst>
              <a:ext uri="{FF2B5EF4-FFF2-40B4-BE49-F238E27FC236}">
                <a16:creationId xmlns:a16="http://schemas.microsoft.com/office/drawing/2014/main" id="{72C151F5-6DBA-42A8-A792-D93F7712A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350" y="2624897"/>
            <a:ext cx="261610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33B5170-68A9-47DF-8D49-CACA1AEF7EFE}"/>
              </a:ext>
            </a:extLst>
          </p:cNvPr>
          <p:cNvSpPr txBox="1"/>
          <p:nvPr/>
        </p:nvSpPr>
        <p:spPr>
          <a:xfrm>
            <a:off x="3644202" y="2624897"/>
            <a:ext cx="1367997" cy="261610"/>
          </a:xfrm>
          <a:prstGeom prst="rect">
            <a:avLst/>
          </a:prstGeom>
          <a:solidFill>
            <a:srgbClr val="006699">
              <a:alpha val="2470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B1_Model_Structure</a:t>
            </a:r>
          </a:p>
        </p:txBody>
      </p:sp>
      <p:pic>
        <p:nvPicPr>
          <p:cNvPr id="42" name="Picture 2" descr="Folder icon - Icons8 Flat Color Icons - 398">
            <a:extLst>
              <a:ext uri="{FF2B5EF4-FFF2-40B4-BE49-F238E27FC236}">
                <a16:creationId xmlns:a16="http://schemas.microsoft.com/office/drawing/2014/main" id="{45CBFED8-CEAC-4B91-92A3-1F810B80F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436" y="648463"/>
            <a:ext cx="290009" cy="29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FE022B3-2AD4-45D1-AE9F-CB597C84C485}"/>
              </a:ext>
            </a:extLst>
          </p:cNvPr>
          <p:cNvSpPr txBox="1"/>
          <p:nvPr/>
        </p:nvSpPr>
        <p:spPr>
          <a:xfrm>
            <a:off x="8255058" y="662663"/>
            <a:ext cx="926355" cy="261610"/>
          </a:xfrm>
          <a:prstGeom prst="rect">
            <a:avLst/>
          </a:prstGeom>
          <a:solidFill>
            <a:srgbClr val="FFCC66">
              <a:alpha val="2470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A1_Outputs</a:t>
            </a:r>
          </a:p>
        </p:txBody>
      </p:sp>
      <p:pic>
        <p:nvPicPr>
          <p:cNvPr id="54" name="Picture 2" descr="Folder icon - Icons8 Flat Color Icons - 398">
            <a:extLst>
              <a:ext uri="{FF2B5EF4-FFF2-40B4-BE49-F238E27FC236}">
                <a16:creationId xmlns:a16="http://schemas.microsoft.com/office/drawing/2014/main" id="{88115327-0EB1-411B-B208-9C46AED2F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037" y="1454885"/>
            <a:ext cx="290009" cy="29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CB3953A-3757-4A19-8637-6F52F96A6BE0}"/>
              </a:ext>
            </a:extLst>
          </p:cNvPr>
          <p:cNvSpPr txBox="1"/>
          <p:nvPr/>
        </p:nvSpPr>
        <p:spPr>
          <a:xfrm>
            <a:off x="3886659" y="1469085"/>
            <a:ext cx="1165475" cy="261610"/>
          </a:xfrm>
          <a:prstGeom prst="rect">
            <a:avLst/>
          </a:prstGeom>
          <a:solidFill>
            <a:srgbClr val="FFCC66">
              <a:alpha val="2470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A2_Extra_Inputs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46DDDFE-8F03-462C-A5CA-5B4F24F4D68A}"/>
              </a:ext>
            </a:extLst>
          </p:cNvPr>
          <p:cNvCxnSpPr>
            <a:stCxn id="28" idx="3"/>
            <a:endCxn id="21" idx="1"/>
          </p:cNvCxnSpPr>
          <p:nvPr/>
        </p:nvCxnSpPr>
        <p:spPr>
          <a:xfrm>
            <a:off x="4813014" y="788746"/>
            <a:ext cx="678571" cy="526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1B3039C-00BA-48C7-AAC5-4922C60098D8}"/>
              </a:ext>
            </a:extLst>
          </p:cNvPr>
          <p:cNvCxnSpPr>
            <a:cxnSpLocks/>
            <a:stCxn id="4" idx="3"/>
            <a:endCxn id="42" idx="1"/>
          </p:cNvCxnSpPr>
          <p:nvPr/>
        </p:nvCxnSpPr>
        <p:spPr>
          <a:xfrm>
            <a:off x="7247006" y="789748"/>
            <a:ext cx="695430" cy="372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7474B58-A4B9-4DBA-AC0B-532674B16BD4}"/>
              </a:ext>
            </a:extLst>
          </p:cNvPr>
          <p:cNvCxnSpPr>
            <a:cxnSpLocks/>
            <a:stCxn id="55" idx="3"/>
            <a:endCxn id="23" idx="1"/>
          </p:cNvCxnSpPr>
          <p:nvPr/>
        </p:nvCxnSpPr>
        <p:spPr>
          <a:xfrm>
            <a:off x="5052134" y="1599890"/>
            <a:ext cx="439451" cy="526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2F8F71F3-CD45-4303-942F-EE6D235D313C}"/>
              </a:ext>
            </a:extLst>
          </p:cNvPr>
          <p:cNvCxnSpPr>
            <a:stCxn id="43" idx="2"/>
            <a:endCxn id="6" idx="0"/>
          </p:cNvCxnSpPr>
          <p:nvPr/>
        </p:nvCxnSpPr>
        <p:spPr>
          <a:xfrm rot="5400000">
            <a:off x="7334131" y="85982"/>
            <a:ext cx="545814" cy="2222397"/>
          </a:xfrm>
          <a:prstGeom prst="bentConnector3">
            <a:avLst>
              <a:gd name="adj1" fmla="val 23823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9FC0847-280F-41A6-90E9-AE9C3EDBC1B4}"/>
              </a:ext>
            </a:extLst>
          </p:cNvPr>
          <p:cNvCxnSpPr>
            <a:cxnSpLocks/>
            <a:stCxn id="6" idx="3"/>
            <a:endCxn id="73" idx="1"/>
          </p:cNvCxnSpPr>
          <p:nvPr/>
        </p:nvCxnSpPr>
        <p:spPr>
          <a:xfrm>
            <a:off x="7247006" y="1600892"/>
            <a:ext cx="696932" cy="38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2" descr="Folder icon - Icons8 Flat Color Icons - 398">
            <a:extLst>
              <a:ext uri="{FF2B5EF4-FFF2-40B4-BE49-F238E27FC236}">
                <a16:creationId xmlns:a16="http://schemas.microsoft.com/office/drawing/2014/main" id="{5135AAB7-3111-4D85-8D91-422B4E513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938" y="1459687"/>
            <a:ext cx="290009" cy="29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C763FF83-2D43-4A2D-8536-1B5A068EADEA}"/>
              </a:ext>
            </a:extLst>
          </p:cNvPr>
          <p:cNvSpPr txBox="1"/>
          <p:nvPr/>
        </p:nvSpPr>
        <p:spPr>
          <a:xfrm>
            <a:off x="8256559" y="1473887"/>
            <a:ext cx="1367997" cy="261610"/>
          </a:xfrm>
          <a:prstGeom prst="rect">
            <a:avLst/>
          </a:prstGeom>
          <a:solidFill>
            <a:srgbClr val="FFCC66">
              <a:alpha val="2470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A2_Output_Params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993DF286-8134-4C34-B352-885ABBFF504A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>
            <a:off x="7247006" y="1600892"/>
            <a:ext cx="688865" cy="46399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2" descr="Folder icon - Icons8 Flat Color Icons - 398">
            <a:extLst>
              <a:ext uri="{FF2B5EF4-FFF2-40B4-BE49-F238E27FC236}">
                <a16:creationId xmlns:a16="http://schemas.microsoft.com/office/drawing/2014/main" id="{E46A5218-16A4-4DE9-8BA4-75D639377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938" y="3188211"/>
            <a:ext cx="290009" cy="29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33F39EE1-D2CE-41A7-8C92-1DBB60029F89}"/>
              </a:ext>
            </a:extLst>
          </p:cNvPr>
          <p:cNvSpPr txBox="1"/>
          <p:nvPr/>
        </p:nvSpPr>
        <p:spPr>
          <a:xfrm>
            <a:off x="8256559" y="3202411"/>
            <a:ext cx="1367997" cy="261610"/>
          </a:xfrm>
          <a:prstGeom prst="rect">
            <a:avLst/>
          </a:prstGeom>
          <a:solidFill>
            <a:srgbClr val="FFCC66">
              <a:alpha val="2470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B1_Output_Params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36C74EF-052F-4016-B38B-9CA5819A99EA}"/>
              </a:ext>
            </a:extLst>
          </p:cNvPr>
          <p:cNvSpPr/>
          <p:nvPr/>
        </p:nvSpPr>
        <p:spPr>
          <a:xfrm>
            <a:off x="3266335" y="2569382"/>
            <a:ext cx="1820016" cy="376174"/>
          </a:xfrm>
          <a:prstGeom prst="rect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CA7F5B51-E6C1-4FEA-8884-1F732779B1EA}"/>
              </a:ext>
            </a:extLst>
          </p:cNvPr>
          <p:cNvCxnSpPr>
            <a:cxnSpLocks/>
            <a:stCxn id="112" idx="2"/>
            <a:endCxn id="89" idx="0"/>
          </p:cNvCxnSpPr>
          <p:nvPr/>
        </p:nvCxnSpPr>
        <p:spPr>
          <a:xfrm rot="5400000">
            <a:off x="6267407" y="142114"/>
            <a:ext cx="336205" cy="45183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15A9F27-8646-40A9-B75A-B9618E9A7EA3}"/>
              </a:ext>
            </a:extLst>
          </p:cNvPr>
          <p:cNvSpPr txBox="1"/>
          <p:nvPr/>
        </p:nvSpPr>
        <p:spPr>
          <a:xfrm>
            <a:off x="6317145" y="2132808"/>
            <a:ext cx="8899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Manual copy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176580D-B7E1-445D-B531-911422E8EA16}"/>
              </a:ext>
            </a:extLst>
          </p:cNvPr>
          <p:cNvSpPr/>
          <p:nvPr/>
        </p:nvSpPr>
        <p:spPr>
          <a:xfrm>
            <a:off x="7723643" y="1440326"/>
            <a:ext cx="1942061" cy="332335"/>
          </a:xfrm>
          <a:prstGeom prst="rect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3ABB811-0D3F-4FC2-921F-B8429E8B50C4}"/>
              </a:ext>
            </a:extLst>
          </p:cNvPr>
          <p:cNvSpPr/>
          <p:nvPr/>
        </p:nvSpPr>
        <p:spPr>
          <a:xfrm>
            <a:off x="7723643" y="1897079"/>
            <a:ext cx="1942061" cy="336098"/>
          </a:xfrm>
          <a:prstGeom prst="rect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7A73325-04DD-4C14-8DB3-EBB2B721AC5B}"/>
              </a:ext>
            </a:extLst>
          </p:cNvPr>
          <p:cNvSpPr/>
          <p:nvPr/>
        </p:nvSpPr>
        <p:spPr>
          <a:xfrm>
            <a:off x="7723642" y="3170746"/>
            <a:ext cx="1942061" cy="332335"/>
          </a:xfrm>
          <a:prstGeom prst="rect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0E2F6A74-0127-4B5E-A4AD-A8CA88CAFCD7}"/>
              </a:ext>
            </a:extLst>
          </p:cNvPr>
          <p:cNvCxnSpPr>
            <a:cxnSpLocks/>
            <a:stCxn id="111" idx="3"/>
            <a:endCxn id="117" idx="3"/>
          </p:cNvCxnSpPr>
          <p:nvPr/>
        </p:nvCxnSpPr>
        <p:spPr>
          <a:xfrm flipH="1">
            <a:off x="9665703" y="1606494"/>
            <a:ext cx="1" cy="1730420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AAC09214-8125-4EC3-89C8-E1DFFDCC39CA}"/>
              </a:ext>
            </a:extLst>
          </p:cNvPr>
          <p:cNvSpPr txBox="1"/>
          <p:nvPr/>
        </p:nvSpPr>
        <p:spPr>
          <a:xfrm>
            <a:off x="1855445" y="4551364"/>
            <a:ext cx="1181415" cy="1277273"/>
          </a:xfrm>
          <a:prstGeom prst="rect">
            <a:avLst/>
          </a:prstGeom>
          <a:solidFill>
            <a:srgbClr val="00CC00">
              <a:alpha val="5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pPr algn="ctr"/>
            <a:r>
              <a:rPr lang="en-US" dirty="0"/>
              <a:t> - Input/output postprocessing (single future, multiple scenarios, techno-economic metrics)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30858E6-B962-4C2B-AE93-BB06D7B3B458}"/>
              </a:ext>
            </a:extLst>
          </p:cNvPr>
          <p:cNvCxnSpPr>
            <a:cxnSpLocks/>
            <a:stCxn id="7" idx="3"/>
            <a:endCxn id="86" idx="1"/>
          </p:cNvCxnSpPr>
          <p:nvPr/>
        </p:nvCxnSpPr>
        <p:spPr>
          <a:xfrm>
            <a:off x="7241063" y="3331662"/>
            <a:ext cx="702875" cy="155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8DC267F-8604-4EBE-8C38-80187D5C5ABD}"/>
              </a:ext>
            </a:extLst>
          </p:cNvPr>
          <p:cNvCxnSpPr>
            <a:cxnSpLocks/>
            <a:stCxn id="27" idx="3"/>
            <a:endCxn id="24" idx="1"/>
          </p:cNvCxnSpPr>
          <p:nvPr/>
        </p:nvCxnSpPr>
        <p:spPr>
          <a:xfrm>
            <a:off x="5012199" y="3329331"/>
            <a:ext cx="681474" cy="446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Picture 4" descr="The Mouse Cursor Click Icon - Free vector graphic on Pixabay">
            <a:extLst>
              <a:ext uri="{FF2B5EF4-FFF2-40B4-BE49-F238E27FC236}">
                <a16:creationId xmlns:a16="http://schemas.microsoft.com/office/drawing/2014/main" id="{BD6C7F5E-164B-4FF9-BDE8-829A5FD9F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9500305" y="2530570"/>
            <a:ext cx="572738" cy="27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AEE63C0C-924D-4580-B8FE-3609C94D26A2}"/>
              </a:ext>
            </a:extLst>
          </p:cNvPr>
          <p:cNvCxnSpPr>
            <a:cxnSpLocks/>
            <a:stCxn id="35" idx="3"/>
            <a:endCxn id="24" idx="1"/>
          </p:cNvCxnSpPr>
          <p:nvPr/>
        </p:nvCxnSpPr>
        <p:spPr>
          <a:xfrm>
            <a:off x="5012199" y="2755702"/>
            <a:ext cx="681474" cy="57809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Picture 2" descr="Folder icon - Icons8 Flat Color Icons - 398">
            <a:extLst>
              <a:ext uri="{FF2B5EF4-FFF2-40B4-BE49-F238E27FC236}">
                <a16:creationId xmlns:a16="http://schemas.microsoft.com/office/drawing/2014/main" id="{76A49D4B-A4E9-4807-8F04-E67597E28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037" y="4634147"/>
            <a:ext cx="290009" cy="29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69C34F61-32DC-4CF5-AD81-60B334A58660}"/>
              </a:ext>
            </a:extLst>
          </p:cNvPr>
          <p:cNvSpPr txBox="1"/>
          <p:nvPr/>
        </p:nvSpPr>
        <p:spPr>
          <a:xfrm>
            <a:off x="3886659" y="4648347"/>
            <a:ext cx="926355" cy="261610"/>
          </a:xfrm>
          <a:prstGeom prst="rect">
            <a:avLst/>
          </a:prstGeom>
          <a:solidFill>
            <a:srgbClr val="FFCC66">
              <a:alpha val="2470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Executables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E66E60F-D6A0-47C1-A29E-7A725336B3F3}"/>
              </a:ext>
            </a:extLst>
          </p:cNvPr>
          <p:cNvCxnSpPr>
            <a:cxnSpLocks/>
            <a:stCxn id="136" idx="3"/>
            <a:endCxn id="22" idx="1"/>
          </p:cNvCxnSpPr>
          <p:nvPr/>
        </p:nvCxnSpPr>
        <p:spPr>
          <a:xfrm>
            <a:off x="4813014" y="4779152"/>
            <a:ext cx="670897" cy="440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ECBA385A-885D-4DB3-B837-A6CCDBCADD9C}"/>
              </a:ext>
            </a:extLst>
          </p:cNvPr>
          <p:cNvCxnSpPr>
            <a:cxnSpLocks/>
            <a:stCxn id="7" idx="2"/>
            <a:endCxn id="136" idx="0"/>
          </p:cNvCxnSpPr>
          <p:nvPr/>
        </p:nvCxnSpPr>
        <p:spPr>
          <a:xfrm rot="5400000">
            <a:off x="4878935" y="2933370"/>
            <a:ext cx="1185880" cy="2244075"/>
          </a:xfrm>
          <a:prstGeom prst="bentConnector3">
            <a:avLst>
              <a:gd name="adj1" fmla="val 7249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Picture 10" descr="Resultado de imagen para csv icon">
            <a:extLst>
              <a:ext uri="{FF2B5EF4-FFF2-40B4-BE49-F238E27FC236}">
                <a16:creationId xmlns:a16="http://schemas.microsoft.com/office/drawing/2014/main" id="{30BCE734-DE70-4935-B2DF-E384A1768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4603229"/>
            <a:ext cx="384092" cy="38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7E9F5DE2-DCDE-49BF-85E7-BBC187A18CE8}"/>
              </a:ext>
            </a:extLst>
          </p:cNvPr>
          <p:cNvSpPr txBox="1"/>
          <p:nvPr/>
        </p:nvSpPr>
        <p:spPr>
          <a:xfrm>
            <a:off x="8232445" y="4664470"/>
            <a:ext cx="116264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/>
            </a:lvl1pPr>
          </a:lstStyle>
          <a:p>
            <a:pPr algn="l"/>
            <a:r>
              <a:rPr lang="en-US" dirty="0"/>
              <a:t>Visualization files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310AEB64-EE5C-40DB-9261-D696798B3DA7}"/>
              </a:ext>
            </a:extLst>
          </p:cNvPr>
          <p:cNvCxnSpPr>
            <a:cxnSpLocks/>
            <a:stCxn id="8" idx="3"/>
            <a:endCxn id="144" idx="1"/>
          </p:cNvCxnSpPr>
          <p:nvPr/>
        </p:nvCxnSpPr>
        <p:spPr>
          <a:xfrm>
            <a:off x="7239333" y="4795275"/>
            <a:ext cx="65342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0" name="Picture 2" descr="Folder icon - Icons8 Flat Color Icons - 398">
            <a:extLst>
              <a:ext uri="{FF2B5EF4-FFF2-40B4-BE49-F238E27FC236}">
                <a16:creationId xmlns:a16="http://schemas.microsoft.com/office/drawing/2014/main" id="{94664551-16A1-4CA4-A8DB-8CEC99C51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033" y="5338464"/>
            <a:ext cx="470079" cy="4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2" descr="Resultado de imagen para excel icon">
            <a:extLst>
              <a:ext uri="{FF2B5EF4-FFF2-40B4-BE49-F238E27FC236}">
                <a16:creationId xmlns:a16="http://schemas.microsoft.com/office/drawing/2014/main" id="{75C81255-8FAB-4131-9B6D-633019FCC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903" y="5396182"/>
            <a:ext cx="384091" cy="38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6" descr="Resultado de imagen para python">
            <a:extLst>
              <a:ext uri="{FF2B5EF4-FFF2-40B4-BE49-F238E27FC236}">
                <a16:creationId xmlns:a16="http://schemas.microsoft.com/office/drawing/2014/main" id="{673BF5A3-6B75-463E-B4BE-D7C64C2F7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476" y="5395878"/>
            <a:ext cx="408173" cy="40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133278BD-66BC-498A-83B0-C9A4A7E2D274}"/>
              </a:ext>
            </a:extLst>
          </p:cNvPr>
          <p:cNvSpPr txBox="1"/>
          <p:nvPr/>
        </p:nvSpPr>
        <p:spPr>
          <a:xfrm>
            <a:off x="5768749" y="5442414"/>
            <a:ext cx="679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sz="1200" b="1" dirty="0"/>
              <a:t>.</a:t>
            </a:r>
            <a:r>
              <a:rPr lang="en-US" sz="1200" b="1" dirty="0" err="1"/>
              <a:t>py</a:t>
            </a:r>
            <a:r>
              <a:rPr lang="en-US" sz="1200" b="1" dirty="0"/>
              <a:t> files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AFB0765-B271-46F3-84C3-EC96D381E571}"/>
              </a:ext>
            </a:extLst>
          </p:cNvPr>
          <p:cNvSpPr txBox="1"/>
          <p:nvPr/>
        </p:nvSpPr>
        <p:spPr>
          <a:xfrm>
            <a:off x="6869176" y="5440014"/>
            <a:ext cx="763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sz="1200" b="1" dirty="0"/>
              <a:t>.xlsx files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8770A66-65DC-4643-8662-35C1C76311BC}"/>
              </a:ext>
            </a:extLst>
          </p:cNvPr>
          <p:cNvSpPr txBox="1"/>
          <p:nvPr/>
        </p:nvSpPr>
        <p:spPr>
          <a:xfrm>
            <a:off x="3602733" y="5429616"/>
            <a:ext cx="633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Legend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8C21E23-873F-4B37-9E10-3AC038D41958}"/>
              </a:ext>
            </a:extLst>
          </p:cNvPr>
          <p:cNvSpPr txBox="1"/>
          <p:nvPr/>
        </p:nvSpPr>
        <p:spPr>
          <a:xfrm>
            <a:off x="4778506" y="5434261"/>
            <a:ext cx="589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sz="1200" b="1" dirty="0"/>
              <a:t>Folder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6A44DE17-7977-4A6E-B779-536519B2F2A1}"/>
              </a:ext>
            </a:extLst>
          </p:cNvPr>
          <p:cNvSpPr/>
          <p:nvPr/>
        </p:nvSpPr>
        <p:spPr>
          <a:xfrm>
            <a:off x="3586068" y="5343337"/>
            <a:ext cx="6163470" cy="4853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8" name="Picture 10" descr="Resultado de imagen para csv icon">
            <a:extLst>
              <a:ext uri="{FF2B5EF4-FFF2-40B4-BE49-F238E27FC236}">
                <a16:creationId xmlns:a16="http://schemas.microsoft.com/office/drawing/2014/main" id="{FEE395BB-649D-4210-955A-F02118B2B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667" y="5401185"/>
            <a:ext cx="384092" cy="38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A1C888EE-82CF-479A-8653-9ED7C514F4D0}"/>
              </a:ext>
            </a:extLst>
          </p:cNvPr>
          <p:cNvSpPr txBox="1"/>
          <p:nvPr/>
        </p:nvSpPr>
        <p:spPr>
          <a:xfrm>
            <a:off x="7928788" y="5437171"/>
            <a:ext cx="719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sz="1200" b="1" dirty="0"/>
              <a:t>.csv files</a:t>
            </a:r>
          </a:p>
        </p:txBody>
      </p:sp>
      <p:pic>
        <p:nvPicPr>
          <p:cNvPr id="160" name="Picture 6" descr="Free Icon | Txt file">
            <a:extLst>
              <a:ext uri="{FF2B5EF4-FFF2-40B4-BE49-F238E27FC236}">
                <a16:creationId xmlns:a16="http://schemas.microsoft.com/office/drawing/2014/main" id="{A0DE54ED-452E-48D4-A936-F7BB7D2B5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222" y="5387476"/>
            <a:ext cx="398035" cy="38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1" name="TextBox 160">
            <a:extLst>
              <a:ext uri="{FF2B5EF4-FFF2-40B4-BE49-F238E27FC236}">
                <a16:creationId xmlns:a16="http://schemas.microsoft.com/office/drawing/2014/main" id="{223B40D0-D1FD-4B14-9CFB-4DEB5A146DC1}"/>
              </a:ext>
            </a:extLst>
          </p:cNvPr>
          <p:cNvSpPr txBox="1"/>
          <p:nvPr/>
        </p:nvSpPr>
        <p:spPr>
          <a:xfrm>
            <a:off x="8998494" y="5440617"/>
            <a:ext cx="697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sz="1200" b="1" dirty="0"/>
              <a:t>.txt files</a:t>
            </a:r>
          </a:p>
        </p:txBody>
      </p:sp>
      <p:pic>
        <p:nvPicPr>
          <p:cNvPr id="163" name="Picture 6" descr="Free Icon | Txt file">
            <a:extLst>
              <a:ext uri="{FF2B5EF4-FFF2-40B4-BE49-F238E27FC236}">
                <a16:creationId xmlns:a16="http://schemas.microsoft.com/office/drawing/2014/main" id="{F1222A5F-0C36-4DE6-A61E-374E8A4FE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673" y="2629195"/>
            <a:ext cx="293350" cy="25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894CED78-5EA5-4104-AE28-C289B743799F}"/>
              </a:ext>
            </a:extLst>
          </p:cNvPr>
          <p:cNvSpPr txBox="1"/>
          <p:nvPr/>
        </p:nvSpPr>
        <p:spPr>
          <a:xfrm>
            <a:off x="5970410" y="2626664"/>
            <a:ext cx="123910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/>
            </a:lvl1pPr>
          </a:lstStyle>
          <a:p>
            <a:pPr algn="l"/>
            <a:r>
              <a:rPr lang="en-US" dirty="0" err="1"/>
              <a:t>OSeMOSYS</a:t>
            </a:r>
            <a:r>
              <a:rPr lang="en-US" dirty="0"/>
              <a:t> model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945FCB44-B301-45B0-98C2-B4026A68057F}"/>
              </a:ext>
            </a:extLst>
          </p:cNvPr>
          <p:cNvCxnSpPr>
            <a:cxnSpLocks/>
            <a:stCxn id="165" idx="2"/>
            <a:endCxn id="7" idx="0"/>
          </p:cNvCxnSpPr>
          <p:nvPr/>
        </p:nvCxnSpPr>
        <p:spPr>
          <a:xfrm>
            <a:off x="6589964" y="2888274"/>
            <a:ext cx="3948" cy="31258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Left Brace 105">
            <a:extLst>
              <a:ext uri="{FF2B5EF4-FFF2-40B4-BE49-F238E27FC236}">
                <a16:creationId xmlns:a16="http://schemas.microsoft.com/office/drawing/2014/main" id="{FA26D8F9-40FE-4C12-ACC4-66D3551BB72C}"/>
              </a:ext>
            </a:extLst>
          </p:cNvPr>
          <p:cNvSpPr/>
          <p:nvPr/>
        </p:nvSpPr>
        <p:spPr>
          <a:xfrm>
            <a:off x="3086454" y="636451"/>
            <a:ext cx="255979" cy="1108444"/>
          </a:xfrm>
          <a:prstGeom prst="leftBrace">
            <a:avLst>
              <a:gd name="adj1" fmla="val 36217"/>
              <a:gd name="adj2" fmla="val 49242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Left Brace 170">
            <a:extLst>
              <a:ext uri="{FF2B5EF4-FFF2-40B4-BE49-F238E27FC236}">
                <a16:creationId xmlns:a16="http://schemas.microsoft.com/office/drawing/2014/main" id="{8C176340-5740-4A1D-B912-33D15D6B5090}"/>
              </a:ext>
            </a:extLst>
          </p:cNvPr>
          <p:cNvSpPr/>
          <p:nvPr/>
        </p:nvSpPr>
        <p:spPr>
          <a:xfrm>
            <a:off x="3086454" y="4332019"/>
            <a:ext cx="255979" cy="752729"/>
          </a:xfrm>
          <a:prstGeom prst="leftBrace">
            <a:avLst>
              <a:gd name="adj1" fmla="val 36217"/>
              <a:gd name="adj2" fmla="val 63161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Left Brace 171">
            <a:extLst>
              <a:ext uri="{FF2B5EF4-FFF2-40B4-BE49-F238E27FC236}">
                <a16:creationId xmlns:a16="http://schemas.microsoft.com/office/drawing/2014/main" id="{392DDF5B-7385-41CB-80F6-CE626335494E}"/>
              </a:ext>
            </a:extLst>
          </p:cNvPr>
          <p:cNvSpPr/>
          <p:nvPr/>
        </p:nvSpPr>
        <p:spPr>
          <a:xfrm>
            <a:off x="2877503" y="2383270"/>
            <a:ext cx="255979" cy="1598303"/>
          </a:xfrm>
          <a:prstGeom prst="leftBrace">
            <a:avLst>
              <a:gd name="adj1" fmla="val 36217"/>
              <a:gd name="adj2" fmla="val 4226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2698F97-6374-479E-B539-F6D8E07F5B4E}"/>
              </a:ext>
            </a:extLst>
          </p:cNvPr>
          <p:cNvSpPr txBox="1"/>
          <p:nvPr/>
        </p:nvSpPr>
        <p:spPr>
          <a:xfrm>
            <a:off x="3644202" y="3719964"/>
            <a:ext cx="1367997" cy="261610"/>
          </a:xfrm>
          <a:prstGeom prst="rect">
            <a:avLst/>
          </a:prstGeom>
          <a:solidFill>
            <a:srgbClr val="006699">
              <a:alpha val="2470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/>
            </a:lvl1pPr>
          </a:lstStyle>
          <a:p>
            <a:r>
              <a:rPr lang="en-US" dirty="0"/>
              <a:t>B1_Default_Param</a:t>
            </a:r>
          </a:p>
        </p:txBody>
      </p:sp>
      <p:pic>
        <p:nvPicPr>
          <p:cNvPr id="178" name="Picture 2" descr="Resultado de imagen para excel icon">
            <a:extLst>
              <a:ext uri="{FF2B5EF4-FFF2-40B4-BE49-F238E27FC236}">
                <a16:creationId xmlns:a16="http://schemas.microsoft.com/office/drawing/2014/main" id="{F61C5771-7FC4-407D-A184-D3A66FFBF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350" y="3713106"/>
            <a:ext cx="261610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730F12F4-25FD-47FB-BF53-AC53D0852508}"/>
              </a:ext>
            </a:extLst>
          </p:cNvPr>
          <p:cNvCxnSpPr>
            <a:cxnSpLocks/>
            <a:stCxn id="177" idx="3"/>
            <a:endCxn id="24" idx="1"/>
          </p:cNvCxnSpPr>
          <p:nvPr/>
        </p:nvCxnSpPr>
        <p:spPr>
          <a:xfrm flipV="1">
            <a:off x="5012199" y="3333793"/>
            <a:ext cx="681474" cy="51697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448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D40BAA-09B2-4B2E-AF7A-ADE870BF276B}"/>
              </a:ext>
            </a:extLst>
          </p:cNvPr>
          <p:cNvSpPr txBox="1"/>
          <p:nvPr/>
        </p:nvSpPr>
        <p:spPr>
          <a:xfrm>
            <a:off x="3108399" y="918859"/>
            <a:ext cx="166742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/>
            </a:lvl1pPr>
          </a:lstStyle>
          <a:p>
            <a:r>
              <a:rPr lang="en-US" dirty="0"/>
              <a:t>A-</a:t>
            </a:r>
            <a:r>
              <a:rPr lang="en-US" dirty="0" err="1"/>
              <a:t>O_Fleet_Groups.pickle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ECB3E1-07A8-4BF6-BE78-1FC1DBB5C3F0}"/>
              </a:ext>
            </a:extLst>
          </p:cNvPr>
          <p:cNvSpPr txBox="1"/>
          <p:nvPr/>
        </p:nvSpPr>
        <p:spPr>
          <a:xfrm>
            <a:off x="3108399" y="1219467"/>
            <a:ext cx="217078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/>
            </a:lvl1pPr>
          </a:lstStyle>
          <a:p>
            <a:r>
              <a:rPr lang="en-US" dirty="0"/>
              <a:t>A-</a:t>
            </a:r>
            <a:r>
              <a:rPr lang="en-US" dirty="0" err="1"/>
              <a:t>O_Fleet_Groups_Distance.pickle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69B8F7-BD0E-4226-A9AF-D341CB285CA9}"/>
              </a:ext>
            </a:extLst>
          </p:cNvPr>
          <p:cNvSpPr txBox="1"/>
          <p:nvPr/>
        </p:nvSpPr>
        <p:spPr>
          <a:xfrm>
            <a:off x="3116978" y="1503341"/>
            <a:ext cx="185018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/>
            </a:lvl1pPr>
          </a:lstStyle>
          <a:p>
            <a:r>
              <a:rPr lang="en-US" dirty="0"/>
              <a:t>A-</a:t>
            </a:r>
            <a:r>
              <a:rPr lang="en-US" dirty="0" err="1"/>
              <a:t>O_Fleet_Groups_OR.pickle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3BB700-9F93-4D2B-8BEF-FD55538F8CEA}"/>
              </a:ext>
            </a:extLst>
          </p:cNvPr>
          <p:cNvSpPr txBox="1"/>
          <p:nvPr/>
        </p:nvSpPr>
        <p:spPr>
          <a:xfrm>
            <a:off x="3116978" y="1795582"/>
            <a:ext cx="190789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/>
            </a:lvl1pPr>
          </a:lstStyle>
          <a:p>
            <a:r>
              <a:rPr lang="en-US" dirty="0"/>
              <a:t>A-O_Fleet_Groups_T2D.pickle</a:t>
            </a:r>
          </a:p>
        </p:txBody>
      </p:sp>
      <p:pic>
        <p:nvPicPr>
          <p:cNvPr id="10" name="Picture 2" descr="Folder icon - Icons8 Flat Color Icons - 398">
            <a:extLst>
              <a:ext uri="{FF2B5EF4-FFF2-40B4-BE49-F238E27FC236}">
                <a16:creationId xmlns:a16="http://schemas.microsoft.com/office/drawing/2014/main" id="{1183F876-1BFD-40B6-B625-BA0291B3E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745" y="1227531"/>
            <a:ext cx="290009" cy="29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2758A7-EA2D-49C5-B8DA-B078D3AE1290}"/>
              </a:ext>
            </a:extLst>
          </p:cNvPr>
          <p:cNvSpPr txBox="1"/>
          <p:nvPr/>
        </p:nvSpPr>
        <p:spPr>
          <a:xfrm>
            <a:off x="1498367" y="1241731"/>
            <a:ext cx="926355" cy="261610"/>
          </a:xfrm>
          <a:prstGeom prst="rect">
            <a:avLst/>
          </a:prstGeom>
          <a:solidFill>
            <a:srgbClr val="FFCC66">
              <a:alpha val="2470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A1_Outputs</a:t>
            </a:r>
          </a:p>
        </p:txBody>
      </p:sp>
      <p:pic>
        <p:nvPicPr>
          <p:cNvPr id="15" name="Picture 2" descr="Folder icon - Icons8 Flat Color Icons - 398">
            <a:extLst>
              <a:ext uri="{FF2B5EF4-FFF2-40B4-BE49-F238E27FC236}">
                <a16:creationId xmlns:a16="http://schemas.microsoft.com/office/drawing/2014/main" id="{5C18CE09-28E2-4622-9104-ABBE3DFA5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218" y="826476"/>
            <a:ext cx="290009" cy="29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0218E11-397F-47F7-B81F-9B1CD421A7B0}"/>
              </a:ext>
            </a:extLst>
          </p:cNvPr>
          <p:cNvSpPr txBox="1"/>
          <p:nvPr/>
        </p:nvSpPr>
        <p:spPr>
          <a:xfrm>
            <a:off x="6954840" y="840676"/>
            <a:ext cx="1836437" cy="261610"/>
          </a:xfrm>
          <a:prstGeom prst="rect">
            <a:avLst/>
          </a:prstGeom>
          <a:solidFill>
            <a:srgbClr val="FFCC66">
              <a:alpha val="2470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R" sz="1100" dirty="0"/>
              <a:t>0_From_Confection</a:t>
            </a:r>
            <a:endParaRPr lang="en-US" sz="1100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C61D1C87-EE64-44AD-824B-09599103052E}"/>
              </a:ext>
            </a:extLst>
          </p:cNvPr>
          <p:cNvSpPr/>
          <p:nvPr/>
        </p:nvSpPr>
        <p:spPr>
          <a:xfrm>
            <a:off x="5600701" y="826476"/>
            <a:ext cx="529266" cy="1230716"/>
          </a:xfrm>
          <a:prstGeom prst="rightBrace">
            <a:avLst>
              <a:gd name="adj1" fmla="val 8333"/>
              <a:gd name="adj2" fmla="val 1275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3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A89A47-E41C-443C-8E64-D4684C403040}"/>
              </a:ext>
            </a:extLst>
          </p:cNvPr>
          <p:cNvSpPr txBox="1"/>
          <p:nvPr/>
        </p:nvSpPr>
        <p:spPr>
          <a:xfrm>
            <a:off x="0" y="6488668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Misc.</a:t>
            </a:r>
          </a:p>
        </p:txBody>
      </p:sp>
      <p:pic>
        <p:nvPicPr>
          <p:cNvPr id="5" name="Picture 2" descr="Resultado de imagen para excel icon">
            <a:extLst>
              <a:ext uri="{FF2B5EF4-FFF2-40B4-BE49-F238E27FC236}">
                <a16:creationId xmlns:a16="http://schemas.microsoft.com/office/drawing/2014/main" id="{2C66B240-BA10-4BB8-B241-A1049B243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635" y="1582533"/>
            <a:ext cx="261610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36A7D1-DC90-4C9A-8C0A-E49B07D260AF}"/>
              </a:ext>
            </a:extLst>
          </p:cNvPr>
          <p:cNvSpPr txBox="1"/>
          <p:nvPr/>
        </p:nvSpPr>
        <p:spPr>
          <a:xfrm>
            <a:off x="2131487" y="1582533"/>
            <a:ext cx="2013826" cy="261610"/>
          </a:xfrm>
          <a:prstGeom prst="rect">
            <a:avLst/>
          </a:prstGeom>
          <a:solidFill>
            <a:srgbClr val="006699">
              <a:alpha val="2470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A-</a:t>
            </a:r>
            <a:r>
              <a:rPr lang="en-US" sz="1100" dirty="0" err="1"/>
              <a:t>I_Classifier_Modes_Demand</a:t>
            </a:r>
            <a:endParaRPr lang="en-US" sz="1100" dirty="0"/>
          </a:p>
        </p:txBody>
      </p:sp>
      <p:pic>
        <p:nvPicPr>
          <p:cNvPr id="7" name="Picture 2" descr="Resultado de imagen para excel icon">
            <a:extLst>
              <a:ext uri="{FF2B5EF4-FFF2-40B4-BE49-F238E27FC236}">
                <a16:creationId xmlns:a16="http://schemas.microsoft.com/office/drawing/2014/main" id="{5E2DEFA8-ABB8-431A-998D-DA477C5BA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635" y="1881126"/>
            <a:ext cx="261610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E1C1EB-CFEF-435C-9D76-48E8E44C0BD6}"/>
              </a:ext>
            </a:extLst>
          </p:cNvPr>
          <p:cNvSpPr txBox="1"/>
          <p:nvPr/>
        </p:nvSpPr>
        <p:spPr>
          <a:xfrm>
            <a:off x="2131487" y="1881126"/>
            <a:ext cx="2013826" cy="261610"/>
          </a:xfrm>
          <a:prstGeom prst="rect">
            <a:avLst/>
          </a:prstGeom>
          <a:solidFill>
            <a:srgbClr val="006699">
              <a:alpha val="2470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A-</a:t>
            </a:r>
            <a:r>
              <a:rPr lang="en-US" sz="1100" dirty="0" err="1"/>
              <a:t>I_Classifier_Modes_Supply</a:t>
            </a:r>
            <a:endParaRPr lang="en-US" sz="1100" dirty="0"/>
          </a:p>
        </p:txBody>
      </p:sp>
      <p:pic>
        <p:nvPicPr>
          <p:cNvPr id="9" name="Picture 2" descr="Resultado de imagen para excel icon">
            <a:extLst>
              <a:ext uri="{FF2B5EF4-FFF2-40B4-BE49-F238E27FC236}">
                <a16:creationId xmlns:a16="http://schemas.microsoft.com/office/drawing/2014/main" id="{68A4190A-C7BA-4F1A-BD0B-FCCB4A6EE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635" y="2179719"/>
            <a:ext cx="261610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0E4473-46E2-487E-A6BA-3B3EDF6C916E}"/>
              </a:ext>
            </a:extLst>
          </p:cNvPr>
          <p:cNvSpPr txBox="1"/>
          <p:nvPr/>
        </p:nvSpPr>
        <p:spPr>
          <a:xfrm>
            <a:off x="2131487" y="2179719"/>
            <a:ext cx="2013826" cy="261610"/>
          </a:xfrm>
          <a:prstGeom prst="rect">
            <a:avLst/>
          </a:prstGeom>
          <a:solidFill>
            <a:srgbClr val="006699">
              <a:alpha val="2470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A-</a:t>
            </a:r>
            <a:r>
              <a:rPr lang="en-US" sz="1100" dirty="0" err="1"/>
              <a:t>I_Classifier_Modes_Transport</a:t>
            </a:r>
            <a:endParaRPr lang="en-US" sz="1100" dirty="0"/>
          </a:p>
        </p:txBody>
      </p:sp>
      <p:pic>
        <p:nvPicPr>
          <p:cNvPr id="11" name="Picture 2" descr="Resultado de imagen para excel icon">
            <a:extLst>
              <a:ext uri="{FF2B5EF4-FFF2-40B4-BE49-F238E27FC236}">
                <a16:creationId xmlns:a16="http://schemas.microsoft.com/office/drawing/2014/main" id="{BA8FF8B7-06A8-45A7-8BB7-00B85DE3A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635" y="2478312"/>
            <a:ext cx="261610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F84302-9098-43A0-90F0-875DE441C983}"/>
              </a:ext>
            </a:extLst>
          </p:cNvPr>
          <p:cNvSpPr txBox="1"/>
          <p:nvPr/>
        </p:nvSpPr>
        <p:spPr>
          <a:xfrm>
            <a:off x="2131487" y="2478312"/>
            <a:ext cx="2013826" cy="261610"/>
          </a:xfrm>
          <a:prstGeom prst="rect">
            <a:avLst/>
          </a:prstGeom>
          <a:solidFill>
            <a:srgbClr val="006699">
              <a:alpha val="2470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A-</a:t>
            </a:r>
            <a:r>
              <a:rPr lang="en-US" sz="1100" dirty="0" err="1"/>
              <a:t>I_Horizon_Configuration</a:t>
            </a:r>
            <a:endParaRPr lang="en-US" sz="11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20E660E-1E67-4672-933A-2C7A0AC8CD37}"/>
              </a:ext>
            </a:extLst>
          </p:cNvPr>
          <p:cNvGrpSpPr/>
          <p:nvPr/>
        </p:nvGrpSpPr>
        <p:grpSpPr>
          <a:xfrm>
            <a:off x="10816182" y="93089"/>
            <a:ext cx="1301371" cy="2552836"/>
            <a:chOff x="9876698" y="1981064"/>
            <a:chExt cx="1301371" cy="2552836"/>
          </a:xfrm>
        </p:grpSpPr>
        <p:pic>
          <p:nvPicPr>
            <p:cNvPr id="14" name="Picture 2" descr="Folder icon - Icons8 Flat Color Icons - 398">
              <a:extLst>
                <a:ext uri="{FF2B5EF4-FFF2-40B4-BE49-F238E27FC236}">
                  <a16:creationId xmlns:a16="http://schemas.microsoft.com/office/drawing/2014/main" id="{E2A71496-1968-46EF-859B-C69060E540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4268" y="2221457"/>
              <a:ext cx="470079" cy="470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Resultado de imagen para excel icon">
              <a:extLst>
                <a:ext uri="{FF2B5EF4-FFF2-40B4-BE49-F238E27FC236}">
                  <a16:creationId xmlns:a16="http://schemas.microsoft.com/office/drawing/2014/main" id="{E80D7993-65B5-427D-ACB4-9A5DC0FE44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4268" y="2662961"/>
              <a:ext cx="384091" cy="384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Resultado de imagen para python">
              <a:extLst>
                <a:ext uri="{FF2B5EF4-FFF2-40B4-BE49-F238E27FC236}">
                  <a16:creationId xmlns:a16="http://schemas.microsoft.com/office/drawing/2014/main" id="{B7432189-292E-48C9-A057-D02C024851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4268" y="3553634"/>
              <a:ext cx="408173" cy="408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964C086-CC67-4C1A-B514-5481FF6B79E6}"/>
                </a:ext>
              </a:extLst>
            </p:cNvPr>
            <p:cNvSpPr txBox="1"/>
            <p:nvPr/>
          </p:nvSpPr>
          <p:spPr>
            <a:xfrm>
              <a:off x="10364541" y="3600170"/>
              <a:ext cx="6791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100"/>
              </a:lvl1pPr>
            </a:lstStyle>
            <a:p>
              <a:r>
                <a:rPr lang="en-US" sz="1200" b="1" dirty="0"/>
                <a:t>.</a:t>
              </a:r>
              <a:r>
                <a:rPr lang="en-US" sz="1200" b="1" dirty="0" err="1"/>
                <a:t>py</a:t>
              </a:r>
              <a:r>
                <a:rPr lang="en-US" sz="1200" b="1" dirty="0"/>
                <a:t> files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B9FEB2-AE7E-4C90-8F7E-BA333BA323A8}"/>
                </a:ext>
              </a:extLst>
            </p:cNvPr>
            <p:cNvSpPr txBox="1"/>
            <p:nvPr/>
          </p:nvSpPr>
          <p:spPr>
            <a:xfrm>
              <a:off x="10364541" y="2706793"/>
              <a:ext cx="763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100"/>
              </a:lvl1pPr>
            </a:lstStyle>
            <a:p>
              <a:r>
                <a:rPr lang="en-US" sz="1200" b="1" dirty="0"/>
                <a:t>.xlsx files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7425E3-FF95-4400-8D60-D8DD9ECC4224}"/>
                </a:ext>
              </a:extLst>
            </p:cNvPr>
            <p:cNvSpPr txBox="1"/>
            <p:nvPr/>
          </p:nvSpPr>
          <p:spPr>
            <a:xfrm>
              <a:off x="10228803" y="1981064"/>
              <a:ext cx="6338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u="sng" dirty="0"/>
                <a:t>Legend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2A466CF-BC0B-4CAD-BD85-157B482E4079}"/>
                </a:ext>
              </a:extLst>
            </p:cNvPr>
            <p:cNvSpPr txBox="1"/>
            <p:nvPr/>
          </p:nvSpPr>
          <p:spPr>
            <a:xfrm>
              <a:off x="10440741" y="2317254"/>
              <a:ext cx="589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100"/>
              </a:lvl1pPr>
            </a:lstStyle>
            <a:p>
              <a:r>
                <a:rPr lang="en-US" sz="1200" b="1" dirty="0"/>
                <a:t>Folder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A6AA3C2-9BCE-4381-85A1-572ABAED5ABB}"/>
                </a:ext>
              </a:extLst>
            </p:cNvPr>
            <p:cNvSpPr/>
            <p:nvPr/>
          </p:nvSpPr>
          <p:spPr>
            <a:xfrm>
              <a:off x="9876698" y="1981064"/>
              <a:ext cx="1301371" cy="255283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10" descr="Resultado de imagen para csv icon">
              <a:extLst>
                <a:ext uri="{FF2B5EF4-FFF2-40B4-BE49-F238E27FC236}">
                  <a16:creationId xmlns:a16="http://schemas.microsoft.com/office/drawing/2014/main" id="{031D0F8F-BC19-42E6-BAB1-61524AB50F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4268" y="3108972"/>
              <a:ext cx="384092" cy="384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76CDC4-B6DD-4D23-8A41-9140A4BA817E}"/>
                </a:ext>
              </a:extLst>
            </p:cNvPr>
            <p:cNvSpPr txBox="1"/>
            <p:nvPr/>
          </p:nvSpPr>
          <p:spPr>
            <a:xfrm>
              <a:off x="10364541" y="3153482"/>
              <a:ext cx="7195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100"/>
              </a:lvl1pPr>
            </a:lstStyle>
            <a:p>
              <a:r>
                <a:rPr lang="en-US" sz="1200" b="1" dirty="0"/>
                <a:t>.csv files</a:t>
              </a:r>
            </a:p>
          </p:txBody>
        </p:sp>
        <p:pic>
          <p:nvPicPr>
            <p:cNvPr id="24" name="Picture 6" descr="Free Icon | Txt file">
              <a:extLst>
                <a:ext uri="{FF2B5EF4-FFF2-40B4-BE49-F238E27FC236}">
                  <a16:creationId xmlns:a16="http://schemas.microsoft.com/office/drawing/2014/main" id="{74C5EFF7-A195-4026-87CE-3A6FE30EB9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903" y="4027247"/>
              <a:ext cx="422807" cy="405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12451B-7719-434D-A17C-E0E5FEC8E0F9}"/>
                </a:ext>
              </a:extLst>
            </p:cNvPr>
            <p:cNvSpPr txBox="1"/>
            <p:nvPr/>
          </p:nvSpPr>
          <p:spPr>
            <a:xfrm>
              <a:off x="10384739" y="4055822"/>
              <a:ext cx="6970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100"/>
              </a:lvl1pPr>
            </a:lstStyle>
            <a:p>
              <a:r>
                <a:rPr lang="en-US" sz="1200" b="1" dirty="0"/>
                <a:t>.txt files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3881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AD73B84EC2FBA4AB6031CFB79C3D0E0" ma:contentTypeVersion="13" ma:contentTypeDescription="Crear nuevo documento." ma:contentTypeScope="" ma:versionID="371947e8e2760f0f8e8f59c32e4ad2a0">
  <xsd:schema xmlns:xsd="http://www.w3.org/2001/XMLSchema" xmlns:xs="http://www.w3.org/2001/XMLSchema" xmlns:p="http://schemas.microsoft.com/office/2006/metadata/properties" xmlns:ns2="c4f98862-adfd-4d9c-a945-852f80f0eb51" xmlns:ns3="b9355cc9-2d41-4aa9-bfbc-bd016a1e1a01" targetNamespace="http://schemas.microsoft.com/office/2006/metadata/properties" ma:root="true" ma:fieldsID="a059f82d0b353b49693c069f8347eedf" ns2:_="" ns3:_="">
    <xsd:import namespace="c4f98862-adfd-4d9c-a945-852f80f0eb51"/>
    <xsd:import namespace="b9355cc9-2d41-4aa9-bfbc-bd016a1e1a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f98862-adfd-4d9c-a945-852f80f0eb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71f7bd95-1200-4052-9a4e-dfdf006e18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355cc9-2d41-4aa9-bfbc-bd016a1e1a0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DCC81E-18EB-4752-8AD9-69EC06F60742}"/>
</file>

<file path=customXml/itemProps2.xml><?xml version="1.0" encoding="utf-8"?>
<ds:datastoreItem xmlns:ds="http://schemas.openxmlformats.org/officeDocument/2006/customXml" ds:itemID="{16BFB32E-4B0A-4A4F-BFA6-3BA7342EAAEF}"/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207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Fernando Victor</dc:creator>
  <cp:lastModifiedBy>Luis Fernando Victor</cp:lastModifiedBy>
  <cp:revision>88</cp:revision>
  <dcterms:created xsi:type="dcterms:W3CDTF">2021-04-28T19:57:26Z</dcterms:created>
  <dcterms:modified xsi:type="dcterms:W3CDTF">2021-06-09T03:03:30Z</dcterms:modified>
</cp:coreProperties>
</file>