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1" r:id="rId5"/>
    <p:sldId id="263" r:id="rId6"/>
    <p:sldId id="265" r:id="rId7"/>
    <p:sldId id="267" r:id="rId8"/>
    <p:sldId id="269" r:id="rId9"/>
    <p:sldId id="271" r:id="rId10"/>
    <p:sldId id="273" r:id="rId11"/>
    <p:sldId id="275" r:id="rId12"/>
    <p:sldId id="277" r:id="rId13"/>
    <p:sldId id="279" r:id="rId14"/>
    <p:sldId id="281" r:id="rId15"/>
    <p:sldId id="283" r:id="rId16"/>
    <p:sldId id="285" r:id="rId17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7" d="100"/>
          <a:sy n="77" d="100"/>
        </p:scale>
        <p:origin x="60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17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950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51" y="3882157"/>
            <a:ext cx="12984480" cy="36576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832104" y="1417320"/>
            <a:ext cx="12984480" cy="20391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8010"/>
              </a:lnSpc>
              <a:buNone/>
            </a:pPr>
            <a:r>
              <a:rPr lang="en-US" sz="6410" dirty="0">
                <a:solidFill>
                  <a:srgbClr val="292929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Student Result Visualization Project</a:t>
            </a:r>
            <a:endParaRPr lang="en-US" sz="64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304495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2104" y="3456432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292929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Data Analysis Visuals - Grade Distribution</a:t>
            </a:r>
            <a:endParaRPr lang="en-US" sz="4640" dirty="0"/>
          </a:p>
        </p:txBody>
      </p:sp>
      <p:sp>
        <p:nvSpPr>
          <p:cNvPr id="5" name="Text 1"/>
          <p:cNvSpPr/>
          <p:nvPr/>
        </p:nvSpPr>
        <p:spPr>
          <a:xfrm>
            <a:off x="1078992" y="4590288"/>
            <a:ext cx="1248156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Pie Chart representing percentage of students in each grade category (A, B, C, etc.):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1078992" y="5029200"/>
            <a:ext cx="1248156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    • Provides an at-a-glance understanding of overall academic performance.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1078992" y="5468112"/>
            <a:ext cx="1248156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    • Highlights proportions of students excelling, average, or needing improvement.</a:t>
            </a:r>
            <a:endParaRPr lang="en-US" sz="18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304495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2104" y="3456432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292929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Data Analysis Visuals - Top Performers</a:t>
            </a:r>
            <a:endParaRPr lang="en-US" sz="4640" dirty="0"/>
          </a:p>
        </p:txBody>
      </p:sp>
      <p:sp>
        <p:nvSpPr>
          <p:cNvPr id="5" name="Text 1"/>
          <p:cNvSpPr/>
          <p:nvPr/>
        </p:nvSpPr>
        <p:spPr>
          <a:xfrm>
            <a:off x="1078992" y="4590288"/>
            <a:ext cx="1248156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Table listing students with highest total marks or average: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1078992" y="5029200"/>
            <a:ext cx="1248156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    • Helps identify toppers in each class or exam term.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1078992" y="5468112"/>
            <a:ext cx="1248156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    • This supports recognizing students for rewards or further academic guidance.</a:t>
            </a:r>
            <a:endParaRPr lang="en-US" sz="18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304495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2104" y="3456432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292929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Filters and Slicers</a:t>
            </a:r>
            <a:endParaRPr lang="en-US" sz="4640" dirty="0"/>
          </a:p>
        </p:txBody>
      </p:sp>
      <p:sp>
        <p:nvSpPr>
          <p:cNvPr id="5" name="Text 1"/>
          <p:cNvSpPr/>
          <p:nvPr/>
        </p:nvSpPr>
        <p:spPr>
          <a:xfrm>
            <a:off x="1078992" y="4590288"/>
            <a:ext cx="1248156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Dynamic filtering by Class and Exam Term: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1078992" y="5029200"/>
            <a:ext cx="1248156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    • Users can select a specific class or term to view tailored data.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1078992" y="5468112"/>
            <a:ext cx="1248156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    • These slicers update all charts and tables automatically, enabling flexible and interactive analysis.</a:t>
            </a:r>
            <a:endParaRPr lang="en-US" sz="18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204" y="286139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04" y="4690872"/>
            <a:ext cx="502920" cy="5029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4690872"/>
            <a:ext cx="502920" cy="50292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496" y="4690872"/>
            <a:ext cx="502920" cy="502920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832104" y="3456432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292929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Expected Outcomes &amp; Benefits</a:t>
            </a:r>
            <a:endParaRPr lang="en-US" sz="4640" dirty="0"/>
          </a:p>
        </p:txBody>
      </p:sp>
      <p:sp>
        <p:nvSpPr>
          <p:cNvPr id="8" name="Text 1"/>
          <p:cNvSpPr/>
          <p:nvPr/>
        </p:nvSpPr>
        <p:spPr>
          <a:xfrm>
            <a:off x="996696" y="4727448"/>
            <a:ext cx="164592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1</a:t>
            </a:r>
            <a:endParaRPr lang="en-US" sz="2320" dirty="0"/>
          </a:p>
        </p:txBody>
      </p:sp>
      <p:sp>
        <p:nvSpPr>
          <p:cNvPr id="9" name="Text 2"/>
          <p:cNvSpPr/>
          <p:nvPr/>
        </p:nvSpPr>
        <p:spPr>
          <a:xfrm>
            <a:off x="1609344" y="4736592"/>
            <a:ext cx="3337560" cy="11887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Provides educators and administrators with clear, actionable insights on student performance.</a:t>
            </a:r>
            <a:endParaRPr lang="en-US" sz="1850" dirty="0"/>
          </a:p>
        </p:txBody>
      </p:sp>
      <p:sp>
        <p:nvSpPr>
          <p:cNvPr id="10" name="Text 3"/>
          <p:cNvSpPr/>
          <p:nvPr/>
        </p:nvSpPr>
        <p:spPr>
          <a:xfrm>
            <a:off x="5422392" y="4727448"/>
            <a:ext cx="164592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2</a:t>
            </a:r>
            <a:endParaRPr lang="en-US" sz="2320" dirty="0"/>
          </a:p>
        </p:txBody>
      </p:sp>
      <p:sp>
        <p:nvSpPr>
          <p:cNvPr id="11" name="Text 4"/>
          <p:cNvSpPr/>
          <p:nvPr/>
        </p:nvSpPr>
        <p:spPr>
          <a:xfrm>
            <a:off x="6035040" y="4736592"/>
            <a:ext cx="3337560" cy="14813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Simplifies trend analysis and supports early intervention for underperforming students or subjects.</a:t>
            </a:r>
            <a:endParaRPr lang="en-US" sz="1850" dirty="0"/>
          </a:p>
        </p:txBody>
      </p:sp>
      <p:sp>
        <p:nvSpPr>
          <p:cNvPr id="12" name="Text 5"/>
          <p:cNvSpPr/>
          <p:nvPr/>
        </p:nvSpPr>
        <p:spPr>
          <a:xfrm>
            <a:off x="9848088" y="4727448"/>
            <a:ext cx="164592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3</a:t>
            </a:r>
            <a:endParaRPr lang="en-US" sz="2320" dirty="0"/>
          </a:p>
        </p:txBody>
      </p:sp>
      <p:sp>
        <p:nvSpPr>
          <p:cNvPr id="13" name="Text 6"/>
          <p:cNvSpPr/>
          <p:nvPr/>
        </p:nvSpPr>
        <p:spPr>
          <a:xfrm>
            <a:off x="10460736" y="4736592"/>
            <a:ext cx="3337560" cy="11887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Encourages data-driven decisions in academic planning and resource allocation.</a:t>
            </a:r>
            <a:endParaRPr lang="en-US" sz="18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088" y="3227832"/>
            <a:ext cx="950976" cy="1088136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496" y="3227832"/>
            <a:ext cx="1088136" cy="1088136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9912" y="3227832"/>
            <a:ext cx="1088136" cy="108813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77472" y="3227832"/>
            <a:ext cx="1088136" cy="1088136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832104" y="2084832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292929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Future Enhancements</a:t>
            </a:r>
            <a:endParaRPr lang="en-US" sz="4640" dirty="0"/>
          </a:p>
        </p:txBody>
      </p:sp>
      <p:sp>
        <p:nvSpPr>
          <p:cNvPr id="8" name="Text 1"/>
          <p:cNvSpPr/>
          <p:nvPr/>
        </p:nvSpPr>
        <p:spPr>
          <a:xfrm>
            <a:off x="960120" y="4544568"/>
            <a:ext cx="2715768" cy="11887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Integration with student attendance and behavior data for richer analysis.</a:t>
            </a:r>
            <a:endParaRPr lang="en-US" sz="1850" dirty="0"/>
          </a:p>
        </p:txBody>
      </p:sp>
      <p:sp>
        <p:nvSpPr>
          <p:cNvPr id="9" name="Text 2"/>
          <p:cNvSpPr/>
          <p:nvPr/>
        </p:nvSpPr>
        <p:spPr>
          <a:xfrm>
            <a:off x="4297680" y="4544568"/>
            <a:ext cx="2715768" cy="14813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Adding performance trend lines across multiple terms to visualize progress/regression.</a:t>
            </a:r>
            <a:endParaRPr lang="en-US" sz="1850" dirty="0"/>
          </a:p>
        </p:txBody>
      </p:sp>
      <p:sp>
        <p:nvSpPr>
          <p:cNvPr id="10" name="Text 3"/>
          <p:cNvSpPr/>
          <p:nvPr/>
        </p:nvSpPr>
        <p:spPr>
          <a:xfrm>
            <a:off x="7626096" y="4544568"/>
            <a:ext cx="2715768" cy="11887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Building automated alerts for students below a performance threshold.</a:t>
            </a:r>
            <a:endParaRPr lang="en-US" sz="1850" dirty="0"/>
          </a:p>
        </p:txBody>
      </p:sp>
      <p:sp>
        <p:nvSpPr>
          <p:cNvPr id="11" name="Text 4"/>
          <p:cNvSpPr/>
          <p:nvPr/>
        </p:nvSpPr>
        <p:spPr>
          <a:xfrm>
            <a:off x="10963656" y="4544568"/>
            <a:ext cx="2715768" cy="11887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Option to export student reports directly from dashboard.</a:t>
            </a:r>
            <a:endParaRPr lang="en-US" sz="18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304495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04" y="4690872"/>
            <a:ext cx="502920" cy="5029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4690872"/>
            <a:ext cx="502920" cy="50292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3496" y="4690872"/>
            <a:ext cx="502920" cy="502920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832104" y="3456432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292929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Conclusion</a:t>
            </a:r>
            <a:endParaRPr lang="en-US" sz="4640" dirty="0"/>
          </a:p>
        </p:txBody>
      </p:sp>
      <p:sp>
        <p:nvSpPr>
          <p:cNvPr id="8" name="Text 1"/>
          <p:cNvSpPr/>
          <p:nvPr/>
        </p:nvSpPr>
        <p:spPr>
          <a:xfrm>
            <a:off x="996696" y="4727448"/>
            <a:ext cx="164592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1</a:t>
            </a:r>
            <a:endParaRPr lang="en-US" sz="2320" dirty="0"/>
          </a:p>
        </p:txBody>
      </p:sp>
      <p:sp>
        <p:nvSpPr>
          <p:cNvPr id="9" name="Text 2"/>
          <p:cNvSpPr/>
          <p:nvPr/>
        </p:nvSpPr>
        <p:spPr>
          <a:xfrm>
            <a:off x="1609344" y="4736592"/>
            <a:ext cx="3337560" cy="11887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This project builds a comprehensive, interactive academic performance report in Excel.</a:t>
            </a:r>
            <a:endParaRPr lang="en-US" sz="1850" dirty="0"/>
          </a:p>
        </p:txBody>
      </p:sp>
      <p:sp>
        <p:nvSpPr>
          <p:cNvPr id="10" name="Text 3"/>
          <p:cNvSpPr/>
          <p:nvPr/>
        </p:nvSpPr>
        <p:spPr>
          <a:xfrm>
            <a:off x="5422392" y="4727448"/>
            <a:ext cx="164592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2</a:t>
            </a:r>
            <a:endParaRPr lang="en-US" sz="2320" dirty="0"/>
          </a:p>
        </p:txBody>
      </p:sp>
      <p:sp>
        <p:nvSpPr>
          <p:cNvPr id="11" name="Text 4"/>
          <p:cNvSpPr/>
          <p:nvPr/>
        </p:nvSpPr>
        <p:spPr>
          <a:xfrm>
            <a:off x="6035040" y="4736592"/>
            <a:ext cx="3337560" cy="8869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It is easy to update with new data, flexible with filters, and visually informative.</a:t>
            </a:r>
            <a:endParaRPr lang="en-US" sz="1850" dirty="0"/>
          </a:p>
        </p:txBody>
      </p:sp>
      <p:sp>
        <p:nvSpPr>
          <p:cNvPr id="12" name="Text 5"/>
          <p:cNvSpPr/>
          <p:nvPr/>
        </p:nvSpPr>
        <p:spPr>
          <a:xfrm>
            <a:off x="9848088" y="4727448"/>
            <a:ext cx="164592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3</a:t>
            </a:r>
            <a:endParaRPr lang="en-US" sz="2320" dirty="0"/>
          </a:p>
        </p:txBody>
      </p:sp>
      <p:sp>
        <p:nvSpPr>
          <p:cNvPr id="13" name="Text 6"/>
          <p:cNvSpPr/>
          <p:nvPr/>
        </p:nvSpPr>
        <p:spPr>
          <a:xfrm>
            <a:off x="10460736" y="4736592"/>
            <a:ext cx="3337560" cy="8869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Supports enhanced academic management through data visualization.</a:t>
            </a:r>
            <a:endParaRPr lang="en-US" sz="18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8734" y="-31724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880" y="3602736"/>
            <a:ext cx="758952" cy="121615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160" y="3602736"/>
            <a:ext cx="457200" cy="121615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960120" y="5047488"/>
            <a:ext cx="6053328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Thank your audience for their time.</a:t>
            </a:r>
            <a:endParaRPr lang="en-US" sz="1850" dirty="0"/>
          </a:p>
        </p:txBody>
      </p:sp>
      <p:sp>
        <p:nvSpPr>
          <p:cNvPr id="7" name="Text 2"/>
          <p:cNvSpPr/>
          <p:nvPr/>
        </p:nvSpPr>
        <p:spPr>
          <a:xfrm>
            <a:off x="7626096" y="5047488"/>
            <a:ext cx="6053328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Provide your contact details or roll no. if required by the internship program.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2104" y="941832"/>
            <a:ext cx="12984480" cy="10241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8010"/>
              </a:lnSpc>
              <a:buNone/>
            </a:pPr>
            <a:r>
              <a:rPr lang="en-US" sz="6410" dirty="0">
                <a:solidFill>
                  <a:srgbClr val="292929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CONTENTS</a:t>
            </a:r>
            <a:endParaRPr lang="en-US" sz="6410" dirty="0"/>
          </a:p>
        </p:txBody>
      </p:sp>
      <p:sp>
        <p:nvSpPr>
          <p:cNvPr id="5" name="Text 1"/>
          <p:cNvSpPr/>
          <p:nvPr/>
        </p:nvSpPr>
        <p:spPr>
          <a:xfrm>
            <a:off x="1078992" y="2359152"/>
            <a:ext cx="598932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585858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1. Title Slide</a:t>
            </a:r>
            <a:endParaRPr lang="en-US" sz="2320" dirty="0"/>
          </a:p>
        </p:txBody>
      </p:sp>
      <p:sp>
        <p:nvSpPr>
          <p:cNvPr id="6" name="Text 2"/>
          <p:cNvSpPr/>
          <p:nvPr/>
        </p:nvSpPr>
        <p:spPr>
          <a:xfrm>
            <a:off x="1078992" y="2990088"/>
            <a:ext cx="598932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585858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3. Project Objective</a:t>
            </a:r>
            <a:endParaRPr lang="en-US" sz="2320" dirty="0"/>
          </a:p>
        </p:txBody>
      </p:sp>
      <p:sp>
        <p:nvSpPr>
          <p:cNvPr id="7" name="Text 3"/>
          <p:cNvSpPr/>
          <p:nvPr/>
        </p:nvSpPr>
        <p:spPr>
          <a:xfrm>
            <a:off x="1078992" y="3630168"/>
            <a:ext cx="598932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585858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5. Sample Dataset</a:t>
            </a:r>
            <a:endParaRPr lang="en-US" sz="2320" dirty="0"/>
          </a:p>
        </p:txBody>
      </p:sp>
      <p:sp>
        <p:nvSpPr>
          <p:cNvPr id="8" name="Text 4"/>
          <p:cNvSpPr/>
          <p:nvPr/>
        </p:nvSpPr>
        <p:spPr>
          <a:xfrm>
            <a:off x="1078992" y="4261104"/>
            <a:ext cx="5989320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585858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7. Data Analysis Visuals - Subject-wise Averages</a:t>
            </a:r>
            <a:endParaRPr lang="en-US" sz="2320" dirty="0"/>
          </a:p>
        </p:txBody>
      </p:sp>
      <p:sp>
        <p:nvSpPr>
          <p:cNvPr id="9" name="Text 5"/>
          <p:cNvSpPr/>
          <p:nvPr/>
        </p:nvSpPr>
        <p:spPr>
          <a:xfrm>
            <a:off x="1078992" y="5266944"/>
            <a:ext cx="598932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585858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9. Data Analysis Visuals - Top Performers</a:t>
            </a:r>
            <a:endParaRPr lang="en-US" sz="2320" dirty="0"/>
          </a:p>
        </p:txBody>
      </p:sp>
      <p:sp>
        <p:nvSpPr>
          <p:cNvPr id="10" name="Text 6"/>
          <p:cNvSpPr/>
          <p:nvPr/>
        </p:nvSpPr>
        <p:spPr>
          <a:xfrm>
            <a:off x="1078992" y="5897880"/>
            <a:ext cx="598932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585858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11. Expected Outcomes &amp; Benefits</a:t>
            </a:r>
            <a:endParaRPr lang="en-US" sz="2320" dirty="0"/>
          </a:p>
        </p:txBody>
      </p:sp>
      <p:sp>
        <p:nvSpPr>
          <p:cNvPr id="11" name="Text 7"/>
          <p:cNvSpPr/>
          <p:nvPr/>
        </p:nvSpPr>
        <p:spPr>
          <a:xfrm>
            <a:off x="1078992" y="6528816"/>
            <a:ext cx="598932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585858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13. Conclusion</a:t>
            </a:r>
            <a:endParaRPr lang="en-US" sz="2320" dirty="0"/>
          </a:p>
        </p:txBody>
      </p:sp>
      <p:sp>
        <p:nvSpPr>
          <p:cNvPr id="12" name="Text 8"/>
          <p:cNvSpPr/>
          <p:nvPr/>
        </p:nvSpPr>
        <p:spPr>
          <a:xfrm>
            <a:off x="7571232" y="2359152"/>
            <a:ext cx="598932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585858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2. Problem Statement</a:t>
            </a:r>
            <a:endParaRPr lang="en-US" sz="2320" dirty="0"/>
          </a:p>
        </p:txBody>
      </p:sp>
      <p:sp>
        <p:nvSpPr>
          <p:cNvPr id="13" name="Text 9"/>
          <p:cNvSpPr/>
          <p:nvPr/>
        </p:nvSpPr>
        <p:spPr>
          <a:xfrm>
            <a:off x="7571232" y="2990088"/>
            <a:ext cx="598932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585858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4. Project Approach &amp; Workflow</a:t>
            </a:r>
            <a:endParaRPr lang="en-US" sz="2320" dirty="0"/>
          </a:p>
        </p:txBody>
      </p:sp>
      <p:sp>
        <p:nvSpPr>
          <p:cNvPr id="14" name="Text 10"/>
          <p:cNvSpPr/>
          <p:nvPr/>
        </p:nvSpPr>
        <p:spPr>
          <a:xfrm>
            <a:off x="7571232" y="3630168"/>
            <a:ext cx="598932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585858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6. Grade Calculation Logic</a:t>
            </a:r>
            <a:endParaRPr lang="en-US" sz="2320" dirty="0"/>
          </a:p>
        </p:txBody>
      </p:sp>
      <p:sp>
        <p:nvSpPr>
          <p:cNvPr id="15" name="Text 11"/>
          <p:cNvSpPr/>
          <p:nvPr/>
        </p:nvSpPr>
        <p:spPr>
          <a:xfrm>
            <a:off x="7571232" y="4261104"/>
            <a:ext cx="5989320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585858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8. Data Analysis Visuals - Grade Distribution</a:t>
            </a:r>
            <a:endParaRPr lang="en-US" sz="2320" dirty="0"/>
          </a:p>
        </p:txBody>
      </p:sp>
      <p:sp>
        <p:nvSpPr>
          <p:cNvPr id="16" name="Text 12"/>
          <p:cNvSpPr/>
          <p:nvPr/>
        </p:nvSpPr>
        <p:spPr>
          <a:xfrm>
            <a:off x="7571232" y="5266944"/>
            <a:ext cx="598932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585858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10. Filters and Slicers</a:t>
            </a:r>
            <a:endParaRPr lang="en-US" sz="2320" dirty="0"/>
          </a:p>
        </p:txBody>
      </p:sp>
      <p:sp>
        <p:nvSpPr>
          <p:cNvPr id="17" name="Text 13"/>
          <p:cNvSpPr/>
          <p:nvPr/>
        </p:nvSpPr>
        <p:spPr>
          <a:xfrm>
            <a:off x="7571232" y="5897880"/>
            <a:ext cx="598932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585858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12. Future Enhancements</a:t>
            </a:r>
            <a:endParaRPr lang="en-US" sz="2320" dirty="0"/>
          </a:p>
        </p:txBody>
      </p:sp>
      <p:sp>
        <p:nvSpPr>
          <p:cNvPr id="18" name="Text 14"/>
          <p:cNvSpPr/>
          <p:nvPr/>
        </p:nvSpPr>
        <p:spPr>
          <a:xfrm>
            <a:off x="7571232" y="6528816"/>
            <a:ext cx="598932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585858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14. Thank You / Q&amp;A</a:t>
            </a:r>
            <a:endParaRPr lang="en-US" sz="23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04" y="2779776"/>
            <a:ext cx="502920" cy="5029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04" y="4178808"/>
            <a:ext cx="502920" cy="50292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04" y="5568696"/>
            <a:ext cx="502920" cy="50292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648" y="2779776"/>
            <a:ext cx="502920" cy="50292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648" y="4178808"/>
            <a:ext cx="502920" cy="50292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832104" y="1545336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292929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Title Slide</a:t>
            </a:r>
            <a:endParaRPr lang="en-US" sz="4640" dirty="0"/>
          </a:p>
        </p:txBody>
      </p:sp>
      <p:sp>
        <p:nvSpPr>
          <p:cNvPr id="10" name="Text 1"/>
          <p:cNvSpPr/>
          <p:nvPr/>
        </p:nvSpPr>
        <p:spPr>
          <a:xfrm>
            <a:off x="996696" y="2816352"/>
            <a:ext cx="164592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1</a:t>
            </a:r>
            <a:endParaRPr lang="en-US" sz="2320" dirty="0"/>
          </a:p>
        </p:txBody>
      </p:sp>
      <p:sp>
        <p:nvSpPr>
          <p:cNvPr id="11" name="Text 2"/>
          <p:cNvSpPr/>
          <p:nvPr/>
        </p:nvSpPr>
        <p:spPr>
          <a:xfrm>
            <a:off x="1609344" y="2825496"/>
            <a:ext cx="555040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585858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Project Title</a:t>
            </a:r>
            <a:endParaRPr lang="en-US" sz="2320" dirty="0"/>
          </a:p>
        </p:txBody>
      </p:sp>
      <p:sp>
        <p:nvSpPr>
          <p:cNvPr id="12" name="Text 3"/>
          <p:cNvSpPr/>
          <p:nvPr/>
        </p:nvSpPr>
        <p:spPr>
          <a:xfrm>
            <a:off x="1609344" y="3337560"/>
            <a:ext cx="5550408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 Student Result Visualization</a:t>
            </a:r>
            <a:endParaRPr lang="en-US" sz="1850" dirty="0"/>
          </a:p>
        </p:txBody>
      </p:sp>
      <p:sp>
        <p:nvSpPr>
          <p:cNvPr id="13" name="Text 4"/>
          <p:cNvSpPr/>
          <p:nvPr/>
        </p:nvSpPr>
        <p:spPr>
          <a:xfrm>
            <a:off x="996696" y="4206240"/>
            <a:ext cx="164592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3</a:t>
            </a:r>
            <a:endParaRPr lang="en-US" sz="2320" dirty="0"/>
          </a:p>
        </p:txBody>
      </p:sp>
      <p:sp>
        <p:nvSpPr>
          <p:cNvPr id="14" name="Text 5"/>
          <p:cNvSpPr/>
          <p:nvPr/>
        </p:nvSpPr>
        <p:spPr>
          <a:xfrm>
            <a:off x="1609344" y="4215384"/>
            <a:ext cx="555040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585858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Course</a:t>
            </a:r>
            <a:endParaRPr lang="en-US" sz="2320" dirty="0"/>
          </a:p>
        </p:txBody>
      </p:sp>
      <p:sp>
        <p:nvSpPr>
          <p:cNvPr id="15" name="Text 6"/>
          <p:cNvSpPr/>
          <p:nvPr/>
        </p:nvSpPr>
        <p:spPr>
          <a:xfrm>
            <a:off x="1609344" y="4727448"/>
            <a:ext cx="5550408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 B.Sc. CSDA, IITP</a:t>
            </a:r>
            <a:endParaRPr lang="en-US" sz="1850" dirty="0"/>
          </a:p>
        </p:txBody>
      </p:sp>
      <p:sp>
        <p:nvSpPr>
          <p:cNvPr id="16" name="Text 7"/>
          <p:cNvSpPr/>
          <p:nvPr/>
        </p:nvSpPr>
        <p:spPr>
          <a:xfrm>
            <a:off x="996696" y="5605272"/>
            <a:ext cx="164592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5</a:t>
            </a:r>
            <a:endParaRPr lang="en-US" sz="2320" dirty="0"/>
          </a:p>
        </p:txBody>
      </p:sp>
      <p:sp>
        <p:nvSpPr>
          <p:cNvPr id="17" name="Text 8"/>
          <p:cNvSpPr/>
          <p:nvPr/>
        </p:nvSpPr>
        <p:spPr>
          <a:xfrm>
            <a:off x="1609344" y="5614416"/>
            <a:ext cx="555040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585858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Submission Date</a:t>
            </a:r>
            <a:endParaRPr lang="en-US" sz="2320" dirty="0"/>
          </a:p>
        </p:txBody>
      </p:sp>
      <p:sp>
        <p:nvSpPr>
          <p:cNvPr id="18" name="Text 9"/>
          <p:cNvSpPr/>
          <p:nvPr/>
        </p:nvSpPr>
        <p:spPr>
          <a:xfrm>
            <a:off x="1609344" y="6126480"/>
            <a:ext cx="5550408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 [05/08/2025]</a:t>
            </a:r>
            <a:endParaRPr lang="en-US" sz="1850" dirty="0"/>
          </a:p>
        </p:txBody>
      </p:sp>
      <p:sp>
        <p:nvSpPr>
          <p:cNvPr id="19" name="Text 10"/>
          <p:cNvSpPr/>
          <p:nvPr/>
        </p:nvSpPr>
        <p:spPr>
          <a:xfrm>
            <a:off x="7635240" y="2816352"/>
            <a:ext cx="164592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2</a:t>
            </a:r>
            <a:endParaRPr lang="en-US" sz="2320" dirty="0"/>
          </a:p>
        </p:txBody>
      </p:sp>
      <p:sp>
        <p:nvSpPr>
          <p:cNvPr id="20" name="Text 11"/>
          <p:cNvSpPr/>
          <p:nvPr/>
        </p:nvSpPr>
        <p:spPr>
          <a:xfrm>
            <a:off x="8247888" y="2825496"/>
            <a:ext cx="555040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585858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Name</a:t>
            </a:r>
            <a:endParaRPr lang="en-US" sz="2320" dirty="0"/>
          </a:p>
        </p:txBody>
      </p:sp>
      <p:sp>
        <p:nvSpPr>
          <p:cNvPr id="21" name="Text 12"/>
          <p:cNvSpPr/>
          <p:nvPr/>
        </p:nvSpPr>
        <p:spPr>
          <a:xfrm>
            <a:off x="7635240" y="4206240"/>
            <a:ext cx="164592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4</a:t>
            </a:r>
            <a:endParaRPr lang="en-US" sz="2320" dirty="0"/>
          </a:p>
        </p:txBody>
      </p:sp>
      <p:sp>
        <p:nvSpPr>
          <p:cNvPr id="22" name="Text 13"/>
          <p:cNvSpPr/>
          <p:nvPr/>
        </p:nvSpPr>
        <p:spPr>
          <a:xfrm>
            <a:off x="8247888" y="3337560"/>
            <a:ext cx="5550408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 [LUV KUMAR]</a:t>
            </a:r>
            <a:endParaRPr lang="en-US" sz="1850" dirty="0"/>
          </a:p>
        </p:txBody>
      </p:sp>
      <p:sp>
        <p:nvSpPr>
          <p:cNvPr id="23" name="Text 14"/>
          <p:cNvSpPr/>
          <p:nvPr/>
        </p:nvSpPr>
        <p:spPr>
          <a:xfrm>
            <a:off x="8247888" y="4215384"/>
            <a:ext cx="555040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585858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Internship Name</a:t>
            </a:r>
            <a:endParaRPr lang="en-US" sz="2320" dirty="0"/>
          </a:p>
        </p:txBody>
      </p:sp>
      <p:sp>
        <p:nvSpPr>
          <p:cNvPr id="24" name="Text 15"/>
          <p:cNvSpPr/>
          <p:nvPr/>
        </p:nvSpPr>
        <p:spPr>
          <a:xfrm>
            <a:off x="8247888" y="4727448"/>
            <a:ext cx="5550408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 GUVI &amp; HCL Data Analytics Internship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280" y="2907792"/>
            <a:ext cx="1216152" cy="121615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160" y="2907792"/>
            <a:ext cx="457200" cy="1216152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832104" y="1773936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292929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Problem Statement</a:t>
            </a:r>
            <a:endParaRPr lang="en-US" sz="4640" dirty="0"/>
          </a:p>
        </p:txBody>
      </p:sp>
      <p:sp>
        <p:nvSpPr>
          <p:cNvPr id="6" name="Text 1"/>
          <p:cNvSpPr/>
          <p:nvPr/>
        </p:nvSpPr>
        <p:spPr>
          <a:xfrm>
            <a:off x="960120" y="4352544"/>
            <a:ext cx="605332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585858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What is the problem?</a:t>
            </a:r>
            <a:endParaRPr lang="en-US" sz="2320" dirty="0"/>
          </a:p>
        </p:txBody>
      </p:sp>
      <p:sp>
        <p:nvSpPr>
          <p:cNvPr id="7" name="Text 2"/>
          <p:cNvSpPr/>
          <p:nvPr/>
        </p:nvSpPr>
        <p:spPr>
          <a:xfrm>
            <a:off x="960120" y="4864608"/>
            <a:ext cx="6053328" cy="14813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• Students’ academic performance is often scattered and hard to analyze collectively. Educators need a clear, visual way to assess marks, averages, and grade distributions by subjects and classes for better decision-making.</a:t>
            </a:r>
            <a:endParaRPr lang="en-US" sz="1850" dirty="0"/>
          </a:p>
        </p:txBody>
      </p:sp>
      <p:sp>
        <p:nvSpPr>
          <p:cNvPr id="8" name="Text 3"/>
          <p:cNvSpPr/>
          <p:nvPr/>
        </p:nvSpPr>
        <p:spPr>
          <a:xfrm>
            <a:off x="7626096" y="4352544"/>
            <a:ext cx="605332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585858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Why this is important:</a:t>
            </a:r>
            <a:endParaRPr lang="en-US" sz="2320" dirty="0"/>
          </a:p>
        </p:txBody>
      </p:sp>
      <p:sp>
        <p:nvSpPr>
          <p:cNvPr id="9" name="Text 4"/>
          <p:cNvSpPr/>
          <p:nvPr/>
        </p:nvSpPr>
        <p:spPr>
          <a:xfrm>
            <a:off x="7626096" y="4864608"/>
            <a:ext cx="6053328" cy="8869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• Helps recognize high and low performers quickly, identify subjects needing attention, and track academic trends easily.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36676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41401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2104" y="3456432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292929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Project Objective</a:t>
            </a:r>
            <a:endParaRPr lang="en-US" sz="4640" dirty="0"/>
          </a:p>
        </p:txBody>
      </p:sp>
      <p:sp>
        <p:nvSpPr>
          <p:cNvPr id="5" name="Text 1"/>
          <p:cNvSpPr/>
          <p:nvPr/>
        </p:nvSpPr>
        <p:spPr>
          <a:xfrm>
            <a:off x="1078992" y="4590288"/>
            <a:ext cx="1248156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To design an interactive visual report that displays: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1078992" y="5029200"/>
            <a:ext cx="1248156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    • Student marks across subjects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1078992" y="5468112"/>
            <a:ext cx="1248156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    • Average scores per subject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1078992" y="5897880"/>
            <a:ext cx="1248156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    • Grade distributions (A, B, C, etc.)</a:t>
            </a:r>
            <a:endParaRPr lang="en-US" sz="1850" dirty="0"/>
          </a:p>
        </p:txBody>
      </p:sp>
      <p:sp>
        <p:nvSpPr>
          <p:cNvPr id="9" name="Text 5"/>
          <p:cNvSpPr/>
          <p:nvPr/>
        </p:nvSpPr>
        <p:spPr>
          <a:xfrm>
            <a:off x="1078992" y="6464808"/>
            <a:ext cx="1248156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To allow filtering by Class and Exam Term</a:t>
            </a:r>
            <a:endParaRPr lang="en-US" sz="1850" dirty="0"/>
          </a:p>
        </p:txBody>
      </p:sp>
      <p:sp>
        <p:nvSpPr>
          <p:cNvPr id="10" name="Text 6"/>
          <p:cNvSpPr/>
          <p:nvPr/>
        </p:nvSpPr>
        <p:spPr>
          <a:xfrm>
            <a:off x="1078992" y="7022592"/>
            <a:ext cx="1248156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To provide insights on top performers and underperforming areas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" y="2221992"/>
            <a:ext cx="3218688" cy="950976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368" y="2221992"/>
            <a:ext cx="3218688" cy="95097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488" y="2221992"/>
            <a:ext cx="3218688" cy="950976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9608" y="2221992"/>
            <a:ext cx="3218688" cy="950976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832104" y="1207008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292929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Steps</a:t>
            </a:r>
            <a:endParaRPr lang="en-US" sz="4640" dirty="0"/>
          </a:p>
        </p:txBody>
      </p:sp>
      <p:sp>
        <p:nvSpPr>
          <p:cNvPr id="9" name="Text 1"/>
          <p:cNvSpPr/>
          <p:nvPr/>
        </p:nvSpPr>
        <p:spPr>
          <a:xfrm>
            <a:off x="2368296" y="2478024"/>
            <a:ext cx="164592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1</a:t>
            </a:r>
            <a:endParaRPr lang="en-US" sz="2320" dirty="0"/>
          </a:p>
        </p:txBody>
      </p:sp>
      <p:sp>
        <p:nvSpPr>
          <p:cNvPr id="10" name="Text 2"/>
          <p:cNvSpPr/>
          <p:nvPr/>
        </p:nvSpPr>
        <p:spPr>
          <a:xfrm>
            <a:off x="1078992" y="3520440"/>
            <a:ext cx="274320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585858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Step 1</a:t>
            </a:r>
            <a:endParaRPr lang="en-US" sz="2320" dirty="0"/>
          </a:p>
        </p:txBody>
      </p:sp>
      <p:sp>
        <p:nvSpPr>
          <p:cNvPr id="11" name="Text 3"/>
          <p:cNvSpPr/>
          <p:nvPr/>
        </p:nvSpPr>
        <p:spPr>
          <a:xfrm>
            <a:off x="1078992" y="4032504"/>
            <a:ext cx="2743200" cy="14813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 Import student marks dataset with columns like Roll No, Name, Class, Term, Subject, Marks</a:t>
            </a:r>
            <a:endParaRPr lang="en-US" sz="1850" dirty="0"/>
          </a:p>
        </p:txBody>
      </p:sp>
      <p:sp>
        <p:nvSpPr>
          <p:cNvPr id="12" name="Text 4"/>
          <p:cNvSpPr/>
          <p:nvPr/>
        </p:nvSpPr>
        <p:spPr>
          <a:xfrm>
            <a:off x="4325112" y="3520440"/>
            <a:ext cx="274320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585858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Step 2</a:t>
            </a:r>
            <a:endParaRPr lang="en-US" sz="2320" dirty="0"/>
          </a:p>
        </p:txBody>
      </p:sp>
      <p:sp>
        <p:nvSpPr>
          <p:cNvPr id="13" name="Text 5"/>
          <p:cNvSpPr/>
          <p:nvPr/>
        </p:nvSpPr>
        <p:spPr>
          <a:xfrm>
            <a:off x="4325112" y="4032504"/>
            <a:ext cx="2743200" cy="14813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 Calculate average marks per subject and assign grades automatically using Excel formulas</a:t>
            </a:r>
            <a:endParaRPr lang="en-US" sz="1850" dirty="0"/>
          </a:p>
        </p:txBody>
      </p:sp>
      <p:sp>
        <p:nvSpPr>
          <p:cNvPr id="14" name="Text 6"/>
          <p:cNvSpPr/>
          <p:nvPr/>
        </p:nvSpPr>
        <p:spPr>
          <a:xfrm>
            <a:off x="5614416" y="2478024"/>
            <a:ext cx="164592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2</a:t>
            </a:r>
            <a:endParaRPr lang="en-US" sz="2320" dirty="0"/>
          </a:p>
        </p:txBody>
      </p:sp>
      <p:sp>
        <p:nvSpPr>
          <p:cNvPr id="15" name="Text 7"/>
          <p:cNvSpPr/>
          <p:nvPr/>
        </p:nvSpPr>
        <p:spPr>
          <a:xfrm>
            <a:off x="7571232" y="3520440"/>
            <a:ext cx="274320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585858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Step 3</a:t>
            </a:r>
            <a:endParaRPr lang="en-US" sz="2320" dirty="0"/>
          </a:p>
        </p:txBody>
      </p:sp>
      <p:sp>
        <p:nvSpPr>
          <p:cNvPr id="16" name="Text 8"/>
          <p:cNvSpPr/>
          <p:nvPr/>
        </p:nvSpPr>
        <p:spPr>
          <a:xfrm>
            <a:off x="7571232" y="4032504"/>
            <a:ext cx="274320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 Create visuals:</a:t>
            </a:r>
            <a:endParaRPr lang="en-US" sz="1850" dirty="0"/>
          </a:p>
        </p:txBody>
      </p:sp>
      <p:sp>
        <p:nvSpPr>
          <p:cNvPr id="17" name="Text 9"/>
          <p:cNvSpPr/>
          <p:nvPr/>
        </p:nvSpPr>
        <p:spPr>
          <a:xfrm>
            <a:off x="7571232" y="4471416"/>
            <a:ext cx="2743200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    • Bar charts for subject-wise marks</a:t>
            </a:r>
            <a:endParaRPr lang="en-US" sz="1850" dirty="0"/>
          </a:p>
        </p:txBody>
      </p:sp>
      <p:sp>
        <p:nvSpPr>
          <p:cNvPr id="18" name="Text 10"/>
          <p:cNvSpPr/>
          <p:nvPr/>
        </p:nvSpPr>
        <p:spPr>
          <a:xfrm>
            <a:off x="7571232" y="5202936"/>
            <a:ext cx="2743200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    • Pie chart for grade distribution</a:t>
            </a:r>
            <a:endParaRPr lang="en-US" sz="1850" dirty="0"/>
          </a:p>
        </p:txBody>
      </p:sp>
      <p:sp>
        <p:nvSpPr>
          <p:cNvPr id="19" name="Text 11"/>
          <p:cNvSpPr/>
          <p:nvPr/>
        </p:nvSpPr>
        <p:spPr>
          <a:xfrm>
            <a:off x="8860536" y="2478024"/>
            <a:ext cx="164592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3</a:t>
            </a:r>
            <a:endParaRPr lang="en-US" sz="2320" dirty="0"/>
          </a:p>
        </p:txBody>
      </p:sp>
      <p:sp>
        <p:nvSpPr>
          <p:cNvPr id="20" name="Text 12"/>
          <p:cNvSpPr/>
          <p:nvPr/>
        </p:nvSpPr>
        <p:spPr>
          <a:xfrm>
            <a:off x="7571232" y="5934456"/>
            <a:ext cx="2743200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    • Tables for top performers</a:t>
            </a:r>
            <a:endParaRPr lang="en-US" sz="1850" dirty="0"/>
          </a:p>
        </p:txBody>
      </p:sp>
      <p:sp>
        <p:nvSpPr>
          <p:cNvPr id="21" name="Text 13"/>
          <p:cNvSpPr/>
          <p:nvPr/>
        </p:nvSpPr>
        <p:spPr>
          <a:xfrm>
            <a:off x="10817352" y="3520440"/>
            <a:ext cx="274320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585858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Step 4</a:t>
            </a:r>
            <a:endParaRPr lang="en-US" sz="2320" dirty="0"/>
          </a:p>
        </p:txBody>
      </p:sp>
      <p:sp>
        <p:nvSpPr>
          <p:cNvPr id="22" name="Text 14"/>
          <p:cNvSpPr/>
          <p:nvPr/>
        </p:nvSpPr>
        <p:spPr>
          <a:xfrm>
            <a:off x="10817352" y="4032504"/>
            <a:ext cx="2743200" cy="11887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 Add slicers/filters for Class and Exam Term to enable dynamic analysis</a:t>
            </a:r>
            <a:endParaRPr lang="en-US" sz="1850" dirty="0"/>
          </a:p>
        </p:txBody>
      </p:sp>
      <p:sp>
        <p:nvSpPr>
          <p:cNvPr id="23" name="Text 15"/>
          <p:cNvSpPr/>
          <p:nvPr/>
        </p:nvSpPr>
        <p:spPr>
          <a:xfrm>
            <a:off x="12106656" y="2478024"/>
            <a:ext cx="164592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4</a:t>
            </a:r>
            <a:endParaRPr lang="en-US" sz="232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graphicFrame>
        <p:nvGraphicFramePr>
          <p:cNvPr id="13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832104" y="2020824"/>
          <a:ext cx="13002768" cy="4343400"/>
        </p:xfrm>
        <a:graphic>
          <a:graphicData uri="http://schemas.openxmlformats.org/drawingml/2006/table">
            <a:tbl>
              <a:tblPr/>
              <a:tblGrid>
                <a:gridCol w="2167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7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7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7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7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7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8680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320"/>
                        </a:lnSpc>
                        <a:buNone/>
                      </a:pPr>
                      <a:r>
                        <a:rPr lang="en-US" sz="1850" dirty="0">
                          <a:solidFill>
                            <a:srgbClr val="585858"/>
                          </a:solidFill>
                          <a:latin typeface="思源宋体-思源宋体-Regular" pitchFamily="34" charset="0"/>
                          <a:ea typeface="思源宋体-思源宋体-Regular" pitchFamily="34" charset="-122"/>
                          <a:cs typeface="思源宋体-思源宋体-Regular" pitchFamily="34" charset="-120"/>
                        </a:rPr>
                        <a:t>Roll No</a:t>
                      </a:r>
                      <a:endParaRPr lang="en-US" sz="1200" dirty="0"/>
                    </a:p>
                  </a:txBody>
                  <a:tcPr marL="234950" marR="234950" marT="234950" marB="234950">
                    <a:lnL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320"/>
                        </a:lnSpc>
                        <a:buNone/>
                      </a:pPr>
                      <a:r>
                        <a:rPr lang="en-US" sz="1850" dirty="0">
                          <a:solidFill>
                            <a:srgbClr val="585858"/>
                          </a:solidFill>
                          <a:latin typeface="思源宋体-思源宋体-Regular" pitchFamily="34" charset="0"/>
                          <a:ea typeface="思源宋体-思源宋体-Regular" pitchFamily="34" charset="-122"/>
                          <a:cs typeface="思源宋体-思源宋体-Regular" pitchFamily="34" charset="-120"/>
                        </a:rPr>
                        <a:t>Name</a:t>
                      </a:r>
                      <a:endParaRPr lang="en-US" sz="1200" dirty="0"/>
                    </a:p>
                  </a:txBody>
                  <a:tcPr marL="234950" marR="234950" marT="234950" marB="234950">
                    <a:lnL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320"/>
                        </a:lnSpc>
                        <a:buNone/>
                      </a:pPr>
                      <a:r>
                        <a:rPr lang="en-US" sz="1850" dirty="0">
                          <a:solidFill>
                            <a:srgbClr val="585858"/>
                          </a:solidFill>
                          <a:latin typeface="思源宋体-思源宋体-Regular" pitchFamily="34" charset="0"/>
                          <a:ea typeface="思源宋体-思源宋体-Regular" pitchFamily="34" charset="-122"/>
                          <a:cs typeface="思源宋体-思源宋体-Regular" pitchFamily="34" charset="-120"/>
                        </a:rPr>
                        <a:t>Class</a:t>
                      </a:r>
                      <a:endParaRPr lang="en-US" sz="1200" dirty="0"/>
                    </a:p>
                  </a:txBody>
                  <a:tcPr marL="234950" marR="234950" marT="234950" marB="234950">
                    <a:lnL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320"/>
                        </a:lnSpc>
                        <a:buNone/>
                      </a:pPr>
                      <a:r>
                        <a:rPr lang="en-US" sz="1850" dirty="0">
                          <a:solidFill>
                            <a:srgbClr val="585858"/>
                          </a:solidFill>
                          <a:latin typeface="思源宋体-思源宋体-Regular" pitchFamily="34" charset="0"/>
                          <a:ea typeface="思源宋体-思源宋体-Regular" pitchFamily="34" charset="-122"/>
                          <a:cs typeface="思源宋体-思源宋体-Regular" pitchFamily="34" charset="-120"/>
                        </a:rPr>
                        <a:t>Exam Term</a:t>
                      </a:r>
                      <a:endParaRPr lang="en-US" sz="1200" dirty="0"/>
                    </a:p>
                  </a:txBody>
                  <a:tcPr marL="234950" marR="234950" marT="234950" marB="234950">
                    <a:lnL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320"/>
                        </a:lnSpc>
                        <a:buNone/>
                      </a:pPr>
                      <a:r>
                        <a:rPr lang="en-US" sz="1850" dirty="0">
                          <a:solidFill>
                            <a:srgbClr val="585858"/>
                          </a:solidFill>
                          <a:latin typeface="思源宋体-思源宋体-Regular" pitchFamily="34" charset="0"/>
                          <a:ea typeface="思源宋体-思源宋体-Regular" pitchFamily="34" charset="-122"/>
                          <a:cs typeface="思源宋体-思源宋体-Regular" pitchFamily="34" charset="-120"/>
                        </a:rPr>
                        <a:t>Subject</a:t>
                      </a:r>
                      <a:endParaRPr lang="en-US" sz="1200" dirty="0"/>
                    </a:p>
                  </a:txBody>
                  <a:tcPr marL="234950" marR="234950" marT="234950" marB="234950">
                    <a:lnL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320"/>
                        </a:lnSpc>
                        <a:buNone/>
                      </a:pPr>
                      <a:r>
                        <a:rPr lang="en-US" sz="1850" dirty="0">
                          <a:solidFill>
                            <a:srgbClr val="585858"/>
                          </a:solidFill>
                          <a:latin typeface="思源宋体-思源宋体-Regular" pitchFamily="34" charset="0"/>
                          <a:ea typeface="思源宋体-思源宋体-Regular" pitchFamily="34" charset="-122"/>
                          <a:cs typeface="思源宋体-思源宋体-Regular" pitchFamily="34" charset="-120"/>
                        </a:rPr>
                        <a:t>Marks</a:t>
                      </a:r>
                      <a:endParaRPr lang="en-US" sz="1200" dirty="0"/>
                    </a:p>
                  </a:txBody>
                  <a:tcPr marL="234950" marR="234950" marT="234950" marB="234950">
                    <a:lnL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320"/>
                        </a:lnSpc>
                        <a:buNone/>
                      </a:pPr>
                      <a:r>
                        <a:rPr lang="en-US" sz="1850" dirty="0">
                          <a:solidFill>
                            <a:srgbClr val="585858"/>
                          </a:solidFill>
                          <a:latin typeface="思源宋体-思源宋体-Regular" pitchFamily="34" charset="0"/>
                          <a:ea typeface="思源宋体-思源宋体-Regular" pitchFamily="34" charset="-122"/>
                          <a:cs typeface="思源宋体-思源宋体-Regular" pitchFamily="34" charset="-120"/>
                        </a:rPr>
                        <a:t>1001</a:t>
                      </a:r>
                      <a:endParaRPr lang="en-US" sz="1200" dirty="0"/>
                    </a:p>
                  </a:txBody>
                  <a:tcPr marL="234950" marR="234950" marT="234950" marB="234950">
                    <a:lnL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320"/>
                        </a:lnSpc>
                        <a:buNone/>
                      </a:pPr>
                      <a:r>
                        <a:rPr lang="en-US" sz="1850" dirty="0">
                          <a:solidFill>
                            <a:srgbClr val="585858"/>
                          </a:solidFill>
                          <a:latin typeface="思源宋体-思源宋体-Regular" pitchFamily="34" charset="0"/>
                          <a:ea typeface="思源宋体-思源宋体-Regular" pitchFamily="34" charset="-122"/>
                          <a:cs typeface="思源宋体-思源宋体-Regular" pitchFamily="34" charset="-120"/>
                        </a:rPr>
                        <a:t>Amit</a:t>
                      </a:r>
                      <a:endParaRPr lang="en-US" sz="1200" dirty="0"/>
                    </a:p>
                  </a:txBody>
                  <a:tcPr marL="234950" marR="234950" marT="234950" marB="234950">
                    <a:lnL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320"/>
                        </a:lnSpc>
                        <a:buNone/>
                      </a:pPr>
                      <a:r>
                        <a:rPr lang="en-US" sz="1850" dirty="0">
                          <a:solidFill>
                            <a:srgbClr val="585858"/>
                          </a:solidFill>
                          <a:latin typeface="思源宋体-思源宋体-Regular" pitchFamily="34" charset="0"/>
                          <a:ea typeface="思源宋体-思源宋体-Regular" pitchFamily="34" charset="-122"/>
                          <a:cs typeface="思源宋体-思源宋体-Regular" pitchFamily="34" charset="-120"/>
                        </a:rPr>
                        <a:t>10A</a:t>
                      </a:r>
                      <a:endParaRPr lang="en-US" sz="1200" dirty="0"/>
                    </a:p>
                  </a:txBody>
                  <a:tcPr marL="234950" marR="234950" marT="234950" marB="234950">
                    <a:lnL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320"/>
                        </a:lnSpc>
                        <a:buNone/>
                      </a:pPr>
                      <a:r>
                        <a:rPr lang="en-US" sz="1850" dirty="0">
                          <a:solidFill>
                            <a:srgbClr val="585858"/>
                          </a:solidFill>
                          <a:latin typeface="思源宋体-思源宋体-Regular" pitchFamily="34" charset="0"/>
                          <a:ea typeface="思源宋体-思源宋体-Regular" pitchFamily="34" charset="-122"/>
                          <a:cs typeface="思源宋体-思源宋体-Regular" pitchFamily="34" charset="-120"/>
                        </a:rPr>
                        <a:t>Term 1</a:t>
                      </a:r>
                      <a:endParaRPr lang="en-US" sz="1200" dirty="0"/>
                    </a:p>
                  </a:txBody>
                  <a:tcPr marL="234950" marR="234950" marT="234950" marB="234950">
                    <a:lnL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320"/>
                        </a:lnSpc>
                        <a:buNone/>
                      </a:pPr>
                      <a:r>
                        <a:rPr lang="en-US" sz="1850" dirty="0">
                          <a:solidFill>
                            <a:srgbClr val="585858"/>
                          </a:solidFill>
                          <a:latin typeface="思源宋体-思源宋体-Regular" pitchFamily="34" charset="0"/>
                          <a:ea typeface="思源宋体-思源宋体-Regular" pitchFamily="34" charset="-122"/>
                          <a:cs typeface="思源宋体-思源宋体-Regular" pitchFamily="34" charset="-120"/>
                        </a:rPr>
                        <a:t>Math</a:t>
                      </a:r>
                      <a:endParaRPr lang="en-US" sz="1200" dirty="0"/>
                    </a:p>
                  </a:txBody>
                  <a:tcPr marL="234950" marR="234950" marT="234950" marB="234950">
                    <a:lnL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320"/>
                        </a:lnSpc>
                        <a:buNone/>
                      </a:pPr>
                      <a:r>
                        <a:rPr lang="en-US" sz="1850" dirty="0">
                          <a:solidFill>
                            <a:srgbClr val="585858"/>
                          </a:solidFill>
                          <a:latin typeface="思源宋体-思源宋体-Regular" pitchFamily="34" charset="0"/>
                          <a:ea typeface="思源宋体-思源宋体-Regular" pitchFamily="34" charset="-122"/>
                          <a:cs typeface="思源宋体-思源宋体-Regular" pitchFamily="34" charset="-120"/>
                        </a:rPr>
                        <a:t>85</a:t>
                      </a:r>
                      <a:endParaRPr lang="en-US" sz="1200" dirty="0"/>
                    </a:p>
                  </a:txBody>
                  <a:tcPr marL="234950" marR="234950" marT="234950" marB="234950">
                    <a:lnL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320"/>
                        </a:lnSpc>
                        <a:buNone/>
                      </a:pPr>
                      <a:r>
                        <a:rPr lang="en-US" sz="1850" dirty="0">
                          <a:solidFill>
                            <a:srgbClr val="585858"/>
                          </a:solidFill>
                          <a:latin typeface="思源宋体-思源宋体-Regular" pitchFamily="34" charset="0"/>
                          <a:ea typeface="思源宋体-思源宋体-Regular" pitchFamily="34" charset="-122"/>
                          <a:cs typeface="思源宋体-思源宋体-Regular" pitchFamily="34" charset="-120"/>
                        </a:rPr>
                        <a:t>1001</a:t>
                      </a:r>
                      <a:endParaRPr lang="en-US" sz="1200" dirty="0"/>
                    </a:p>
                  </a:txBody>
                  <a:tcPr marL="234950" marR="234950" marT="234950" marB="234950">
                    <a:lnL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320"/>
                        </a:lnSpc>
                        <a:buNone/>
                      </a:pPr>
                      <a:r>
                        <a:rPr lang="en-US" sz="1850" dirty="0">
                          <a:solidFill>
                            <a:srgbClr val="585858"/>
                          </a:solidFill>
                          <a:latin typeface="思源宋体-思源宋体-Regular" pitchFamily="34" charset="0"/>
                          <a:ea typeface="思源宋体-思源宋体-Regular" pitchFamily="34" charset="-122"/>
                          <a:cs typeface="思源宋体-思源宋体-Regular" pitchFamily="34" charset="-120"/>
                        </a:rPr>
                        <a:t>Amit</a:t>
                      </a:r>
                      <a:endParaRPr lang="en-US" sz="1200" dirty="0"/>
                    </a:p>
                  </a:txBody>
                  <a:tcPr marL="234950" marR="234950" marT="234950" marB="234950">
                    <a:lnL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320"/>
                        </a:lnSpc>
                        <a:buNone/>
                      </a:pPr>
                      <a:r>
                        <a:rPr lang="en-US" sz="1850" dirty="0">
                          <a:solidFill>
                            <a:srgbClr val="585858"/>
                          </a:solidFill>
                          <a:latin typeface="思源宋体-思源宋体-Regular" pitchFamily="34" charset="0"/>
                          <a:ea typeface="思源宋体-思源宋体-Regular" pitchFamily="34" charset="-122"/>
                          <a:cs typeface="思源宋体-思源宋体-Regular" pitchFamily="34" charset="-120"/>
                        </a:rPr>
                        <a:t>10A</a:t>
                      </a:r>
                      <a:endParaRPr lang="en-US" sz="1200" dirty="0"/>
                    </a:p>
                  </a:txBody>
                  <a:tcPr marL="234950" marR="234950" marT="234950" marB="234950">
                    <a:lnL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320"/>
                        </a:lnSpc>
                        <a:buNone/>
                      </a:pPr>
                      <a:r>
                        <a:rPr lang="en-US" sz="1850" dirty="0">
                          <a:solidFill>
                            <a:srgbClr val="585858"/>
                          </a:solidFill>
                          <a:latin typeface="思源宋体-思源宋体-Regular" pitchFamily="34" charset="0"/>
                          <a:ea typeface="思源宋体-思源宋体-Regular" pitchFamily="34" charset="-122"/>
                          <a:cs typeface="思源宋体-思源宋体-Regular" pitchFamily="34" charset="-120"/>
                        </a:rPr>
                        <a:t>Term 1</a:t>
                      </a:r>
                      <a:endParaRPr lang="en-US" sz="1200" dirty="0"/>
                    </a:p>
                  </a:txBody>
                  <a:tcPr marL="234950" marR="234950" marT="234950" marB="234950">
                    <a:lnL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320"/>
                        </a:lnSpc>
                        <a:buNone/>
                      </a:pPr>
                      <a:r>
                        <a:rPr lang="en-US" sz="1850" dirty="0">
                          <a:solidFill>
                            <a:srgbClr val="585858"/>
                          </a:solidFill>
                          <a:latin typeface="思源宋体-思源宋体-Regular" pitchFamily="34" charset="0"/>
                          <a:ea typeface="思源宋体-思源宋体-Regular" pitchFamily="34" charset="-122"/>
                          <a:cs typeface="思源宋体-思源宋体-Regular" pitchFamily="34" charset="-120"/>
                        </a:rPr>
                        <a:t>English</a:t>
                      </a:r>
                      <a:endParaRPr lang="en-US" sz="1200" dirty="0"/>
                    </a:p>
                  </a:txBody>
                  <a:tcPr marL="234950" marR="234950" marT="234950" marB="234950">
                    <a:lnL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320"/>
                        </a:lnSpc>
                        <a:buNone/>
                      </a:pPr>
                      <a:r>
                        <a:rPr lang="en-US" sz="1850" dirty="0">
                          <a:solidFill>
                            <a:srgbClr val="585858"/>
                          </a:solidFill>
                          <a:latin typeface="思源宋体-思源宋体-Regular" pitchFamily="34" charset="0"/>
                          <a:ea typeface="思源宋体-思源宋体-Regular" pitchFamily="34" charset="-122"/>
                          <a:cs typeface="思源宋体-思源宋体-Regular" pitchFamily="34" charset="-120"/>
                        </a:rPr>
                        <a:t>78</a:t>
                      </a:r>
                      <a:endParaRPr lang="en-US" sz="1200" dirty="0"/>
                    </a:p>
                  </a:txBody>
                  <a:tcPr marL="234950" marR="234950" marT="234950" marB="234950">
                    <a:lnL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320"/>
                        </a:lnSpc>
                        <a:buNone/>
                      </a:pPr>
                      <a:r>
                        <a:rPr lang="en-US" sz="1850" dirty="0">
                          <a:solidFill>
                            <a:srgbClr val="585858"/>
                          </a:solidFill>
                          <a:latin typeface="思源宋体-思源宋体-Regular" pitchFamily="34" charset="0"/>
                          <a:ea typeface="思源宋体-思源宋体-Regular" pitchFamily="34" charset="-122"/>
                          <a:cs typeface="思源宋体-思源宋体-Regular" pitchFamily="34" charset="-120"/>
                        </a:rPr>
                        <a:t>1002</a:t>
                      </a:r>
                      <a:endParaRPr lang="en-US" sz="1200" dirty="0"/>
                    </a:p>
                  </a:txBody>
                  <a:tcPr marL="234950" marR="234950" marT="234950" marB="234950">
                    <a:lnL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320"/>
                        </a:lnSpc>
                        <a:buNone/>
                      </a:pPr>
                      <a:r>
                        <a:rPr lang="en-US" sz="1850" dirty="0">
                          <a:solidFill>
                            <a:srgbClr val="585858"/>
                          </a:solidFill>
                          <a:latin typeface="思源宋体-思源宋体-Regular" pitchFamily="34" charset="0"/>
                          <a:ea typeface="思源宋体-思源宋体-Regular" pitchFamily="34" charset="-122"/>
                          <a:cs typeface="思源宋体-思源宋体-Regular" pitchFamily="34" charset="-120"/>
                        </a:rPr>
                        <a:t>Priya</a:t>
                      </a:r>
                      <a:endParaRPr lang="en-US" sz="1200" dirty="0"/>
                    </a:p>
                  </a:txBody>
                  <a:tcPr marL="234950" marR="234950" marT="234950" marB="234950">
                    <a:lnL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320"/>
                        </a:lnSpc>
                        <a:buNone/>
                      </a:pPr>
                      <a:r>
                        <a:rPr lang="en-US" sz="1850" dirty="0">
                          <a:solidFill>
                            <a:srgbClr val="585858"/>
                          </a:solidFill>
                          <a:latin typeface="思源宋体-思源宋体-Regular" pitchFamily="34" charset="0"/>
                          <a:ea typeface="思源宋体-思源宋体-Regular" pitchFamily="34" charset="-122"/>
                          <a:cs typeface="思源宋体-思源宋体-Regular" pitchFamily="34" charset="-120"/>
                        </a:rPr>
                        <a:t>10A</a:t>
                      </a:r>
                      <a:endParaRPr lang="en-US" sz="1200" dirty="0"/>
                    </a:p>
                  </a:txBody>
                  <a:tcPr marL="234950" marR="234950" marT="234950" marB="234950">
                    <a:lnL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320"/>
                        </a:lnSpc>
                        <a:buNone/>
                      </a:pPr>
                      <a:r>
                        <a:rPr lang="en-US" sz="1850" dirty="0">
                          <a:solidFill>
                            <a:srgbClr val="585858"/>
                          </a:solidFill>
                          <a:latin typeface="思源宋体-思源宋体-Regular" pitchFamily="34" charset="0"/>
                          <a:ea typeface="思源宋体-思源宋体-Regular" pitchFamily="34" charset="-122"/>
                          <a:cs typeface="思源宋体-思源宋体-Regular" pitchFamily="34" charset="-120"/>
                        </a:rPr>
                        <a:t>Term 1</a:t>
                      </a:r>
                      <a:endParaRPr lang="en-US" sz="1200" dirty="0"/>
                    </a:p>
                  </a:txBody>
                  <a:tcPr marL="234950" marR="234950" marT="234950" marB="234950">
                    <a:lnL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320"/>
                        </a:lnSpc>
                        <a:buNone/>
                      </a:pPr>
                      <a:r>
                        <a:rPr lang="en-US" sz="1850" dirty="0">
                          <a:solidFill>
                            <a:srgbClr val="585858"/>
                          </a:solidFill>
                          <a:latin typeface="思源宋体-思源宋体-Regular" pitchFamily="34" charset="0"/>
                          <a:ea typeface="思源宋体-思源宋体-Regular" pitchFamily="34" charset="-122"/>
                          <a:cs typeface="思源宋体-思源宋体-Regular" pitchFamily="34" charset="-120"/>
                        </a:rPr>
                        <a:t>Math</a:t>
                      </a:r>
                      <a:endParaRPr lang="en-US" sz="1200" dirty="0"/>
                    </a:p>
                  </a:txBody>
                  <a:tcPr marL="234950" marR="234950" marT="234950" marB="234950">
                    <a:lnL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320"/>
                        </a:lnSpc>
                        <a:buNone/>
                      </a:pPr>
                      <a:r>
                        <a:rPr lang="en-US" sz="1850" dirty="0">
                          <a:solidFill>
                            <a:srgbClr val="585858"/>
                          </a:solidFill>
                          <a:latin typeface="思源宋体-思源宋体-Regular" pitchFamily="34" charset="0"/>
                          <a:ea typeface="思源宋体-思源宋体-Regular" pitchFamily="34" charset="-122"/>
                          <a:cs typeface="思源宋体-思源宋体-Regular" pitchFamily="34" charset="-120"/>
                        </a:rPr>
                        <a:t>88</a:t>
                      </a:r>
                      <a:endParaRPr lang="en-US" sz="1200" dirty="0"/>
                    </a:p>
                  </a:txBody>
                  <a:tcPr marL="234950" marR="234950" marT="234950" marB="234950">
                    <a:lnL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320"/>
                        </a:lnSpc>
                        <a:buNone/>
                      </a:pPr>
                      <a:r>
                        <a:rPr lang="en-US" sz="1850" dirty="0">
                          <a:solidFill>
                            <a:srgbClr val="585858"/>
                          </a:solidFill>
                          <a:latin typeface="思源宋体-思源宋体-Regular" pitchFamily="34" charset="0"/>
                          <a:ea typeface="思源宋体-思源宋体-Regular" pitchFamily="34" charset="-122"/>
                          <a:cs typeface="思源宋体-思源宋体-Regular" pitchFamily="34" charset="-120"/>
                        </a:rPr>
                        <a:t>...</a:t>
                      </a:r>
                      <a:endParaRPr lang="en-US" sz="1200" dirty="0"/>
                    </a:p>
                  </a:txBody>
                  <a:tcPr marL="234950" marR="234950" marT="234950" marB="234950">
                    <a:lnL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320"/>
                        </a:lnSpc>
                        <a:buNone/>
                      </a:pPr>
                      <a:r>
                        <a:rPr lang="en-US" sz="1850" dirty="0">
                          <a:solidFill>
                            <a:srgbClr val="585858"/>
                          </a:solidFill>
                          <a:latin typeface="思源宋体-思源宋体-Regular" pitchFamily="34" charset="0"/>
                          <a:ea typeface="思源宋体-思源宋体-Regular" pitchFamily="34" charset="-122"/>
                          <a:cs typeface="思源宋体-思源宋体-Regular" pitchFamily="34" charset="-120"/>
                        </a:rPr>
                        <a:t>...</a:t>
                      </a:r>
                      <a:endParaRPr lang="en-US" sz="1200" dirty="0"/>
                    </a:p>
                  </a:txBody>
                  <a:tcPr marL="234950" marR="234950" marT="234950" marB="234950">
                    <a:lnL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320"/>
                        </a:lnSpc>
                        <a:buNone/>
                      </a:pPr>
                      <a:r>
                        <a:rPr lang="en-US" sz="1850" dirty="0">
                          <a:solidFill>
                            <a:srgbClr val="585858"/>
                          </a:solidFill>
                          <a:latin typeface="思源宋体-思源宋体-Regular" pitchFamily="34" charset="0"/>
                          <a:ea typeface="思源宋体-思源宋体-Regular" pitchFamily="34" charset="-122"/>
                          <a:cs typeface="思源宋体-思源宋体-Regular" pitchFamily="34" charset="-120"/>
                        </a:rPr>
                        <a:t>...</a:t>
                      </a:r>
                      <a:endParaRPr lang="en-US" sz="1200" dirty="0"/>
                    </a:p>
                  </a:txBody>
                  <a:tcPr marL="234950" marR="234950" marT="234950" marB="234950">
                    <a:lnL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320"/>
                        </a:lnSpc>
                        <a:buNone/>
                      </a:pPr>
                      <a:r>
                        <a:rPr lang="en-US" sz="1850" dirty="0">
                          <a:solidFill>
                            <a:srgbClr val="585858"/>
                          </a:solidFill>
                          <a:latin typeface="思源宋体-思源宋体-Regular" pitchFamily="34" charset="0"/>
                          <a:ea typeface="思源宋体-思源宋体-Regular" pitchFamily="34" charset="-122"/>
                          <a:cs typeface="思源宋体-思源宋体-Regular" pitchFamily="34" charset="-120"/>
                        </a:rPr>
                        <a:t>...</a:t>
                      </a:r>
                      <a:endParaRPr lang="en-US" sz="1200" dirty="0"/>
                    </a:p>
                  </a:txBody>
                  <a:tcPr marL="234950" marR="234950" marT="234950" marB="234950">
                    <a:lnL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320"/>
                        </a:lnSpc>
                        <a:buNone/>
                      </a:pPr>
                      <a:r>
                        <a:rPr lang="en-US" sz="1850" dirty="0">
                          <a:solidFill>
                            <a:srgbClr val="585858"/>
                          </a:solidFill>
                          <a:latin typeface="思源宋体-思源宋体-Regular" pitchFamily="34" charset="0"/>
                          <a:ea typeface="思源宋体-思源宋体-Regular" pitchFamily="34" charset="-122"/>
                          <a:cs typeface="思源宋体-思源宋体-Regular" pitchFamily="34" charset="-120"/>
                        </a:rPr>
                        <a:t>...</a:t>
                      </a:r>
                      <a:endParaRPr lang="en-US" sz="1200" dirty="0"/>
                    </a:p>
                  </a:txBody>
                  <a:tcPr marL="234950" marR="234950" marT="234950" marB="234950">
                    <a:lnL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320"/>
                        </a:lnSpc>
                        <a:buNone/>
                      </a:pPr>
                      <a:r>
                        <a:rPr lang="en-US" sz="1850" dirty="0">
                          <a:solidFill>
                            <a:srgbClr val="585858"/>
                          </a:solidFill>
                          <a:latin typeface="思源宋体-思源宋体-Regular" pitchFamily="34" charset="0"/>
                          <a:ea typeface="思源宋体-思源宋体-Regular" pitchFamily="34" charset="-122"/>
                          <a:cs typeface="思源宋体-思源宋体-Regular" pitchFamily="34" charset="-120"/>
                        </a:rPr>
                        <a:t>...</a:t>
                      </a:r>
                      <a:endParaRPr lang="en-US" sz="1200" dirty="0"/>
                    </a:p>
                  </a:txBody>
                  <a:tcPr marL="234950" marR="234950" marT="234950" marB="234950">
                    <a:lnL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BDC3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 0"/>
          <p:cNvSpPr/>
          <p:nvPr/>
        </p:nvSpPr>
        <p:spPr>
          <a:xfrm>
            <a:off x="832104" y="1024128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292929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Sample Dataset</a:t>
            </a:r>
            <a:endParaRPr lang="en-US" sz="4640" dirty="0"/>
          </a:p>
        </p:txBody>
      </p:sp>
      <p:sp>
        <p:nvSpPr>
          <p:cNvPr id="5" name="Text 1"/>
          <p:cNvSpPr/>
          <p:nvPr/>
        </p:nvSpPr>
        <p:spPr>
          <a:xfrm>
            <a:off x="1078992" y="6793992"/>
            <a:ext cx="1248156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Explain that dataset contains student-wise subject marks along with class and term info.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280" y="1965960"/>
            <a:ext cx="1216152" cy="121615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5560" y="1965960"/>
            <a:ext cx="914400" cy="1216152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832104" y="832104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292929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Grade Calculation Logic</a:t>
            </a:r>
            <a:endParaRPr lang="en-US" sz="4640" dirty="0"/>
          </a:p>
        </p:txBody>
      </p:sp>
      <p:sp>
        <p:nvSpPr>
          <p:cNvPr id="6" name="Text 1"/>
          <p:cNvSpPr/>
          <p:nvPr/>
        </p:nvSpPr>
        <p:spPr>
          <a:xfrm>
            <a:off x="960120" y="3410712"/>
            <a:ext cx="6053328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Grades assigned based on marks:</a:t>
            </a:r>
            <a:endParaRPr lang="en-US" sz="1850" dirty="0"/>
          </a:p>
        </p:txBody>
      </p:sp>
      <p:sp>
        <p:nvSpPr>
          <p:cNvPr id="7" name="Text 2"/>
          <p:cNvSpPr/>
          <p:nvPr/>
        </p:nvSpPr>
        <p:spPr>
          <a:xfrm>
            <a:off x="960120" y="3849624"/>
            <a:ext cx="6053328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    • A: ≥ 90</a:t>
            </a:r>
            <a:endParaRPr lang="en-US" sz="1850" dirty="0"/>
          </a:p>
        </p:txBody>
      </p:sp>
      <p:sp>
        <p:nvSpPr>
          <p:cNvPr id="8" name="Text 3"/>
          <p:cNvSpPr/>
          <p:nvPr/>
        </p:nvSpPr>
        <p:spPr>
          <a:xfrm>
            <a:off x="960120" y="4288536"/>
            <a:ext cx="6053328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    • B: 80–89</a:t>
            </a:r>
            <a:endParaRPr lang="en-US" sz="1850" dirty="0"/>
          </a:p>
        </p:txBody>
      </p:sp>
      <p:sp>
        <p:nvSpPr>
          <p:cNvPr id="9" name="Text 4"/>
          <p:cNvSpPr/>
          <p:nvPr/>
        </p:nvSpPr>
        <p:spPr>
          <a:xfrm>
            <a:off x="960120" y="4718304"/>
            <a:ext cx="6053328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    • C: 70–79</a:t>
            </a:r>
            <a:endParaRPr lang="en-US" sz="1850" dirty="0"/>
          </a:p>
        </p:txBody>
      </p:sp>
      <p:sp>
        <p:nvSpPr>
          <p:cNvPr id="10" name="Text 5"/>
          <p:cNvSpPr/>
          <p:nvPr/>
        </p:nvSpPr>
        <p:spPr>
          <a:xfrm>
            <a:off x="960120" y="5157216"/>
            <a:ext cx="6053328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    • D: 60–69</a:t>
            </a:r>
            <a:endParaRPr lang="en-US" sz="1850" dirty="0"/>
          </a:p>
        </p:txBody>
      </p:sp>
      <p:sp>
        <p:nvSpPr>
          <p:cNvPr id="11" name="Text 6"/>
          <p:cNvSpPr/>
          <p:nvPr/>
        </p:nvSpPr>
        <p:spPr>
          <a:xfrm>
            <a:off x="960120" y="5596128"/>
            <a:ext cx="6053328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    • F: &lt; 60</a:t>
            </a:r>
            <a:endParaRPr lang="en-US" sz="1850" dirty="0"/>
          </a:p>
        </p:txBody>
      </p:sp>
      <p:sp>
        <p:nvSpPr>
          <p:cNvPr id="12" name="Text 7"/>
          <p:cNvSpPr/>
          <p:nvPr/>
        </p:nvSpPr>
        <p:spPr>
          <a:xfrm>
            <a:off x="832104" y="6291072"/>
            <a:ext cx="1298448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=IF(Marks&gt;=90,"A",IF(Marks&gt;=80,"B",IF(Marks&gt;=70,"C",IF(Marks&gt;=60,"D","F"))))</a:t>
            </a:r>
            <a:endParaRPr lang="en-US" sz="1850" dirty="0"/>
          </a:p>
        </p:txBody>
      </p:sp>
      <p:sp>
        <p:nvSpPr>
          <p:cNvPr id="13" name="Text 8"/>
          <p:cNvSpPr/>
          <p:nvPr/>
        </p:nvSpPr>
        <p:spPr>
          <a:xfrm>
            <a:off x="1078992" y="6986016"/>
            <a:ext cx="1248156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This helps categorize performance levels effectively.</a:t>
            </a:r>
            <a:endParaRPr lang="en-US" sz="1850" dirty="0"/>
          </a:p>
        </p:txBody>
      </p:sp>
      <p:sp>
        <p:nvSpPr>
          <p:cNvPr id="14" name="Text 9"/>
          <p:cNvSpPr/>
          <p:nvPr/>
        </p:nvSpPr>
        <p:spPr>
          <a:xfrm>
            <a:off x="7626096" y="3410712"/>
            <a:ext cx="6053328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Formula used:</a:t>
            </a:r>
            <a:endParaRPr lang="en-US" sz="18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304495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2104" y="3456432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292929"/>
                </a:solidFill>
                <a:latin typeface="思源宋体-思源宋体-ExtraLight" pitchFamily="34" charset="0"/>
                <a:ea typeface="思源宋体-思源宋体-ExtraLight" pitchFamily="34" charset="-122"/>
                <a:cs typeface="思源宋体-思源宋体-ExtraLight" pitchFamily="34" charset="-120"/>
              </a:rPr>
              <a:t>Data Analysis Visuals - Subject-wise Averages</a:t>
            </a:r>
            <a:endParaRPr lang="en-US" sz="4640" dirty="0"/>
          </a:p>
        </p:txBody>
      </p:sp>
      <p:sp>
        <p:nvSpPr>
          <p:cNvPr id="5" name="Text 1"/>
          <p:cNvSpPr/>
          <p:nvPr/>
        </p:nvSpPr>
        <p:spPr>
          <a:xfrm>
            <a:off x="1078992" y="4590288"/>
            <a:ext cx="1248156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Bar Chart showing average scores by subject: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1078992" y="5029200"/>
            <a:ext cx="1248156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    • Depicts which subjects have higher or lower average marks.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1078992" y="5468112"/>
            <a:ext cx="1248156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585858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    • Allows quick identification of strengths and weaknesses in different subjects.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805</Words>
  <Application>Microsoft Office PowerPoint</Application>
  <PresentationFormat>Custom</PresentationFormat>
  <Paragraphs>155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思源宋体-思源宋体-ExtraLight</vt:lpstr>
      <vt:lpstr>思源宋体-思源宋体-Regular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KUSH KUMAR</cp:lastModifiedBy>
  <cp:revision>3</cp:revision>
  <dcterms:created xsi:type="dcterms:W3CDTF">2025-08-04T18:30:26Z</dcterms:created>
  <dcterms:modified xsi:type="dcterms:W3CDTF">2025-08-04T18:39:25Z</dcterms:modified>
</cp:coreProperties>
</file>