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4" r:id="rId1"/>
  </p:sldMasterIdLst>
  <p:notesMasterIdLst>
    <p:notesMasterId r:id="rId18"/>
  </p:notesMasterIdLst>
  <p:sldIdLst>
    <p:sldId id="281" r:id="rId2"/>
    <p:sldId id="257" r:id="rId3"/>
    <p:sldId id="282" r:id="rId4"/>
    <p:sldId id="258" r:id="rId5"/>
    <p:sldId id="259" r:id="rId6"/>
    <p:sldId id="277" r:id="rId7"/>
    <p:sldId id="261" r:id="rId8"/>
    <p:sldId id="262" r:id="rId9"/>
    <p:sldId id="265" r:id="rId10"/>
    <p:sldId id="266" r:id="rId11"/>
    <p:sldId id="269" r:id="rId12"/>
    <p:sldId id="274" r:id="rId13"/>
    <p:sldId id="276" r:id="rId14"/>
    <p:sldId id="275" r:id="rId15"/>
    <p:sldId id="279" r:id="rId16"/>
    <p:sldId id="280"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28" autoAdjust="0"/>
  </p:normalViewPr>
  <p:slideViewPr>
    <p:cSldViewPr>
      <p:cViewPr varScale="1">
        <p:scale>
          <a:sx n="64" d="100"/>
          <a:sy n="64" d="100"/>
        </p:scale>
        <p:origin x="72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0AE94CB-0331-4EE6-BB50-A4C4CE6DC7CC}" type="datetimeFigureOut">
              <a:rPr lang="en-IN" smtClean="0"/>
              <a:t>06-11-2017</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013ACFB-292E-4887-AF62-E0CD2D2515AB}" type="slidenum">
              <a:rPr lang="en-IN" smtClean="0"/>
              <a:t>‹#›</a:t>
            </a:fld>
            <a:endParaRPr lang="en-IN"/>
          </a:p>
        </p:txBody>
      </p:sp>
    </p:spTree>
    <p:extLst>
      <p:ext uri="{BB962C8B-B14F-4D97-AF65-F5344CB8AC3E}">
        <p14:creationId xmlns:p14="http://schemas.microsoft.com/office/powerpoint/2010/main" val="17751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13ACFB-292E-4887-AF62-E0CD2D2515AB}" type="slidenum">
              <a:rPr lang="en-IN" smtClean="0"/>
              <a:t>2</a:t>
            </a:fld>
            <a:endParaRPr lang="en-IN"/>
          </a:p>
        </p:txBody>
      </p:sp>
    </p:spTree>
    <p:extLst>
      <p:ext uri="{BB962C8B-B14F-4D97-AF65-F5344CB8AC3E}">
        <p14:creationId xmlns:p14="http://schemas.microsoft.com/office/powerpoint/2010/main" val="3008573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7326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5507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25333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2830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0227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90493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2473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9360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0446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5876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20357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11/6/2017</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6705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11/6/2017</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8950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11/6/2017</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68573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4083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6741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11/6/2017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223349242"/>
      </p:ext>
    </p:extLst>
  </p:cSld>
  <p:clrMap bg1="lt1" tx1="dk1" bg2="lt2" tx2="dk2" accent1="accent1" accent2="accent2" accent3="accent3" accent4="accent4" accent5="accent5" accent6="accent6" hlink="hlink" folHlink="folHlink"/>
  <p:sldLayoutIdLst>
    <p:sldLayoutId id="2147484255" r:id="rId1"/>
    <p:sldLayoutId id="2147484256" r:id="rId2"/>
    <p:sldLayoutId id="2147484257" r:id="rId3"/>
    <p:sldLayoutId id="2147484258" r:id="rId4"/>
    <p:sldLayoutId id="2147484259" r:id="rId5"/>
    <p:sldLayoutId id="2147484260" r:id="rId6"/>
    <p:sldLayoutId id="2147484261" r:id="rId7"/>
    <p:sldLayoutId id="2147484262" r:id="rId8"/>
    <p:sldLayoutId id="2147484263" r:id="rId9"/>
    <p:sldLayoutId id="2147484264" r:id="rId10"/>
    <p:sldLayoutId id="2147484265" r:id="rId11"/>
    <p:sldLayoutId id="2147484266" r:id="rId12"/>
    <p:sldLayoutId id="2147484267" r:id="rId13"/>
    <p:sldLayoutId id="2147484268" r:id="rId14"/>
    <p:sldLayoutId id="2147484269" r:id="rId15"/>
    <p:sldLayoutId id="21474842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228600"/>
            <a:ext cx="12192000" cy="5867400"/>
          </a:xfrm>
        </p:spPr>
        <p:txBody>
          <a:bodyPr>
            <a:noAutofit/>
          </a:bodyPr>
          <a:lstStyle/>
          <a:p>
            <a:r>
              <a:rPr lang="en-IN" sz="6000" b="1" dirty="0" smtClean="0">
                <a:solidFill>
                  <a:srgbClr val="FF0000"/>
                </a:solidFill>
                <a:effectLst>
                  <a:outerShdw blurRad="38100" dist="38100" dir="2700000" algn="tl">
                    <a:srgbClr val="000000">
                      <a:alpha val="43137"/>
                    </a:srgbClr>
                  </a:outerShdw>
                </a:effectLst>
              </a:rPr>
              <a:t/>
            </a:r>
            <a:br>
              <a:rPr lang="en-IN" sz="6000" b="1" dirty="0" smtClean="0">
                <a:solidFill>
                  <a:srgbClr val="FF0000"/>
                </a:solidFill>
                <a:effectLst>
                  <a:outerShdw blurRad="38100" dist="38100" dir="2700000" algn="tl">
                    <a:srgbClr val="000000">
                      <a:alpha val="43137"/>
                    </a:srgbClr>
                  </a:outerShdw>
                </a:effectLst>
              </a:rPr>
            </a:br>
            <a:r>
              <a:rPr lang="en-IN" sz="6000" b="1" dirty="0" smtClean="0">
                <a:solidFill>
                  <a:srgbClr val="FF0000"/>
                </a:solidFill>
                <a:effectLst>
                  <a:outerShdw blurRad="38100" dist="38100" dir="2700000" algn="tl">
                    <a:srgbClr val="000000">
                      <a:alpha val="43137"/>
                    </a:srgbClr>
                  </a:outerShdw>
                </a:effectLst>
              </a:rPr>
              <a:t>				</a:t>
            </a:r>
            <a:r>
              <a:rPr lang="en-IN" sz="6000" b="1" dirty="0" smtClean="0">
                <a:solidFill>
                  <a:schemeClr val="accent2">
                    <a:lumMod val="50000"/>
                  </a:schemeClr>
                </a:solidFill>
                <a:effectLst>
                  <a:outerShdw blurRad="38100" dist="38100" dir="2700000" algn="tl">
                    <a:srgbClr val="000000">
                      <a:alpha val="43137"/>
                    </a:srgbClr>
                  </a:outerShdw>
                </a:effectLst>
              </a:rPr>
              <a:t>	  </a:t>
            </a:r>
            <a:r>
              <a:rPr lang="en-IN" sz="8800" b="1" dirty="0" smtClean="0">
                <a:solidFill>
                  <a:schemeClr val="accent2">
                    <a:lumMod val="50000"/>
                  </a:schemeClr>
                </a:solidFill>
                <a:effectLst>
                  <a:outerShdw blurRad="38100" dist="38100" dir="2700000" algn="tl">
                    <a:srgbClr val="000000">
                      <a:alpha val="43137"/>
                    </a:srgbClr>
                  </a:outerShdw>
                </a:effectLst>
              </a:rPr>
              <a:t>PARALLEL</a:t>
            </a:r>
            <a:br>
              <a:rPr lang="en-IN" sz="8800" b="1" dirty="0" smtClean="0">
                <a:solidFill>
                  <a:schemeClr val="accent2">
                    <a:lumMod val="50000"/>
                  </a:schemeClr>
                </a:solidFill>
                <a:effectLst>
                  <a:outerShdw blurRad="38100" dist="38100" dir="2700000" algn="tl">
                    <a:srgbClr val="000000">
                      <a:alpha val="43137"/>
                    </a:srgbClr>
                  </a:outerShdw>
                </a:effectLst>
              </a:rPr>
            </a:br>
            <a:r>
              <a:rPr lang="en-IN" sz="8800" b="1" dirty="0" smtClean="0">
                <a:solidFill>
                  <a:schemeClr val="tx1"/>
                </a:solidFill>
                <a:effectLst>
                  <a:outerShdw blurRad="38100" dist="38100" dir="2700000" algn="tl">
                    <a:srgbClr val="000000">
                      <a:alpha val="43137"/>
                    </a:srgbClr>
                  </a:outerShdw>
                </a:effectLst>
              </a:rPr>
              <a:t>   </a:t>
            </a:r>
            <a:r>
              <a:rPr lang="en-IN" sz="8800" b="1" dirty="0" smtClean="0">
                <a:solidFill>
                  <a:schemeClr val="accent2">
                    <a:lumMod val="50000"/>
                  </a:schemeClr>
                </a:solidFill>
                <a:effectLst>
                  <a:outerShdw blurRad="38100" dist="38100" dir="2700000" algn="tl">
                    <a:srgbClr val="000000">
                      <a:alpha val="43137"/>
                    </a:srgbClr>
                  </a:outerShdw>
                </a:effectLst>
              </a:rPr>
              <a:t>SUDOKU SOLVER </a:t>
            </a:r>
            <a:r>
              <a:rPr lang="en-IN" sz="9000" b="1" dirty="0" smtClean="0">
                <a:solidFill>
                  <a:srgbClr val="FF0000"/>
                </a:solidFill>
                <a:effectLst>
                  <a:outerShdw blurRad="38100" dist="38100" dir="2700000" algn="tl">
                    <a:srgbClr val="000000">
                      <a:alpha val="43137"/>
                    </a:srgbClr>
                  </a:outerShdw>
                </a:effectLst>
              </a:rPr>
              <a:t/>
            </a:r>
            <a:br>
              <a:rPr lang="en-IN" sz="9000" b="1" dirty="0" smtClean="0">
                <a:solidFill>
                  <a:srgbClr val="FF0000"/>
                </a:solidFill>
                <a:effectLst>
                  <a:outerShdw blurRad="38100" dist="38100" dir="2700000" algn="tl">
                    <a:srgbClr val="000000">
                      <a:alpha val="43137"/>
                    </a:srgbClr>
                  </a:outerShdw>
                </a:effectLst>
              </a:rPr>
            </a:br>
            <a:r>
              <a:rPr lang="en-IN" sz="5000" b="1" dirty="0">
                <a:effectLst>
                  <a:outerShdw blurRad="38100" dist="38100" dir="2700000" algn="tl">
                    <a:srgbClr val="000000">
                      <a:alpha val="43137"/>
                    </a:srgbClr>
                  </a:outerShdw>
                </a:effectLst>
              </a:rPr>
              <a:t> </a:t>
            </a:r>
            <a:r>
              <a:rPr lang="en-IN" sz="5000" b="1" dirty="0" smtClean="0">
                <a:effectLst>
                  <a:outerShdw blurRad="38100" dist="38100" dir="2700000" algn="tl">
                    <a:srgbClr val="000000">
                      <a:alpha val="43137"/>
                    </a:srgbClr>
                  </a:outerShdw>
                </a:effectLst>
              </a:rPr>
              <a:t> </a:t>
            </a:r>
            <a:br>
              <a:rPr lang="en-IN" sz="5000" b="1" dirty="0" smtClean="0">
                <a:effectLst>
                  <a:outerShdw blurRad="38100" dist="38100" dir="2700000" algn="tl">
                    <a:srgbClr val="000000">
                      <a:alpha val="43137"/>
                    </a:srgbClr>
                  </a:outerShdw>
                </a:effectLst>
              </a:rPr>
            </a:br>
            <a:r>
              <a:rPr lang="en-IN" sz="5000" b="1" dirty="0" smtClean="0">
                <a:effectLst>
                  <a:outerShdw blurRad="38100" dist="38100" dir="2700000" algn="tl">
                    <a:srgbClr val="000000">
                      <a:alpha val="43137"/>
                    </a:srgbClr>
                  </a:outerShdw>
                </a:effectLst>
              </a:rPr>
              <a:t>	</a:t>
            </a:r>
            <a:br>
              <a:rPr lang="en-IN" sz="5000" b="1" dirty="0" smtClean="0">
                <a:effectLst>
                  <a:outerShdw blurRad="38100" dist="38100" dir="2700000" algn="tl">
                    <a:srgbClr val="000000">
                      <a:alpha val="43137"/>
                    </a:srgbClr>
                  </a:outerShdw>
                </a:effectLst>
              </a:rPr>
            </a:br>
            <a:r>
              <a:rPr lang="en-IN" sz="5000" b="1" dirty="0" smtClean="0">
                <a:effectLst>
                  <a:outerShdw blurRad="38100" dist="38100" dir="2700000" algn="tl">
                    <a:srgbClr val="000000">
                      <a:alpha val="43137"/>
                    </a:srgbClr>
                  </a:outerShdw>
                </a:effectLst>
              </a:rPr>
              <a:t>	</a:t>
            </a:r>
            <a:r>
              <a:rPr lang="en-IN" sz="2300" b="1" dirty="0" smtClean="0">
                <a:solidFill>
                  <a:schemeClr val="tx1"/>
                </a:solidFill>
              </a:rPr>
              <a:t>Professor</a:t>
            </a:r>
            <a:r>
              <a:rPr lang="en-IN" sz="2300" dirty="0" smtClean="0">
                <a:solidFill>
                  <a:schemeClr val="tx1"/>
                </a:solidFill>
              </a:rPr>
              <a:t> : </a:t>
            </a:r>
            <a:r>
              <a:rPr lang="en-IN" sz="2300" dirty="0" err="1" smtClean="0">
                <a:solidFill>
                  <a:schemeClr val="tx1"/>
                </a:solidFill>
              </a:rPr>
              <a:t>Bhaskar</a:t>
            </a:r>
            <a:r>
              <a:rPr lang="en-IN" sz="2300" dirty="0" smtClean="0">
                <a:solidFill>
                  <a:schemeClr val="tx1"/>
                </a:solidFill>
              </a:rPr>
              <a:t> Chaudhary</a:t>
            </a:r>
            <a:br>
              <a:rPr lang="en-IN" sz="2300" dirty="0" smtClean="0">
                <a:solidFill>
                  <a:schemeClr val="tx1"/>
                </a:solidFill>
              </a:rPr>
            </a:br>
            <a:r>
              <a:rPr lang="en-IN" sz="2300" dirty="0" smtClean="0">
                <a:solidFill>
                  <a:schemeClr val="tx1"/>
                </a:solidFill>
              </a:rPr>
              <a:t>	</a:t>
            </a:r>
            <a:r>
              <a:rPr lang="en-IN" sz="2300" b="1" dirty="0" smtClean="0">
                <a:solidFill>
                  <a:schemeClr val="tx1"/>
                </a:solidFill>
              </a:rPr>
              <a:t>Course</a:t>
            </a:r>
            <a:r>
              <a:rPr lang="en-IN" sz="2300" dirty="0" smtClean="0">
                <a:solidFill>
                  <a:schemeClr val="tx1"/>
                </a:solidFill>
              </a:rPr>
              <a:t>     : </a:t>
            </a:r>
            <a:r>
              <a:rPr lang="en-IN" sz="2300" dirty="0">
                <a:solidFill>
                  <a:schemeClr val="tx1"/>
                </a:solidFill>
              </a:rPr>
              <a:t>High Performance Computing </a:t>
            </a:r>
            <a:r>
              <a:rPr lang="en-IN" sz="2300" dirty="0" smtClean="0">
                <a:solidFill>
                  <a:schemeClr val="tx1"/>
                </a:solidFill>
              </a:rPr>
              <a:t>(CS-301)</a:t>
            </a:r>
            <a:endParaRPr lang="en-IN" sz="2300" dirty="0">
              <a:solidFill>
                <a:schemeClr val="tx1"/>
              </a:solidFill>
            </a:endParaRPr>
          </a:p>
        </p:txBody>
      </p:sp>
      <p:sp>
        <p:nvSpPr>
          <p:cNvPr id="3" name="Content Placeholder 2"/>
          <p:cNvSpPr>
            <a:spLocks noGrp="1"/>
          </p:cNvSpPr>
          <p:nvPr>
            <p:ph idx="1"/>
          </p:nvPr>
        </p:nvSpPr>
        <p:spPr>
          <a:xfrm>
            <a:off x="7417869" y="5747920"/>
            <a:ext cx="5029200" cy="1146175"/>
          </a:xfrm>
        </p:spPr>
        <p:txBody>
          <a:bodyPr/>
          <a:lstStyle/>
          <a:p>
            <a:r>
              <a:rPr lang="en-IN" dirty="0" smtClean="0"/>
              <a:t> </a:t>
            </a:r>
            <a:r>
              <a:rPr lang="en-IN" dirty="0" smtClean="0">
                <a:solidFill>
                  <a:schemeClr val="tx1"/>
                </a:solidFill>
              </a:rPr>
              <a:t>Luv Patel (201501459)</a:t>
            </a:r>
          </a:p>
          <a:p>
            <a:r>
              <a:rPr lang="en-IN" dirty="0" smtClean="0">
                <a:solidFill>
                  <a:schemeClr val="tx1"/>
                </a:solidFill>
              </a:rPr>
              <a:t> Harshal Khodifad (201501461)</a:t>
            </a:r>
            <a:endParaRPr lang="en-IN" dirty="0">
              <a:solidFill>
                <a:schemeClr val="tx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228600"/>
            <a:ext cx="1066800" cy="1066800"/>
          </a:xfrm>
          <a:prstGeom prst="rect">
            <a:avLst/>
          </a:prstGeom>
        </p:spPr>
      </p:pic>
    </p:spTree>
    <p:extLst>
      <p:ext uri="{BB962C8B-B14F-4D97-AF65-F5344CB8AC3E}">
        <p14:creationId xmlns:p14="http://schemas.microsoft.com/office/powerpoint/2010/main" val="903476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533400"/>
            <a:ext cx="9263379" cy="553998"/>
          </a:xfrm>
          <a:prstGeom prst="rect">
            <a:avLst/>
          </a:prstGeom>
        </p:spPr>
        <p:txBody>
          <a:bodyPr vert="horz" wrap="square" lIns="0" tIns="0" rIns="0" bIns="0" rtlCol="0">
            <a:spAutoFit/>
          </a:bodyPr>
          <a:lstStyle/>
          <a:p>
            <a:pPr marL="2165985">
              <a:lnSpc>
                <a:spcPct val="100000"/>
              </a:lnSpc>
            </a:pPr>
            <a:r>
              <a:rPr lang="en-US" spc="-15" dirty="0" smtClean="0"/>
              <a:t>		</a:t>
            </a:r>
            <a:r>
              <a:rPr lang="en-US" b="1" spc="-15" dirty="0" smtClean="0">
                <a:solidFill>
                  <a:schemeClr val="accent1">
                    <a:lumMod val="75000"/>
                  </a:schemeClr>
                </a:solidFill>
              </a:rPr>
              <a:t>ANALYSIS</a:t>
            </a:r>
            <a:endParaRPr b="1" spc="-15" dirty="0">
              <a:solidFill>
                <a:schemeClr val="accent1">
                  <a:lumMod val="75000"/>
                </a:schemeClr>
              </a:solidFill>
            </a:endParaRPr>
          </a:p>
        </p:txBody>
      </p:sp>
      <p:sp>
        <p:nvSpPr>
          <p:cNvPr id="3" name="object 3"/>
          <p:cNvSpPr txBox="1"/>
          <p:nvPr/>
        </p:nvSpPr>
        <p:spPr>
          <a:xfrm>
            <a:off x="7086600" y="1936738"/>
            <a:ext cx="4258310" cy="3939540"/>
          </a:xfrm>
          <a:prstGeom prst="rect">
            <a:avLst/>
          </a:prstGeom>
        </p:spPr>
        <p:txBody>
          <a:bodyPr vert="horz" wrap="square" lIns="0" tIns="0" rIns="0" bIns="0" rtlCol="0">
            <a:spAutoFit/>
          </a:bodyPr>
          <a:lstStyle/>
          <a:p>
            <a:r>
              <a:rPr lang="en-US" b="1" i="1" dirty="0" smtClean="0"/>
              <a:t>ANALYSIS OF GRAPH:</a:t>
            </a:r>
          </a:p>
          <a:p>
            <a:endParaRPr lang="en-IN" sz="1600" b="1" dirty="0" smtClean="0"/>
          </a:p>
          <a:p>
            <a:r>
              <a:rPr lang="en-IN" sz="1600" b="1" dirty="0" smtClean="0"/>
              <a:t>1) As we can see for smaller inputs we have  serial and parallel code executing and giving result in same time , </a:t>
            </a:r>
            <a:r>
              <a:rPr lang="en-IN" sz="1600" b="1" dirty="0" err="1" smtClean="0"/>
              <a:t>infact</a:t>
            </a:r>
            <a:r>
              <a:rPr lang="en-IN" sz="1600" b="1" dirty="0" smtClean="0"/>
              <a:t> serial code is better when size is very </a:t>
            </a:r>
            <a:r>
              <a:rPr lang="en-IN" sz="1600" b="1" dirty="0" err="1" smtClean="0"/>
              <a:t>small.Such</a:t>
            </a:r>
            <a:r>
              <a:rPr lang="en-IN" sz="1600" b="1" dirty="0" smtClean="0"/>
              <a:t> behaviour is expected because the relative overhead is high as compared to problem size.</a:t>
            </a:r>
          </a:p>
          <a:p>
            <a:endParaRPr lang="en-IN" sz="1600" b="1" dirty="0" smtClean="0">
              <a:effectLst/>
            </a:endParaRPr>
          </a:p>
          <a:p>
            <a:r>
              <a:rPr lang="en-IN" sz="1600" b="1" dirty="0" smtClean="0"/>
              <a:t>2) When problem size becomes larger and larger that’s when speedup increases in a multithreaded code as the work gets shared among the threads and computation time decreases.</a:t>
            </a:r>
            <a:endParaRPr lang="en-IN" sz="1600" b="1" dirty="0" smtClean="0">
              <a:effectLst/>
            </a:endParaRPr>
          </a:p>
          <a:p>
            <a:pPr marL="241300" marR="177165" indent="-228600">
              <a:lnSpc>
                <a:spcPct val="100000"/>
              </a:lnSpc>
              <a:buFont typeface="Wingdings"/>
              <a:buChar char=""/>
              <a:tabLst>
                <a:tab pos="241300" algn="l"/>
              </a:tabLst>
            </a:pPr>
            <a:endParaRPr sz="1600" dirty="0">
              <a:latin typeface="Calibri"/>
              <a:cs typeface="Calibri"/>
            </a:endParaRPr>
          </a:p>
        </p:txBody>
      </p:sp>
      <p:pic>
        <p:nvPicPr>
          <p:cNvPr id="6146" name="Picture 2" descr="https://lh6.googleusercontent.com/T-KIMFxiFQDQUF7thoHvwaBlpJxBBb9rVGn_nKJP7qrIp6--vQY0ZLHthjXKkJV-dljRPMP0I4g9x5uCewv2pCd2f4vQXQhka9zli5oGFRTx1helRW9A_qdc7vJ9Lq6l1qN3yq9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6781800" cy="44602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2000" y="6146990"/>
            <a:ext cx="6096000" cy="369332"/>
          </a:xfrm>
          <a:prstGeom prst="rect">
            <a:avLst/>
          </a:prstGeom>
        </p:spPr>
        <p:txBody>
          <a:bodyPr>
            <a:spAutoFit/>
          </a:bodyPr>
          <a:lstStyle/>
          <a:p>
            <a:r>
              <a:rPr lang="en-IN" b="1" dirty="0" smtClean="0"/>
              <a:t> Problem </a:t>
            </a:r>
            <a:r>
              <a:rPr lang="en-IN" b="1" dirty="0"/>
              <a:t>Size </a:t>
            </a:r>
            <a:r>
              <a:rPr lang="en-IN" b="1" dirty="0" err="1"/>
              <a:t>vs</a:t>
            </a:r>
            <a:r>
              <a:rPr lang="en-IN" b="1" dirty="0"/>
              <a:t> Serial And Parallel Time for default( 4 </a:t>
            </a:r>
            <a:r>
              <a:rPr lang="en-IN" b="1" dirty="0" smtClean="0"/>
              <a:t>cores</a:t>
            </a:r>
            <a:r>
              <a:rPr lang="en-IN" b="1" dirty="0"/>
              <a:t>) </a:t>
            </a:r>
            <a:endParaRPr lang="en-IN" dirty="0">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437260"/>
            <a:ext cx="9263379" cy="553998"/>
          </a:xfrm>
          <a:prstGeom prst="rect">
            <a:avLst/>
          </a:prstGeom>
        </p:spPr>
        <p:txBody>
          <a:bodyPr vert="horz" wrap="square" lIns="0" tIns="0" rIns="0" bIns="0" rtlCol="0">
            <a:spAutoFit/>
          </a:bodyPr>
          <a:lstStyle/>
          <a:p>
            <a:pPr marL="2828925">
              <a:lnSpc>
                <a:spcPct val="100000"/>
              </a:lnSpc>
            </a:pPr>
            <a:r>
              <a:rPr lang="en-US" b="1" spc="-35" dirty="0" smtClean="0">
                <a:solidFill>
                  <a:schemeClr val="accent1">
                    <a:lumMod val="75000"/>
                  </a:schemeClr>
                </a:solidFill>
              </a:rPr>
              <a:t>ANALYSIS</a:t>
            </a:r>
            <a:endParaRPr b="1" spc="-35" dirty="0">
              <a:solidFill>
                <a:schemeClr val="accent1">
                  <a:lumMod val="75000"/>
                </a:schemeClr>
              </a:solidFill>
            </a:endParaRPr>
          </a:p>
        </p:txBody>
      </p:sp>
      <p:pic>
        <p:nvPicPr>
          <p:cNvPr id="7170" name="Picture 2" descr="https://lh5.googleusercontent.com/LrSMrckZ9xBBCUY9SOZVZ9P4yDv_Idl_7YXhvhD8mzkLccLIuyxsPEpiEh_hFKikVywrvSlMXCoNytWmJIGtD70adsG_xqa0gKZ3wJU-_nUaiRUQZWgmVRCuMau1LlIFxTov8Q0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8909"/>
            <a:ext cx="6553200" cy="4133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6333351"/>
            <a:ext cx="4550092" cy="369332"/>
          </a:xfrm>
          <a:prstGeom prst="rect">
            <a:avLst/>
          </a:prstGeom>
        </p:spPr>
        <p:txBody>
          <a:bodyPr wrap="none">
            <a:spAutoFit/>
          </a:bodyPr>
          <a:lstStyle/>
          <a:p>
            <a:r>
              <a:rPr lang="en-IN" b="1" dirty="0"/>
              <a:t>Problem Size </a:t>
            </a:r>
            <a:r>
              <a:rPr lang="en-IN" b="1" dirty="0" err="1"/>
              <a:t>vs</a:t>
            </a:r>
            <a:r>
              <a:rPr lang="en-IN" b="1" dirty="0"/>
              <a:t> Speedup for default( 4 cores</a:t>
            </a:r>
            <a:r>
              <a:rPr lang="en-IN" b="1" dirty="0" smtClean="0"/>
              <a:t>)</a:t>
            </a:r>
            <a:endParaRPr lang="en-IN" dirty="0">
              <a:effectLst/>
            </a:endParaRPr>
          </a:p>
        </p:txBody>
      </p:sp>
      <p:sp>
        <p:nvSpPr>
          <p:cNvPr id="5" name="Rectangle 4"/>
          <p:cNvSpPr/>
          <p:nvPr/>
        </p:nvSpPr>
        <p:spPr>
          <a:xfrm>
            <a:off x="7315200" y="1363553"/>
            <a:ext cx="3657600" cy="4639732"/>
          </a:xfrm>
          <a:prstGeom prst="rect">
            <a:avLst/>
          </a:prstGeom>
        </p:spPr>
        <p:txBody>
          <a:bodyPr wrap="square">
            <a:spAutoFit/>
          </a:bodyPr>
          <a:lstStyle/>
          <a:p>
            <a:r>
              <a:rPr lang="en-US" b="1" i="1" dirty="0" smtClean="0"/>
              <a:t>ANALYSIS OF GRAPH:</a:t>
            </a:r>
            <a:endParaRPr lang="en-IN" b="1" i="1" dirty="0" smtClean="0"/>
          </a:p>
          <a:p>
            <a:endParaRPr lang="en-IN" sz="1850" dirty="0" smtClean="0"/>
          </a:p>
          <a:p>
            <a:r>
              <a:rPr lang="en-IN" sz="1850" dirty="0" smtClean="0"/>
              <a:t>1) Thus we say that parallel computing is very useful in cases where the size of problem is very </a:t>
            </a:r>
            <a:r>
              <a:rPr lang="en-IN" sz="1850" dirty="0" err="1" smtClean="0"/>
              <a:t>large.As</a:t>
            </a:r>
            <a:r>
              <a:rPr lang="en-IN" sz="1850" dirty="0" smtClean="0"/>
              <a:t> serial code would take a large time to solve that problem as evident to </a:t>
            </a:r>
            <a:r>
              <a:rPr lang="en-IN" sz="1850" dirty="0" err="1" smtClean="0"/>
              <a:t>comparision</a:t>
            </a:r>
            <a:r>
              <a:rPr lang="en-IN" sz="1850" dirty="0" smtClean="0"/>
              <a:t> between </a:t>
            </a:r>
            <a:r>
              <a:rPr lang="en-IN" sz="1850" dirty="0" err="1" smtClean="0"/>
              <a:t>ts</a:t>
            </a:r>
            <a:r>
              <a:rPr lang="en-IN" sz="1850" dirty="0" smtClean="0"/>
              <a:t> and  tp.</a:t>
            </a:r>
            <a:endParaRPr lang="en-IN" sz="1850" dirty="0"/>
          </a:p>
          <a:p>
            <a:endParaRPr lang="en-IN" sz="1850" dirty="0" smtClean="0"/>
          </a:p>
          <a:p>
            <a:r>
              <a:rPr lang="en-IN" sz="1850" dirty="0" smtClean="0"/>
              <a:t>2)The parallel code speedup depends on the number of </a:t>
            </a:r>
            <a:r>
              <a:rPr lang="en-IN" sz="1850" dirty="0" smtClean="0"/>
              <a:t>cores and particular </a:t>
            </a:r>
            <a:r>
              <a:rPr lang="en-IN" sz="1850" dirty="0"/>
              <a:t>S</a:t>
            </a:r>
            <a:r>
              <a:rPr lang="en-IN" sz="1850" dirty="0" smtClean="0"/>
              <a:t>udoku case. In </a:t>
            </a:r>
            <a:r>
              <a:rPr lang="en-IN" sz="1850" dirty="0" smtClean="0"/>
              <a:t>our case it is approaching 3.94 (25x25 case) as we have set the default number of threads </a:t>
            </a:r>
            <a:r>
              <a:rPr lang="en-IN" sz="1850" dirty="0" smtClean="0"/>
              <a:t>to 4.</a:t>
            </a:r>
            <a:endParaRPr lang="en-IN" sz="1850" dirty="0">
              <a:cs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381000"/>
            <a:ext cx="9263379" cy="553998"/>
          </a:xfrm>
          <a:prstGeom prst="rect">
            <a:avLst/>
          </a:prstGeom>
        </p:spPr>
        <p:txBody>
          <a:bodyPr vert="horz" wrap="square" lIns="0" tIns="0" rIns="0" bIns="0" rtlCol="0">
            <a:spAutoFit/>
          </a:bodyPr>
          <a:lstStyle/>
          <a:p>
            <a:pPr marL="12700" algn="ctr">
              <a:lnSpc>
                <a:spcPct val="100000"/>
              </a:lnSpc>
            </a:pPr>
            <a:r>
              <a:rPr lang="en-US" b="1" spc="-5" dirty="0" smtClean="0">
                <a:solidFill>
                  <a:schemeClr val="accent1">
                    <a:lumMod val="75000"/>
                  </a:schemeClr>
                </a:solidFill>
              </a:rPr>
              <a:t>ANALYSIS</a:t>
            </a:r>
            <a:endParaRPr b="1" spc="-10" dirty="0">
              <a:solidFill>
                <a:schemeClr val="accent1">
                  <a:lumMod val="75000"/>
                </a:schemeClr>
              </a:solidFill>
            </a:endParaRPr>
          </a:p>
        </p:txBody>
      </p:sp>
      <p:pic>
        <p:nvPicPr>
          <p:cNvPr id="8194" name="Picture 2" descr="https://lh6.googleusercontent.com/Gkx_PeQeg60JYG6KonQXLJTgGeCCYwRmbgNZ9Y_sQabOacv29oysDakq9qUamXxOdSYsKjUjNqloK1dqMTfu6pHYhDQw8YPazt1EZUO_ZO2-WPxmZLKwOdDbnEBVrzI6wyXPBi3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11277600" cy="571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95020"/>
            <a:ext cx="11184889" cy="553998"/>
          </a:xfrm>
          <a:prstGeom prst="rect">
            <a:avLst/>
          </a:prstGeom>
        </p:spPr>
        <p:txBody>
          <a:bodyPr vert="horz" wrap="square" lIns="0" tIns="0" rIns="0" bIns="0" rtlCol="0">
            <a:spAutoFit/>
          </a:bodyPr>
          <a:lstStyle/>
          <a:p>
            <a:pPr marL="3253104">
              <a:lnSpc>
                <a:spcPct val="100000"/>
              </a:lnSpc>
            </a:pPr>
            <a:r>
              <a:rPr lang="en-US" b="1" spc="-40" dirty="0" smtClean="0">
                <a:solidFill>
                  <a:schemeClr val="accent1">
                    <a:lumMod val="75000"/>
                  </a:schemeClr>
                </a:solidFill>
              </a:rPr>
              <a:t>ANALYSIS OF ABOVE GRAPH</a:t>
            </a:r>
            <a:endParaRPr b="1" spc="-5" dirty="0">
              <a:solidFill>
                <a:schemeClr val="accent1">
                  <a:lumMod val="75000"/>
                </a:schemeClr>
              </a:solidFill>
            </a:endParaRPr>
          </a:p>
        </p:txBody>
      </p:sp>
      <p:sp>
        <p:nvSpPr>
          <p:cNvPr id="3" name="object 3"/>
          <p:cNvSpPr txBox="1"/>
          <p:nvPr/>
        </p:nvSpPr>
        <p:spPr>
          <a:xfrm>
            <a:off x="609600" y="1752600"/>
            <a:ext cx="10820399" cy="4970591"/>
          </a:xfrm>
          <a:prstGeom prst="rect">
            <a:avLst/>
          </a:prstGeom>
        </p:spPr>
        <p:txBody>
          <a:bodyPr vert="horz" wrap="square" lIns="0" tIns="0" rIns="0" bIns="0" rtlCol="0">
            <a:spAutoFit/>
          </a:bodyPr>
          <a:lstStyle/>
          <a:p>
            <a:r>
              <a:rPr lang="en-IN" sz="1900" dirty="0"/>
              <a:t>1</a:t>
            </a:r>
            <a:r>
              <a:rPr lang="en-IN" sz="1900" dirty="0" smtClean="0"/>
              <a:t>) As </a:t>
            </a:r>
            <a:r>
              <a:rPr lang="en-IN" sz="1900" dirty="0"/>
              <a:t>problem size increases the speedup generally  increases for a fixed number of </a:t>
            </a:r>
            <a:r>
              <a:rPr lang="en-IN" sz="1900" dirty="0" smtClean="0"/>
              <a:t>core. In our case, </a:t>
            </a:r>
            <a:r>
              <a:rPr lang="en-IN" sz="1900" dirty="0"/>
              <a:t>a</a:t>
            </a:r>
            <a:r>
              <a:rPr lang="en-IN" sz="1900" dirty="0" smtClean="0"/>
              <a:t>s </a:t>
            </a:r>
            <a:r>
              <a:rPr lang="en-IN" sz="1900" dirty="0"/>
              <a:t>discussed earlier that problem size is not the size of matrix but it is dependent on  the depth of the recursion tree while solving thus we can see that 25x25 input matrix  requires more computation  than 64x64 input matrix</a:t>
            </a:r>
            <a:r>
              <a:rPr lang="en-IN" sz="1900" dirty="0" smtClean="0"/>
              <a:t>. So in our case, Speed-Up tends to increase as problem size increases for fixed number of cores.</a:t>
            </a:r>
            <a:endParaRPr lang="en-IN" sz="1900" dirty="0" smtClean="0">
              <a:effectLst/>
            </a:endParaRPr>
          </a:p>
          <a:p>
            <a:endParaRPr lang="en-IN" sz="1900" dirty="0" smtClean="0"/>
          </a:p>
          <a:p>
            <a:r>
              <a:rPr lang="en-IN" sz="1900" dirty="0" smtClean="0"/>
              <a:t>2) For </a:t>
            </a:r>
            <a:r>
              <a:rPr lang="en-IN" sz="1900" dirty="0"/>
              <a:t>a particular problem size the speedup increases when there is increase in the number of </a:t>
            </a:r>
            <a:r>
              <a:rPr lang="en-IN" sz="1900" dirty="0" err="1"/>
              <a:t>cores.But</a:t>
            </a:r>
            <a:r>
              <a:rPr lang="en-IN" sz="1900" dirty="0"/>
              <a:t> the Efficiency (Speedup / Number of Cores )Decreases this behaviour is expected as Linear speedup is not achievable, in general, because of contention for shared resources, the time required to communicate between processors and between processes, and the inability to structure the software so that an arbitrary number of processors can be kept usefully busy.</a:t>
            </a:r>
            <a:endParaRPr lang="en-IN" sz="1900" dirty="0" smtClean="0">
              <a:effectLst/>
            </a:endParaRPr>
          </a:p>
          <a:p>
            <a:endParaRPr lang="en-IN" sz="1900" dirty="0"/>
          </a:p>
          <a:p>
            <a:r>
              <a:rPr lang="en-IN" sz="1900" dirty="0" smtClean="0"/>
              <a:t>3) Figures </a:t>
            </a:r>
            <a:r>
              <a:rPr lang="en-IN" sz="1900" dirty="0"/>
              <a:t>above Illustrate that the speedup tends to saturate and efficiency drops as a consequence of Amdahl's law as if linear speedup had occurred we would have got the speedup of 12 but we in the best possible case get a speedup of 9 in 12 </a:t>
            </a:r>
            <a:r>
              <a:rPr lang="en-IN" sz="1900" dirty="0" err="1"/>
              <a:t>cores.Furthermore</a:t>
            </a:r>
            <a:r>
              <a:rPr lang="en-IN" sz="1900" dirty="0"/>
              <a:t>, a larger instance of the same problem yields higher speedup and efficiency for the same number of processing elements, although both speedup and efficiency continue to drop with increasing p.</a:t>
            </a:r>
            <a:endParaRPr sz="1900" dirty="0">
              <a:latin typeface="Calibri"/>
              <a:cs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381000"/>
            <a:ext cx="9401175" cy="602729"/>
          </a:xfrm>
          <a:prstGeom prst="rect">
            <a:avLst/>
          </a:prstGeom>
        </p:spPr>
        <p:txBody>
          <a:bodyPr vert="horz" wrap="square" lIns="0" tIns="0" rIns="0" bIns="0" rtlCol="0">
            <a:spAutoFit/>
          </a:bodyPr>
          <a:lstStyle/>
          <a:p>
            <a:pPr algn="ctr">
              <a:lnSpc>
                <a:spcPts val="4680"/>
              </a:lnSpc>
            </a:pPr>
            <a:r>
              <a:rPr lang="en-US" sz="4000" b="1" spc="-10" dirty="0" smtClean="0">
                <a:solidFill>
                  <a:schemeClr val="accent1">
                    <a:lumMod val="75000"/>
                  </a:schemeClr>
                </a:solidFill>
                <a:latin typeface="Calibri"/>
                <a:cs typeface="Calibri"/>
              </a:rPr>
              <a:t>PERFORMANCE METRICS GRAPH 1</a:t>
            </a:r>
            <a:endParaRPr sz="4000" b="1" dirty="0">
              <a:solidFill>
                <a:schemeClr val="accent1">
                  <a:lumMod val="75000"/>
                </a:schemeClr>
              </a:solidFill>
              <a:latin typeface="Calibri"/>
              <a:cs typeface="Calibri"/>
            </a:endParaRPr>
          </a:p>
        </p:txBody>
      </p:sp>
      <p:pic>
        <p:nvPicPr>
          <p:cNvPr id="9218" name="Picture 2" descr="https://lh4.googleusercontent.com/fRY1jFD6cgpeYpnzJcLH3lkUaM9sywle9DlHvZ7xonSnzqGdzSbygIsmy7znzO3PsLyRGmPxwP9p_mX8jS656adsvCM6RDkibX42njSfN8ubOQjZfPemp_NH66adL3dicglIVC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6649723" cy="43053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0185" y="6057901"/>
            <a:ext cx="6096000" cy="646331"/>
          </a:xfrm>
          <a:prstGeom prst="rect">
            <a:avLst/>
          </a:prstGeom>
        </p:spPr>
        <p:txBody>
          <a:bodyPr>
            <a:spAutoFit/>
          </a:bodyPr>
          <a:lstStyle/>
          <a:p>
            <a:r>
              <a:rPr lang="en-IN" b="1" dirty="0"/>
              <a:t>Figure for default 4 </a:t>
            </a:r>
            <a:r>
              <a:rPr lang="en-IN" b="1" dirty="0" err="1" smtClean="0"/>
              <a:t>core:The</a:t>
            </a:r>
            <a:r>
              <a:rPr lang="en-IN" b="1" dirty="0" smtClean="0"/>
              <a:t> </a:t>
            </a:r>
            <a:r>
              <a:rPr lang="en-IN" b="1" dirty="0"/>
              <a:t>above graph helps us to know if our code is scalable.</a:t>
            </a:r>
            <a:endParaRPr lang="en-IN" dirty="0">
              <a:effectLst/>
            </a:endParaRPr>
          </a:p>
        </p:txBody>
      </p:sp>
      <p:sp>
        <p:nvSpPr>
          <p:cNvPr id="7" name="Text Placeholder 6"/>
          <p:cNvSpPr>
            <a:spLocks noGrp="1"/>
          </p:cNvSpPr>
          <p:nvPr>
            <p:ph idx="1"/>
          </p:nvPr>
        </p:nvSpPr>
        <p:spPr>
          <a:xfrm>
            <a:off x="6983970" y="2133600"/>
            <a:ext cx="4919979" cy="3924301"/>
          </a:xfrm>
        </p:spPr>
        <p:txBody>
          <a:bodyPr>
            <a:normAutofit lnSpcReduction="10000"/>
          </a:bodyPr>
          <a:lstStyle/>
          <a:p>
            <a:pPr marL="0" indent="0" rtl="0">
              <a:buNone/>
            </a:pPr>
            <a:r>
              <a:rPr lang="en-IN" sz="2000" b="1" i="1" dirty="0"/>
              <a:t>Analysis for the </a:t>
            </a:r>
            <a:r>
              <a:rPr lang="en-IN" sz="2000" b="1" i="1" dirty="0" smtClean="0"/>
              <a:t>graph:</a:t>
            </a:r>
          </a:p>
          <a:p>
            <a:pPr marL="0" indent="0" rtl="0">
              <a:buNone/>
            </a:pPr>
            <a:endParaRPr lang="en-IN" sz="2000" b="1" i="1" dirty="0"/>
          </a:p>
          <a:p>
            <a:pPr rtl="0"/>
            <a:r>
              <a:rPr lang="en-IN" sz="2000" b="0" dirty="0">
                <a:solidFill>
                  <a:schemeClr val="tx1"/>
                </a:solidFill>
              </a:rPr>
              <a:t>1)The efficiency increases if the problem size is increased keeping the number of processing elements constant.</a:t>
            </a:r>
            <a:endParaRPr lang="en-IN" sz="2000" dirty="0">
              <a:solidFill>
                <a:schemeClr val="tx1"/>
              </a:solidFill>
            </a:endParaRPr>
          </a:p>
          <a:p>
            <a:r>
              <a:rPr lang="en-IN" sz="2000" b="0" dirty="0">
                <a:solidFill>
                  <a:schemeClr val="tx1"/>
                </a:solidFill>
              </a:rPr>
              <a:t>2)For such systems, we can simultaneously increase the problem size and number of processors to keep efficiency </a:t>
            </a:r>
            <a:r>
              <a:rPr lang="en-IN" sz="2000" b="0" dirty="0" err="1">
                <a:solidFill>
                  <a:schemeClr val="tx1"/>
                </a:solidFill>
              </a:rPr>
              <a:t>constant.We</a:t>
            </a:r>
            <a:r>
              <a:rPr lang="en-IN" sz="2000" b="0" dirty="0">
                <a:solidFill>
                  <a:schemeClr val="tx1"/>
                </a:solidFill>
              </a:rPr>
              <a:t> call such systems scalable parallel systems thus our code is scalable.</a:t>
            </a:r>
            <a:endParaRPr lang="en-IN" sz="2000"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428" y="684390"/>
            <a:ext cx="10575289" cy="553998"/>
          </a:xfrm>
          <a:prstGeom prst="rect">
            <a:avLst/>
          </a:prstGeom>
        </p:spPr>
        <p:txBody>
          <a:bodyPr vert="horz" wrap="square" lIns="0" tIns="0" rIns="0" bIns="0" rtlCol="0">
            <a:spAutoFit/>
          </a:bodyPr>
          <a:lstStyle/>
          <a:p>
            <a:pPr marL="3253104">
              <a:lnSpc>
                <a:spcPct val="100000"/>
              </a:lnSpc>
            </a:pPr>
            <a:r>
              <a:rPr lang="en-US" sz="3600" spc="-40" dirty="0" smtClean="0">
                <a:solidFill>
                  <a:schemeClr val="accent1">
                    <a:lumMod val="75000"/>
                  </a:schemeClr>
                </a:solidFill>
              </a:rPr>
              <a:t>PERFOMANCE METRIC GRAPH 2</a:t>
            </a:r>
            <a:endParaRPr sz="3600" spc="-5" dirty="0">
              <a:solidFill>
                <a:schemeClr val="accent1">
                  <a:lumMod val="75000"/>
                </a:schemeClr>
              </a:solidFill>
            </a:endParaRPr>
          </a:p>
        </p:txBody>
      </p:sp>
      <p:pic>
        <p:nvPicPr>
          <p:cNvPr id="6" name="Picture 4" descr="https://lh5.googleusercontent.com/pQYSY2KBGhfzR_b3pUEG8qH_0AP5R50dFXwn4h5RggXmO36y3l03UX66J5CLGmqVGobK7BHPHdJiojvUGn2pov9hNflzQdKgSmLMa4ief-y5wDdC4lY-dhdWZHmADcFC3QfNtF8X"/>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174226" y="2057400"/>
            <a:ext cx="6455174" cy="40386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half" idx="2"/>
          </p:nvPr>
        </p:nvSpPr>
        <p:spPr>
          <a:xfrm>
            <a:off x="7086600" y="2133600"/>
            <a:ext cx="4038600" cy="2769989"/>
          </a:xfrm>
        </p:spPr>
        <p:txBody>
          <a:bodyPr>
            <a:noAutofit/>
          </a:bodyPr>
          <a:lstStyle/>
          <a:p>
            <a:pPr marL="0" indent="0" rtl="0">
              <a:buNone/>
            </a:pPr>
            <a:r>
              <a:rPr lang="en-IN" sz="1900" b="1" i="1" dirty="0">
                <a:solidFill>
                  <a:schemeClr val="tx1"/>
                </a:solidFill>
              </a:rPr>
              <a:t>Analysis of the </a:t>
            </a:r>
            <a:r>
              <a:rPr lang="en-IN" sz="1900" b="1" i="1" dirty="0" smtClean="0">
                <a:solidFill>
                  <a:schemeClr val="tx1"/>
                </a:solidFill>
              </a:rPr>
              <a:t>graph:</a:t>
            </a:r>
            <a:r>
              <a:rPr lang="en-IN" sz="1750" dirty="0" smtClean="0">
                <a:solidFill>
                  <a:schemeClr val="tx1"/>
                </a:solidFill>
              </a:rPr>
              <a:t> </a:t>
            </a:r>
            <a:endParaRPr lang="en-IN" sz="1750" dirty="0">
              <a:solidFill>
                <a:schemeClr val="tx1"/>
              </a:solidFill>
            </a:endParaRPr>
          </a:p>
          <a:p>
            <a:pPr rtl="0"/>
            <a:r>
              <a:rPr lang="en-IN" sz="1750" b="0" dirty="0" smtClean="0">
                <a:solidFill>
                  <a:schemeClr val="tx1"/>
                </a:solidFill>
              </a:rPr>
              <a:t>1)For </a:t>
            </a:r>
            <a:r>
              <a:rPr lang="en-IN" sz="1750" b="0" dirty="0">
                <a:solidFill>
                  <a:schemeClr val="tx1"/>
                </a:solidFill>
              </a:rPr>
              <a:t>a given problem size (i.e., Serial Time remains constant), as we increase the number of processing elements, Total Overhead increases as it is an increasing function of p as discussed earlier in overhead analysis. </a:t>
            </a:r>
            <a:endParaRPr lang="en-IN" sz="1750" dirty="0">
              <a:solidFill>
                <a:schemeClr val="tx1"/>
              </a:solidFill>
            </a:endParaRPr>
          </a:p>
          <a:p>
            <a:r>
              <a:rPr lang="en-IN" sz="1750" b="0" dirty="0">
                <a:solidFill>
                  <a:schemeClr val="tx1"/>
                </a:solidFill>
              </a:rPr>
              <a:t>2)The overall efficiency of the parallel program goes down. This is the case for all(most) parallel programs.</a:t>
            </a:r>
            <a:endParaRPr lang="en-IN" sz="1750" dirty="0">
              <a:solidFill>
                <a:schemeClr val="tx1"/>
              </a:solidFill>
            </a:endParaRPr>
          </a:p>
        </p:txBody>
      </p:sp>
      <p:sp>
        <p:nvSpPr>
          <p:cNvPr id="7" name="Rectangle 6"/>
          <p:cNvSpPr/>
          <p:nvPr/>
        </p:nvSpPr>
        <p:spPr>
          <a:xfrm>
            <a:off x="1371600" y="6248400"/>
            <a:ext cx="3005566" cy="369332"/>
          </a:xfrm>
          <a:prstGeom prst="rect">
            <a:avLst/>
          </a:prstGeom>
        </p:spPr>
        <p:txBody>
          <a:bodyPr wrap="none">
            <a:spAutoFit/>
          </a:bodyPr>
          <a:lstStyle/>
          <a:p>
            <a:r>
              <a:rPr lang="en-IN" b="1" dirty="0" smtClean="0"/>
              <a:t>Number of cores </a:t>
            </a:r>
            <a:r>
              <a:rPr lang="en-IN" b="1" dirty="0" err="1" smtClean="0"/>
              <a:t>Vs</a:t>
            </a:r>
            <a:r>
              <a:rPr lang="en-IN" b="1" dirty="0" smtClean="0"/>
              <a:t> Efficiency</a:t>
            </a:r>
            <a:endParaRPr lang="en-IN" dirty="0">
              <a:effectLst/>
            </a:endParaRPr>
          </a:p>
        </p:txBody>
      </p:sp>
    </p:spTree>
    <p:extLst>
      <p:ext uri="{BB962C8B-B14F-4D97-AF65-F5344CB8AC3E}">
        <p14:creationId xmlns:p14="http://schemas.microsoft.com/office/powerpoint/2010/main" val="226957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533400"/>
            <a:ext cx="11184889" cy="553998"/>
          </a:xfrm>
          <a:prstGeom prst="rect">
            <a:avLst/>
          </a:prstGeom>
        </p:spPr>
        <p:txBody>
          <a:bodyPr vert="horz" wrap="square" lIns="0" tIns="0" rIns="0" bIns="0" rtlCol="0">
            <a:spAutoFit/>
          </a:bodyPr>
          <a:lstStyle/>
          <a:p>
            <a:pPr marL="3253104" algn="l">
              <a:lnSpc>
                <a:spcPct val="100000"/>
              </a:lnSpc>
            </a:pPr>
            <a:r>
              <a:rPr lang="en-US" b="1" spc="-40" dirty="0" smtClean="0">
                <a:solidFill>
                  <a:schemeClr val="accent1">
                    <a:lumMod val="75000"/>
                  </a:schemeClr>
                </a:solidFill>
              </a:rPr>
              <a:t>            CONCLUSION</a:t>
            </a:r>
            <a:endParaRPr b="1" spc="-5" dirty="0">
              <a:solidFill>
                <a:schemeClr val="accent1">
                  <a:lumMod val="75000"/>
                </a:schemeClr>
              </a:solidFill>
            </a:endParaRPr>
          </a:p>
        </p:txBody>
      </p:sp>
      <p:sp>
        <p:nvSpPr>
          <p:cNvPr id="4" name="Rectangle 3"/>
          <p:cNvSpPr/>
          <p:nvPr/>
        </p:nvSpPr>
        <p:spPr>
          <a:xfrm>
            <a:off x="304800" y="1752600"/>
            <a:ext cx="10896600" cy="4431983"/>
          </a:xfrm>
          <a:prstGeom prst="rect">
            <a:avLst/>
          </a:prstGeom>
        </p:spPr>
        <p:txBody>
          <a:bodyPr wrap="square">
            <a:spAutoFit/>
          </a:bodyPr>
          <a:lstStyle/>
          <a:p>
            <a:r>
              <a:rPr lang="en-IN" sz="2200" b="1" dirty="0" smtClean="0">
                <a:latin typeface="Calibri Light" panose="020F0302020204030204" pitchFamily="34" charset="0"/>
                <a:cs typeface="Calibri Light" panose="020F0302020204030204" pitchFamily="34" charset="0"/>
              </a:rPr>
              <a:t>1)In </a:t>
            </a:r>
            <a:r>
              <a:rPr lang="en-IN" sz="2200" b="1" dirty="0">
                <a:latin typeface="Calibri Light" panose="020F0302020204030204" pitchFamily="34" charset="0"/>
                <a:cs typeface="Calibri Light" panose="020F0302020204030204" pitchFamily="34" charset="0"/>
              </a:rPr>
              <a:t>this project, we proposed a parallel algorithm for solving an </a:t>
            </a:r>
            <a:r>
              <a:rPr lang="en-IN" sz="2200" b="1" i="1" dirty="0" err="1">
                <a:latin typeface="Calibri Light" panose="020F0302020204030204" pitchFamily="34" charset="0"/>
                <a:cs typeface="Calibri Light" panose="020F0302020204030204" pitchFamily="34" charset="0"/>
              </a:rPr>
              <a:t>NxN</a:t>
            </a:r>
            <a:r>
              <a:rPr lang="en-IN" sz="2200" b="1" dirty="0">
                <a:latin typeface="Calibri Light" panose="020F0302020204030204" pitchFamily="34" charset="0"/>
                <a:cs typeface="Calibri Light" panose="020F0302020204030204" pitchFamily="34" charset="0"/>
              </a:rPr>
              <a:t> Sudoku grid</a:t>
            </a:r>
            <a:r>
              <a:rPr lang="en-IN" sz="2200" b="1" dirty="0" smtClean="0">
                <a:latin typeface="Calibri Light" panose="020F0302020204030204" pitchFamily="34" charset="0"/>
                <a:cs typeface="Calibri Light" panose="020F0302020204030204" pitchFamily="34" charset="0"/>
              </a:rPr>
              <a:t>.</a:t>
            </a:r>
          </a:p>
          <a:p>
            <a:endParaRPr lang="en-IN" sz="2200" b="1" dirty="0" smtClean="0">
              <a:latin typeface="Calibri Light" panose="020F0302020204030204" pitchFamily="34" charset="0"/>
              <a:cs typeface="Calibri Light" panose="020F0302020204030204" pitchFamily="34" charset="0"/>
            </a:endParaRPr>
          </a:p>
          <a:p>
            <a:r>
              <a:rPr lang="en-IN" sz="2200" b="1" dirty="0" smtClean="0">
                <a:latin typeface="Calibri Light" panose="020F0302020204030204" pitchFamily="34" charset="0"/>
                <a:cs typeface="Calibri Light" panose="020F0302020204030204" pitchFamily="34" charset="0"/>
              </a:rPr>
              <a:t>2) </a:t>
            </a:r>
            <a:r>
              <a:rPr lang="en-IN" sz="2200" b="1" dirty="0">
                <a:latin typeface="Calibri Light" panose="020F0302020204030204" pitchFamily="34" charset="0"/>
                <a:cs typeface="Calibri Light" panose="020F0302020204030204" pitchFamily="34" charset="0"/>
              </a:rPr>
              <a:t>The algorithm is designed to maximize the utilization of all cores available on the system</a:t>
            </a:r>
            <a:r>
              <a:rPr lang="en-IN" sz="2200" b="1" dirty="0" smtClean="0">
                <a:latin typeface="Calibri Light" panose="020F0302020204030204" pitchFamily="34" charset="0"/>
                <a:cs typeface="Calibri Light" panose="020F0302020204030204" pitchFamily="34" charset="0"/>
              </a:rPr>
              <a:t>.</a:t>
            </a:r>
          </a:p>
          <a:p>
            <a:endParaRPr lang="en-IN" sz="2200" b="1" dirty="0" smtClean="0">
              <a:latin typeface="Calibri Light" panose="020F0302020204030204" pitchFamily="34" charset="0"/>
              <a:cs typeface="Calibri Light" panose="020F0302020204030204" pitchFamily="34" charset="0"/>
            </a:endParaRPr>
          </a:p>
          <a:p>
            <a:r>
              <a:rPr lang="en-IN" sz="2200" b="1" dirty="0" smtClean="0">
                <a:latin typeface="Calibri Light" panose="020F0302020204030204" pitchFamily="34" charset="0"/>
                <a:cs typeface="Calibri Light" panose="020F0302020204030204" pitchFamily="34" charset="0"/>
              </a:rPr>
              <a:t>3) </a:t>
            </a:r>
            <a:r>
              <a:rPr lang="en-IN" sz="2200" b="1" dirty="0">
                <a:latin typeface="Calibri Light" panose="020F0302020204030204" pitchFamily="34" charset="0"/>
                <a:cs typeface="Calibri Light" panose="020F0302020204030204" pitchFamily="34" charset="0"/>
              </a:rPr>
              <a:t>We have shown the efficiency of the algorithm and that it utilized all the available cores on the system</a:t>
            </a:r>
            <a:r>
              <a:rPr lang="en-IN" sz="2200" b="1" dirty="0" smtClean="0">
                <a:latin typeface="Calibri Light" panose="020F0302020204030204" pitchFamily="34" charset="0"/>
                <a:cs typeface="Calibri Light" panose="020F0302020204030204" pitchFamily="34" charset="0"/>
              </a:rPr>
              <a:t>.</a:t>
            </a:r>
            <a:r>
              <a:rPr lang="en-IN" sz="2200" dirty="0">
                <a:latin typeface="Calibri Light" panose="020F0302020204030204" pitchFamily="34" charset="0"/>
                <a:cs typeface="Calibri Light" panose="020F0302020204030204" pitchFamily="34" charset="0"/>
              </a:rPr>
              <a:t> </a:t>
            </a:r>
            <a:endParaRPr lang="en-IN" sz="2200" dirty="0" smtClean="0">
              <a:latin typeface="Calibri Light" panose="020F0302020204030204" pitchFamily="34" charset="0"/>
              <a:cs typeface="Calibri Light" panose="020F0302020204030204" pitchFamily="34" charset="0"/>
            </a:endParaRPr>
          </a:p>
          <a:p>
            <a:endParaRPr lang="en-IN" sz="2200" b="1" dirty="0">
              <a:latin typeface="Calibri Light" panose="020F0302020204030204" pitchFamily="34" charset="0"/>
              <a:cs typeface="Calibri Light" panose="020F0302020204030204" pitchFamily="34" charset="0"/>
            </a:endParaRPr>
          </a:p>
          <a:p>
            <a:r>
              <a:rPr lang="en-IN" sz="2200" b="1" dirty="0" smtClean="0">
                <a:latin typeface="Calibri Light" panose="020F0302020204030204" pitchFamily="34" charset="0"/>
                <a:cs typeface="Calibri Light" panose="020F0302020204030204" pitchFamily="34" charset="0"/>
              </a:rPr>
              <a:t>4)We </a:t>
            </a:r>
            <a:r>
              <a:rPr lang="en-IN" sz="2200" b="1" dirty="0">
                <a:latin typeface="Calibri Light" panose="020F0302020204030204" pitchFamily="34" charset="0"/>
                <a:cs typeface="Calibri Light" panose="020F0302020204030204" pitchFamily="34" charset="0"/>
              </a:rPr>
              <a:t>can conclude that we get speedup when our code is run </a:t>
            </a:r>
            <a:r>
              <a:rPr lang="en-IN" sz="2200" b="1" dirty="0" err="1">
                <a:latin typeface="Calibri Light" panose="020F0302020204030204" pitchFamily="34" charset="0"/>
                <a:cs typeface="Calibri Light" panose="020F0302020204030204" pitchFamily="34" charset="0"/>
              </a:rPr>
              <a:t>parallely</a:t>
            </a:r>
            <a:r>
              <a:rPr lang="en-IN" sz="2200" b="1" dirty="0">
                <a:latin typeface="Calibri Light" panose="020F0302020204030204" pitchFamily="34" charset="0"/>
                <a:cs typeface="Calibri Light" panose="020F0302020204030204" pitchFamily="34" charset="0"/>
              </a:rPr>
              <a:t> on different </a:t>
            </a:r>
            <a:r>
              <a:rPr lang="en-IN" sz="2200" b="1" dirty="0" err="1">
                <a:latin typeface="Calibri Light" panose="020F0302020204030204" pitchFamily="34" charset="0"/>
                <a:cs typeface="Calibri Light" panose="020F0302020204030204" pitchFamily="34" charset="0"/>
              </a:rPr>
              <a:t>cores.i.e</a:t>
            </a:r>
            <a:r>
              <a:rPr lang="en-IN" sz="2200" b="1" dirty="0">
                <a:latin typeface="Calibri Light" panose="020F0302020204030204" pitchFamily="34" charset="0"/>
                <a:cs typeface="Calibri Light" panose="020F0302020204030204" pitchFamily="34" charset="0"/>
              </a:rPr>
              <a:t> we can </a:t>
            </a:r>
            <a:r>
              <a:rPr lang="en-IN" sz="2200" b="1" dirty="0" err="1">
                <a:latin typeface="Calibri Light" panose="020F0302020204030204" pitchFamily="34" charset="0"/>
                <a:cs typeface="Calibri Light" panose="020F0302020204030204" pitchFamily="34" charset="0"/>
              </a:rPr>
              <a:t>parallely</a:t>
            </a:r>
            <a:r>
              <a:rPr lang="en-IN" sz="2200" b="1" dirty="0">
                <a:latin typeface="Calibri Light" panose="020F0302020204030204" pitchFamily="34" charset="0"/>
                <a:cs typeface="Calibri Light" panose="020F0302020204030204" pitchFamily="34" charset="0"/>
              </a:rPr>
              <a:t> solve a </a:t>
            </a:r>
            <a:r>
              <a:rPr lang="en-IN" sz="2200" b="1" dirty="0" err="1">
                <a:latin typeface="Calibri Light" panose="020F0302020204030204" pitchFamily="34" charset="0"/>
                <a:cs typeface="Calibri Light" panose="020F0302020204030204" pitchFamily="34" charset="0"/>
              </a:rPr>
              <a:t>sudoku</a:t>
            </a:r>
            <a:r>
              <a:rPr lang="en-IN" sz="2200" b="1" dirty="0">
                <a:latin typeface="Calibri Light" panose="020F0302020204030204" pitchFamily="34" charset="0"/>
                <a:cs typeface="Calibri Light" panose="020F0302020204030204" pitchFamily="34" charset="0"/>
              </a:rPr>
              <a:t> with a considerable amount of speedup</a:t>
            </a:r>
            <a:r>
              <a:rPr lang="en-IN" sz="2200" b="1" dirty="0" smtClean="0">
                <a:latin typeface="Calibri Light" panose="020F0302020204030204" pitchFamily="34" charset="0"/>
                <a:cs typeface="Calibri Light" panose="020F0302020204030204" pitchFamily="34" charset="0"/>
              </a:rPr>
              <a:t>.</a:t>
            </a:r>
          </a:p>
          <a:p>
            <a:endParaRPr lang="en-IN" sz="2200" b="1" dirty="0" smtClean="0">
              <a:latin typeface="Calibri Light" panose="020F0302020204030204" pitchFamily="34" charset="0"/>
              <a:cs typeface="Calibri Light" panose="020F0302020204030204" pitchFamily="34" charset="0"/>
            </a:endParaRPr>
          </a:p>
          <a:p>
            <a:r>
              <a:rPr lang="en-IN" sz="2200" b="1" dirty="0" smtClean="0">
                <a:latin typeface="Calibri Light" panose="020F0302020204030204" pitchFamily="34" charset="0"/>
                <a:cs typeface="Calibri Light" panose="020F0302020204030204" pitchFamily="34" charset="0"/>
              </a:rPr>
              <a:t>5)Also </a:t>
            </a:r>
            <a:r>
              <a:rPr lang="en-IN" sz="2200" b="1" dirty="0">
                <a:latin typeface="Calibri Light" panose="020F0302020204030204" pitchFamily="34" charset="0"/>
                <a:cs typeface="Calibri Light" panose="020F0302020204030204" pitchFamily="34" charset="0"/>
              </a:rPr>
              <a:t>by calculating the efficiency for different number of processors and different problem sizes, we can say that our code is scalable. </a:t>
            </a:r>
            <a:endParaRPr lang="en-IN" sz="2200" b="1" dirty="0" smtClean="0">
              <a:effectLst/>
              <a:latin typeface="Calibri Light" panose="020F0302020204030204" pitchFamily="34" charset="0"/>
              <a:cs typeface="Calibri Light" panose="020F0302020204030204" pitchFamily="34" charset="0"/>
            </a:endParaRPr>
          </a:p>
          <a:p>
            <a:endParaRPr lang="en-IN" b="1" dirty="0"/>
          </a:p>
        </p:txBody>
      </p:sp>
    </p:spTree>
    <p:extLst>
      <p:ext uri="{BB962C8B-B14F-4D97-AF65-F5344CB8AC3E}">
        <p14:creationId xmlns:p14="http://schemas.microsoft.com/office/powerpoint/2010/main" val="1992551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28600"/>
            <a:ext cx="12192000" cy="754053"/>
          </a:xfrm>
          <a:prstGeom prst="rect">
            <a:avLst/>
          </a:prstGeom>
        </p:spPr>
        <p:txBody>
          <a:bodyPr vert="horz" wrap="square" lIns="0" tIns="0" rIns="0" bIns="0" rtlCol="0">
            <a:spAutoFit/>
          </a:bodyPr>
          <a:lstStyle/>
          <a:p>
            <a:pPr marL="2687320">
              <a:lnSpc>
                <a:spcPct val="100000"/>
              </a:lnSpc>
            </a:pPr>
            <a:r>
              <a:rPr lang="en-US" sz="4900" spc="-15" dirty="0" smtClean="0"/>
              <a:t>What is a SUDOKU</a:t>
            </a:r>
            <a:r>
              <a:rPr lang="en-US" sz="4900" spc="-15" dirty="0"/>
              <a:t> ?</a:t>
            </a:r>
            <a:endParaRPr sz="4900" spc="-10" dirty="0"/>
          </a:p>
        </p:txBody>
      </p:sp>
      <p:sp>
        <p:nvSpPr>
          <p:cNvPr id="3" name="object 3"/>
          <p:cNvSpPr txBox="1"/>
          <p:nvPr/>
        </p:nvSpPr>
        <p:spPr>
          <a:xfrm>
            <a:off x="533400" y="1486123"/>
            <a:ext cx="4800600" cy="5093702"/>
          </a:xfrm>
          <a:prstGeom prst="rect">
            <a:avLst/>
          </a:prstGeom>
        </p:spPr>
        <p:txBody>
          <a:bodyPr vert="horz" wrap="square" lIns="0" tIns="0" rIns="0" bIns="0" rtlCol="0">
            <a:spAutoFit/>
          </a:bodyPr>
          <a:lstStyle/>
          <a:p>
            <a:pPr marL="241300" indent="-228600">
              <a:buFont typeface="Wingdings"/>
              <a:buChar char=""/>
              <a:tabLst>
                <a:tab pos="241300" algn="l"/>
              </a:tabLst>
            </a:pPr>
            <a:r>
              <a:rPr lang="en-IN" dirty="0"/>
              <a:t>Sudoku is a logical number puzzle. The conventional puzzle </a:t>
            </a:r>
            <a:r>
              <a:rPr lang="en-IN" dirty="0" smtClean="0"/>
              <a:t>consists </a:t>
            </a:r>
            <a:r>
              <a:rPr lang="en-IN" dirty="0"/>
              <a:t>of a 9x9 grid of smaller squares divided into nine 3x3 grids. These squares </a:t>
            </a:r>
            <a:r>
              <a:rPr lang="en-IN" dirty="0" smtClean="0"/>
              <a:t>are </a:t>
            </a:r>
            <a:r>
              <a:rPr lang="en-IN" dirty="0"/>
              <a:t>to be filled with a number ranging from one to nine. Some numbers are given, how many you get and positioning alters the diﬃculty of the puzzle.</a:t>
            </a:r>
          </a:p>
          <a:p>
            <a:pPr marL="241300" indent="-228600">
              <a:lnSpc>
                <a:spcPct val="100000"/>
              </a:lnSpc>
              <a:buFont typeface="Wingdings"/>
              <a:buChar char=""/>
              <a:tabLst>
                <a:tab pos="241300" algn="l"/>
              </a:tabLst>
            </a:pPr>
            <a:endParaRPr lang="en-IN" dirty="0" smtClean="0"/>
          </a:p>
          <a:p>
            <a:pPr marL="241300" indent="-228600">
              <a:lnSpc>
                <a:spcPct val="100000"/>
              </a:lnSpc>
              <a:buFont typeface="Wingdings"/>
              <a:buChar char=""/>
              <a:tabLst>
                <a:tab pos="241300" algn="l"/>
              </a:tabLst>
            </a:pPr>
            <a:r>
              <a:rPr lang="en-IN" dirty="0" smtClean="0"/>
              <a:t>It </a:t>
            </a:r>
            <a:r>
              <a:rPr lang="en-IN" dirty="0"/>
              <a:t>is today a popular game throughout the world and it appears in multiple </a:t>
            </a:r>
            <a:r>
              <a:rPr lang="en-IN" dirty="0" smtClean="0"/>
              <a:t>medias.</a:t>
            </a:r>
            <a:r>
              <a:rPr spc="-10" dirty="0" smtClean="0">
                <a:latin typeface="Calibri"/>
                <a:cs typeface="Calibri"/>
              </a:rPr>
              <a:t>.</a:t>
            </a:r>
            <a:endParaRPr dirty="0">
              <a:latin typeface="Calibri"/>
              <a:cs typeface="Calibri"/>
            </a:endParaRPr>
          </a:p>
          <a:p>
            <a:pPr marL="241300" marR="478155" indent="-228600">
              <a:lnSpc>
                <a:spcPct val="100000"/>
              </a:lnSpc>
              <a:spcBef>
                <a:spcPts val="1500"/>
              </a:spcBef>
              <a:buFont typeface="Wingdings"/>
              <a:buChar char=""/>
              <a:tabLst>
                <a:tab pos="241300" algn="l"/>
              </a:tabLst>
            </a:pPr>
            <a:r>
              <a:rPr lang="en-IN" dirty="0" smtClean="0"/>
              <a:t>However</a:t>
            </a:r>
            <a:r>
              <a:rPr lang="en-IN" dirty="0"/>
              <a:t>, due to its </a:t>
            </a:r>
            <a:r>
              <a:rPr lang="en-IN" dirty="0" err="1"/>
              <a:t>recency</a:t>
            </a:r>
            <a:r>
              <a:rPr lang="en-IN" dirty="0"/>
              <a:t>, there is relatively little work on parallel </a:t>
            </a:r>
            <a:r>
              <a:rPr lang="en-IN" dirty="0" smtClean="0"/>
              <a:t>implementation.</a:t>
            </a:r>
          </a:p>
          <a:p>
            <a:pPr marL="241300" marR="5080" indent="-228600">
              <a:lnSpc>
                <a:spcPct val="100000"/>
              </a:lnSpc>
              <a:spcBef>
                <a:spcPts val="1500"/>
              </a:spcBef>
              <a:buFont typeface="Wingdings"/>
              <a:buChar char=""/>
              <a:tabLst>
                <a:tab pos="241300" algn="l"/>
              </a:tabLst>
            </a:pPr>
            <a:r>
              <a:rPr lang="en-IN" dirty="0" smtClean="0"/>
              <a:t>Also, Sudoku is </a:t>
            </a:r>
            <a:r>
              <a:rPr lang="en-IN" dirty="0"/>
              <a:t>a NP-Complete problem which means that it is one of a set of computational difficult </a:t>
            </a:r>
            <a:r>
              <a:rPr lang="en-IN" dirty="0" smtClean="0"/>
              <a:t>problems.</a:t>
            </a:r>
            <a:endParaRPr dirty="0">
              <a:latin typeface="Calibri"/>
              <a:cs typeface="Calibri"/>
            </a:endParaRPr>
          </a:p>
        </p:txBody>
      </p:sp>
      <p:pic>
        <p:nvPicPr>
          <p:cNvPr id="1026" name="Picture 2" descr="An example Sudoku problem (rated h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676400"/>
            <a:ext cx="3905250" cy="40112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05000"/>
            <a:ext cx="7391400" cy="35682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62200" y="909058"/>
            <a:ext cx="1371600" cy="553998"/>
          </a:xfrm>
          <a:prstGeom prst="rect">
            <a:avLst/>
          </a:prstGeom>
          <a:noFill/>
        </p:spPr>
        <p:txBody>
          <a:bodyPr wrap="square" rtlCol="0">
            <a:spAutoFit/>
          </a:bodyPr>
          <a:lstStyle/>
          <a:p>
            <a:r>
              <a:rPr lang="en-IN" sz="3000" dirty="0" smtClean="0">
                <a:ln w="0"/>
                <a:solidFill>
                  <a:schemeClr val="accent2">
                    <a:lumMod val="50000"/>
                  </a:schemeClr>
                </a:solidFill>
                <a:effectLst>
                  <a:outerShdw blurRad="38100" dist="19050" dir="2700000" algn="tl" rotWithShape="0">
                    <a:schemeClr val="dk1">
                      <a:alpha val="40000"/>
                    </a:schemeClr>
                  </a:outerShdw>
                </a:effectLst>
              </a:rPr>
              <a:t>INPUT</a:t>
            </a:r>
            <a:endParaRPr lang="en-IN" sz="3000" dirty="0">
              <a:ln w="0"/>
              <a:solidFill>
                <a:schemeClr val="accent2">
                  <a:lumMod val="50000"/>
                </a:schemeClr>
              </a:solidFill>
              <a:effectLst>
                <a:outerShdw blurRad="38100" dist="19050" dir="2700000" algn="tl" rotWithShape="0">
                  <a:schemeClr val="dk1">
                    <a:alpha val="40000"/>
                  </a:schemeClr>
                </a:outerShdw>
              </a:effectLst>
            </a:endParaRPr>
          </a:p>
        </p:txBody>
      </p:sp>
      <p:sp>
        <p:nvSpPr>
          <p:cNvPr id="6" name="TextBox 5"/>
          <p:cNvSpPr txBox="1"/>
          <p:nvPr/>
        </p:nvSpPr>
        <p:spPr>
          <a:xfrm>
            <a:off x="5067300" y="909058"/>
            <a:ext cx="4876800" cy="553998"/>
          </a:xfrm>
          <a:prstGeom prst="rect">
            <a:avLst/>
          </a:prstGeom>
          <a:noFill/>
        </p:spPr>
        <p:txBody>
          <a:bodyPr wrap="square" rtlCol="0">
            <a:spAutoFit/>
          </a:bodyPr>
          <a:lstStyle/>
          <a:p>
            <a:r>
              <a:rPr lang="en-IN" sz="3000" dirty="0" smtClean="0">
                <a:ln w="0"/>
                <a:solidFill>
                  <a:schemeClr val="accent2">
                    <a:lumMod val="50000"/>
                  </a:schemeClr>
                </a:solidFill>
                <a:effectLst>
                  <a:outerShdw blurRad="38100" dist="19050" dir="2700000" algn="tl" rotWithShape="0">
                    <a:schemeClr val="dk1">
                      <a:alpha val="40000"/>
                    </a:schemeClr>
                  </a:outerShdw>
                </a:effectLst>
              </a:rPr>
              <a:t>OUTPUT (UNIQUE ONLY)</a:t>
            </a:r>
            <a:endParaRPr lang="en-IN" sz="3000" dirty="0">
              <a:ln w="0"/>
              <a:solidFill>
                <a:schemeClr val="accent2">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89096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533400"/>
            <a:ext cx="9263379" cy="646331"/>
          </a:xfrm>
          <a:prstGeom prst="rect">
            <a:avLst/>
          </a:prstGeom>
        </p:spPr>
        <p:txBody>
          <a:bodyPr vert="horz" wrap="square" lIns="0" tIns="0" rIns="0" bIns="0" rtlCol="0">
            <a:spAutoFit/>
          </a:bodyPr>
          <a:lstStyle/>
          <a:p>
            <a:pPr marL="1711960">
              <a:lnSpc>
                <a:spcPct val="100000"/>
              </a:lnSpc>
            </a:pPr>
            <a:r>
              <a:rPr lang="en-US" sz="4200" b="1" spc="-10" dirty="0" smtClean="0">
                <a:solidFill>
                  <a:schemeClr val="accent1">
                    <a:lumMod val="75000"/>
                  </a:schemeClr>
                </a:solidFill>
                <a:latin typeface="Calibri" panose="020F0502020204030204" pitchFamily="34" charset="0"/>
                <a:cs typeface="Calibri" panose="020F0502020204030204" pitchFamily="34" charset="0"/>
              </a:rPr>
              <a:t>SOLVING TECHNIQUES</a:t>
            </a:r>
            <a:endParaRPr sz="4200" b="1" spc="-10" dirty="0">
              <a:solidFill>
                <a:schemeClr val="accent1">
                  <a:lumMod val="75000"/>
                </a:schemeClr>
              </a:solidFill>
              <a:latin typeface="Calibri" panose="020F0502020204030204" pitchFamily="34" charset="0"/>
              <a:cs typeface="Calibri" panose="020F0502020204030204" pitchFamily="34" charset="0"/>
            </a:endParaRPr>
          </a:p>
        </p:txBody>
      </p:sp>
      <p:sp>
        <p:nvSpPr>
          <p:cNvPr id="3" name="object 3"/>
          <p:cNvSpPr txBox="1"/>
          <p:nvPr/>
        </p:nvSpPr>
        <p:spPr>
          <a:xfrm>
            <a:off x="533400" y="1981200"/>
            <a:ext cx="9296400" cy="4101123"/>
          </a:xfrm>
          <a:prstGeom prst="rect">
            <a:avLst/>
          </a:prstGeom>
        </p:spPr>
        <p:txBody>
          <a:bodyPr vert="horz" wrap="square" lIns="0" tIns="0" rIns="0" bIns="0" rtlCol="0">
            <a:spAutoFit/>
          </a:bodyPr>
          <a:lstStyle/>
          <a:p>
            <a:pPr marL="241300" indent="-228600">
              <a:lnSpc>
                <a:spcPct val="100000"/>
              </a:lnSpc>
              <a:buFont typeface="Wingdings"/>
              <a:buChar char=""/>
              <a:tabLst>
                <a:tab pos="241300" algn="l"/>
              </a:tabLst>
            </a:pPr>
            <a:r>
              <a:rPr sz="2300" spc="-50" dirty="0">
                <a:latin typeface="Calibri Light" panose="020F0302020204030204" pitchFamily="34" charset="0"/>
                <a:cs typeface="Calibri Light" panose="020F0302020204030204" pitchFamily="34" charset="0"/>
              </a:rPr>
              <a:t>Total </a:t>
            </a:r>
            <a:r>
              <a:rPr sz="2300" spc="-10" dirty="0">
                <a:latin typeface="Calibri Light" panose="020F0302020204030204" pitchFamily="34" charset="0"/>
                <a:cs typeface="Calibri Light" panose="020F0302020204030204" pitchFamily="34" charset="0"/>
              </a:rPr>
              <a:t>number </a:t>
            </a:r>
            <a:r>
              <a:rPr sz="2300" spc="-5" dirty="0">
                <a:latin typeface="Calibri Light" panose="020F0302020204030204" pitchFamily="34" charset="0"/>
                <a:cs typeface="Calibri Light" panose="020F0302020204030204" pitchFamily="34" charset="0"/>
              </a:rPr>
              <a:t>of </a:t>
            </a:r>
            <a:r>
              <a:rPr sz="2300" spc="-10" dirty="0">
                <a:latin typeface="Calibri Light" panose="020F0302020204030204" pitchFamily="34" charset="0"/>
                <a:cs typeface="Calibri Light" panose="020F0302020204030204" pitchFamily="34" charset="0"/>
              </a:rPr>
              <a:t>valid Sudoku puzzles </a:t>
            </a:r>
            <a:r>
              <a:rPr sz="2300" spc="-5" dirty="0">
                <a:latin typeface="Calibri Light" panose="020F0302020204030204" pitchFamily="34" charset="0"/>
                <a:cs typeface="Calibri Light" panose="020F0302020204030204" pitchFamily="34" charset="0"/>
              </a:rPr>
              <a:t>is </a:t>
            </a:r>
            <a:r>
              <a:rPr sz="2300" spc="-15" dirty="0">
                <a:latin typeface="Calibri Light" panose="020F0302020204030204" pitchFamily="34" charset="0"/>
                <a:cs typeface="Calibri Light" panose="020F0302020204030204" pitchFamily="34" charset="0"/>
              </a:rPr>
              <a:t>approximately </a:t>
            </a:r>
            <a:r>
              <a:rPr sz="2300" spc="-5" dirty="0">
                <a:latin typeface="Calibri Light" panose="020F0302020204030204" pitchFamily="34" charset="0"/>
                <a:cs typeface="Calibri Light" panose="020F0302020204030204" pitchFamily="34" charset="0"/>
              </a:rPr>
              <a:t>6.671×10</a:t>
            </a:r>
            <a:r>
              <a:rPr sz="2300" spc="-7" baseline="24904" dirty="0">
                <a:latin typeface="Calibri Light" panose="020F0302020204030204" pitchFamily="34" charset="0"/>
                <a:cs typeface="Calibri Light" panose="020F0302020204030204" pitchFamily="34" charset="0"/>
              </a:rPr>
              <a:t>21   </a:t>
            </a:r>
            <a:r>
              <a:rPr sz="2300" spc="-5" dirty="0">
                <a:latin typeface="Calibri Light" panose="020F0302020204030204" pitchFamily="34" charset="0"/>
                <a:cs typeface="Calibri Light" panose="020F0302020204030204" pitchFamily="34" charset="0"/>
              </a:rPr>
              <a:t>(9*9</a:t>
            </a:r>
            <a:r>
              <a:rPr sz="2300" spc="85" dirty="0">
                <a:latin typeface="Calibri Light" panose="020F0302020204030204" pitchFamily="34" charset="0"/>
                <a:cs typeface="Calibri Light" panose="020F0302020204030204" pitchFamily="34" charset="0"/>
              </a:rPr>
              <a:t> </a:t>
            </a:r>
            <a:r>
              <a:rPr sz="2300" spc="-10" dirty="0">
                <a:latin typeface="Calibri Light" panose="020F0302020204030204" pitchFamily="34" charset="0"/>
                <a:cs typeface="Calibri Light" panose="020F0302020204030204" pitchFamily="34" charset="0"/>
              </a:rPr>
              <a:t>matrix</a:t>
            </a:r>
            <a:r>
              <a:rPr sz="2300" spc="-10" dirty="0" smtClean="0">
                <a:latin typeface="Calibri Light" panose="020F0302020204030204" pitchFamily="34" charset="0"/>
                <a:cs typeface="Calibri Light" panose="020F0302020204030204" pitchFamily="34" charset="0"/>
              </a:rPr>
              <a:t>)</a:t>
            </a:r>
            <a:r>
              <a:rPr lang="en-IN" sz="2300" spc="-10" dirty="0" smtClean="0">
                <a:latin typeface="Calibri Light" panose="020F0302020204030204" pitchFamily="34" charset="0"/>
                <a:cs typeface="Calibri Light" panose="020F0302020204030204" pitchFamily="34" charset="0"/>
              </a:rPr>
              <a:t>.</a:t>
            </a:r>
            <a:endParaRPr sz="2300" dirty="0">
              <a:latin typeface="Calibri Light" panose="020F0302020204030204" pitchFamily="34" charset="0"/>
              <a:cs typeface="Calibri Light" panose="020F0302020204030204" pitchFamily="34" charset="0"/>
            </a:endParaRPr>
          </a:p>
          <a:p>
            <a:pPr marL="241300" indent="-228600">
              <a:lnSpc>
                <a:spcPct val="100000"/>
              </a:lnSpc>
              <a:spcBef>
                <a:spcPts val="1500"/>
              </a:spcBef>
              <a:buFont typeface="Wingdings"/>
              <a:buChar char=""/>
              <a:tabLst>
                <a:tab pos="241300" algn="l"/>
              </a:tabLst>
            </a:pPr>
            <a:r>
              <a:rPr sz="2300" b="1" u="sng" spc="-10" dirty="0">
                <a:latin typeface="Calibri Light" panose="020F0302020204030204" pitchFamily="34" charset="0"/>
                <a:cs typeface="Calibri Light" panose="020F0302020204030204" pitchFamily="34" charset="0"/>
              </a:rPr>
              <a:t>Brute </a:t>
            </a:r>
            <a:r>
              <a:rPr sz="2300" b="1" u="sng" spc="-20" dirty="0">
                <a:latin typeface="Calibri Light" panose="020F0302020204030204" pitchFamily="34" charset="0"/>
                <a:cs typeface="Calibri Light" panose="020F0302020204030204" pitchFamily="34" charset="0"/>
              </a:rPr>
              <a:t>force </a:t>
            </a:r>
            <a:r>
              <a:rPr sz="2300" b="1" u="sng" spc="-10" dirty="0" smtClean="0">
                <a:latin typeface="Calibri Light" panose="020F0302020204030204" pitchFamily="34" charset="0"/>
                <a:cs typeface="Calibri Light" panose="020F0302020204030204" pitchFamily="34" charset="0"/>
              </a:rPr>
              <a:t>technique</a:t>
            </a:r>
            <a:r>
              <a:rPr lang="en-IN" sz="2300" b="1" u="sng" spc="-10" dirty="0" smtClean="0">
                <a:latin typeface="Calibri Light" panose="020F0302020204030204" pitchFamily="34" charset="0"/>
                <a:cs typeface="Calibri Light" panose="020F0302020204030204" pitchFamily="34" charset="0"/>
              </a:rPr>
              <a:t> </a:t>
            </a:r>
            <a:r>
              <a:rPr sz="2300" spc="-10" dirty="0" smtClean="0">
                <a:latin typeface="Calibri Light" panose="020F0302020204030204" pitchFamily="34" charset="0"/>
                <a:cs typeface="Calibri Light" panose="020F0302020204030204" pitchFamily="34" charset="0"/>
              </a:rPr>
              <a:t>-</a:t>
            </a:r>
            <a:r>
              <a:rPr lang="en-IN" sz="2300" spc="-10" dirty="0" smtClean="0">
                <a:latin typeface="Calibri Light" panose="020F0302020204030204" pitchFamily="34" charset="0"/>
                <a:cs typeface="Calibri Light" panose="020F0302020204030204" pitchFamily="34" charset="0"/>
              </a:rPr>
              <a:t> </a:t>
            </a:r>
            <a:r>
              <a:rPr lang="en-IN" sz="2300" dirty="0" smtClean="0">
                <a:latin typeface="Calibri Light" panose="020F0302020204030204" pitchFamily="34" charset="0"/>
                <a:cs typeface="Calibri Light" panose="020F0302020204030204" pitchFamily="34" charset="0"/>
              </a:rPr>
              <a:t>Computationally</a:t>
            </a:r>
            <a:r>
              <a:rPr lang="en-IN" sz="2300" dirty="0" smtClean="0">
                <a:latin typeface="Calibri Light" panose="020F0302020204030204" pitchFamily="34" charset="0"/>
                <a:cs typeface="Calibri Light" panose="020F0302020204030204" pitchFamily="34" charset="0"/>
              </a:rPr>
              <a:t>, this technique takes </a:t>
            </a:r>
            <a:r>
              <a:rPr lang="en-US" sz="2300" spc="-5" dirty="0">
                <a:latin typeface="Calibri Light" panose="020F0302020204030204" pitchFamily="34" charset="0"/>
                <a:cs typeface="Calibri Light" panose="020F0302020204030204" pitchFamily="34" charset="0"/>
              </a:rPr>
              <a:t>l</a:t>
            </a:r>
            <a:r>
              <a:rPr sz="2300" spc="-5" dirty="0" smtClean="0">
                <a:latin typeface="Calibri Light" panose="020F0302020204030204" pitchFamily="34" charset="0"/>
                <a:cs typeface="Calibri Light" panose="020F0302020204030204" pitchFamily="34" charset="0"/>
              </a:rPr>
              <a:t>ong</a:t>
            </a:r>
            <a:r>
              <a:rPr sz="2300" spc="25" dirty="0" smtClean="0">
                <a:latin typeface="Calibri Light" panose="020F0302020204030204" pitchFamily="34" charset="0"/>
                <a:cs typeface="Calibri Light" panose="020F0302020204030204" pitchFamily="34" charset="0"/>
              </a:rPr>
              <a:t> </a:t>
            </a:r>
            <a:r>
              <a:rPr sz="2300" spc="-5" dirty="0" smtClean="0">
                <a:latin typeface="Calibri Light" panose="020F0302020204030204" pitchFamily="34" charset="0"/>
                <a:cs typeface="Calibri Light" panose="020F0302020204030204" pitchFamily="34" charset="0"/>
              </a:rPr>
              <a:t>time</a:t>
            </a:r>
            <a:r>
              <a:rPr lang="en-IN" sz="2300" spc="-5" dirty="0" smtClean="0">
                <a:latin typeface="Calibri Light" panose="020F0302020204030204" pitchFamily="34" charset="0"/>
                <a:cs typeface="Calibri Light" panose="020F0302020204030204" pitchFamily="34" charset="0"/>
              </a:rPr>
              <a:t>;</a:t>
            </a:r>
            <a:r>
              <a:rPr lang="en-US" sz="2300" spc="-5" dirty="0" smtClean="0">
                <a:latin typeface="Calibri Light" panose="020F0302020204030204" pitchFamily="34" charset="0"/>
                <a:cs typeface="Calibri Light" panose="020F0302020204030204" pitchFamily="34" charset="0"/>
              </a:rPr>
              <a:t> </a:t>
            </a:r>
            <a:r>
              <a:rPr lang="en-IN" sz="2300" dirty="0" smtClean="0">
                <a:latin typeface="Calibri Light" panose="020F0302020204030204" pitchFamily="34" charset="0"/>
                <a:cs typeface="Calibri Light" panose="020F0302020204030204" pitchFamily="34" charset="0"/>
              </a:rPr>
              <a:t>assuming </a:t>
            </a:r>
            <a:r>
              <a:rPr lang="en-IN" sz="2300" dirty="0">
                <a:latin typeface="Calibri Light" panose="020F0302020204030204" pitchFamily="34" charset="0"/>
                <a:cs typeface="Calibri Light" panose="020F0302020204030204" pitchFamily="34" charset="0"/>
              </a:rPr>
              <a:t>each solution takes 1 micro second to be found, then with a simple calculation we can determine that it takes 211,532,970,320.3 years to find all possible </a:t>
            </a:r>
            <a:r>
              <a:rPr lang="en-IN" sz="2300" dirty="0" smtClean="0">
                <a:latin typeface="Calibri Light" panose="020F0302020204030204" pitchFamily="34" charset="0"/>
                <a:cs typeface="Calibri Light" panose="020F0302020204030204" pitchFamily="34" charset="0"/>
              </a:rPr>
              <a:t>solutions.</a:t>
            </a:r>
            <a:endParaRPr sz="2300" dirty="0">
              <a:latin typeface="Calibri Light" panose="020F0302020204030204" pitchFamily="34" charset="0"/>
              <a:cs typeface="Calibri Light" panose="020F0302020204030204" pitchFamily="34" charset="0"/>
            </a:endParaRPr>
          </a:p>
          <a:p>
            <a:pPr marL="241300" indent="-228600">
              <a:spcBef>
                <a:spcPts val="1500"/>
              </a:spcBef>
              <a:buFont typeface="Wingdings"/>
              <a:buChar char=""/>
              <a:tabLst>
                <a:tab pos="241300" algn="l"/>
              </a:tabLst>
            </a:pPr>
            <a:r>
              <a:rPr lang="en-US" sz="2300" b="1" u="sng" spc="-15" dirty="0" smtClean="0">
                <a:latin typeface="Calibri Light" panose="020F0302020204030204" pitchFamily="34" charset="0"/>
                <a:cs typeface="Calibri Light" panose="020F0302020204030204" pitchFamily="34" charset="0"/>
              </a:rPr>
              <a:t>Backtracking </a:t>
            </a:r>
            <a:r>
              <a:rPr lang="en-US" sz="2300" b="1" u="sng" spc="-15" dirty="0" smtClean="0">
                <a:latin typeface="Calibri Light" panose="020F0302020204030204" pitchFamily="34" charset="0"/>
                <a:cs typeface="Calibri Light" panose="020F0302020204030204" pitchFamily="34" charset="0"/>
              </a:rPr>
              <a:t>with DFS </a:t>
            </a:r>
            <a:r>
              <a:rPr lang="en-US" sz="2300" b="1" u="sng" spc="-5" dirty="0" smtClean="0">
                <a:latin typeface="Calibri Light" panose="020F0302020204030204" pitchFamily="34" charset="0"/>
                <a:cs typeface="Calibri Light" panose="020F0302020204030204" pitchFamily="34" charset="0"/>
              </a:rPr>
              <a:t>approach</a:t>
            </a:r>
            <a:r>
              <a:rPr lang="en-US" sz="2300" spc="-5" dirty="0">
                <a:latin typeface="Calibri Light" panose="020F0302020204030204" pitchFamily="34" charset="0"/>
                <a:cs typeface="Calibri Light" panose="020F0302020204030204" pitchFamily="34" charset="0"/>
              </a:rPr>
              <a:t>-</a:t>
            </a:r>
            <a:r>
              <a:rPr lang="en-US" sz="2300" spc="-5" dirty="0" smtClean="0">
                <a:latin typeface="Calibri Light" panose="020F0302020204030204" pitchFamily="34" charset="0"/>
                <a:cs typeface="Calibri Light" panose="020F0302020204030204" pitchFamily="34" charset="0"/>
              </a:rPr>
              <a:t> </a:t>
            </a:r>
            <a:r>
              <a:rPr lang="en-IN" sz="2300" dirty="0">
                <a:latin typeface="Calibri Light" panose="020F0302020204030204" pitchFamily="34" charset="0"/>
                <a:cs typeface="Calibri Light" panose="020F0302020204030204" pitchFamily="34" charset="0"/>
              </a:rPr>
              <a:t>The complexity of DFS Backtracking algorithm is O(n ^ m) where n is the number of possibilities for each square (i.e., 9 in classic Sudoku) and m is the number of spaces that are blank.</a:t>
            </a:r>
          </a:p>
          <a:p>
            <a:pPr marL="241300" indent="-228600">
              <a:lnSpc>
                <a:spcPct val="100000"/>
              </a:lnSpc>
              <a:spcBef>
                <a:spcPts val="1500"/>
              </a:spcBef>
              <a:buFont typeface="Wingdings"/>
              <a:buChar char=""/>
              <a:tabLst>
                <a:tab pos="241300" algn="l"/>
              </a:tabLst>
            </a:pPr>
            <a:endParaRPr lang="en-US" sz="2200" spc="-10" dirty="0" smtClean="0">
              <a:solidFill>
                <a:srgbClr val="3B4643"/>
              </a:solidFill>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615" y="76200"/>
            <a:ext cx="9263379" cy="2077492"/>
          </a:xfrm>
          <a:prstGeom prst="rect">
            <a:avLst/>
          </a:prstGeom>
        </p:spPr>
        <p:txBody>
          <a:bodyPr vert="horz" wrap="square" lIns="0" tIns="0" rIns="0" bIns="0" rtlCol="0">
            <a:spAutoFit/>
          </a:bodyPr>
          <a:lstStyle/>
          <a:p>
            <a:pPr marL="2165985">
              <a:lnSpc>
                <a:spcPct val="100000"/>
              </a:lnSpc>
            </a:pPr>
            <a:r>
              <a:rPr lang="en-US" sz="4500" b="1" spc="-15" dirty="0" smtClean="0">
                <a:solidFill>
                  <a:schemeClr val="accent1">
                    <a:lumMod val="75000"/>
                  </a:schemeClr>
                </a:solidFill>
                <a:latin typeface="Calibri" panose="020F0502020204030204" pitchFamily="34" charset="0"/>
                <a:cs typeface="Calibri" panose="020F0502020204030204" pitchFamily="34" charset="0"/>
              </a:rPr>
              <a:t>Depth First Search (DFS)          (</a:t>
            </a:r>
            <a:r>
              <a:rPr lang="en-US" sz="3700" b="1" spc="-15" dirty="0" err="1" smtClean="0">
                <a:solidFill>
                  <a:schemeClr val="accent1">
                    <a:lumMod val="75000"/>
                  </a:schemeClr>
                </a:solidFill>
                <a:latin typeface="Calibri" panose="020F0502020204030204" pitchFamily="34" charset="0"/>
                <a:cs typeface="Calibri" panose="020F0502020204030204" pitchFamily="34" charset="0"/>
              </a:rPr>
              <a:t>Bactracking</a:t>
            </a:r>
            <a:r>
              <a:rPr lang="en-US" sz="3700" b="1" spc="-15" dirty="0" smtClean="0">
                <a:solidFill>
                  <a:schemeClr val="accent1">
                    <a:lumMod val="75000"/>
                  </a:schemeClr>
                </a:solidFill>
                <a:latin typeface="Calibri" panose="020F0502020204030204" pitchFamily="34" charset="0"/>
                <a:cs typeface="Calibri" panose="020F0502020204030204" pitchFamily="34" charset="0"/>
              </a:rPr>
              <a:t> Algorithm)</a:t>
            </a:r>
            <a:br>
              <a:rPr lang="en-US" sz="3700" b="1" spc="-15" dirty="0" smtClean="0">
                <a:solidFill>
                  <a:schemeClr val="accent1">
                    <a:lumMod val="75000"/>
                  </a:schemeClr>
                </a:solidFill>
                <a:latin typeface="Calibri" panose="020F0502020204030204" pitchFamily="34" charset="0"/>
                <a:cs typeface="Calibri" panose="020F0502020204030204" pitchFamily="34" charset="0"/>
              </a:rPr>
            </a:br>
            <a:r>
              <a:rPr lang="en-US" sz="4500" b="1" spc="-15" dirty="0" smtClean="0">
                <a:solidFill>
                  <a:schemeClr val="tx1"/>
                </a:solidFill>
                <a:latin typeface="Calibri" panose="020F0502020204030204" pitchFamily="34" charset="0"/>
                <a:cs typeface="Calibri" panose="020F0502020204030204" pitchFamily="34" charset="0"/>
              </a:rPr>
              <a:t>  		</a:t>
            </a:r>
            <a:endParaRPr sz="3000" b="1" spc="-15" dirty="0">
              <a:solidFill>
                <a:schemeClr val="tx1"/>
              </a:solidFill>
              <a:latin typeface="Calibri" panose="020F0502020204030204" pitchFamily="34" charset="0"/>
              <a:cs typeface="Calibri" panose="020F0502020204030204" pitchFamily="34" charset="0"/>
            </a:endParaRPr>
          </a:p>
        </p:txBody>
      </p:sp>
      <p:sp>
        <p:nvSpPr>
          <p:cNvPr id="5" name="Content Placeholder 4"/>
          <p:cNvSpPr>
            <a:spLocks noGrp="1"/>
          </p:cNvSpPr>
          <p:nvPr>
            <p:ph sz="half" idx="1"/>
          </p:nvPr>
        </p:nvSpPr>
        <p:spPr>
          <a:xfrm>
            <a:off x="304800" y="1752600"/>
            <a:ext cx="7467600" cy="4803409"/>
          </a:xfrm>
        </p:spPr>
        <p:txBody>
          <a:bodyPr>
            <a:normAutofit fontScale="92500" lnSpcReduction="10000"/>
          </a:bodyPr>
          <a:lstStyle/>
          <a:p>
            <a:pPr marL="0" indent="0" rtl="0">
              <a:buNone/>
            </a:pPr>
            <a:r>
              <a:rPr lang="en-IN" sz="2400" i="1" u="sng" dirty="0" smtClean="0"/>
              <a:t>Serial Pseudo-code:</a:t>
            </a:r>
          </a:p>
          <a:p>
            <a:pPr marL="0" indent="0" rtl="0">
              <a:buNone/>
            </a:pPr>
            <a:endParaRPr lang="en-IN" sz="2400" b="0" i="1" u="sng" dirty="0"/>
          </a:p>
          <a:p>
            <a:r>
              <a:rPr lang="en-IN" sz="2200" b="0" dirty="0"/>
              <a:t>1. Find an empty cell.</a:t>
            </a:r>
            <a:br>
              <a:rPr lang="en-IN" sz="2200" b="0" dirty="0"/>
            </a:br>
            <a:endParaRPr lang="en-IN" sz="2200" b="0" dirty="0" smtClean="0"/>
          </a:p>
          <a:p>
            <a:r>
              <a:rPr lang="en-IN" sz="2200" b="0" dirty="0" smtClean="0"/>
              <a:t>2</a:t>
            </a:r>
            <a:r>
              <a:rPr lang="en-IN" sz="2200" b="0" dirty="0"/>
              <a:t>. If there is none, return true.</a:t>
            </a:r>
            <a:br>
              <a:rPr lang="en-IN" sz="2200" b="0" dirty="0"/>
            </a:br>
            <a:endParaRPr lang="en-IN" sz="2200" b="0" dirty="0" smtClean="0"/>
          </a:p>
          <a:p>
            <a:r>
              <a:rPr lang="en-IN" sz="2200" b="0" dirty="0" smtClean="0"/>
              <a:t>3</a:t>
            </a:r>
            <a:r>
              <a:rPr lang="en-IN" sz="2200" b="0" dirty="0"/>
              <a:t>. For digits from 1 to 9</a:t>
            </a:r>
            <a:br>
              <a:rPr lang="en-IN" sz="2200" b="0" dirty="0"/>
            </a:br>
            <a:r>
              <a:rPr lang="en-IN" sz="2200" b="0" dirty="0"/>
              <a:t>    a) If there is no conflict for digit </a:t>
            </a:r>
            <a:r>
              <a:rPr lang="en-IN" sz="2200" b="0" dirty="0" smtClean="0"/>
              <a:t>at </a:t>
            </a:r>
            <a:r>
              <a:rPr lang="en-IN" sz="2200" b="0" dirty="0" err="1" smtClean="0"/>
              <a:t>row,col</a:t>
            </a:r>
            <a:r>
              <a:rPr lang="en-IN" sz="2200" b="0" dirty="0"/>
              <a:t> </a:t>
            </a:r>
            <a:r>
              <a:rPr lang="en-IN" sz="2200" b="0" dirty="0" smtClean="0"/>
              <a:t>then assign </a:t>
            </a:r>
            <a:r>
              <a:rPr lang="en-IN" sz="2200" b="0" dirty="0"/>
              <a:t>digit to </a:t>
            </a:r>
            <a:r>
              <a:rPr lang="en-IN" sz="2200" b="0" dirty="0" err="1"/>
              <a:t>row,col</a:t>
            </a:r>
            <a:r>
              <a:rPr lang="en-IN" sz="2200" b="0" dirty="0"/>
              <a:t> and try filling in the rest of grid</a:t>
            </a:r>
            <a:r>
              <a:rPr lang="en-IN" sz="2200" b="0" dirty="0" smtClean="0"/>
              <a:t>.(Next empty cell)</a:t>
            </a:r>
            <a:r>
              <a:rPr lang="en-IN" sz="2200" b="0" dirty="0"/>
              <a:t/>
            </a:r>
            <a:br>
              <a:rPr lang="en-IN" sz="2200" b="0" dirty="0"/>
            </a:br>
            <a:r>
              <a:rPr lang="en-IN" sz="2200" b="0" dirty="0"/>
              <a:t>    b) If all empty cells are filled, return true.</a:t>
            </a:r>
            <a:br>
              <a:rPr lang="en-IN" sz="2200" b="0" dirty="0"/>
            </a:br>
            <a:r>
              <a:rPr lang="en-IN" sz="2200" b="0" dirty="0"/>
              <a:t>    c) Else, backtrack and fill the recently filled empty cell with next number possible. </a:t>
            </a:r>
            <a:br>
              <a:rPr lang="en-IN" sz="2200" b="0" dirty="0"/>
            </a:br>
            <a:r>
              <a:rPr lang="en-IN" sz="2200" b="0" dirty="0"/>
              <a:t> 4. If all digits have been tried and nothing worked, return false.</a:t>
            </a:r>
            <a:endParaRPr lang="en-IN" sz="2200" dirty="0"/>
          </a:p>
        </p:txBody>
      </p:sp>
      <p:pic>
        <p:nvPicPr>
          <p:cNvPr id="2051" name="Picture 3" descr="Depthfi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914400"/>
            <a:ext cx="3336289" cy="309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52400"/>
            <a:ext cx="9263379" cy="553998"/>
          </a:xfrm>
          <a:prstGeom prst="rect">
            <a:avLst/>
          </a:prstGeom>
        </p:spPr>
        <p:txBody>
          <a:bodyPr vert="horz" wrap="square" lIns="0" tIns="0" rIns="0" bIns="0" rtlCol="0">
            <a:spAutoFit/>
          </a:bodyPr>
          <a:lstStyle/>
          <a:p>
            <a:pPr marL="2828925">
              <a:lnSpc>
                <a:spcPct val="100000"/>
              </a:lnSpc>
            </a:pPr>
            <a:r>
              <a:rPr lang="en-US" b="1" spc="-35" dirty="0" smtClean="0">
                <a:solidFill>
                  <a:schemeClr val="accent1">
                    <a:lumMod val="75000"/>
                  </a:schemeClr>
                </a:solidFill>
              </a:rPr>
              <a:t>PROFILING INFORMATION</a:t>
            </a:r>
            <a:endParaRPr b="1" spc="-35" dirty="0">
              <a:solidFill>
                <a:schemeClr val="accent1">
                  <a:lumMod val="75000"/>
                </a:schemeClr>
              </a:solidFill>
            </a:endParaRPr>
          </a:p>
        </p:txBody>
      </p:sp>
      <p:sp>
        <p:nvSpPr>
          <p:cNvPr id="3" name="object 3"/>
          <p:cNvSpPr txBox="1"/>
          <p:nvPr/>
        </p:nvSpPr>
        <p:spPr>
          <a:xfrm>
            <a:off x="6456371" y="1752600"/>
            <a:ext cx="3628643" cy="4616648"/>
          </a:xfrm>
          <a:prstGeom prst="rect">
            <a:avLst/>
          </a:prstGeom>
        </p:spPr>
        <p:txBody>
          <a:bodyPr vert="horz" wrap="square" lIns="0" tIns="0" rIns="0" bIns="0" rtlCol="0">
            <a:spAutoFit/>
          </a:bodyPr>
          <a:lstStyle/>
          <a:p>
            <a:pPr>
              <a:lnSpc>
                <a:spcPct val="100000"/>
              </a:lnSpc>
              <a:spcBef>
                <a:spcPts val="25"/>
              </a:spcBef>
              <a:buClr>
                <a:srgbClr val="3B4643"/>
              </a:buClr>
            </a:pPr>
            <a:endParaRPr sz="2000" dirty="0">
              <a:latin typeface="Times New Roman"/>
              <a:cs typeface="Times New Roman"/>
            </a:endParaRPr>
          </a:p>
          <a:p>
            <a:pPr marL="297180" indent="-284480">
              <a:lnSpc>
                <a:spcPct val="100000"/>
              </a:lnSpc>
              <a:buFont typeface="Wingdings"/>
              <a:buChar char=""/>
              <a:tabLst>
                <a:tab pos="297180" algn="l"/>
                <a:tab pos="297815" algn="l"/>
              </a:tabLst>
            </a:pPr>
            <a:r>
              <a:rPr lang="en-US" sz="2000" spc="-5" dirty="0" smtClean="0">
                <a:solidFill>
                  <a:srgbClr val="3B4643"/>
                </a:solidFill>
                <a:cs typeface="Calibri"/>
              </a:rPr>
              <a:t>Complete Information of profiling is given in profiling.txt.</a:t>
            </a:r>
          </a:p>
          <a:p>
            <a:pPr marL="297180" indent="-284480">
              <a:lnSpc>
                <a:spcPct val="100000"/>
              </a:lnSpc>
              <a:buFont typeface="Wingdings"/>
              <a:buChar char=""/>
              <a:tabLst>
                <a:tab pos="297180" algn="l"/>
                <a:tab pos="297815" algn="l"/>
              </a:tabLst>
            </a:pPr>
            <a:endParaRPr lang="en-US" sz="2000" b="1" spc="-5" dirty="0" smtClean="0">
              <a:solidFill>
                <a:srgbClr val="3B4643"/>
              </a:solidFill>
              <a:latin typeface="Calibri"/>
              <a:cs typeface="Calibri"/>
            </a:endParaRPr>
          </a:p>
          <a:p>
            <a:pPr marL="297180" indent="-284480">
              <a:lnSpc>
                <a:spcPct val="100000"/>
              </a:lnSpc>
              <a:buFont typeface="Wingdings"/>
              <a:buChar char=""/>
              <a:tabLst>
                <a:tab pos="297180" algn="l"/>
                <a:tab pos="297815" algn="l"/>
              </a:tabLst>
            </a:pPr>
            <a:r>
              <a:rPr lang="en-US" sz="2000" dirty="0" smtClean="0">
                <a:latin typeface="Calibri"/>
                <a:cs typeface="Calibri"/>
              </a:rPr>
              <a:t>From the above given information it is evident that there is a need to parallelize </a:t>
            </a:r>
            <a:r>
              <a:rPr lang="en-US" sz="2000" dirty="0" err="1" smtClean="0">
                <a:latin typeface="Calibri"/>
                <a:cs typeface="Calibri"/>
              </a:rPr>
              <a:t>solve_serial</a:t>
            </a:r>
            <a:r>
              <a:rPr lang="en-US" sz="2000" dirty="0" smtClean="0">
                <a:latin typeface="Calibri"/>
                <a:cs typeface="Calibri"/>
              </a:rPr>
              <a:t>() function the function which does the backtracking.</a:t>
            </a:r>
          </a:p>
          <a:p>
            <a:pPr marL="297180" indent="-284480">
              <a:lnSpc>
                <a:spcPct val="100000"/>
              </a:lnSpc>
              <a:buFont typeface="Wingdings"/>
              <a:buChar char=""/>
              <a:tabLst>
                <a:tab pos="297180" algn="l"/>
                <a:tab pos="297815" algn="l"/>
              </a:tabLst>
            </a:pPr>
            <a:endParaRPr lang="en-US" sz="2000" dirty="0" smtClean="0">
              <a:latin typeface="Calibri"/>
              <a:cs typeface="Calibri"/>
            </a:endParaRPr>
          </a:p>
          <a:p>
            <a:pPr marL="297180" indent="-284480">
              <a:lnSpc>
                <a:spcPct val="100000"/>
              </a:lnSpc>
              <a:buFont typeface="Wingdings"/>
              <a:buChar char=""/>
              <a:tabLst>
                <a:tab pos="297180" algn="l"/>
                <a:tab pos="297815" algn="l"/>
              </a:tabLst>
            </a:pPr>
            <a:r>
              <a:rPr lang="en-US" sz="2000" dirty="0" smtClean="0">
                <a:latin typeface="Calibri"/>
                <a:cs typeface="Calibri"/>
              </a:rPr>
              <a:t>The possible() function checks the allowed values for a given cell.</a:t>
            </a:r>
            <a:endParaRPr lang="en-US" sz="2000" dirty="0">
              <a:latin typeface="Calibri"/>
              <a:cs typeface="Calib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32067"/>
            <a:ext cx="5257800" cy="5825933"/>
          </a:xfrm>
          <a:prstGeom prst="rect">
            <a:avLst/>
          </a:prstGeom>
        </p:spPr>
      </p:pic>
      <p:cxnSp>
        <p:nvCxnSpPr>
          <p:cNvPr id="7" name="Straight Connector 6"/>
          <p:cNvCxnSpPr/>
          <p:nvPr/>
        </p:nvCxnSpPr>
        <p:spPr>
          <a:xfrm>
            <a:off x="6324600" y="1032067"/>
            <a:ext cx="0" cy="5521133"/>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72544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457200"/>
            <a:ext cx="17678400" cy="553998"/>
          </a:xfrm>
          <a:prstGeom prst="rect">
            <a:avLst/>
          </a:prstGeom>
        </p:spPr>
        <p:txBody>
          <a:bodyPr vert="horz" wrap="square" lIns="0" tIns="0" rIns="0" bIns="0" rtlCol="0">
            <a:spAutoFit/>
          </a:bodyPr>
          <a:lstStyle/>
          <a:p>
            <a:pPr marL="631190">
              <a:lnSpc>
                <a:spcPct val="100000"/>
              </a:lnSpc>
            </a:pPr>
            <a:r>
              <a:rPr lang="en-US" spc="-15" dirty="0" smtClean="0">
                <a:solidFill>
                  <a:schemeClr val="tx1"/>
                </a:solidFill>
              </a:rPr>
              <a:t>			</a:t>
            </a:r>
            <a:r>
              <a:rPr lang="en-US" spc="-15" dirty="0" smtClean="0">
                <a:solidFill>
                  <a:schemeClr val="accent1">
                    <a:lumMod val="75000"/>
                  </a:schemeClr>
                </a:solidFill>
              </a:rPr>
              <a:t>WHY PARALLELIZE AND JUSTIFICATION OF SPEEDUP</a:t>
            </a:r>
            <a:endParaRPr spc="-45" dirty="0">
              <a:solidFill>
                <a:schemeClr val="accent1">
                  <a:lumMod val="75000"/>
                </a:schemeClr>
              </a:solidFill>
            </a:endParaRPr>
          </a:p>
        </p:txBody>
      </p:sp>
      <p:sp>
        <p:nvSpPr>
          <p:cNvPr id="3" name="object 3"/>
          <p:cNvSpPr txBox="1"/>
          <p:nvPr/>
        </p:nvSpPr>
        <p:spPr>
          <a:xfrm>
            <a:off x="5791200" y="1761162"/>
            <a:ext cx="5638799" cy="4616648"/>
          </a:xfrm>
          <a:prstGeom prst="rect">
            <a:avLst/>
          </a:prstGeom>
        </p:spPr>
        <p:txBody>
          <a:bodyPr vert="horz" wrap="square" lIns="0" tIns="0" rIns="0" bIns="0" rtlCol="0">
            <a:spAutoFit/>
          </a:bodyPr>
          <a:lstStyle/>
          <a:p>
            <a:r>
              <a:rPr lang="en-US" sz="2000" b="1" dirty="0" smtClean="0">
                <a:latin typeface="Calibri"/>
                <a:cs typeface="Calibri"/>
              </a:rPr>
              <a:t>SERIAL</a:t>
            </a:r>
          </a:p>
          <a:p>
            <a:endParaRPr lang="en-US" sz="2000" dirty="0" smtClean="0">
              <a:latin typeface="Calibri"/>
              <a:cs typeface="Calibri"/>
            </a:endParaRPr>
          </a:p>
          <a:p>
            <a:r>
              <a:rPr lang="en-US" sz="2000" dirty="0" smtClean="0">
                <a:latin typeface="Calibri"/>
                <a:cs typeface="Calibri"/>
              </a:rPr>
              <a:t>1)In serial if there is contradiction we check second part and so on till we get solution.</a:t>
            </a:r>
          </a:p>
          <a:p>
            <a:endParaRPr lang="en-US" sz="2000" b="1" dirty="0" smtClean="0">
              <a:latin typeface="Calibri"/>
              <a:cs typeface="Calibri"/>
            </a:endParaRPr>
          </a:p>
          <a:p>
            <a:r>
              <a:rPr lang="en-US" sz="2000" b="1" dirty="0" smtClean="0">
                <a:latin typeface="Calibri"/>
                <a:cs typeface="Calibri"/>
              </a:rPr>
              <a:t>PARALLEL</a:t>
            </a:r>
            <a:endParaRPr lang="en-US" sz="2000" b="1" dirty="0">
              <a:latin typeface="Calibri"/>
              <a:cs typeface="Calibri"/>
            </a:endParaRPr>
          </a:p>
          <a:p>
            <a:endParaRPr lang="en-US" sz="2000" dirty="0" smtClean="0">
              <a:latin typeface="Calibri"/>
              <a:cs typeface="Calibri"/>
            </a:endParaRPr>
          </a:p>
          <a:p>
            <a:r>
              <a:rPr lang="en-US" sz="2000" dirty="0" smtClean="0">
                <a:latin typeface="Calibri"/>
                <a:cs typeface="Calibri"/>
              </a:rPr>
              <a:t>1)Whereas in parallel the </a:t>
            </a:r>
            <a:r>
              <a:rPr lang="en-IN" sz="2000" dirty="0" smtClean="0"/>
              <a:t>solution </a:t>
            </a:r>
            <a:r>
              <a:rPr lang="en-IN" sz="2000" dirty="0"/>
              <a:t>is found in the second branch at the same instant when we get a contradiction in first branch</a:t>
            </a:r>
            <a:r>
              <a:rPr lang="en-US" sz="2000" dirty="0" smtClean="0">
                <a:latin typeface="Calibri"/>
                <a:cs typeface="Calibri"/>
              </a:rPr>
              <a:t> </a:t>
            </a:r>
          </a:p>
          <a:p>
            <a:r>
              <a:rPr lang="en-US" sz="2000" dirty="0" smtClean="0">
                <a:latin typeface="Calibri"/>
                <a:cs typeface="Calibri"/>
              </a:rPr>
              <a:t>2)</a:t>
            </a:r>
            <a:r>
              <a:rPr lang="en-IN" sz="2000" b="1" dirty="0"/>
              <a:t> </a:t>
            </a:r>
            <a:r>
              <a:rPr lang="en-IN" sz="2000" dirty="0"/>
              <a:t>If the solution is located in the first branch or the problem size is small, the parallel algorithm may be slower due to the thread management overhead and executing multiple branches in </a:t>
            </a:r>
            <a:r>
              <a:rPr lang="en-IN" sz="2000" dirty="0" smtClean="0"/>
              <a:t>parallel. </a:t>
            </a:r>
            <a:endParaRPr sz="2000" dirty="0">
              <a:latin typeface="Calibri"/>
              <a:cs typeface="Calibri"/>
            </a:endParaRPr>
          </a:p>
        </p:txBody>
      </p:sp>
      <p:pic>
        <p:nvPicPr>
          <p:cNvPr id="1026" name="Picture 2" descr="hpc.jpg"/>
          <p:cNvPicPr>
            <a:picLocks noChangeAspect="1" noChangeArrowheads="1"/>
          </p:cNvPicPr>
          <p:nvPr/>
        </p:nvPicPr>
        <p:blipFill>
          <a:blip r:embed="rId2">
            <a:extLst>
              <a:ext uri="{28A0092B-C50C-407E-A947-70E740481C1C}">
                <a14:useLocalDpi xmlns:a14="http://schemas.microsoft.com/office/drawing/2010/main" val="0"/>
              </a:ext>
            </a:extLst>
          </a:blip>
          <a:srcRect l="9145" r="9242"/>
          <a:stretch>
            <a:fillRect/>
          </a:stretch>
        </p:blipFill>
        <p:spPr bwMode="auto">
          <a:xfrm>
            <a:off x="381000" y="1752600"/>
            <a:ext cx="5257800" cy="450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28600"/>
            <a:ext cx="11506200" cy="1292662"/>
          </a:xfrm>
          <a:prstGeom prst="rect">
            <a:avLst/>
          </a:prstGeom>
        </p:spPr>
        <p:txBody>
          <a:bodyPr vert="horz" wrap="square" lIns="0" tIns="0" rIns="0" bIns="0" rtlCol="0">
            <a:spAutoFit/>
          </a:bodyPr>
          <a:lstStyle/>
          <a:p>
            <a:pPr marL="631190">
              <a:lnSpc>
                <a:spcPct val="100000"/>
              </a:lnSpc>
            </a:pPr>
            <a:r>
              <a:rPr sz="4200" spc="-15" dirty="0" smtClean="0">
                <a:solidFill>
                  <a:schemeClr val="accent1">
                    <a:lumMod val="75000"/>
                  </a:schemeClr>
                </a:solidFill>
              </a:rPr>
              <a:t>PROPOSED </a:t>
            </a:r>
            <a:r>
              <a:rPr lang="en-US" sz="4200" spc="-15" dirty="0" smtClean="0">
                <a:solidFill>
                  <a:schemeClr val="accent1">
                    <a:lumMod val="75000"/>
                  </a:schemeClr>
                </a:solidFill>
              </a:rPr>
              <a:t>PARALLEL </a:t>
            </a:r>
            <a:r>
              <a:rPr sz="4200" spc="-15" dirty="0" smtClean="0">
                <a:solidFill>
                  <a:schemeClr val="accent1">
                    <a:lumMod val="75000"/>
                  </a:schemeClr>
                </a:solidFill>
              </a:rPr>
              <a:t>ALGORITHM</a:t>
            </a:r>
            <a:r>
              <a:rPr lang="en-US" sz="4200" spc="-15" dirty="0" smtClean="0">
                <a:solidFill>
                  <a:schemeClr val="accent1">
                    <a:lumMod val="75000"/>
                  </a:schemeClr>
                </a:solidFill>
              </a:rPr>
              <a:t> VISUALISATION</a:t>
            </a:r>
            <a:endParaRPr sz="4200" spc="-45" dirty="0">
              <a:solidFill>
                <a:schemeClr val="accent1">
                  <a:lumMod val="75000"/>
                </a:schemeClr>
              </a:solidFill>
            </a:endParaRPr>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00600" y="2286000"/>
            <a:ext cx="5249184" cy="3300412"/>
          </a:xfrm>
        </p:spPr>
      </p:pic>
      <p:sp>
        <p:nvSpPr>
          <p:cNvPr id="7" name="Content Placeholder 6"/>
          <p:cNvSpPr>
            <a:spLocks noGrp="1"/>
          </p:cNvSpPr>
          <p:nvPr>
            <p:ph sz="half" idx="2"/>
          </p:nvPr>
        </p:nvSpPr>
        <p:spPr>
          <a:xfrm>
            <a:off x="381000" y="1957387"/>
            <a:ext cx="4114800" cy="4924425"/>
          </a:xfrm>
        </p:spPr>
        <p:txBody>
          <a:bodyPr>
            <a:normAutofit fontScale="92500" lnSpcReduction="20000"/>
          </a:bodyPr>
          <a:lstStyle/>
          <a:p>
            <a:pPr marL="0" indent="0">
              <a:buNone/>
            </a:pPr>
            <a:r>
              <a:rPr lang="en-US" sz="2400" b="1" dirty="0" smtClean="0"/>
              <a:t>Parallel </a:t>
            </a:r>
            <a:r>
              <a:rPr lang="en-US" sz="2400" b="1" dirty="0" err="1" smtClean="0"/>
              <a:t>PseudoCode</a:t>
            </a:r>
            <a:endParaRPr lang="en-US" sz="2400" b="1" dirty="0" smtClean="0"/>
          </a:p>
          <a:p>
            <a:endParaRPr lang="en-US" sz="2000" dirty="0" smtClean="0"/>
          </a:p>
          <a:p>
            <a:r>
              <a:rPr lang="en-US" sz="2000" dirty="0" smtClean="0"/>
              <a:t>1)Select(Get) an Empty cell.</a:t>
            </a:r>
          </a:p>
          <a:p>
            <a:endParaRPr lang="en-US" sz="2000" dirty="0"/>
          </a:p>
          <a:p>
            <a:r>
              <a:rPr lang="en-US" sz="2000" dirty="0" smtClean="0"/>
              <a:t>2)Make copies of the original matrix with the empty cell filled with its possible values.</a:t>
            </a:r>
          </a:p>
          <a:p>
            <a:endParaRPr lang="en-US" sz="2000" dirty="0" smtClean="0"/>
          </a:p>
          <a:p>
            <a:r>
              <a:rPr lang="en-US" sz="2000" dirty="0" smtClean="0"/>
              <a:t>3)Loop till Terminate or Found  :</a:t>
            </a:r>
          </a:p>
          <a:p>
            <a:pPr marL="0" indent="0">
              <a:buNone/>
            </a:pPr>
            <a:r>
              <a:rPr lang="en-US" sz="2000" dirty="0"/>
              <a:t>	</a:t>
            </a:r>
            <a:r>
              <a:rPr lang="en-US" sz="2000" dirty="0" err="1" smtClean="0"/>
              <a:t>i</a:t>
            </a:r>
            <a:r>
              <a:rPr lang="en-US" sz="2000" dirty="0" smtClean="0"/>
              <a:t>)Give each copy of matrix to a 	particular thread to compute 	the result.(This step is critical)</a:t>
            </a:r>
          </a:p>
          <a:p>
            <a:endParaRPr lang="en-US" sz="2000" dirty="0"/>
          </a:p>
          <a:p>
            <a:pPr marL="0" indent="0">
              <a:buNone/>
            </a:pPr>
            <a:r>
              <a:rPr lang="en-US" sz="2000" dirty="0" smtClean="0"/>
              <a:t>	ii)Execute the Serial 	</a:t>
            </a:r>
            <a:r>
              <a:rPr lang="en-US" sz="2000" dirty="0" err="1" smtClean="0"/>
              <a:t>Pseudocode</a:t>
            </a:r>
            <a:r>
              <a:rPr lang="en-US" sz="2000" dirty="0" smtClean="0"/>
              <a:t> in each thread.</a:t>
            </a:r>
            <a:endParaRPr lang="en-US" sz="2000" dirty="0"/>
          </a:p>
          <a:p>
            <a:endParaRPr lang="en-IN"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600"/>
            <a:ext cx="8596668" cy="553998"/>
          </a:xfrm>
          <a:prstGeom prst="rect">
            <a:avLst/>
          </a:prstGeom>
        </p:spPr>
        <p:txBody>
          <a:bodyPr vert="horz" wrap="square" lIns="0" tIns="0" rIns="0" bIns="0" rtlCol="0">
            <a:spAutoFit/>
          </a:bodyPr>
          <a:lstStyle/>
          <a:p>
            <a:pPr marL="2165985">
              <a:lnSpc>
                <a:spcPct val="100000"/>
              </a:lnSpc>
            </a:pPr>
            <a:r>
              <a:rPr b="1" spc="-15" dirty="0">
                <a:solidFill>
                  <a:schemeClr val="accent1">
                    <a:lumMod val="75000"/>
                  </a:schemeClr>
                </a:solidFill>
              </a:rPr>
              <a:t>PROPOSED</a:t>
            </a:r>
            <a:r>
              <a:rPr b="1" spc="-50" dirty="0">
                <a:solidFill>
                  <a:schemeClr val="accent1">
                    <a:lumMod val="75000"/>
                  </a:schemeClr>
                </a:solidFill>
              </a:rPr>
              <a:t> </a:t>
            </a:r>
            <a:r>
              <a:rPr b="1" spc="-15" dirty="0">
                <a:solidFill>
                  <a:schemeClr val="accent1">
                    <a:lumMod val="75000"/>
                  </a:schemeClr>
                </a:solidFill>
              </a:rPr>
              <a:t>ALGORITHM</a:t>
            </a:r>
          </a:p>
        </p:txBody>
      </p:sp>
      <p:sp>
        <p:nvSpPr>
          <p:cNvPr id="3" name="object 3"/>
          <p:cNvSpPr txBox="1"/>
          <p:nvPr/>
        </p:nvSpPr>
        <p:spPr>
          <a:xfrm>
            <a:off x="677334" y="1289878"/>
            <a:ext cx="5418666" cy="677108"/>
          </a:xfrm>
          <a:prstGeom prst="rect">
            <a:avLst/>
          </a:prstGeom>
        </p:spPr>
        <p:txBody>
          <a:bodyPr vert="horz" wrap="square" lIns="0" tIns="0" rIns="0" bIns="0" rtlCol="0">
            <a:spAutoFit/>
          </a:bodyPr>
          <a:lstStyle/>
          <a:p>
            <a:pPr marL="241300" indent="-228600">
              <a:lnSpc>
                <a:spcPct val="100000"/>
              </a:lnSpc>
              <a:buFont typeface="Wingdings"/>
              <a:buChar char=""/>
              <a:tabLst>
                <a:tab pos="241300" algn="l"/>
              </a:tabLst>
            </a:pPr>
            <a:r>
              <a:rPr lang="en-US" sz="2200" dirty="0" smtClean="0">
                <a:latin typeface="Calibri"/>
                <a:cs typeface="Calibri"/>
              </a:rPr>
              <a:t>For the algorithm we had to build our own versions of  </a:t>
            </a:r>
            <a:r>
              <a:rPr lang="en-US" sz="2200" dirty="0" err="1" smtClean="0">
                <a:latin typeface="Calibri"/>
                <a:cs typeface="Calibri"/>
              </a:rPr>
              <a:t>go_forward</a:t>
            </a:r>
            <a:r>
              <a:rPr lang="en-US" sz="2200" dirty="0" smtClean="0">
                <a:latin typeface="Calibri"/>
                <a:cs typeface="Calibri"/>
              </a:rPr>
              <a:t> and </a:t>
            </a:r>
            <a:r>
              <a:rPr lang="en-US" sz="2200" dirty="0" err="1" smtClean="0">
                <a:latin typeface="Calibri"/>
                <a:cs typeface="Calibri"/>
              </a:rPr>
              <a:t>go_backward</a:t>
            </a:r>
            <a:r>
              <a:rPr lang="en-US" sz="2200" dirty="0" smtClean="0">
                <a:latin typeface="Calibri"/>
                <a:cs typeface="Calibri"/>
              </a:rPr>
              <a:t>.</a:t>
            </a:r>
            <a:endParaRPr sz="2200" dirty="0">
              <a:latin typeface="Calibri"/>
              <a:cs typeface="Calibri"/>
            </a:endParaRPr>
          </a:p>
        </p:txBody>
      </p:sp>
      <p:cxnSp>
        <p:nvCxnSpPr>
          <p:cNvPr id="5" name="Straight Connector 4"/>
          <p:cNvCxnSpPr/>
          <p:nvPr/>
        </p:nvCxnSpPr>
        <p:spPr>
          <a:xfrm>
            <a:off x="6781800" y="1219200"/>
            <a:ext cx="0" cy="5257800"/>
          </a:xfrm>
          <a:prstGeom prst="line">
            <a:avLst/>
          </a:prstGeom>
        </p:spPr>
        <p:style>
          <a:lnRef idx="3">
            <a:schemeClr val="accent5"/>
          </a:lnRef>
          <a:fillRef idx="0">
            <a:schemeClr val="accent5"/>
          </a:fillRef>
          <a:effectRef idx="2">
            <a:schemeClr val="accent5"/>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133600"/>
            <a:ext cx="5630066" cy="406759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82598"/>
            <a:ext cx="4778532" cy="630400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401</TotalTime>
  <Words>794</Words>
  <Application>Microsoft Office PowerPoint</Application>
  <PresentationFormat>Widescreen</PresentationFormat>
  <Paragraphs>93</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Times New Roman</vt:lpstr>
      <vt:lpstr>Trebuchet MS</vt:lpstr>
      <vt:lpstr>Wingdings</vt:lpstr>
      <vt:lpstr>Wingdings 3</vt:lpstr>
      <vt:lpstr>Facet</vt:lpstr>
      <vt:lpstr>        PARALLEL    SUDOKU SOLVER        Professor : Bhaskar Chaudhary  Course     : High Performance Computing (CS-301)</vt:lpstr>
      <vt:lpstr>What is a SUDOKU ?</vt:lpstr>
      <vt:lpstr>PowerPoint Presentation</vt:lpstr>
      <vt:lpstr>SOLVING TECHNIQUES</vt:lpstr>
      <vt:lpstr>Depth First Search (DFS)          (Bactracking Algorithm)     </vt:lpstr>
      <vt:lpstr>PROFILING INFORMATION</vt:lpstr>
      <vt:lpstr>   WHY PARALLELIZE AND JUSTIFICATION OF SPEEDUP</vt:lpstr>
      <vt:lpstr>PROPOSED PARALLEL ALGORITHM VISUALISATION</vt:lpstr>
      <vt:lpstr>PROPOSED ALGORITHM</vt:lpstr>
      <vt:lpstr>  ANALYSIS</vt:lpstr>
      <vt:lpstr>ANALYSIS</vt:lpstr>
      <vt:lpstr>ANALYSIS</vt:lpstr>
      <vt:lpstr>ANALYSIS OF ABOVE GRAPH</vt:lpstr>
      <vt:lpstr>PowerPoint Presentation</vt:lpstr>
      <vt:lpstr>PERFOMANCE METRIC GRAPH 2</vt:lpstr>
      <vt:lpstr>            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sruthi</dc:creator>
  <cp:lastModifiedBy>Luv Patel</cp:lastModifiedBy>
  <cp:revision>43</cp:revision>
  <dcterms:created xsi:type="dcterms:W3CDTF">2016-11-06T17:20:19Z</dcterms:created>
  <dcterms:modified xsi:type="dcterms:W3CDTF">2017-11-06T10:20:59Z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2014-05-11T00:00:00Z</vt:filetime>
  </property>
  <property fmtid="{D5CDD505-2E9C-101B-9397-08002B2CF9AE}" pid="3" name="Creator">
    <vt:lpwstr>Microsoft® PowerPoint® 2013</vt:lpwstr>
  </property>
  <property fmtid="{D5CDD505-2E9C-101B-9397-08002B2CF9AE}" pid="4" name="LastSaved">
    <vt:filetime>2016-11-06T00:00:00Z</vt:filetime>
  </property>
</Properties>
</file>