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7" r:id="rId21"/>
    <p:sldId id="278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7EF8A-BB55-42CB-B6E1-ED23C59F03D1}" v="3" dt="2020-05-01T15:22:14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7" d="100"/>
          <a:sy n="87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vpreet kaur" userId="1b6f938cf5840e58" providerId="LiveId" clId="{378C4E33-BE4D-4F0E-BF3D-A2D2CC0E489F}"/>
    <pc:docChg chg="modSld">
      <pc:chgData name="Luvpreet kaur" userId="1b6f938cf5840e58" providerId="LiveId" clId="{378C4E33-BE4D-4F0E-BF3D-A2D2CC0E489F}" dt="2018-12-06T18:01:36.804" v="34" actId="20577"/>
      <pc:docMkLst>
        <pc:docMk/>
      </pc:docMkLst>
      <pc:sldChg chg="modSp">
        <pc:chgData name="Luvpreet kaur" userId="1b6f938cf5840e58" providerId="LiveId" clId="{378C4E33-BE4D-4F0E-BF3D-A2D2CC0E489F}" dt="2018-12-06T17:57:52.933" v="7" actId="1076"/>
        <pc:sldMkLst>
          <pc:docMk/>
          <pc:sldMk cId="1494971602" sldId="268"/>
        </pc:sldMkLst>
        <pc:spChg chg="mod">
          <ac:chgData name="Luvpreet kaur" userId="1b6f938cf5840e58" providerId="LiveId" clId="{378C4E33-BE4D-4F0E-BF3D-A2D2CC0E489F}" dt="2018-12-06T17:57:48.751" v="6" actId="1076"/>
          <ac:spMkLst>
            <pc:docMk/>
            <pc:sldMk cId="1494971602" sldId="268"/>
            <ac:spMk id="7" creationId="{578D3BA1-95F8-41FC-BCB0-D34B128FE5E9}"/>
          </ac:spMkLst>
        </pc:spChg>
        <pc:spChg chg="mod">
          <ac:chgData name="Luvpreet kaur" userId="1b6f938cf5840e58" providerId="LiveId" clId="{378C4E33-BE4D-4F0E-BF3D-A2D2CC0E489F}" dt="2018-12-06T17:57:52.933" v="7" actId="1076"/>
          <ac:spMkLst>
            <pc:docMk/>
            <pc:sldMk cId="1494971602" sldId="268"/>
            <ac:spMk id="8" creationId="{1DA19C0F-D9A9-4105-9062-39FE29704852}"/>
          </ac:spMkLst>
        </pc:spChg>
        <pc:picChg chg="mod">
          <ac:chgData name="Luvpreet kaur" userId="1b6f938cf5840e58" providerId="LiveId" clId="{378C4E33-BE4D-4F0E-BF3D-A2D2CC0E489F}" dt="2018-12-06T17:57:19.618" v="2" actId="1076"/>
          <ac:picMkLst>
            <pc:docMk/>
            <pc:sldMk cId="1494971602" sldId="268"/>
            <ac:picMk id="6" creationId="{3CF61DEC-A5F8-4AA9-A080-B2FAFDB25161}"/>
          </ac:picMkLst>
        </pc:picChg>
        <pc:picChg chg="mod">
          <ac:chgData name="Luvpreet kaur" userId="1b6f938cf5840e58" providerId="LiveId" clId="{378C4E33-BE4D-4F0E-BF3D-A2D2CC0E489F}" dt="2018-12-06T17:57:18.174" v="1" actId="1076"/>
          <ac:picMkLst>
            <pc:docMk/>
            <pc:sldMk cId="1494971602" sldId="268"/>
            <ac:picMk id="10" creationId="{608BEFC7-9B30-4EE0-8067-6573E58A5C42}"/>
          </ac:picMkLst>
        </pc:picChg>
      </pc:sldChg>
      <pc:sldChg chg="modSp">
        <pc:chgData name="Luvpreet kaur" userId="1b6f938cf5840e58" providerId="LiveId" clId="{378C4E33-BE4D-4F0E-BF3D-A2D2CC0E489F}" dt="2018-12-06T17:58:30.108" v="13" actId="1076"/>
        <pc:sldMkLst>
          <pc:docMk/>
          <pc:sldMk cId="3884794718" sldId="270"/>
        </pc:sldMkLst>
        <pc:spChg chg="mod">
          <ac:chgData name="Luvpreet kaur" userId="1b6f938cf5840e58" providerId="LiveId" clId="{378C4E33-BE4D-4F0E-BF3D-A2D2CC0E489F}" dt="2018-12-06T17:58:26.847" v="12" actId="1076"/>
          <ac:spMkLst>
            <pc:docMk/>
            <pc:sldMk cId="3884794718" sldId="270"/>
            <ac:spMk id="7" creationId="{ABFB6143-7682-4E5D-925E-9B783BDFADA7}"/>
          </ac:spMkLst>
        </pc:spChg>
        <pc:spChg chg="mod">
          <ac:chgData name="Luvpreet kaur" userId="1b6f938cf5840e58" providerId="LiveId" clId="{378C4E33-BE4D-4F0E-BF3D-A2D2CC0E489F}" dt="2018-12-06T17:58:30.108" v="13" actId="1076"/>
          <ac:spMkLst>
            <pc:docMk/>
            <pc:sldMk cId="3884794718" sldId="270"/>
            <ac:spMk id="8" creationId="{81F653AF-5D5F-4306-A300-1A9493137320}"/>
          </ac:spMkLst>
        </pc:spChg>
        <pc:picChg chg="mod">
          <ac:chgData name="Luvpreet kaur" userId="1b6f938cf5840e58" providerId="LiveId" clId="{378C4E33-BE4D-4F0E-BF3D-A2D2CC0E489F}" dt="2018-12-06T17:58:17.292" v="9" actId="1076"/>
          <ac:picMkLst>
            <pc:docMk/>
            <pc:sldMk cId="3884794718" sldId="270"/>
            <ac:picMk id="4" creationId="{069F9CB8-E9E0-4666-A7FE-5CFDE849B4E6}"/>
          </ac:picMkLst>
        </pc:picChg>
        <pc:picChg chg="mod">
          <ac:chgData name="Luvpreet kaur" userId="1b6f938cf5840e58" providerId="LiveId" clId="{378C4E33-BE4D-4F0E-BF3D-A2D2CC0E489F}" dt="2018-12-06T17:58:19.110" v="10" actId="1076"/>
          <ac:picMkLst>
            <pc:docMk/>
            <pc:sldMk cId="3884794718" sldId="270"/>
            <ac:picMk id="6" creationId="{B81F5178-5DC4-400D-AF3F-AE7A7396864B}"/>
          </ac:picMkLst>
        </pc:picChg>
      </pc:sldChg>
      <pc:sldChg chg="modSp">
        <pc:chgData name="Luvpreet kaur" userId="1b6f938cf5840e58" providerId="LiveId" clId="{378C4E33-BE4D-4F0E-BF3D-A2D2CC0E489F}" dt="2018-12-06T18:01:36.804" v="34" actId="20577"/>
        <pc:sldMkLst>
          <pc:docMk/>
          <pc:sldMk cId="3632718810" sldId="272"/>
        </pc:sldMkLst>
        <pc:spChg chg="mod">
          <ac:chgData name="Luvpreet kaur" userId="1b6f938cf5840e58" providerId="LiveId" clId="{378C4E33-BE4D-4F0E-BF3D-A2D2CC0E489F}" dt="2018-12-06T18:01:36.804" v="34" actId="20577"/>
          <ac:spMkLst>
            <pc:docMk/>
            <pc:sldMk cId="3632718810" sldId="272"/>
            <ac:spMk id="2" creationId="{54F3884B-F2A5-4C69-B415-E5362C3328B6}"/>
          </ac:spMkLst>
        </pc:spChg>
      </pc:sldChg>
    </pc:docChg>
  </pc:docChgLst>
  <pc:docChgLst>
    <pc:chgData name="Luvpreet kaur" userId="1b6f938cf5840e58" providerId="LiveId" clId="{6447EF8A-BB55-42CB-B6E1-ED23C59F03D1}"/>
    <pc:docChg chg="modSld sldOrd">
      <pc:chgData name="Luvpreet kaur" userId="1b6f938cf5840e58" providerId="LiveId" clId="{6447EF8A-BB55-42CB-B6E1-ED23C59F03D1}" dt="2020-05-01T15:22:14.338" v="4"/>
      <pc:docMkLst>
        <pc:docMk/>
      </pc:docMkLst>
      <pc:sldChg chg="ord">
        <pc:chgData name="Luvpreet kaur" userId="1b6f938cf5840e58" providerId="LiveId" clId="{6447EF8A-BB55-42CB-B6E1-ED23C59F03D1}" dt="2020-04-30T23:40:22.220" v="1"/>
        <pc:sldMkLst>
          <pc:docMk/>
          <pc:sldMk cId="3735826456" sldId="274"/>
        </pc:sldMkLst>
      </pc:sldChg>
      <pc:sldChg chg="setBg">
        <pc:chgData name="Luvpreet kaur" userId="1b6f938cf5840e58" providerId="LiveId" clId="{6447EF8A-BB55-42CB-B6E1-ED23C59F03D1}" dt="2020-05-01T15:22:14.338" v="4"/>
        <pc:sldMkLst>
          <pc:docMk/>
          <pc:sldMk cId="2408130556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03991-1DE9-4CD8-8F85-7EF911ABD8B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6B304-AF6D-4AE4-AF71-7A443444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D054-D3AE-4159-8309-CFFA092A3889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97A-C5F6-4D63-B5E3-EE0A9C010FA7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7813-3B0A-4D02-9691-F0F3B8D0DB70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8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4D1E-B9D3-483A-A5FC-EF3891CF844D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60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A954-8FAD-4EB0-8317-19AA729ACE36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137C-2190-4F8C-9E9F-06DEFF01D52C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11DE-89A2-41CA-9ADE-4FDCC3592D2C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391E-2BB9-4714-901F-3ED9550417E2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96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8934-E61C-4D38-8C63-D7EFED38ED6C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970B-89BF-46F5-8B83-1E7FA4E5A679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E2CC-7DCA-48D6-9A6F-B6375DAF768C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890D-F675-497D-95C7-B65994720F3D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E4D-EB0C-4607-B36B-2F4A41AD6EA3}" type="datetime1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6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D79E-6C92-4AA8-9A50-A117EDB5E022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BE15-1C25-4BD5-B483-805F2DB2BC0A}" type="datetime1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4FB-3308-4188-9960-8545355A0E01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2FFF-0E0B-4898-8F5E-DA61DB73DEA1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E9F0-A635-4E4B-88A6-6347A1D1C970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26A7-CD69-46E9-A2FB-F52CD51A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3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38D2-1C1F-4B17-9676-B7ACF3B2A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5G Waveform Modulation &amp; Demodulation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A600-96DF-4449-BF34-DA8D6CE0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8578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By:</a:t>
            </a:r>
          </a:p>
          <a:p>
            <a:r>
              <a:rPr lang="en-US" dirty="0"/>
              <a:t>Tawsif Ahmad</a:t>
            </a:r>
            <a:br>
              <a:rPr lang="en-US" dirty="0"/>
            </a:br>
            <a:r>
              <a:rPr lang="en-US" dirty="0"/>
              <a:t>Thakur Bhattarai</a:t>
            </a:r>
            <a:br>
              <a:rPr lang="en-US" dirty="0"/>
            </a:br>
            <a:r>
              <a:rPr lang="en-US" dirty="0"/>
              <a:t>Luvpreet Kaur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CBE9F-78C6-4572-9EE0-04361FC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7E8F-9C8B-4789-A7F9-B48363BB024A}"/>
              </a:ext>
            </a:extLst>
          </p:cNvPr>
          <p:cNvSpPr txBox="1"/>
          <p:nvPr/>
        </p:nvSpPr>
        <p:spPr>
          <a:xfrm>
            <a:off x="0" y="58872"/>
            <a:ext cx="1186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PSD of transmitted signal in case of 16-QAM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8EBA8-C2DC-4F22-821E-75101568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91" y="1007123"/>
            <a:ext cx="7633298" cy="3983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92757-1AEF-49D5-B59A-6C10BE1196F1}"/>
              </a:ext>
            </a:extLst>
          </p:cNvPr>
          <p:cNvSpPr txBox="1"/>
          <p:nvPr/>
        </p:nvSpPr>
        <p:spPr>
          <a:xfrm>
            <a:off x="672904" y="5229468"/>
            <a:ext cx="10846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 PSD has an average value of around -15 </a:t>
            </a:r>
            <a:r>
              <a:rPr lang="en-US" sz="2400" dirty="0" err="1"/>
              <a:t>dBW</a:t>
            </a:r>
            <a:r>
              <a:rPr lang="en-US" sz="2400" dirty="0"/>
              <a:t>/Hz whereas in the QPSK case, it was around -25 </a:t>
            </a:r>
            <a:r>
              <a:rPr lang="en-US" sz="2400" dirty="0" err="1"/>
              <a:t>dBW</a:t>
            </a:r>
            <a:r>
              <a:rPr lang="en-US" sz="2400" dirty="0"/>
              <a:t>/Hz. So, we can say that, PSD significantly improves for 16-QAM. It can be improved by implementing higher order QAM such as 64-QAM or 256-QAM.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C627-CBD8-42A3-846F-55A6835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38D1B1-F07A-4D9F-B05E-8E79AC20DAAF}"/>
              </a:ext>
            </a:extLst>
          </p:cNvPr>
          <p:cNvSpPr txBox="1"/>
          <p:nvPr/>
        </p:nvSpPr>
        <p:spPr>
          <a:xfrm>
            <a:off x="2166730" y="132522"/>
            <a:ext cx="7858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PSD of Detected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E006B-ED6D-4CC3-BCF0-A099CE99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" y="1610970"/>
            <a:ext cx="5056896" cy="2957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98C7D-69D8-411B-8275-C4D46A095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2" y="1610970"/>
            <a:ext cx="5421410" cy="2957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B4A53-07AD-4C1F-B5A1-8AC8E34AAEDC}"/>
              </a:ext>
            </a:extLst>
          </p:cNvPr>
          <p:cNvSpPr txBox="1"/>
          <p:nvPr/>
        </p:nvSpPr>
        <p:spPr>
          <a:xfrm>
            <a:off x="1232452" y="4606210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QPSK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F64A4-1F3A-41AF-AC0E-D44B49670E84}"/>
              </a:ext>
            </a:extLst>
          </p:cNvPr>
          <p:cNvSpPr txBox="1"/>
          <p:nvPr/>
        </p:nvSpPr>
        <p:spPr>
          <a:xfrm>
            <a:off x="7142924" y="460620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16-QAM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16E0D-9C6C-428C-84E1-6E04016CA066}"/>
              </a:ext>
            </a:extLst>
          </p:cNvPr>
          <p:cNvSpPr txBox="1"/>
          <p:nvPr/>
        </p:nvSpPr>
        <p:spPr>
          <a:xfrm>
            <a:off x="566738" y="5353878"/>
            <a:ext cx="10909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We observe significant improvements in the detected signal PSD in case of 16-QAM over QPSK which was the expected result.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91A56D-34AB-4052-B786-EC19BA8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0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07F78C-9891-4401-B8E8-1B2029C4331E}"/>
              </a:ext>
            </a:extLst>
          </p:cNvPr>
          <p:cNvSpPr txBox="1"/>
          <p:nvPr/>
        </p:nvSpPr>
        <p:spPr>
          <a:xfrm>
            <a:off x="2610679" y="265043"/>
            <a:ext cx="636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16-QAM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A679D-3EF8-47EF-ADC1-AB49C8C21F7B}"/>
              </a:ext>
            </a:extLst>
          </p:cNvPr>
          <p:cNvSpPr txBox="1"/>
          <p:nvPr/>
        </p:nvSpPr>
        <p:spPr>
          <a:xfrm>
            <a:off x="980661" y="1497496"/>
            <a:ext cx="50093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We implemented the same G-matrix approach for detection of 16-QAM Symbols as we did for QPSK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E8B51-2E85-4834-89CC-31240965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96" y="1164987"/>
            <a:ext cx="4884254" cy="488425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F2E10E-1472-4BFF-B144-73379685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A850D-8A52-4A46-97C5-0D2FA5075842}"/>
              </a:ext>
            </a:extLst>
          </p:cNvPr>
          <p:cNvSpPr txBox="1"/>
          <p:nvPr/>
        </p:nvSpPr>
        <p:spPr>
          <a:xfrm>
            <a:off x="2565009" y="239151"/>
            <a:ext cx="706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Baseband Filtering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28572-2A7A-4C1A-BD9E-D863996E1C77}"/>
              </a:ext>
            </a:extLst>
          </p:cNvPr>
          <p:cNvSpPr txBox="1"/>
          <p:nvPr/>
        </p:nvSpPr>
        <p:spPr>
          <a:xfrm>
            <a:off x="954157" y="1298713"/>
            <a:ext cx="10084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Transmitted signal is filtered before passing through the channel and in the receiver side a matched filter is used before CP deletion and FFT.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D5127-F27E-4585-81DC-CF3CE574E721}"/>
              </a:ext>
            </a:extLst>
          </p:cNvPr>
          <p:cNvSpPr txBox="1"/>
          <p:nvPr/>
        </p:nvSpPr>
        <p:spPr>
          <a:xfrm>
            <a:off x="543451" y="3279309"/>
            <a:ext cx="1855304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400" dirty="0"/>
              <a:t>OFDM Transmitter</a:t>
            </a:r>
          </a:p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34E51-0C8C-4F9A-A67F-CD4D9A43F1A3}"/>
              </a:ext>
            </a:extLst>
          </p:cNvPr>
          <p:cNvSpPr txBox="1"/>
          <p:nvPr/>
        </p:nvSpPr>
        <p:spPr>
          <a:xfrm>
            <a:off x="3153416" y="3463975"/>
            <a:ext cx="1855304" cy="11079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400" dirty="0"/>
              <a:t>Filter</a:t>
            </a:r>
          </a:p>
          <a:p>
            <a:pPr algn="ctr"/>
            <a:endParaRPr 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6F1953-6346-4002-8502-FB0D359A4654}"/>
              </a:ext>
            </a:extLst>
          </p:cNvPr>
          <p:cNvSpPr/>
          <p:nvPr/>
        </p:nvSpPr>
        <p:spPr>
          <a:xfrm>
            <a:off x="5032268" y="3195836"/>
            <a:ext cx="2478156" cy="16442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B34BE-6E6A-4AB7-A456-B63B1AEDCC80}"/>
              </a:ext>
            </a:extLst>
          </p:cNvPr>
          <p:cNvSpPr txBox="1"/>
          <p:nvPr/>
        </p:nvSpPr>
        <p:spPr>
          <a:xfrm>
            <a:off x="5320146" y="3787141"/>
            <a:ext cx="174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77605-98E5-47D5-B5F3-B90C48845784}"/>
              </a:ext>
            </a:extLst>
          </p:cNvPr>
          <p:cNvSpPr txBox="1"/>
          <p:nvPr/>
        </p:nvSpPr>
        <p:spPr>
          <a:xfrm>
            <a:off x="7510424" y="3199941"/>
            <a:ext cx="1855304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400" dirty="0"/>
              <a:t>Matched</a:t>
            </a:r>
          </a:p>
          <a:p>
            <a:pPr algn="ctr"/>
            <a:r>
              <a:rPr lang="en-US" sz="2400" dirty="0"/>
              <a:t>Filter</a:t>
            </a:r>
          </a:p>
          <a:p>
            <a:pPr algn="ctr"/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E0C84-39CB-4FD8-BEB5-2C7133BE471E}"/>
              </a:ext>
            </a:extLst>
          </p:cNvPr>
          <p:cNvSpPr txBox="1"/>
          <p:nvPr/>
        </p:nvSpPr>
        <p:spPr>
          <a:xfrm>
            <a:off x="10071050" y="3195836"/>
            <a:ext cx="160351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400" dirty="0"/>
              <a:t>OFDM Receiver</a:t>
            </a:r>
          </a:p>
          <a:p>
            <a:pPr algn="ctr"/>
            <a:endParaRPr lang="en-US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6B34589-C29B-4E32-AF67-EFCBDD20AD91}"/>
              </a:ext>
            </a:extLst>
          </p:cNvPr>
          <p:cNvSpPr/>
          <p:nvPr/>
        </p:nvSpPr>
        <p:spPr>
          <a:xfrm>
            <a:off x="2398755" y="3983138"/>
            <a:ext cx="754661" cy="1664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2B7A50-E2E9-4668-A999-6D4CC6F10267}"/>
              </a:ext>
            </a:extLst>
          </p:cNvPr>
          <p:cNvSpPr/>
          <p:nvPr/>
        </p:nvSpPr>
        <p:spPr>
          <a:xfrm>
            <a:off x="9365728" y="3934750"/>
            <a:ext cx="705322" cy="1664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90F27-F7FD-4088-AF6F-0860F2C7814F}"/>
              </a:ext>
            </a:extLst>
          </p:cNvPr>
          <p:cNvSpPr txBox="1"/>
          <p:nvPr/>
        </p:nvSpPr>
        <p:spPr>
          <a:xfrm>
            <a:off x="2937164" y="5320145"/>
            <a:ext cx="668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Figure: Block Diagram of OFDM transmission with Baseband Filtering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705F65A-DF1A-4A82-8F86-2E50B4A9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3D1E-CA02-4934-B740-02945423840F}"/>
              </a:ext>
            </a:extLst>
          </p:cNvPr>
          <p:cNvSpPr txBox="1"/>
          <p:nvPr/>
        </p:nvSpPr>
        <p:spPr>
          <a:xfrm>
            <a:off x="3061855" y="277091"/>
            <a:ext cx="6497781" cy="706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QPSK + Filtered OFDM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61DEC-A5F8-4AA9-A080-B2FAFDB2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0" y="1153976"/>
            <a:ext cx="4720489" cy="4550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8D3BA1-95F8-41FC-BCB0-D34B128FE5E9}"/>
              </a:ext>
            </a:extLst>
          </p:cNvPr>
          <p:cNvSpPr txBox="1"/>
          <p:nvPr/>
        </p:nvSpPr>
        <p:spPr>
          <a:xfrm>
            <a:off x="7422354" y="5835004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F-OFDM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19C0F-D9A9-4105-9062-39FE29704852}"/>
              </a:ext>
            </a:extLst>
          </p:cNvPr>
          <p:cNvSpPr txBox="1"/>
          <p:nvPr/>
        </p:nvSpPr>
        <p:spPr>
          <a:xfrm>
            <a:off x="1399308" y="5857230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OFDM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8BEFC7-9B30-4EE0-8067-6573E58A5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55" y="1123917"/>
            <a:ext cx="4833491" cy="455004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8099D3-1B05-47B7-B0A4-0D0C9356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61518-31D8-4496-A022-87E7ADCB8319}"/>
              </a:ext>
            </a:extLst>
          </p:cNvPr>
          <p:cNvSpPr txBox="1"/>
          <p:nvPr/>
        </p:nvSpPr>
        <p:spPr>
          <a:xfrm>
            <a:off x="1828801" y="277091"/>
            <a:ext cx="9005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QPSK + Filtered OFDM (</a:t>
            </a:r>
            <a:r>
              <a:rPr lang="en-US" sz="4000" b="1" dirty="0" err="1"/>
              <a:t>contd</a:t>
            </a:r>
            <a:r>
              <a:rPr lang="en-US" sz="4000" b="1" dirty="0"/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69DE2-FF27-480E-989D-16FA352A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158944"/>
            <a:ext cx="8522794" cy="45401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A694E-B640-4771-8615-22746152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7950C-F60A-4EFA-A26F-EC9B5D1C9F23}"/>
              </a:ext>
            </a:extLst>
          </p:cNvPr>
          <p:cNvSpPr txBox="1"/>
          <p:nvPr/>
        </p:nvSpPr>
        <p:spPr>
          <a:xfrm>
            <a:off x="2881745" y="235527"/>
            <a:ext cx="642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16-QAM + FOFDM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F9CB8-E9E0-4666-A7FE-5CFDE849B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09" y="1123915"/>
            <a:ext cx="4539947" cy="4379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F5178-5DC4-400D-AF3F-AE7A73968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123915"/>
            <a:ext cx="4539947" cy="4379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B6143-7682-4E5D-925E-9B783BDFADA7}"/>
              </a:ext>
            </a:extLst>
          </p:cNvPr>
          <p:cNvSpPr txBox="1"/>
          <p:nvPr/>
        </p:nvSpPr>
        <p:spPr>
          <a:xfrm>
            <a:off x="7255587" y="5617629"/>
            <a:ext cx="376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F-OFDM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653AF-5D5F-4306-A300-1A9493137320}"/>
              </a:ext>
            </a:extLst>
          </p:cNvPr>
          <p:cNvSpPr txBox="1"/>
          <p:nvPr/>
        </p:nvSpPr>
        <p:spPr>
          <a:xfrm>
            <a:off x="1310198" y="5617629"/>
            <a:ext cx="376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OFDM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56ECA-5274-4998-9E95-DE6ED31F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98F62-5847-45E0-8799-EAB1990B6CA4}"/>
              </a:ext>
            </a:extLst>
          </p:cNvPr>
          <p:cNvSpPr txBox="1"/>
          <p:nvPr/>
        </p:nvSpPr>
        <p:spPr>
          <a:xfrm>
            <a:off x="2362200" y="249381"/>
            <a:ext cx="746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16-QAM + FOFDM (</a:t>
            </a:r>
            <a:r>
              <a:rPr lang="en-US" sz="4000" b="1" dirty="0" err="1"/>
              <a:t>contd</a:t>
            </a:r>
            <a:r>
              <a:rPr lang="en-US" sz="4000" b="1" dirty="0"/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0AE7B-C5BC-4A77-88FF-74751027B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13" y="1172141"/>
            <a:ext cx="9860973" cy="51005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69166-6805-4E9A-8ECD-8E23BFB0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4455F-C7AA-411B-9BDA-654ADC90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9036" y="5837247"/>
            <a:ext cx="753545" cy="365125"/>
          </a:xfrm>
        </p:spPr>
        <p:txBody>
          <a:bodyPr/>
          <a:lstStyle/>
          <a:p>
            <a:fld id="{A32326A7-CD69-46E9-A2FB-F52CD51AEFC0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AC47C-7AB9-4AFC-83C5-BCDAED189576}"/>
              </a:ext>
            </a:extLst>
          </p:cNvPr>
          <p:cNvSpPr txBox="1"/>
          <p:nvPr/>
        </p:nvSpPr>
        <p:spPr>
          <a:xfrm>
            <a:off x="2908852" y="357809"/>
            <a:ext cx="637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MIMO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C68DA-2312-4159-9F2D-E7E101D3BD79}"/>
              </a:ext>
            </a:extLst>
          </p:cNvPr>
          <p:cNvSpPr txBox="1"/>
          <p:nvPr/>
        </p:nvSpPr>
        <p:spPr>
          <a:xfrm>
            <a:off x="980661" y="1285461"/>
            <a:ext cx="1004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We considered 4×4 MIMO Communication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8624E-78CF-4539-9F6D-AB3A212FA67E}"/>
              </a:ext>
            </a:extLst>
          </p:cNvPr>
          <p:cNvSpPr txBox="1"/>
          <p:nvPr/>
        </p:nvSpPr>
        <p:spPr>
          <a:xfrm>
            <a:off x="543451" y="3099350"/>
            <a:ext cx="1855304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400" dirty="0"/>
              <a:t>F-OFDM Transmitter</a:t>
            </a:r>
          </a:p>
          <a:p>
            <a:pPr algn="ctr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33E17-CF21-43A1-B626-0C7A0A078738}"/>
              </a:ext>
            </a:extLst>
          </p:cNvPr>
          <p:cNvSpPr txBox="1"/>
          <p:nvPr/>
        </p:nvSpPr>
        <p:spPr>
          <a:xfrm>
            <a:off x="3856383" y="1966893"/>
            <a:ext cx="102041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TX 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2E311-7AF4-4544-A51C-18E33F7BEF6B}"/>
              </a:ext>
            </a:extLst>
          </p:cNvPr>
          <p:cNvSpPr txBox="1"/>
          <p:nvPr/>
        </p:nvSpPr>
        <p:spPr>
          <a:xfrm>
            <a:off x="3856383" y="3105976"/>
            <a:ext cx="102041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TX 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99EC8-C037-490B-8EDC-9A0C351154F4}"/>
              </a:ext>
            </a:extLst>
          </p:cNvPr>
          <p:cNvSpPr txBox="1"/>
          <p:nvPr/>
        </p:nvSpPr>
        <p:spPr>
          <a:xfrm>
            <a:off x="3856383" y="4234818"/>
            <a:ext cx="102041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TX 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672B1-7559-4636-928D-7DCFF60272A7}"/>
              </a:ext>
            </a:extLst>
          </p:cNvPr>
          <p:cNvSpPr txBox="1"/>
          <p:nvPr/>
        </p:nvSpPr>
        <p:spPr>
          <a:xfrm>
            <a:off x="3856383" y="5363660"/>
            <a:ext cx="102041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TX 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35013-BBAC-44E1-9949-F6809DB7A4F4}"/>
              </a:ext>
            </a:extLst>
          </p:cNvPr>
          <p:cNvSpPr txBox="1"/>
          <p:nvPr/>
        </p:nvSpPr>
        <p:spPr>
          <a:xfrm>
            <a:off x="6804993" y="1966892"/>
            <a:ext cx="102041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RX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F4ECC-84CA-475C-A872-6EE0184F8A96}"/>
              </a:ext>
            </a:extLst>
          </p:cNvPr>
          <p:cNvSpPr txBox="1"/>
          <p:nvPr/>
        </p:nvSpPr>
        <p:spPr>
          <a:xfrm>
            <a:off x="6804993" y="3105975"/>
            <a:ext cx="102041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RX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D00DA-EB7E-4EAC-B8D6-78739BA36426}"/>
              </a:ext>
            </a:extLst>
          </p:cNvPr>
          <p:cNvSpPr txBox="1"/>
          <p:nvPr/>
        </p:nvSpPr>
        <p:spPr>
          <a:xfrm>
            <a:off x="6804993" y="4234818"/>
            <a:ext cx="102041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RX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5ECC0-8E2A-4194-B879-143B0AB55D5B}"/>
              </a:ext>
            </a:extLst>
          </p:cNvPr>
          <p:cNvSpPr txBox="1"/>
          <p:nvPr/>
        </p:nvSpPr>
        <p:spPr>
          <a:xfrm>
            <a:off x="6804993" y="5363659"/>
            <a:ext cx="102041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RX #4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2BFBF-A39E-4458-84C3-95B704316F01}"/>
              </a:ext>
            </a:extLst>
          </p:cNvPr>
          <p:cNvSpPr txBox="1"/>
          <p:nvPr/>
        </p:nvSpPr>
        <p:spPr>
          <a:xfrm>
            <a:off x="9505619" y="3003636"/>
            <a:ext cx="176193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400" dirty="0"/>
              <a:t>F-OFDM Receiver</a:t>
            </a:r>
          </a:p>
          <a:p>
            <a:pPr algn="ctr"/>
            <a:endParaRPr lang="en-US" sz="2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D8FE2C-9FED-4581-AA78-DDD9D6072C62}"/>
              </a:ext>
            </a:extLst>
          </p:cNvPr>
          <p:cNvCxnSpPr>
            <a:stCxn id="5" idx="3"/>
          </p:cNvCxnSpPr>
          <p:nvPr/>
        </p:nvCxnSpPr>
        <p:spPr>
          <a:xfrm>
            <a:off x="2398755" y="3838014"/>
            <a:ext cx="7155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899865-0326-45B3-B68E-12AAEA0927BC}"/>
              </a:ext>
            </a:extLst>
          </p:cNvPr>
          <p:cNvCxnSpPr>
            <a:cxnSpLocks/>
          </p:cNvCxnSpPr>
          <p:nvPr/>
        </p:nvCxnSpPr>
        <p:spPr>
          <a:xfrm>
            <a:off x="3114261" y="2197724"/>
            <a:ext cx="0" cy="3396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BAE1B-A40F-44EF-AECA-B743BD176EBA}"/>
              </a:ext>
            </a:extLst>
          </p:cNvPr>
          <p:cNvCxnSpPr>
            <a:endCxn id="6" idx="1"/>
          </p:cNvCxnSpPr>
          <p:nvPr/>
        </p:nvCxnSpPr>
        <p:spPr>
          <a:xfrm>
            <a:off x="3114261" y="2197724"/>
            <a:ext cx="74212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ADDBFE-5B73-4DF8-8502-96778A199055}"/>
              </a:ext>
            </a:extLst>
          </p:cNvPr>
          <p:cNvCxnSpPr/>
          <p:nvPr/>
        </p:nvCxnSpPr>
        <p:spPr>
          <a:xfrm>
            <a:off x="3114261" y="3336805"/>
            <a:ext cx="74212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365145-B010-4FC5-A9A9-69B6FD109FF6}"/>
              </a:ext>
            </a:extLst>
          </p:cNvPr>
          <p:cNvCxnSpPr/>
          <p:nvPr/>
        </p:nvCxnSpPr>
        <p:spPr>
          <a:xfrm>
            <a:off x="3114261" y="4505190"/>
            <a:ext cx="74212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5197BE-AB07-4AE9-B8A0-6E5E8A812D9B}"/>
              </a:ext>
            </a:extLst>
          </p:cNvPr>
          <p:cNvCxnSpPr/>
          <p:nvPr/>
        </p:nvCxnSpPr>
        <p:spPr>
          <a:xfrm>
            <a:off x="3114261" y="5576451"/>
            <a:ext cx="74212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ECB35A-6459-4E72-A002-3B250DF1F0A1}"/>
              </a:ext>
            </a:extLst>
          </p:cNvPr>
          <p:cNvCxnSpPr>
            <a:cxnSpLocks/>
          </p:cNvCxnSpPr>
          <p:nvPr/>
        </p:nvCxnSpPr>
        <p:spPr>
          <a:xfrm>
            <a:off x="8567531" y="2197724"/>
            <a:ext cx="0" cy="3396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7BF747-038B-4669-84C5-3FB29146F57D}"/>
              </a:ext>
            </a:extLst>
          </p:cNvPr>
          <p:cNvCxnSpPr>
            <a:cxnSpLocks/>
          </p:cNvCxnSpPr>
          <p:nvPr/>
        </p:nvCxnSpPr>
        <p:spPr>
          <a:xfrm>
            <a:off x="7825410" y="2193260"/>
            <a:ext cx="74212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91BA96-32DB-42BD-BD2D-F13F70903830}"/>
              </a:ext>
            </a:extLst>
          </p:cNvPr>
          <p:cNvCxnSpPr>
            <a:cxnSpLocks/>
          </p:cNvCxnSpPr>
          <p:nvPr/>
        </p:nvCxnSpPr>
        <p:spPr>
          <a:xfrm>
            <a:off x="7825409" y="3365028"/>
            <a:ext cx="74212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01CCD5-286F-424F-9FA1-ECDC399CF087}"/>
              </a:ext>
            </a:extLst>
          </p:cNvPr>
          <p:cNvCxnSpPr>
            <a:cxnSpLocks/>
          </p:cNvCxnSpPr>
          <p:nvPr/>
        </p:nvCxnSpPr>
        <p:spPr>
          <a:xfrm>
            <a:off x="7800450" y="4467113"/>
            <a:ext cx="74212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0B74B9-CCF5-47EC-9A19-0B2ECD96A062}"/>
              </a:ext>
            </a:extLst>
          </p:cNvPr>
          <p:cNvCxnSpPr>
            <a:cxnSpLocks/>
          </p:cNvCxnSpPr>
          <p:nvPr/>
        </p:nvCxnSpPr>
        <p:spPr>
          <a:xfrm>
            <a:off x="7825409" y="5598996"/>
            <a:ext cx="74212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E52CB3-2CB8-487E-BB93-FE7AEA2C57C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592491" y="3742300"/>
            <a:ext cx="913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CD593B-0198-4426-A49E-8F7B91F8848B}"/>
              </a:ext>
            </a:extLst>
          </p:cNvPr>
          <p:cNvCxnSpPr>
            <a:cxnSpLocks/>
          </p:cNvCxnSpPr>
          <p:nvPr/>
        </p:nvCxnSpPr>
        <p:spPr>
          <a:xfrm flipV="1">
            <a:off x="4876799" y="2193260"/>
            <a:ext cx="1928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19C86A-F8C6-4F22-8AE3-60C31D4192A8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876800" y="2197726"/>
            <a:ext cx="1928193" cy="11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F08F6B-19F8-4DD9-B73D-72869453747A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876800" y="2197726"/>
            <a:ext cx="1928193" cy="22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015F0-2AAC-4A08-9D0F-153C9045A2F0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876800" y="2197726"/>
            <a:ext cx="1928193" cy="33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487EF6-919D-4729-852D-5575BB66401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876800" y="2197725"/>
            <a:ext cx="1928193" cy="113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1FDD40-45C3-4256-9AB4-C6B1286629D8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4876800" y="3336808"/>
            <a:ext cx="1928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EE6F04-ED8A-4DD4-90E2-018BE02E95D5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876800" y="4465651"/>
            <a:ext cx="192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EDD8A6-0728-469A-87F7-FC5E6FAED704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876800" y="3336809"/>
            <a:ext cx="1928193" cy="112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D041F6-EC68-49C4-982E-4BF2CA8D9593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876800" y="3336809"/>
            <a:ext cx="1928193" cy="225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CDB4D3-2DF8-49F6-B01D-CFB4241D849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4876800" y="2197725"/>
            <a:ext cx="1928193" cy="226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5B2B14-D2E9-42F5-8F72-868B811FD89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876800" y="3336808"/>
            <a:ext cx="1928193" cy="112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95C341-E26E-4DC0-A92F-C3C3DF99427E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876800" y="4465651"/>
            <a:ext cx="1928193" cy="112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D6D253-52F2-4793-96F8-83038CCF2E7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876800" y="2197725"/>
            <a:ext cx="1928193" cy="339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E224E7-CE4A-4BE9-8003-0AB6DEBFFA60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876800" y="3336808"/>
            <a:ext cx="1928193" cy="2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5A00E6C-3A2D-4E7C-96C6-E01DDE3DFF1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876800" y="4465651"/>
            <a:ext cx="1928193" cy="112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901962-5859-41FE-9991-7F3010EBD79A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4876800" y="5594492"/>
            <a:ext cx="1928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BCA68A3-748F-4C89-9E20-35E088F50281}"/>
              </a:ext>
            </a:extLst>
          </p:cNvPr>
          <p:cNvSpPr txBox="1"/>
          <p:nvPr/>
        </p:nvSpPr>
        <p:spPr>
          <a:xfrm>
            <a:off x="2560320" y="6202372"/>
            <a:ext cx="717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Figure: MIMO F-OFDM System</a:t>
            </a:r>
          </a:p>
        </p:txBody>
      </p:sp>
    </p:spTree>
    <p:extLst>
      <p:ext uri="{BB962C8B-B14F-4D97-AF65-F5344CB8AC3E}">
        <p14:creationId xmlns:p14="http://schemas.microsoft.com/office/powerpoint/2010/main" val="408083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90511-A280-4091-9F8A-7BCF3F34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BEE4B-E23E-443A-9F88-46F339666F14}"/>
              </a:ext>
            </a:extLst>
          </p:cNvPr>
          <p:cNvSpPr txBox="1"/>
          <p:nvPr/>
        </p:nvSpPr>
        <p:spPr>
          <a:xfrm>
            <a:off x="1676022" y="70991"/>
            <a:ext cx="8839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Received Signal PSD Comparison</a:t>
            </a:r>
          </a:p>
          <a:p>
            <a:pPr algn="ctr"/>
            <a:r>
              <a:rPr lang="en-US" sz="2400" b="1" u="sng" dirty="0"/>
              <a:t>(With &amp; without MIMO)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DBF02-03A0-4FC8-8944-E49C495FA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3" y="1533378"/>
            <a:ext cx="5710458" cy="3291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F97BAF-0488-4140-84DC-326653533D48}"/>
              </a:ext>
            </a:extLst>
          </p:cNvPr>
          <p:cNvSpPr txBox="1"/>
          <p:nvPr/>
        </p:nvSpPr>
        <p:spPr>
          <a:xfrm>
            <a:off x="1181686" y="5078437"/>
            <a:ext cx="389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Without MIMO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5AAEC-A83F-4F8E-B543-9341652F0891}"/>
              </a:ext>
            </a:extLst>
          </p:cNvPr>
          <p:cNvSpPr txBox="1"/>
          <p:nvPr/>
        </p:nvSpPr>
        <p:spPr>
          <a:xfrm>
            <a:off x="7256585" y="5074178"/>
            <a:ext cx="389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With MIMO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D6AC25-8660-411A-8D30-27D08881C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15" y="1533377"/>
            <a:ext cx="5710458" cy="32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5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0FB67D-8E39-4A3B-BF32-458EFA111643}"/>
              </a:ext>
            </a:extLst>
          </p:cNvPr>
          <p:cNvSpPr txBox="1"/>
          <p:nvPr/>
        </p:nvSpPr>
        <p:spPr>
          <a:xfrm>
            <a:off x="1683026" y="357810"/>
            <a:ext cx="8825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5G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DA1F9-6727-4BCA-B87E-F8850C1AB80B}"/>
              </a:ext>
            </a:extLst>
          </p:cNvPr>
          <p:cNvSpPr txBox="1"/>
          <p:nvPr/>
        </p:nvSpPr>
        <p:spPr>
          <a:xfrm>
            <a:off x="874643" y="1757018"/>
            <a:ext cx="10230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High Data Rate (can achieve 1.4 Gbps median speed for 28GHz </a:t>
            </a:r>
            <a:r>
              <a:rPr lang="en-US" sz="2800" dirty="0" err="1"/>
              <a:t>mmWave</a:t>
            </a:r>
            <a:r>
              <a:rPr lang="en-US" sz="28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Low communication Latency (about 1ms.)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High Bandwidth efficiency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High user density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5G waveforms are basically OFDM signals.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Waveforms are strengthened by using Baseband filtering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Transmission is done incorporating MIMO technologies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EB40B-96BD-4BFF-83C1-0E24E89C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8794EE-24F3-41A3-B8CD-1D890329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395" y="6163994"/>
            <a:ext cx="753545" cy="365125"/>
          </a:xfrm>
        </p:spPr>
        <p:txBody>
          <a:bodyPr/>
          <a:lstStyle/>
          <a:p>
            <a:fld id="{A32326A7-CD69-46E9-A2FB-F52CD51AEFC0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BFC0D-63EA-42BC-8DDD-52EFA3B826D5}"/>
              </a:ext>
            </a:extLst>
          </p:cNvPr>
          <p:cNvSpPr txBox="1"/>
          <p:nvPr/>
        </p:nvSpPr>
        <p:spPr>
          <a:xfrm>
            <a:off x="2642381" y="309489"/>
            <a:ext cx="6907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MIMO Symbol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3B650-7C73-4E9A-878C-DFC8E7043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21" y="1112332"/>
            <a:ext cx="4884747" cy="473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F87A2-12A9-4BAA-B8D8-24F350826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5" y="1112332"/>
            <a:ext cx="4761630" cy="4692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6AF44F-0E26-408F-9D06-ED4E17DCD6F4}"/>
              </a:ext>
            </a:extLst>
          </p:cNvPr>
          <p:cNvSpPr txBox="1"/>
          <p:nvPr/>
        </p:nvSpPr>
        <p:spPr>
          <a:xfrm>
            <a:off x="1249797" y="6016283"/>
            <a:ext cx="38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For SNR = 18 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1C4F4-3242-4696-9678-C66A677EE6BC}"/>
              </a:ext>
            </a:extLst>
          </p:cNvPr>
          <p:cNvSpPr txBox="1"/>
          <p:nvPr/>
        </p:nvSpPr>
        <p:spPr>
          <a:xfrm>
            <a:off x="6927621" y="6016283"/>
            <a:ext cx="38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For SNR = 22 dB</a:t>
            </a:r>
          </a:p>
        </p:txBody>
      </p:sp>
    </p:spTree>
    <p:extLst>
      <p:ext uri="{BB962C8B-B14F-4D97-AF65-F5344CB8AC3E}">
        <p14:creationId xmlns:p14="http://schemas.microsoft.com/office/powerpoint/2010/main" val="80213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317B7-5899-4B34-A039-61652175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08D48-FD12-4CBE-A95A-0BF9E28A5043}"/>
              </a:ext>
            </a:extLst>
          </p:cNvPr>
          <p:cNvSpPr txBox="1"/>
          <p:nvPr/>
        </p:nvSpPr>
        <p:spPr>
          <a:xfrm>
            <a:off x="2909667" y="98474"/>
            <a:ext cx="6372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Effect of Noise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D3C02-6288-46A9-811D-C7F64868EB14}"/>
              </a:ext>
            </a:extLst>
          </p:cNvPr>
          <p:cNvSpPr txBox="1"/>
          <p:nvPr/>
        </p:nvSpPr>
        <p:spPr>
          <a:xfrm>
            <a:off x="916292" y="945292"/>
            <a:ext cx="10170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 Due to noise, signal detection deteriorates. The following figures explain this claim.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96365-C0E0-4409-9EDE-D91086D62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2" y="1876508"/>
            <a:ext cx="3986749" cy="3867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A2C5E-5EAB-4528-A204-8E16A4876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61" y="1876508"/>
            <a:ext cx="3986750" cy="3867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4CF70B-C0A7-4081-9162-442AE13B42A4}"/>
              </a:ext>
            </a:extLst>
          </p:cNvPr>
          <p:cNvSpPr txBox="1"/>
          <p:nvPr/>
        </p:nvSpPr>
        <p:spPr>
          <a:xfrm>
            <a:off x="1041009" y="5912708"/>
            <a:ext cx="357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16-QAM F-OFDM MIMO with noise (22 dB)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43656-38F2-4B12-8D98-8715B01F20CF}"/>
              </a:ext>
            </a:extLst>
          </p:cNvPr>
          <p:cNvSpPr txBox="1"/>
          <p:nvPr/>
        </p:nvSpPr>
        <p:spPr>
          <a:xfrm>
            <a:off x="6734039" y="5931191"/>
            <a:ext cx="357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16-QAM F-OFDM MIMO without noise</a:t>
            </a:r>
          </a:p>
        </p:txBody>
      </p:sp>
    </p:spTree>
    <p:extLst>
      <p:ext uri="{BB962C8B-B14F-4D97-AF65-F5344CB8AC3E}">
        <p14:creationId xmlns:p14="http://schemas.microsoft.com/office/powerpoint/2010/main" val="240813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3884B-F2A5-4C69-B415-E5362C3328B6}"/>
              </a:ext>
            </a:extLst>
          </p:cNvPr>
          <p:cNvSpPr txBox="1"/>
          <p:nvPr/>
        </p:nvSpPr>
        <p:spPr>
          <a:xfrm>
            <a:off x="193964" y="346364"/>
            <a:ext cx="1169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3927B-4C7D-42ED-B2C7-1EE994B6F7E3}"/>
              </a:ext>
            </a:extLst>
          </p:cNvPr>
          <p:cNvSpPr txBox="1"/>
          <p:nvPr/>
        </p:nvSpPr>
        <p:spPr>
          <a:xfrm>
            <a:off x="755073" y="1248657"/>
            <a:ext cx="106818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We observed 5G OFDM communication system with QPSK used for symbol mapping and observed the PSD of the TX and RX signals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Then, instead of QPSK, we implemented 16-QAM modulation and observed the concerning outputs and compared the results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Then we implemented Baseband Filtering (FOFDM) for both the QPSK and 16-QAM modulations and compared the results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We implemented 4×4 MIMO on the existing F-OFDM system and observed that for MIMO, higher SNR is needed.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Currently, we are working on the MIMO system to get better result in terms of the detected symbols with minimum SNR.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F9CCD-03D6-40FB-8DCA-7B2CEF3B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3382" y="6289124"/>
            <a:ext cx="753545" cy="365125"/>
          </a:xfrm>
        </p:spPr>
        <p:txBody>
          <a:bodyPr/>
          <a:lstStyle/>
          <a:p>
            <a:fld id="{A32326A7-CD69-46E9-A2FB-F52CD51AEFC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1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80B-A8A6-4905-A96E-10FD8E5BA7BA}"/>
              </a:ext>
            </a:extLst>
          </p:cNvPr>
          <p:cNvSpPr txBox="1"/>
          <p:nvPr/>
        </p:nvSpPr>
        <p:spPr>
          <a:xfrm>
            <a:off x="1292087" y="2705725"/>
            <a:ext cx="9607826" cy="14465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bevelT prst="slope"/>
            <a:bevelB prst="slope"/>
            <a:extrusionClr>
              <a:schemeClr val="bg1"/>
            </a:extrusionClr>
          </a:sp3d>
        </p:spPr>
        <p:txBody>
          <a:bodyPr wrap="square" rtlCol="0">
            <a:spAutoFit/>
            <a:sp3d extrusionH="57150">
              <a:bevelT w="57150" h="38100" prst="artDeco"/>
            </a:sp3d>
          </a:bodyPr>
          <a:lstStyle/>
          <a:p>
            <a:pPr algn="ctr"/>
            <a:r>
              <a:rPr lang="en-US" sz="8800" b="1" dirty="0">
                <a:effectLst>
                  <a:outerShdw blurRad="50800" dist="76200" dir="5400000" sx="94000" sy="94000" algn="ctr" rotWithShape="0">
                    <a:srgbClr val="000000">
                      <a:alpha val="65000"/>
                    </a:srgbClr>
                  </a:outerShdw>
                  <a:reflection stA="25000" endPos="40000" dist="25400" dir="5400000" sy="-100000" algn="bl" rotWithShape="0"/>
                </a:effectLst>
              </a:rPr>
              <a:t>T</a:t>
            </a:r>
            <a:r>
              <a:rPr lang="en-US" sz="7200" b="1" dirty="0">
                <a:effectLst>
                  <a:outerShdw blurRad="50800" dist="76200" dir="5400000" sx="94000" sy="94000" algn="ctr" rotWithShape="0">
                    <a:srgbClr val="000000">
                      <a:alpha val="65000"/>
                    </a:srgbClr>
                  </a:outerShdw>
                  <a:reflection stA="25000" endPos="40000" dist="25400" dir="5400000" sy="-100000" algn="bl" rotWithShape="0"/>
                </a:effectLst>
              </a:rPr>
              <a:t>HANK </a:t>
            </a:r>
            <a:r>
              <a:rPr lang="en-US" sz="8800" b="1" dirty="0">
                <a:effectLst>
                  <a:outerShdw blurRad="50800" dist="76200" dir="5400000" sx="94000" sy="94000" algn="ctr" rotWithShape="0">
                    <a:srgbClr val="000000">
                      <a:alpha val="65000"/>
                    </a:srgbClr>
                  </a:outerShdw>
                  <a:reflection stA="25000" endPos="40000" dist="25400" dir="5400000" sy="-100000" algn="bl" rotWithShape="0"/>
                </a:effectLst>
              </a:rPr>
              <a:t>Y</a:t>
            </a:r>
            <a:r>
              <a:rPr lang="en-US" sz="7200" b="1" dirty="0">
                <a:effectLst>
                  <a:outerShdw blurRad="50800" dist="76200" dir="5400000" sx="94000" sy="94000" algn="ctr" rotWithShape="0">
                    <a:srgbClr val="000000">
                      <a:alpha val="65000"/>
                    </a:srgbClr>
                  </a:outerShdw>
                  <a:reflection stA="25000" endPos="40000" dist="25400" dir="5400000" sy="-100000" algn="bl" rotWithShape="0"/>
                </a:effectLst>
              </a:rPr>
              <a:t>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8B312-2975-4106-8EF8-2B34E310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CA781-F95C-4B54-88A2-073A7FE0B9B0}"/>
              </a:ext>
            </a:extLst>
          </p:cNvPr>
          <p:cNvSpPr txBox="1"/>
          <p:nvPr/>
        </p:nvSpPr>
        <p:spPr>
          <a:xfrm>
            <a:off x="2464904" y="265043"/>
            <a:ext cx="7142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5G Block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D7841-59C9-41F5-92E0-F0731C0FF544}"/>
              </a:ext>
            </a:extLst>
          </p:cNvPr>
          <p:cNvSpPr txBox="1"/>
          <p:nvPr/>
        </p:nvSpPr>
        <p:spPr>
          <a:xfrm>
            <a:off x="848139" y="1285461"/>
            <a:ext cx="1073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5G uses OFDM along with some specific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CDF4F-8F98-4448-88C6-56F544FB62F8}"/>
              </a:ext>
            </a:extLst>
          </p:cNvPr>
          <p:cNvSpPr txBox="1"/>
          <p:nvPr/>
        </p:nvSpPr>
        <p:spPr>
          <a:xfrm>
            <a:off x="649357" y="2809461"/>
            <a:ext cx="1908313" cy="127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565AB-7B16-4856-A8FB-D8A0CA76A939}"/>
              </a:ext>
            </a:extLst>
          </p:cNvPr>
          <p:cNvSpPr txBox="1"/>
          <p:nvPr/>
        </p:nvSpPr>
        <p:spPr>
          <a:xfrm>
            <a:off x="556591" y="2994125"/>
            <a:ext cx="1908313" cy="10156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Binary Data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956F0-430C-47F8-A781-721AA2833BFD}"/>
              </a:ext>
            </a:extLst>
          </p:cNvPr>
          <p:cNvSpPr txBox="1"/>
          <p:nvPr/>
        </p:nvSpPr>
        <p:spPr>
          <a:xfrm>
            <a:off x="3173896" y="2809460"/>
            <a:ext cx="1908313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Symbol Mapping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DCB0A-9973-4FEB-9040-468D58443FE4}"/>
              </a:ext>
            </a:extLst>
          </p:cNvPr>
          <p:cNvSpPr txBox="1"/>
          <p:nvPr/>
        </p:nvSpPr>
        <p:spPr>
          <a:xfrm>
            <a:off x="5864089" y="2121213"/>
            <a:ext cx="1245704" cy="30469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dirty="0"/>
              <a:t>Block</a:t>
            </a:r>
          </a:p>
          <a:p>
            <a:pPr algn="ctr"/>
            <a:r>
              <a:rPr lang="en-US" sz="2400" dirty="0"/>
              <a:t>IFFT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09688-4F34-43D3-B856-643FCFE69E79}"/>
              </a:ext>
            </a:extLst>
          </p:cNvPr>
          <p:cNvSpPr txBox="1"/>
          <p:nvPr/>
        </p:nvSpPr>
        <p:spPr>
          <a:xfrm>
            <a:off x="7739273" y="2809460"/>
            <a:ext cx="1908313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Add Cyclic Prefix</a:t>
            </a:r>
          </a:p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4AB724-D26D-44F2-9706-A10A4F9816BA}"/>
              </a:ext>
            </a:extLst>
          </p:cNvPr>
          <p:cNvSpPr/>
          <p:nvPr/>
        </p:nvSpPr>
        <p:spPr>
          <a:xfrm>
            <a:off x="9647586" y="2892356"/>
            <a:ext cx="2266118" cy="1219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00206-2163-4CA2-9B39-45C8768C6A30}"/>
              </a:ext>
            </a:extLst>
          </p:cNvPr>
          <p:cNvSpPr txBox="1"/>
          <p:nvPr/>
        </p:nvSpPr>
        <p:spPr>
          <a:xfrm>
            <a:off x="10124662" y="3178790"/>
            <a:ext cx="131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Channel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6B20F2-BBA7-484E-90F0-6F0A1D515C3D}"/>
              </a:ext>
            </a:extLst>
          </p:cNvPr>
          <p:cNvSpPr/>
          <p:nvPr/>
        </p:nvSpPr>
        <p:spPr>
          <a:xfrm>
            <a:off x="2464904" y="3445565"/>
            <a:ext cx="708992" cy="21203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2A4AD46-86FA-451F-A315-DBB391826EDE}"/>
              </a:ext>
            </a:extLst>
          </p:cNvPr>
          <p:cNvSpPr/>
          <p:nvPr/>
        </p:nvSpPr>
        <p:spPr>
          <a:xfrm>
            <a:off x="5082209" y="3478695"/>
            <a:ext cx="781880" cy="21203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2C54D2-3006-4744-8486-5DA83FABB981}"/>
              </a:ext>
            </a:extLst>
          </p:cNvPr>
          <p:cNvSpPr/>
          <p:nvPr/>
        </p:nvSpPr>
        <p:spPr>
          <a:xfrm>
            <a:off x="7109793" y="3483398"/>
            <a:ext cx="629478" cy="21203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A2E76-9C31-48DC-9C53-19686B69941B}"/>
              </a:ext>
            </a:extLst>
          </p:cNvPr>
          <p:cNvSpPr txBox="1"/>
          <p:nvPr/>
        </p:nvSpPr>
        <p:spPr>
          <a:xfrm>
            <a:off x="3173896" y="5607424"/>
            <a:ext cx="647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Figure : Transmitter Side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407E7-9E0D-4408-A131-084BB993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29B8F-7ECE-41DA-A2D7-1459D6BFE276}"/>
              </a:ext>
            </a:extLst>
          </p:cNvPr>
          <p:cNvSpPr txBox="1"/>
          <p:nvPr/>
        </p:nvSpPr>
        <p:spPr>
          <a:xfrm>
            <a:off x="2464904" y="265043"/>
            <a:ext cx="7142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5G Block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1075C-57ED-4E86-9B95-132AAB9285C0}"/>
              </a:ext>
            </a:extLst>
          </p:cNvPr>
          <p:cNvSpPr txBox="1"/>
          <p:nvPr/>
        </p:nvSpPr>
        <p:spPr>
          <a:xfrm>
            <a:off x="564776" y="2299447"/>
            <a:ext cx="201705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Received Signal from channel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145FA-FD5B-4C1B-AA3D-032737ED2721}"/>
              </a:ext>
            </a:extLst>
          </p:cNvPr>
          <p:cNvSpPr txBox="1"/>
          <p:nvPr/>
        </p:nvSpPr>
        <p:spPr>
          <a:xfrm>
            <a:off x="3204882" y="2290482"/>
            <a:ext cx="201705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Remove </a:t>
            </a:r>
          </a:p>
          <a:p>
            <a:pPr algn="ctr"/>
            <a:r>
              <a:rPr lang="en-US" sz="2400" dirty="0"/>
              <a:t>Cyclic</a:t>
            </a:r>
          </a:p>
          <a:p>
            <a:pPr algn="ctr"/>
            <a:r>
              <a:rPr lang="en-US" sz="2400" dirty="0"/>
              <a:t>Prefix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56B8F-F3BF-4A9A-B834-A226F927736A}"/>
              </a:ext>
            </a:extLst>
          </p:cNvPr>
          <p:cNvSpPr txBox="1"/>
          <p:nvPr/>
        </p:nvSpPr>
        <p:spPr>
          <a:xfrm>
            <a:off x="6013953" y="1304365"/>
            <a:ext cx="1452282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dirty="0"/>
              <a:t>Block </a:t>
            </a:r>
          </a:p>
          <a:p>
            <a:pPr algn="ctr"/>
            <a:r>
              <a:rPr lang="en-US" sz="2400" dirty="0"/>
              <a:t>FFT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7EAA4-79F9-4BAD-9F74-A032D4B216E6}"/>
              </a:ext>
            </a:extLst>
          </p:cNvPr>
          <p:cNvSpPr txBox="1"/>
          <p:nvPr/>
        </p:nvSpPr>
        <p:spPr>
          <a:xfrm>
            <a:off x="8258247" y="2299447"/>
            <a:ext cx="201705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Detection</a:t>
            </a:r>
          </a:p>
          <a:p>
            <a:pPr algn="ctr"/>
            <a:endParaRPr lang="en-US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FD66E74-6262-4003-9155-97C5EC1942C3}"/>
              </a:ext>
            </a:extLst>
          </p:cNvPr>
          <p:cNvSpPr/>
          <p:nvPr/>
        </p:nvSpPr>
        <p:spPr>
          <a:xfrm>
            <a:off x="2581835" y="2890646"/>
            <a:ext cx="623047" cy="1887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4AB645-FCEA-4E44-8D62-D8D93154C986}"/>
              </a:ext>
            </a:extLst>
          </p:cNvPr>
          <p:cNvSpPr/>
          <p:nvPr/>
        </p:nvSpPr>
        <p:spPr>
          <a:xfrm>
            <a:off x="5221941" y="2890646"/>
            <a:ext cx="792012" cy="1887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7632E0-597B-4EFC-A582-0B212FA78397}"/>
              </a:ext>
            </a:extLst>
          </p:cNvPr>
          <p:cNvSpPr/>
          <p:nvPr/>
        </p:nvSpPr>
        <p:spPr>
          <a:xfrm>
            <a:off x="7466235" y="2890646"/>
            <a:ext cx="792012" cy="1887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0EA172-3382-42AA-9E3E-C90C742A6504}"/>
              </a:ext>
            </a:extLst>
          </p:cNvPr>
          <p:cNvSpPr/>
          <p:nvPr/>
        </p:nvSpPr>
        <p:spPr>
          <a:xfrm>
            <a:off x="10275305" y="2462858"/>
            <a:ext cx="1647753" cy="102795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744D5-2EF3-41C8-83FB-FBBABC5F7226}"/>
              </a:ext>
            </a:extLst>
          </p:cNvPr>
          <p:cNvSpPr txBox="1"/>
          <p:nvPr/>
        </p:nvSpPr>
        <p:spPr>
          <a:xfrm>
            <a:off x="10372423" y="2684446"/>
            <a:ext cx="1051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Detected Symbols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86D05-77D0-4672-BE0A-0D99FDDB4825}"/>
              </a:ext>
            </a:extLst>
          </p:cNvPr>
          <p:cNvSpPr txBox="1"/>
          <p:nvPr/>
        </p:nvSpPr>
        <p:spPr>
          <a:xfrm>
            <a:off x="3053359" y="5449547"/>
            <a:ext cx="596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Figure : Receiver Side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C2866BE-C726-4FA0-BEDF-E6F12B14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D922C9-1357-4849-95C2-A2F4439F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918CC-B899-4D25-B7A8-4A127C31AA5A}"/>
              </a:ext>
            </a:extLst>
          </p:cNvPr>
          <p:cNvSpPr txBox="1"/>
          <p:nvPr/>
        </p:nvSpPr>
        <p:spPr>
          <a:xfrm>
            <a:off x="2564295" y="344557"/>
            <a:ext cx="706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Some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C62B2-6101-4E1B-BC3C-776A04551752}"/>
              </a:ext>
            </a:extLst>
          </p:cNvPr>
          <p:cNvSpPr txBox="1"/>
          <p:nvPr/>
        </p:nvSpPr>
        <p:spPr>
          <a:xfrm>
            <a:off x="1298713" y="1524000"/>
            <a:ext cx="97270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 FFT/IFFT Block size = 32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 Number of FFT/IFFT Blocks = 50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 Cyclic Prefix Length = 20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 White Noise SNR = 18 dB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 Baseband Filter Length = 513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 Baseband Filter Type: Windowed </a:t>
            </a:r>
            <a:r>
              <a:rPr lang="en-US" sz="2400" dirty="0" err="1"/>
              <a:t>Sinc</a:t>
            </a:r>
            <a:r>
              <a:rPr lang="en-US" sz="2400" dirty="0"/>
              <a:t> function Prototype filter</a:t>
            </a:r>
          </a:p>
        </p:txBody>
      </p:sp>
    </p:spTree>
    <p:extLst>
      <p:ext uri="{BB962C8B-B14F-4D97-AF65-F5344CB8AC3E}">
        <p14:creationId xmlns:p14="http://schemas.microsoft.com/office/powerpoint/2010/main" val="373582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D426A-9C93-4BDA-90AD-E589658E91E1}"/>
              </a:ext>
            </a:extLst>
          </p:cNvPr>
          <p:cNvSpPr txBox="1"/>
          <p:nvPr/>
        </p:nvSpPr>
        <p:spPr>
          <a:xfrm>
            <a:off x="2902323" y="143598"/>
            <a:ext cx="6387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Symbol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643DE-DC8A-418D-9BB7-445C03F8EFAB}"/>
              </a:ext>
            </a:extLst>
          </p:cNvPr>
          <p:cNvSpPr txBox="1"/>
          <p:nvPr/>
        </p:nvSpPr>
        <p:spPr>
          <a:xfrm>
            <a:off x="815306" y="996403"/>
            <a:ext cx="1035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 used QPSK modulation (Gray encoding)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F1E04B-2A06-4709-9CB6-062C63A71C66}"/>
              </a:ext>
            </a:extLst>
          </p:cNvPr>
          <p:cNvCxnSpPr/>
          <p:nvPr/>
        </p:nvCxnSpPr>
        <p:spPr>
          <a:xfrm>
            <a:off x="2631693" y="1458068"/>
            <a:ext cx="0" cy="2675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339C90-461E-47A6-96AA-0FC618227602}"/>
              </a:ext>
            </a:extLst>
          </p:cNvPr>
          <p:cNvCxnSpPr>
            <a:cxnSpLocks/>
          </p:cNvCxnSpPr>
          <p:nvPr/>
        </p:nvCxnSpPr>
        <p:spPr>
          <a:xfrm>
            <a:off x="1118899" y="2804086"/>
            <a:ext cx="30255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A19D523-337D-47CB-9C4F-AA8DA7EF0F1C}"/>
              </a:ext>
            </a:extLst>
          </p:cNvPr>
          <p:cNvSpPr/>
          <p:nvPr/>
        </p:nvSpPr>
        <p:spPr>
          <a:xfrm>
            <a:off x="3462757" y="27731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79947D-3C16-48F4-8B73-3AE2055088CC}"/>
              </a:ext>
            </a:extLst>
          </p:cNvPr>
          <p:cNvSpPr/>
          <p:nvPr/>
        </p:nvSpPr>
        <p:spPr>
          <a:xfrm>
            <a:off x="1754911" y="27812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B884D9-ED05-4489-B5FF-66954721DE7C}"/>
              </a:ext>
            </a:extLst>
          </p:cNvPr>
          <p:cNvSpPr/>
          <p:nvPr/>
        </p:nvSpPr>
        <p:spPr>
          <a:xfrm>
            <a:off x="2608833" y="36036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CC7AFF-3762-4850-BCDC-2FD6EE0AC555}"/>
              </a:ext>
            </a:extLst>
          </p:cNvPr>
          <p:cNvSpPr/>
          <p:nvPr/>
        </p:nvSpPr>
        <p:spPr>
          <a:xfrm>
            <a:off x="2608833" y="19588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02A0D-4905-4BA7-8DA9-2C36768D1C04}"/>
              </a:ext>
            </a:extLst>
          </p:cNvPr>
          <p:cNvSpPr txBox="1"/>
          <p:nvPr/>
        </p:nvSpPr>
        <p:spPr>
          <a:xfrm>
            <a:off x="3286117" y="2457613"/>
            <a:ext cx="4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7339B-6C48-4D34-92E7-4861EFB0FC7E}"/>
              </a:ext>
            </a:extLst>
          </p:cNvPr>
          <p:cNvSpPr txBox="1"/>
          <p:nvPr/>
        </p:nvSpPr>
        <p:spPr>
          <a:xfrm>
            <a:off x="2631692" y="1797032"/>
            <a:ext cx="4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66BB0-8F5D-461F-882A-13AD4252DD21}"/>
              </a:ext>
            </a:extLst>
          </p:cNvPr>
          <p:cNvSpPr txBox="1"/>
          <p:nvPr/>
        </p:nvSpPr>
        <p:spPr>
          <a:xfrm>
            <a:off x="1543274" y="2457613"/>
            <a:ext cx="4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5A104-3158-4168-BC9D-E2C19331D131}"/>
              </a:ext>
            </a:extLst>
          </p:cNvPr>
          <p:cNvSpPr txBox="1"/>
          <p:nvPr/>
        </p:nvSpPr>
        <p:spPr>
          <a:xfrm>
            <a:off x="2608833" y="3418949"/>
            <a:ext cx="4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9905ACB-3954-4CCC-84BB-115C44EE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19683"/>
              </p:ext>
            </p:extLst>
          </p:nvPr>
        </p:nvGraphicFramePr>
        <p:xfrm>
          <a:off x="962673" y="4480506"/>
          <a:ext cx="4650330" cy="223429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34528">
                  <a:extLst>
                    <a:ext uri="{9D8B030D-6E8A-4147-A177-3AD203B41FA5}">
                      <a16:colId xmlns:a16="http://schemas.microsoft.com/office/drawing/2014/main" val="1412772012"/>
                    </a:ext>
                  </a:extLst>
                </a:gridCol>
                <a:gridCol w="2415802">
                  <a:extLst>
                    <a:ext uri="{9D8B030D-6E8A-4147-A177-3AD203B41FA5}">
                      <a16:colId xmlns:a16="http://schemas.microsoft.com/office/drawing/2014/main" val="2579386679"/>
                    </a:ext>
                  </a:extLst>
                </a:gridCol>
              </a:tblGrid>
              <a:tr h="4468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Bit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59460"/>
                  </a:ext>
                </a:extLst>
              </a:tr>
              <a:tr h="44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8434"/>
                  </a:ext>
                </a:extLst>
              </a:tr>
              <a:tr h="44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8944"/>
                  </a:ext>
                </a:extLst>
              </a:tr>
              <a:tr h="44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279"/>
                  </a:ext>
                </a:extLst>
              </a:tr>
              <a:tr h="44685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352611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B101A923-6753-4C60-BA90-BA9953DEA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71" y="2009661"/>
            <a:ext cx="4650330" cy="3962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8D99C-554C-4621-9E8A-B9A9AB89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52F6B-7780-47FA-BA26-F104230BAD47}"/>
              </a:ext>
            </a:extLst>
          </p:cNvPr>
          <p:cNvSpPr txBox="1"/>
          <p:nvPr/>
        </p:nvSpPr>
        <p:spPr>
          <a:xfrm>
            <a:off x="2044504" y="253218"/>
            <a:ext cx="8102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PSD of Modulated Waveform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E7147-EA70-4BC2-AD35-8A39626E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15" y="1269873"/>
            <a:ext cx="9056370" cy="472909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42135E-7FE6-414A-A083-926E25DB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1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E9F5BC-9ABD-491E-93D7-2894FD645D5D}"/>
              </a:ext>
            </a:extLst>
          </p:cNvPr>
          <p:cNvSpPr txBox="1"/>
          <p:nvPr/>
        </p:nvSpPr>
        <p:spPr>
          <a:xfrm>
            <a:off x="3260034" y="331304"/>
            <a:ext cx="5671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Symbol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F166A-BF02-43BC-96E6-AC05BF6C5A3B}"/>
              </a:ext>
            </a:extLst>
          </p:cNvPr>
          <p:cNvSpPr txBox="1"/>
          <p:nvPr/>
        </p:nvSpPr>
        <p:spPr>
          <a:xfrm>
            <a:off x="901147" y="1881809"/>
            <a:ext cx="4823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symbol detection, we used the G matrix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G = </a:t>
            </a:r>
            <a:r>
              <a:rPr lang="en-US" sz="2400" dirty="0" err="1"/>
              <a:t>fft</a:t>
            </a:r>
            <a:r>
              <a:rPr lang="en-US" sz="2400" dirty="0"/>
              <a:t>([channel(2:end) . . .    		0 …. 0  channel(1)]);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Then, we performed element-wise division between each CP removed FFT block output and the G matrix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2DE22-CAB9-460C-8A71-8C069ABF7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45" y="1317652"/>
            <a:ext cx="5098039" cy="491396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4EF65C-B259-4855-B648-F239BE50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6198C9-9923-4A05-AE86-20044C8700E3}"/>
              </a:ext>
            </a:extLst>
          </p:cNvPr>
          <p:cNvSpPr txBox="1"/>
          <p:nvPr/>
        </p:nvSpPr>
        <p:spPr>
          <a:xfrm>
            <a:off x="2955235" y="344557"/>
            <a:ext cx="628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5G OFDM with 16-QAM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663C2-9FDA-4BA8-A2F6-49BBF08BC146}"/>
              </a:ext>
            </a:extLst>
          </p:cNvPr>
          <p:cNvSpPr txBox="1"/>
          <p:nvPr/>
        </p:nvSpPr>
        <p:spPr>
          <a:xfrm>
            <a:off x="821634" y="1444487"/>
            <a:ext cx="771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For 16-QAM, symbol mapping is done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899DEC-B885-4C46-BBB1-600C2CA2DF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9995121"/>
                  </p:ext>
                </p:extLst>
              </p:nvPr>
            </p:nvGraphicFramePr>
            <p:xfrm>
              <a:off x="936486" y="2957223"/>
              <a:ext cx="5689600" cy="1960439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3685089489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516346396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5614514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853017491"/>
                        </a:ext>
                      </a:extLst>
                    </a:gridCol>
                  </a:tblGrid>
                  <a:tr h="47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3308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229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8544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8587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+3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+3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4635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899DEC-B885-4C46-BBB1-600C2CA2DF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9995121"/>
                  </p:ext>
                </p:extLst>
              </p:nvPr>
            </p:nvGraphicFramePr>
            <p:xfrm>
              <a:off x="936486" y="2957223"/>
              <a:ext cx="5689600" cy="1960439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3685089489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516346396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5614514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853017491"/>
                        </a:ext>
                      </a:extLst>
                    </a:gridCol>
                  </a:tblGrid>
                  <a:tr h="477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410" r="-300427" b="-33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73" t="-6410" r="-100855" b="-33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3308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229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8544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8587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+3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+3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46352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4B49350-376D-4B5E-96CE-EB0B2C8EF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65" y="2298196"/>
            <a:ext cx="4191000" cy="39243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4CBD2-F939-4814-9086-D2E2B883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26A7-CD69-46E9-A2FB-F52CD51AEF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5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897</TotalTime>
  <Words>694</Words>
  <Application>Microsoft Office PowerPoint</Application>
  <PresentationFormat>Widescreen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Cambria Math</vt:lpstr>
      <vt:lpstr>Rockwell</vt:lpstr>
      <vt:lpstr>Wingdings</vt:lpstr>
      <vt:lpstr>Damask</vt:lpstr>
      <vt:lpstr>5G Waveform Modulation &amp; Demodulation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Waveform Modulation &amp; Demodulation</dc:title>
  <dc:creator>Tawsif</dc:creator>
  <cp:lastModifiedBy>malir</cp:lastModifiedBy>
  <cp:revision>32</cp:revision>
  <dcterms:created xsi:type="dcterms:W3CDTF">2018-12-05T05:20:03Z</dcterms:created>
  <dcterms:modified xsi:type="dcterms:W3CDTF">2020-05-01T15:22:16Z</dcterms:modified>
</cp:coreProperties>
</file>