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72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2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4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4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7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4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1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FD1139E-9D66-4F76-9FE6-0F575431149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13015E-2F6C-468D-9E24-542B82C44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80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4353-B17D-4D00-92DD-83AFC40DA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Spectrum measurement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channel capacity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94C3E-3518-4185-BECF-DA493723B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u="sng" dirty="0"/>
              <a:t>Prepared By:</a:t>
            </a:r>
          </a:p>
          <a:p>
            <a:r>
              <a:rPr lang="en-US" u="sng" dirty="0"/>
              <a:t>Tawsif Ahmad</a:t>
            </a:r>
            <a:br>
              <a:rPr lang="en-US" u="sng" dirty="0"/>
            </a:br>
            <a:r>
              <a:rPr lang="en-US" u="sng" dirty="0"/>
              <a:t>Luvpreet Kaur</a:t>
            </a:r>
            <a:br>
              <a:rPr lang="en-US" u="sng" dirty="0"/>
            </a:br>
            <a:r>
              <a:rPr lang="en-US" u="sng" dirty="0"/>
              <a:t>Thakur Bhattarai</a:t>
            </a:r>
          </a:p>
        </p:txBody>
      </p:sp>
    </p:spTree>
    <p:extLst>
      <p:ext uri="{BB962C8B-B14F-4D97-AF65-F5344CB8AC3E}">
        <p14:creationId xmlns:p14="http://schemas.microsoft.com/office/powerpoint/2010/main" val="36707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5D23D-CDE2-4214-B612-5B7D4B3EC5B5}"/>
              </a:ext>
            </a:extLst>
          </p:cNvPr>
          <p:cNvSpPr txBox="1"/>
          <p:nvPr/>
        </p:nvSpPr>
        <p:spPr>
          <a:xfrm>
            <a:off x="2517913" y="212034"/>
            <a:ext cx="7156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FM Signal Measurement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38D0-3389-4427-BF38-92A2BC64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1484244"/>
            <a:ext cx="7011803" cy="4465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DC5E7B-F77C-4A8C-91AC-2E75AE5CCA09}"/>
              </a:ext>
            </a:extLst>
          </p:cNvPr>
          <p:cNvSpPr txBox="1"/>
          <p:nvPr/>
        </p:nvSpPr>
        <p:spPr>
          <a:xfrm>
            <a:off x="8189843" y="2009075"/>
            <a:ext cx="4174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N2 = -61.9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G = 58.1 dB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 = -39.5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/>
              <a:t>Pr</a:t>
            </a:r>
            <a:r>
              <a:rPr lang="en-US" sz="2400" b="1" dirty="0"/>
              <a:t> = -97.6 dBm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SNR = 22.3 dB</a:t>
            </a:r>
          </a:p>
        </p:txBody>
      </p:sp>
    </p:spTree>
    <p:extLst>
      <p:ext uri="{BB962C8B-B14F-4D97-AF65-F5344CB8AC3E}">
        <p14:creationId xmlns:p14="http://schemas.microsoft.com/office/powerpoint/2010/main" val="422530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B73A4-2FA6-43BE-BC94-E5D553EFA97F}"/>
                  </a:ext>
                </a:extLst>
              </p:cNvPr>
              <p:cNvSpPr txBox="1"/>
              <p:nvPr/>
            </p:nvSpPr>
            <p:spPr>
              <a:xfrm>
                <a:off x="662609" y="1364974"/>
                <a:ext cx="10508974" cy="1275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</m:rad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den>
                          </m:f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B73A4-2FA6-43BE-BC94-E5D553EFA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" y="1364974"/>
                <a:ext cx="10508974" cy="1275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990F22D-2DCC-49F3-B279-B242A08E8555}"/>
              </a:ext>
            </a:extLst>
          </p:cNvPr>
          <p:cNvSpPr txBox="1"/>
          <p:nvPr/>
        </p:nvSpPr>
        <p:spPr>
          <a:xfrm>
            <a:off x="2266122" y="291548"/>
            <a:ext cx="7938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Free Space Path Loss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5581-CA0A-46E5-AA70-11F564BA6B22}"/>
              </a:ext>
            </a:extLst>
          </p:cNvPr>
          <p:cNvSpPr txBox="1"/>
          <p:nvPr/>
        </p:nvSpPr>
        <p:spPr>
          <a:xfrm>
            <a:off x="1007165" y="2640644"/>
            <a:ext cx="101644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Here, G is antenna gain which is assumed to be 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d is the distance between transmitter and receiver = 4184.3 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Pt = 1450 watts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So, using the model we get </a:t>
            </a:r>
            <a:r>
              <a:rPr lang="en-US" sz="2400" b="1" dirty="0" err="1"/>
              <a:t>Pr</a:t>
            </a:r>
            <a:r>
              <a:rPr lang="en-US" sz="2400" b="1" dirty="0"/>
              <a:t> = -22.4 dBm which is very far from the measured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So, we cannot fit this data with the free space path loss model</a:t>
            </a:r>
          </a:p>
        </p:txBody>
      </p:sp>
    </p:spTree>
    <p:extLst>
      <p:ext uri="{BB962C8B-B14F-4D97-AF65-F5344CB8AC3E}">
        <p14:creationId xmlns:p14="http://schemas.microsoft.com/office/powerpoint/2010/main" val="12906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E98A0-C38A-4C18-B4E4-18C768DA55A9}"/>
              </a:ext>
            </a:extLst>
          </p:cNvPr>
          <p:cNvSpPr txBox="1"/>
          <p:nvPr/>
        </p:nvSpPr>
        <p:spPr>
          <a:xfrm>
            <a:off x="3147391" y="225287"/>
            <a:ext cx="5897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Ray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782D6EF-E07F-454A-BBB6-1406A08DE0F5}"/>
                  </a:ext>
                </a:extLst>
              </p:cNvPr>
              <p:cNvSpPr/>
              <p:nvPr/>
            </p:nvSpPr>
            <p:spPr>
              <a:xfrm>
                <a:off x="4264939" y="1185973"/>
                <a:ext cx="3458576" cy="1207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1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782D6EF-E07F-454A-BBB6-1406A08DE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39" y="1185973"/>
                <a:ext cx="3458576" cy="1207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228EC1E-B7F3-46D0-B1F3-298339973666}"/>
              </a:ext>
            </a:extLst>
          </p:cNvPr>
          <p:cNvSpPr txBox="1"/>
          <p:nvPr/>
        </p:nvSpPr>
        <p:spPr>
          <a:xfrm>
            <a:off x="1073426" y="2610678"/>
            <a:ext cx="10151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Transmitter height = 80 m (from the web)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Receiver height = 6 m and d = 4184.3 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We get </a:t>
            </a:r>
            <a:r>
              <a:rPr lang="en-US" sz="2800" b="1" dirty="0" err="1"/>
              <a:t>Pr</a:t>
            </a:r>
            <a:r>
              <a:rPr lang="en-US" sz="2800" b="1" dirty="0"/>
              <a:t> = -29.63 dBm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Which is lot less than the observed value. So, this model doesn’t fit too.</a:t>
            </a:r>
          </a:p>
        </p:txBody>
      </p:sp>
    </p:spTree>
    <p:extLst>
      <p:ext uri="{BB962C8B-B14F-4D97-AF65-F5344CB8AC3E}">
        <p14:creationId xmlns:p14="http://schemas.microsoft.com/office/powerpoint/2010/main" val="276086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52941-3469-4703-8A5B-095644B9C609}"/>
              </a:ext>
            </a:extLst>
          </p:cNvPr>
          <p:cNvSpPr txBox="1"/>
          <p:nvPr/>
        </p:nvSpPr>
        <p:spPr>
          <a:xfrm>
            <a:off x="2305877" y="38452"/>
            <a:ext cx="7699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Simplified Path Loss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44E9F2-A0DE-44C8-BA6C-3759279DFE78}"/>
                  </a:ext>
                </a:extLst>
              </p:cNvPr>
              <p:cNvSpPr txBox="1"/>
              <p:nvPr/>
            </p:nvSpPr>
            <p:spPr>
              <a:xfrm>
                <a:off x="344556" y="1047737"/>
                <a:ext cx="11502887" cy="1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𝒅𝑩𝒎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𝒅𝑩𝒎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𝑲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𝒅𝑩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b="1" dirty="0"/>
                  <a:t>Where,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𝟐𝟎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2400" dirty="0"/>
                  <a:t>  </a:t>
                </a:r>
                <a:r>
                  <a:rPr lang="en-US" sz="2400" b="1" dirty="0"/>
                  <a:t>and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44E9F2-A0DE-44C8-BA6C-3759279DF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6" y="1047737"/>
                <a:ext cx="11502887" cy="1441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796488-C7DC-4C3B-AA7F-E46AF9FDB191}"/>
                  </a:ext>
                </a:extLst>
              </p:cNvPr>
              <p:cNvSpPr txBox="1"/>
              <p:nvPr/>
            </p:nvSpPr>
            <p:spPr>
              <a:xfrm>
                <a:off x="1278834" y="2968652"/>
                <a:ext cx="9753600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2800" b="1" dirty="0"/>
                  <a:t>We get, K = -31.58 dB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US" sz="2800" b="1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b="1" dirty="0"/>
                  <a:t>Using Trial and error, we set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2800" b="1" dirty="0"/>
                  <a:t>= 4.8 to obtain </a:t>
                </a:r>
              </a:p>
              <a:p>
                <a:r>
                  <a:rPr lang="en-US" sz="2800" b="1" dirty="0"/>
                  <a:t>                                 </a:t>
                </a:r>
                <a:r>
                  <a:rPr lang="en-US" sz="2800" b="1" dirty="0" err="1"/>
                  <a:t>Pr</a:t>
                </a:r>
                <a:r>
                  <a:rPr lang="en-US" sz="2800" b="1" dirty="0"/>
                  <a:t> = -95.77 dBm</a:t>
                </a:r>
                <a:endParaRPr lang="en-US" sz="3200" b="1" dirty="0"/>
              </a:p>
              <a:p>
                <a:r>
                  <a:rPr lang="en-US" sz="3200" b="1" dirty="0"/>
                  <a:t>	</a:t>
                </a:r>
                <a:r>
                  <a:rPr lang="en-US" sz="2800" b="1" dirty="0"/>
                  <a:t>which is closer to the measured value of -97.6 dBm</a:t>
                </a:r>
              </a:p>
              <a:p>
                <a:endParaRPr lang="en-US" sz="2800" b="1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b="1" dirty="0"/>
                  <a:t>SNR = -95.77 dBm + 120 dBm = 24.23 dB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796488-C7DC-4C3B-AA7F-E46AF9FD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834" y="2968652"/>
                <a:ext cx="9753600" cy="3231654"/>
              </a:xfrm>
              <a:prstGeom prst="rect">
                <a:avLst/>
              </a:prstGeom>
              <a:blipFill>
                <a:blip r:embed="rId3"/>
                <a:stretch>
                  <a:fillRect l="-1125" t="-2075" b="-4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56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7C68A5-0F8E-4414-998B-7FFC98F5DA45}"/>
              </a:ext>
            </a:extLst>
          </p:cNvPr>
          <p:cNvSpPr/>
          <p:nvPr/>
        </p:nvSpPr>
        <p:spPr>
          <a:xfrm>
            <a:off x="2435383" y="103569"/>
            <a:ext cx="7321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FM Signal Measurement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AF364-BF93-4C39-A613-0D7259C1B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4" y="1162878"/>
            <a:ext cx="7187649" cy="4415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7FD66-9F2A-4DD2-8B05-F45D472418F5}"/>
              </a:ext>
            </a:extLst>
          </p:cNvPr>
          <p:cNvSpPr txBox="1"/>
          <p:nvPr/>
        </p:nvSpPr>
        <p:spPr>
          <a:xfrm>
            <a:off x="8168311" y="1582340"/>
            <a:ext cx="3631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N2 = -60.9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G = 59.1 dB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 = -37.1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/>
              <a:t>Pr</a:t>
            </a:r>
            <a:r>
              <a:rPr lang="en-US" sz="2400" b="1" dirty="0"/>
              <a:t> = -96.2 dBm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SNR = 23.8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1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FAA3C-222F-40BA-8582-6235CC04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1378227"/>
            <a:ext cx="6679096" cy="44527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06CF9A-C79B-45C1-8801-273B6142E6B2}"/>
              </a:ext>
            </a:extLst>
          </p:cNvPr>
          <p:cNvSpPr/>
          <p:nvPr/>
        </p:nvSpPr>
        <p:spPr>
          <a:xfrm>
            <a:off x="2435383" y="209586"/>
            <a:ext cx="7321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FM Signal Measurement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67BE7-D8C0-4607-9FC5-D1CDD7F6927A}"/>
              </a:ext>
            </a:extLst>
          </p:cNvPr>
          <p:cNvSpPr txBox="1"/>
          <p:nvPr/>
        </p:nvSpPr>
        <p:spPr>
          <a:xfrm>
            <a:off x="7726017" y="1757933"/>
            <a:ext cx="4068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N2 = -63.8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G = 56.2 dB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 = -39.1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/>
              <a:t>Pr</a:t>
            </a:r>
            <a:r>
              <a:rPr lang="en-US" sz="2400" b="1" dirty="0"/>
              <a:t> = -95.3 dBm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SNR = 24.7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2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A5585-5E93-4D7C-A77A-D51146836FB9}"/>
              </a:ext>
            </a:extLst>
          </p:cNvPr>
          <p:cNvSpPr txBox="1"/>
          <p:nvPr/>
        </p:nvSpPr>
        <p:spPr>
          <a:xfrm>
            <a:off x="3339547" y="331303"/>
            <a:ext cx="551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0B3468-F13F-4FD4-B7CB-B6DD6FE85981}"/>
                  </a:ext>
                </a:extLst>
              </p:cNvPr>
              <p:cNvSpPr txBox="1"/>
              <p:nvPr/>
            </p:nvSpPr>
            <p:spPr>
              <a:xfrm>
                <a:off x="616225" y="1484244"/>
                <a:ext cx="10959548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2800" b="1" dirty="0"/>
                  <a:t>We see that, all of the signals power are close to the value obtained from the simplified path loss model with K = -31.58 dB and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2800" b="1" dirty="0"/>
                  <a:t>= 4.8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US" sz="2800" b="1" dirty="0"/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2800" b="1" dirty="0"/>
                  <a:t>Observed SNRs ( 22.3 dB, 23.8 dB &amp; 24.7 dB) are close to the SNR obtained from the model (24.23 dB)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US" sz="2800" b="1" dirty="0"/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2800" b="1" dirty="0"/>
                  <a:t>When news was being played over the radio the power is lower than that of the music.</a:t>
                </a:r>
              </a:p>
              <a:p>
                <a:pPr algn="just"/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0B3468-F13F-4FD4-B7CB-B6DD6FE8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5" y="1484244"/>
                <a:ext cx="10959548" cy="4462760"/>
              </a:xfrm>
              <a:prstGeom prst="rect">
                <a:avLst/>
              </a:prstGeom>
              <a:blipFill>
                <a:blip r:embed="rId2"/>
                <a:stretch>
                  <a:fillRect l="-945" t="-1364" r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88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7C81B-5B56-4A05-907F-4F15C5F2B61C}"/>
              </a:ext>
            </a:extLst>
          </p:cNvPr>
          <p:cNvSpPr txBox="1"/>
          <p:nvPr/>
        </p:nvSpPr>
        <p:spPr>
          <a:xfrm>
            <a:off x="2557669" y="53009"/>
            <a:ext cx="707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Capacity measurements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73FC1-DA8F-4811-948D-AAAE32E66D04}"/>
              </a:ext>
            </a:extLst>
          </p:cNvPr>
          <p:cNvSpPr txBox="1"/>
          <p:nvPr/>
        </p:nvSpPr>
        <p:spPr>
          <a:xfrm>
            <a:off x="768625" y="2120349"/>
            <a:ext cx="106547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observation: SNR = 22.3 dB; we get  C = 1.04 Mbps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observation: SNR = 23.8 dB; we get C = 1.10 Mbps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3</a:t>
            </a:r>
            <a:r>
              <a:rPr lang="en-US" sz="2400" b="1" baseline="30000" dirty="0"/>
              <a:t>rd</a:t>
            </a:r>
            <a:r>
              <a:rPr lang="en-US" sz="2400" b="1" dirty="0"/>
              <a:t> observation: SNR = 24.7 dB; we get C = 1.15 Mbps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From the model: SNR = 24.23 dB; we get C = 1.12 Mbps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We can see that the capacity of the observations are close to the capacity obtained from the model.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B250AF-84DE-4B94-B835-8397763F83E0}"/>
                  </a:ext>
                </a:extLst>
              </p:cNvPr>
              <p:cNvSpPr/>
              <p:nvPr/>
            </p:nvSpPr>
            <p:spPr>
              <a:xfrm>
                <a:off x="2890409" y="1209789"/>
                <a:ext cx="64111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𝑩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800" b="1" i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𝑺𝑵𝑹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b="1" dirty="0"/>
                  <a:t> with B = 140 kHz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B250AF-84DE-4B94-B835-8397763F8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09" y="1209789"/>
                <a:ext cx="6411179" cy="523220"/>
              </a:xfrm>
              <a:prstGeom prst="rect">
                <a:avLst/>
              </a:prstGeom>
              <a:blipFill>
                <a:blip r:embed="rId2"/>
                <a:stretch>
                  <a:fillRect t="-11628" r="-95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43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474FC-1881-4115-81D2-5B79898BFF07}"/>
              </a:ext>
            </a:extLst>
          </p:cNvPr>
          <p:cNvSpPr txBox="1"/>
          <p:nvPr/>
        </p:nvSpPr>
        <p:spPr>
          <a:xfrm>
            <a:off x="1292087" y="2705725"/>
            <a:ext cx="9607826" cy="14465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bevelT prst="slope"/>
            <a:bevelB prst="slope"/>
            <a:extrusionClr>
              <a:schemeClr val="bg1"/>
            </a:extrusionClr>
          </a:sp3d>
        </p:spPr>
        <p:txBody>
          <a:bodyPr wrap="square" rtlCol="0">
            <a:spAutoFit/>
            <a:sp3d extrusionH="57150">
              <a:bevelT w="57150" h="38100" prst="artDeco"/>
            </a:sp3d>
          </a:bodyPr>
          <a:lstStyle/>
          <a:p>
            <a:pPr algn="ctr"/>
            <a:r>
              <a:rPr lang="en-US" sz="8800" b="1" dirty="0">
                <a:effectLst>
                  <a:outerShdw blurRad="50800" dist="76200" dir="5400000" sx="94000" sy="94000" algn="ctr" rotWithShape="0">
                    <a:srgbClr val="000000">
                      <a:alpha val="65000"/>
                    </a:srgbClr>
                  </a:outerShdw>
                  <a:reflection stA="25000" endPos="40000" dist="25400" dir="5400000" sy="-100000" algn="bl" rotWithShape="0"/>
                </a:effectLst>
              </a:rPr>
              <a:t>T</a:t>
            </a:r>
            <a:r>
              <a:rPr lang="en-US" sz="7200" b="1" dirty="0">
                <a:effectLst>
                  <a:outerShdw blurRad="50800" dist="76200" dir="5400000" sx="94000" sy="94000" algn="ctr" rotWithShape="0">
                    <a:srgbClr val="000000">
                      <a:alpha val="65000"/>
                    </a:srgbClr>
                  </a:outerShdw>
                  <a:reflection stA="25000" endPos="40000" dist="25400" dir="5400000" sy="-100000" algn="bl" rotWithShape="0"/>
                </a:effectLst>
              </a:rPr>
              <a:t>HANK </a:t>
            </a:r>
            <a:r>
              <a:rPr lang="en-US" sz="8800" b="1" dirty="0">
                <a:effectLst>
                  <a:outerShdw blurRad="50800" dist="76200" dir="5400000" sx="94000" sy="94000" algn="ctr" rotWithShape="0">
                    <a:srgbClr val="000000">
                      <a:alpha val="65000"/>
                    </a:srgbClr>
                  </a:outerShdw>
                  <a:reflection stA="25000" endPos="40000" dist="25400" dir="5400000" sy="-100000" algn="bl" rotWithShape="0"/>
                </a:effectLst>
              </a:rPr>
              <a:t>Y</a:t>
            </a:r>
            <a:r>
              <a:rPr lang="en-US" sz="7200" b="1" dirty="0">
                <a:effectLst>
                  <a:outerShdw blurRad="50800" dist="76200" dir="5400000" sx="94000" sy="94000" algn="ctr" rotWithShape="0">
                    <a:srgbClr val="000000">
                      <a:alpha val="65000"/>
                    </a:srgbClr>
                  </a:outerShdw>
                  <a:reflection stA="25000" endPos="40000" dist="25400" dir="5400000" sy="-100000" algn="bl" rotWithShape="0"/>
                </a:effectLst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331087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2B76AA-E191-46A9-86F3-84BD0A7C8351}"/>
              </a:ext>
            </a:extLst>
          </p:cNvPr>
          <p:cNvSpPr txBox="1"/>
          <p:nvPr/>
        </p:nvSpPr>
        <p:spPr>
          <a:xfrm>
            <a:off x="1417983" y="225287"/>
            <a:ext cx="958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Equipments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48454-4B7C-4370-9EE4-9D346577B814}"/>
              </a:ext>
            </a:extLst>
          </p:cNvPr>
          <p:cNvSpPr txBox="1"/>
          <p:nvPr/>
        </p:nvSpPr>
        <p:spPr>
          <a:xfrm>
            <a:off x="808383" y="1862029"/>
            <a:ext cx="10402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Software:</a:t>
            </a:r>
          </a:p>
          <a:p>
            <a:pPr marL="2286000" lvl="4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SDR SHARP v1.0.0.1700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B2FC8-3194-4EFE-AF66-948934E6E0BC}"/>
              </a:ext>
            </a:extLst>
          </p:cNvPr>
          <p:cNvSpPr txBox="1"/>
          <p:nvPr/>
        </p:nvSpPr>
        <p:spPr>
          <a:xfrm>
            <a:off x="808383" y="4041864"/>
            <a:ext cx="10098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Hardware:</a:t>
            </a:r>
          </a:p>
          <a:p>
            <a:pPr marL="2286000" lvl="4" indent="-457200" algn="just">
              <a:buFont typeface="Wingdings" panose="05000000000000000000" pitchFamily="2" charset="2"/>
              <a:buChar char="q"/>
            </a:pPr>
            <a:r>
              <a:rPr lang="en-US" sz="2800" b="1" dirty="0" err="1"/>
              <a:t>NooElec</a:t>
            </a:r>
            <a:r>
              <a:rPr lang="en-US" sz="2800" b="1" dirty="0"/>
              <a:t> R820T2 SDR</a:t>
            </a:r>
          </a:p>
        </p:txBody>
      </p:sp>
    </p:spTree>
    <p:extLst>
      <p:ext uri="{BB962C8B-B14F-4D97-AF65-F5344CB8AC3E}">
        <p14:creationId xmlns:p14="http://schemas.microsoft.com/office/powerpoint/2010/main" val="394768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F84EE-166A-4CA0-85ED-9A34B2492B23}"/>
              </a:ext>
            </a:extLst>
          </p:cNvPr>
          <p:cNvSpPr txBox="1"/>
          <p:nvPr/>
        </p:nvSpPr>
        <p:spPr>
          <a:xfrm>
            <a:off x="530087" y="278296"/>
            <a:ext cx="10641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Spectrum of Interest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99486-0180-4141-8090-3DA62A1B5FD5}"/>
              </a:ext>
            </a:extLst>
          </p:cNvPr>
          <p:cNvSpPr txBox="1"/>
          <p:nvPr/>
        </p:nvSpPr>
        <p:spPr>
          <a:xfrm>
            <a:off x="967409" y="2133599"/>
            <a:ext cx="10641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In project 1, we worked on Wi-Fi wireless standard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Wi-Fi works on 2.4 GHz bands (2.412 GHz – 2.484 GHz)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We received some signals in this frequency range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Some of them has been presented in the upcoming slides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We used RF gain 38.6 dB in SDRSHARP</a:t>
            </a:r>
          </a:p>
        </p:txBody>
      </p:sp>
    </p:spTree>
    <p:extLst>
      <p:ext uri="{BB962C8B-B14F-4D97-AF65-F5344CB8AC3E}">
        <p14:creationId xmlns:p14="http://schemas.microsoft.com/office/powerpoint/2010/main" val="132714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A8B8D-3C6D-4AAB-AACF-2DA0A1B2D194}"/>
              </a:ext>
            </a:extLst>
          </p:cNvPr>
          <p:cNvSpPr txBox="1"/>
          <p:nvPr/>
        </p:nvSpPr>
        <p:spPr>
          <a:xfrm>
            <a:off x="1497496" y="92765"/>
            <a:ext cx="9104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Calculations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30912-9C91-4A3C-825C-AFCD90DF283E}"/>
              </a:ext>
            </a:extLst>
          </p:cNvPr>
          <p:cNvSpPr txBox="1"/>
          <p:nvPr/>
        </p:nvSpPr>
        <p:spPr>
          <a:xfrm>
            <a:off x="755374" y="1139687"/>
            <a:ext cx="10668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Noise Floor, N1 = -120 dBm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Noise floor in </a:t>
            </a:r>
            <a:r>
              <a:rPr lang="en-US" sz="2800" b="1" dirty="0" err="1"/>
              <a:t>Sdrsharp</a:t>
            </a:r>
            <a:r>
              <a:rPr lang="en-US" sz="2800" b="1" dirty="0"/>
              <a:t> without any valid signal: N2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Power gain of the software: G = N2 – N1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Peak of the valid signal: A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Received power: P = A – G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SNR: A – N2 </a:t>
            </a:r>
          </a:p>
        </p:txBody>
      </p:sp>
    </p:spTree>
    <p:extLst>
      <p:ext uri="{BB962C8B-B14F-4D97-AF65-F5344CB8AC3E}">
        <p14:creationId xmlns:p14="http://schemas.microsoft.com/office/powerpoint/2010/main" val="99745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55A5E-DE83-4663-8C6C-2386D21B4645}"/>
              </a:ext>
            </a:extLst>
          </p:cNvPr>
          <p:cNvSpPr txBox="1"/>
          <p:nvPr/>
        </p:nvSpPr>
        <p:spPr>
          <a:xfrm>
            <a:off x="569843" y="212035"/>
            <a:ext cx="1084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AT 2472376680 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99324-D7D1-49F0-992B-CAAA623F4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8" y="1325217"/>
            <a:ext cx="6937512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ED261-83F0-44B2-BFD5-153D1C430777}"/>
              </a:ext>
            </a:extLst>
          </p:cNvPr>
          <p:cNvSpPr txBox="1"/>
          <p:nvPr/>
        </p:nvSpPr>
        <p:spPr>
          <a:xfrm>
            <a:off x="7447722" y="1903057"/>
            <a:ext cx="46117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N2 = -59.3 dBm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G = -59.3 + 120 = 60.7 dB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A = -17.1 dBm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P = -17.1 – 60.7 = -77.8 dBm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SNR = 42.2 dB</a:t>
            </a:r>
          </a:p>
        </p:txBody>
      </p:sp>
    </p:spTree>
    <p:extLst>
      <p:ext uri="{BB962C8B-B14F-4D97-AF65-F5344CB8AC3E}">
        <p14:creationId xmlns:p14="http://schemas.microsoft.com/office/powerpoint/2010/main" val="158488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799D1-5BE7-461B-ADE9-E7A5FCF41D9D}"/>
              </a:ext>
            </a:extLst>
          </p:cNvPr>
          <p:cNvSpPr txBox="1"/>
          <p:nvPr/>
        </p:nvSpPr>
        <p:spPr>
          <a:xfrm>
            <a:off x="1987826" y="278296"/>
            <a:ext cx="8136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AT 2447998180 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2F788-B6CA-437E-ACB6-F371534E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2" y="1444487"/>
            <a:ext cx="7169426" cy="4439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FEB11-0F15-45C5-823B-53E29A995282}"/>
              </a:ext>
            </a:extLst>
          </p:cNvPr>
          <p:cNvSpPr txBox="1"/>
          <p:nvPr/>
        </p:nvSpPr>
        <p:spPr>
          <a:xfrm>
            <a:off x="8680174" y="1956066"/>
            <a:ext cx="33130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N2 = -56.7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G = 63.3 dB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 = -19.8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P = -83.1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SNR = 36.9 dB</a:t>
            </a:r>
          </a:p>
        </p:txBody>
      </p:sp>
    </p:spTree>
    <p:extLst>
      <p:ext uri="{BB962C8B-B14F-4D97-AF65-F5344CB8AC3E}">
        <p14:creationId xmlns:p14="http://schemas.microsoft.com/office/powerpoint/2010/main" val="368357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0051-2CBF-4395-8F00-DDB8EA17DF4C}"/>
              </a:ext>
            </a:extLst>
          </p:cNvPr>
          <p:cNvSpPr txBox="1"/>
          <p:nvPr/>
        </p:nvSpPr>
        <p:spPr>
          <a:xfrm>
            <a:off x="2160103" y="119269"/>
            <a:ext cx="7394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AT 2463997540 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D1D5C-C40E-435E-B0A1-CCF7AB6C1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2" y="1351722"/>
            <a:ext cx="7394714" cy="4837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71A29-417B-4AAA-94D3-EE4CDD1D6FC9}"/>
              </a:ext>
            </a:extLst>
          </p:cNvPr>
          <p:cNvSpPr txBox="1"/>
          <p:nvPr/>
        </p:nvSpPr>
        <p:spPr>
          <a:xfrm>
            <a:off x="8362120" y="2062083"/>
            <a:ext cx="3697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N2 = -57.5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G = 62.5 dB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 = -16.5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P = -79 dBm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SNR = 41 dB</a:t>
            </a:r>
          </a:p>
        </p:txBody>
      </p:sp>
    </p:spTree>
    <p:extLst>
      <p:ext uri="{BB962C8B-B14F-4D97-AF65-F5344CB8AC3E}">
        <p14:creationId xmlns:p14="http://schemas.microsoft.com/office/powerpoint/2010/main" val="314120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59675-4C78-4437-BC05-84A0EA8DF39B}"/>
              </a:ext>
            </a:extLst>
          </p:cNvPr>
          <p:cNvSpPr txBox="1"/>
          <p:nvPr/>
        </p:nvSpPr>
        <p:spPr>
          <a:xfrm>
            <a:off x="3008243" y="278296"/>
            <a:ext cx="6175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Some 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DAE50-3F69-46E6-9338-0C46BD5173BE}"/>
              </a:ext>
            </a:extLst>
          </p:cNvPr>
          <p:cNvSpPr txBox="1"/>
          <p:nvPr/>
        </p:nvSpPr>
        <p:spPr>
          <a:xfrm>
            <a:off x="808381" y="1682211"/>
            <a:ext cx="105752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The photos here are shown for active signal transmission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When there are no signal transmission, the spikes are a lot smaller.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If we look at the spectrum band at a different place, for example, we tried at the University Union, we got spikes in different frequencies. </a:t>
            </a:r>
          </a:p>
        </p:txBody>
      </p:sp>
    </p:spTree>
    <p:extLst>
      <p:ext uri="{BB962C8B-B14F-4D97-AF65-F5344CB8AC3E}">
        <p14:creationId xmlns:p14="http://schemas.microsoft.com/office/powerpoint/2010/main" val="227995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48595-1DF3-4088-B1FF-7ADDFC579719}"/>
              </a:ext>
            </a:extLst>
          </p:cNvPr>
          <p:cNvSpPr txBox="1"/>
          <p:nvPr/>
        </p:nvSpPr>
        <p:spPr>
          <a:xfrm>
            <a:off x="2763078" y="166467"/>
            <a:ext cx="6665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Channel 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6D604-62FF-4954-AEDB-5732E798A4EA}"/>
              </a:ext>
            </a:extLst>
          </p:cNvPr>
          <p:cNvSpPr txBox="1"/>
          <p:nvPr/>
        </p:nvSpPr>
        <p:spPr>
          <a:xfrm>
            <a:off x="198783" y="1298713"/>
            <a:ext cx="113173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We considered WHRW-FM 90.5 MHz Radio which is conducted by Binghamton University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The test was done in 109 Schubert Street, Binghamton, NY.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Transmission distance, d = 2.6 miles = 4184.3 m.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Transmitter power = 1450 watts = 61.614 dBm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Wavelength = 3.315 m (approximately)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We used no RF gain in the software</a:t>
            </a:r>
          </a:p>
        </p:txBody>
      </p:sp>
    </p:spTree>
    <p:extLst>
      <p:ext uri="{BB962C8B-B14F-4D97-AF65-F5344CB8AC3E}">
        <p14:creationId xmlns:p14="http://schemas.microsoft.com/office/powerpoint/2010/main" val="1513157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176</TotalTime>
  <Words>748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</vt:lpstr>
      <vt:lpstr>Mesh</vt:lpstr>
      <vt:lpstr>Spectrum measurement  &amp; channel capacity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measurement  &amp; channel capacity</dc:title>
  <dc:creator>Tawsif</dc:creator>
  <cp:lastModifiedBy>Luvpreet kaur</cp:lastModifiedBy>
  <cp:revision>17</cp:revision>
  <dcterms:created xsi:type="dcterms:W3CDTF">2018-11-07T22:48:08Z</dcterms:created>
  <dcterms:modified xsi:type="dcterms:W3CDTF">2018-11-08T05:33:50Z</dcterms:modified>
</cp:coreProperties>
</file>