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7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D61-F09B-8236-DFB3-CC4A4FF8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323E3-4FD4-A118-AB2F-52EE8767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28C0-C8C8-D0FB-5320-4791BACA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0455-D779-1EC0-106C-8E7F2477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87DD-4909-B026-7029-BFADC0CB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ACA9-CEFC-66AB-0E1A-9A481343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7AE1A-8B60-F9FD-81E6-8813A35C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FCDE-0204-AD9E-FEF7-9A2FA176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4A14-F4E8-48D1-7AAB-74C1187D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F426-9935-3585-E179-47A522AD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E5FCD-001E-099A-5E7A-01D78A796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7F5FD-F9A5-E340-7075-4674FEF9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41C1-29B0-9417-BBDA-E2D99829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B3FD-C89E-B78B-E552-24C6506F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6028-FCDC-A438-0EA2-9AF4A18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C920-FF50-4386-874B-8AB66A51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6E55-1E72-57AF-5576-E1C040E9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C837-7E40-7A85-FAE8-0A8B099B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04FC-4214-29D1-DD83-2A95E5A6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44BE-8853-B1CD-66AD-80137CA3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F111-654A-7866-D1D2-4DF0C096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9EAD-9464-1FA3-0F8F-F0C943C5D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15B1-E142-2716-D214-EFD15CA3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6F9C-AFB8-D1CE-C58A-A1DECFC1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0ADD3-6F30-6757-EAF0-7996B1B4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ACF4-8AEC-6B47-AE8B-19C39C5D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F5E6-E631-30F6-58D9-C1D45905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14A76-E008-3BE1-8137-20554180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77BA2-0982-BE92-31D6-CA2FC838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A429-80AC-7386-D916-9E61F195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CC18-8FD3-A87B-92AB-E7C45982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5581-EEB5-2436-6678-435D8C22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1ACB1-3EEA-ED17-D0E0-590885D5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FDAF-33D9-ABD4-0A31-83C9F2C9D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F5369-F91B-AAB6-AD6C-3E6D0D51A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8FFD2-8D6E-5723-D2D3-D5FDD9696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F4344-7C7F-3C98-7A0A-2261CDBA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D506F-F278-BF81-F63B-439C0BE4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FD6D0-F2BD-2C02-BA58-AC435AC5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B1F6-E8C1-3014-54A8-9109343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B3D6B-1EC0-EF02-378E-96C7E72B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73B0A-4C99-44E5-98D5-041CCC38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BA38-6F30-8189-1317-CDC8B05A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E3E14-1A60-83B7-50F2-22DD0608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57390-64B5-3CFC-10DE-8D3878B5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1592-84F1-E817-C965-67C81353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AC2D-8D64-C17B-8699-DF417BE2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2DF1-B53B-7C2B-4DC9-72B3F35C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FFF4F-8FB2-498D-037B-E00E2CE0F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EFD3E-0691-B3F9-496C-2584FBD1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1C352-4523-E92F-BA93-18BE78CD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8327C-667E-9F2C-51E6-DC2157D3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EA1F-BF9A-D107-7C4D-0C873156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C9437-F792-F93D-8307-F5801E3A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D7ED-68AB-D965-945F-2C2D6B26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D2A2E-4A90-9EA9-6647-3E213A46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E6650-8C20-3E7B-3799-5D55F347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14BF-45FD-E7BD-029F-C6C8C5DE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0CC13-8523-F6D9-0B84-FE1C0915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54F37-08E1-F3CE-8D1C-B582E350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C6E9-9124-06FC-888F-3F0EA7D07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F759-04E5-E34B-A37D-94A41C50504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1F91-BDC2-7159-5851-CA67BE7A7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F6B6-E152-A7CB-CF14-F62E3F023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4711-C466-1B41-8A7E-2B916D39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AD14-C59E-965E-4277-91FAF2976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Factors Affecting Survival in the Titanic Disaster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6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23757-BC30-1C6D-5826-2BBCE302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-apple-system"/>
              </a:rPr>
              <a:t>Passenger Class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385F-CD5C-B535-F07B-1C197CB6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2784" cy="43034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Chart showing survival rate by passenger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Findings: Survival rate decreased from 1st to 3rd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Likely upper class passengers given preference</a:t>
            </a:r>
          </a:p>
          <a:p>
            <a:endParaRPr lang="en-US" sz="2000" dirty="0"/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4E15466-B708-D493-161F-40AE1737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" b="2"/>
          <a:stretch/>
        </p:blipFill>
        <p:spPr>
          <a:xfrm>
            <a:off x="5580822" y="3541625"/>
            <a:ext cx="4798854" cy="3285780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0FA35CE-4BA7-6F13-3689-F5C0334D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22" y="141636"/>
            <a:ext cx="5455519" cy="33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6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C96D-E545-CB5A-AA97-5BBFD810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-apple-system"/>
              </a:rPr>
              <a:t>Passenger Class - Confidence Interval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AA42-5FC4-BF31-BDA7-43C4576E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get_95_ci(class1[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class3[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difference in means at the 95% confidence interval (two-tail) is between -0.4621425411527275 and -0.3123916671900349.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W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ith 95% confidence, passengers with class1 have 31 to 46% more chance of survival when compared to class3 passengers.</a:t>
            </a:r>
          </a:p>
          <a:p>
            <a:pPr lvl="1"/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1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C96D-E545-CB5A-AA97-5BBFD810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-apple-system"/>
              </a:rPr>
              <a:t>Passenger Class - 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AA42-5FC4-BF31-BDA7-43C4576E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stats.kruskal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(class1[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],class3[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'Survived’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KruskalResult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(statistic=97.42772131514926,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=5.585850215021343e-23)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Since the p-value &lt; significance level ( 0.05), we can reject the null hypothesis, hence it proves that there is a significant difference in survival rate between the two classes.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7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5E9F-5B71-0903-56A3-35DB3997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744200" cy="1325563"/>
          </a:xfrm>
        </p:spPr>
        <p:txBody>
          <a:bodyPr>
            <a:normAutofit/>
          </a:bodyPr>
          <a:lstStyle/>
          <a:p>
            <a:r>
              <a:rPr lang="en-US" sz="3300" dirty="0"/>
              <a:t>Hypothesis #2 - </a:t>
            </a:r>
            <a:r>
              <a:rPr lang="en-US" sz="3300" i="0" dirty="0">
                <a:solidFill>
                  <a:srgbClr val="1C1917"/>
                </a:solidFill>
                <a:effectLst/>
                <a:latin typeface="-apple-system"/>
              </a:rPr>
              <a:t>Women and children had higher survival rates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71352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6A565-9A7C-1F1E-3862-08DF1879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sz="4000" dirty="0"/>
              <a:t>Passenger’s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9388-013A-B677-2FB1-04C6023D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Chart showing survival rate by 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Findings: Women had much higher survival than 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"Women and children first" protocol followed</a:t>
            </a:r>
          </a:p>
        </p:txBody>
      </p:sp>
      <p:pic>
        <p:nvPicPr>
          <p:cNvPr id="19" name="Picture 1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709D11AD-E3CC-291F-1C9B-4346DABF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44" y="493625"/>
            <a:ext cx="5147536" cy="3242946"/>
          </a:xfrm>
          <a:prstGeom prst="rect">
            <a:avLst/>
          </a:prstGeom>
        </p:spPr>
      </p:pic>
      <p:pic>
        <p:nvPicPr>
          <p:cNvPr id="13" name="Picture 12" descr="A graph with lines and text&#10;&#10;Description automatically generated">
            <a:extLst>
              <a:ext uri="{FF2B5EF4-FFF2-40B4-BE49-F238E27FC236}">
                <a16:creationId xmlns:a16="http://schemas.microsoft.com/office/drawing/2014/main" id="{852B7C0D-651D-E4D5-B76C-EBB98AC1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44" y="3767710"/>
            <a:ext cx="5147535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2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811-AC59-832E-7476-921DB6B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Passenger’s Gender – Confidence Interval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FA6B-E48F-00DB-A502-0E9F4911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pPr lvl="1"/>
            <a:r>
              <a:rPr lang="en-US" b="0" i="0" dirty="0">
                <a:effectLst/>
                <a:latin typeface="Courier New" panose="02070309020205020404" pitchFamily="49" charset="0"/>
              </a:rPr>
              <a:t>get_95_ci(female[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], male[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'Survived’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])</a:t>
            </a:r>
          </a:p>
          <a:p>
            <a:pPr lvl="1"/>
            <a:r>
              <a:rPr lang="en-US" b="0" i="0" dirty="0">
                <a:effectLst/>
                <a:latin typeface="Courier New" panose="02070309020205020404" pitchFamily="49" charset="0"/>
              </a:rPr>
              <a:t>The difference in means at the 95% confidence interval (two-tail) is between -0.6111926580236517 and -0.4950674839361888.</a:t>
            </a:r>
          </a:p>
          <a:p>
            <a:pPr lvl="1"/>
            <a:r>
              <a:rPr lang="en-US" b="0" i="0" dirty="0">
                <a:effectLst/>
                <a:latin typeface="Courier New" panose="02070309020205020404" pitchFamily="49" charset="0"/>
              </a:rPr>
              <a:t>with 95% confidence, female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passengershave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50 to 61% more chance of survival when compared to male passengers.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4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02F1-67A4-8584-20A0-49FE5749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Passenger’s Gender – 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F386-AEE8-FA5C-6020-4662B5BA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pPr lvl="1"/>
            <a:r>
              <a:rPr lang="en-US" b="0" i="0" dirty="0" err="1">
                <a:effectLst/>
                <a:latin typeface="Courier New" panose="02070309020205020404" pitchFamily="49" charset="0"/>
              </a:rPr>
              <a:t>stats.kruskal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 male[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], female[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'Survived’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KruskalResult</a:t>
            </a:r>
            <a:r>
              <a:rPr lang="en-US" dirty="0">
                <a:latin typeface="Courier New" panose="02070309020205020404" pitchFamily="49" charset="0"/>
              </a:rPr>
              <a:t>(statistic=262.75534334779314, </a:t>
            </a:r>
            <a:r>
              <a:rPr lang="en-US" dirty="0" err="1">
                <a:latin typeface="Courier New" panose="02070309020205020404" pitchFamily="49" charset="0"/>
              </a:rPr>
              <a:t>pvalue</a:t>
            </a:r>
            <a:r>
              <a:rPr lang="en-US" dirty="0">
                <a:latin typeface="Courier New" panose="02070309020205020404" pitchFamily="49" charset="0"/>
              </a:rPr>
              <a:t>=4.304562532204558e-59)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Since the p-value &lt; significance level ( 0.05), we can reject the null hypothesis, hence it proves that there is a significant difference in survival rate between males and females.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8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5E9F-5B71-0903-56A3-35DB3997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Hypothesis #3 - </a:t>
            </a:r>
            <a:r>
              <a:rPr lang="en-US" sz="3700" b="0" i="0" dirty="0">
                <a:solidFill>
                  <a:srgbClr val="1C1917"/>
                </a:solidFill>
                <a:effectLst/>
                <a:latin typeface="-apple-system"/>
              </a:rPr>
              <a:t>Younger passengers had higher survival odds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0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F8A17-0413-8527-B9D3-27B29B88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/>
              <a:t>Passenger’s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041C-C72F-9EF2-A6A2-F1B6A2BF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Chart showing survival across age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Findings: Survival higher for younger passengers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Elderly passengers had low survival</a:t>
            </a:r>
          </a:p>
          <a:p>
            <a:endParaRPr lang="en-US" sz="2000"/>
          </a:p>
        </p:txBody>
      </p:sp>
      <p:pic>
        <p:nvPicPr>
          <p:cNvPr id="11" name="Picture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5D7DBD1-657C-BBF5-DD58-BA984724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20" y="146457"/>
            <a:ext cx="5202934" cy="3056724"/>
          </a:xfrm>
          <a:prstGeom prst="rect">
            <a:avLst/>
          </a:prstGeom>
        </p:spPr>
      </p:pic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E9B113E-8C87-1F3D-E5E5-054B5F70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17" y="3179806"/>
            <a:ext cx="5202934" cy="36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7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3746F-E87E-85A0-B295-707DFD22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3700" dirty="0"/>
              <a:t>Passenger’s Age –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F8C2-58A7-C753-AC59-781E983B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Result</a:t>
            </a:r>
          </a:p>
          <a:p>
            <a:pPr lvl="1"/>
            <a:r>
              <a:rPr lang="en-US" sz="2000" b="0" i="0" dirty="0" err="1">
                <a:effectLst/>
                <a:latin typeface="Courier New" panose="02070309020205020404" pitchFamily="49" charset="0"/>
              </a:rPr>
              <a:t>tukey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pairwise_tukeyhsd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endog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tdf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['Survived'], </a:t>
            </a:r>
            <a:r>
              <a:rPr lang="en-US" sz="2000" b="0" i="1" dirty="0">
                <a:effectLst/>
                <a:latin typeface="Courier New" panose="02070309020205020404" pitchFamily="49" charset="0"/>
              </a:rPr>
              <a:t># Data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groups =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tdf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['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Age_Round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'], </a:t>
            </a:r>
            <a:r>
              <a:rPr lang="en-US" sz="2000" b="0" i="1" dirty="0">
                <a:effectLst/>
                <a:latin typeface="Courier New" panose="02070309020205020404" pitchFamily="49" charset="0"/>
              </a:rPr>
              <a:t># Groups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alpha=1.0)</a:t>
            </a:r>
          </a:p>
          <a:p>
            <a:pPr lvl="1"/>
            <a:r>
              <a:rPr lang="en-US" sz="2000" b="0" i="0" dirty="0">
                <a:effectLst/>
                <a:latin typeface="Courier New" panose="02070309020205020404" pitchFamily="49" charset="0"/>
              </a:rPr>
              <a:t>The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tukey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stats analysis output will show the mean differences between age groups, the confidence interval, and whether the null hypothesis is rejected for each pair.</a:t>
            </a:r>
          </a:p>
          <a:p>
            <a:pPr lvl="1"/>
            <a:r>
              <a:rPr lang="en-US" sz="2000" b="0" i="0" dirty="0">
                <a:effectLst/>
                <a:latin typeface="Courier New" panose="02070309020205020404" pitchFamily="49" charset="0"/>
              </a:rPr>
              <a:t>Per the output, the pair with lesser age, the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tukey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stats analysis reports that null hypothesis can be rejected, hence the hypothesis, there is a significant correlation between age and survival, is true.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</a:endParaRPr>
          </a:p>
          <a:p>
            <a:pPr lvl="1"/>
            <a:endParaRPr lang="en-US" sz="2000" dirty="0"/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0AB7584F-DE93-093D-86C7-9D6CCCA3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851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8115-26AB-DE9C-503A-767E37B1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9748-138F-684C-282E-18FC69E5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sinking of the RMS Titanic in 1912 remains one of the deadliest peacetime maritime disasters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1502 passengers onboard, only 706 survivors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Lack of lifeboats for all passengers was a major 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But what personal factors influenced odds of survival?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8684-1904-8AF4-0DFF-953B7F80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15DA-364A-6B4E-A575-72F84624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Proportional lifeboats across classes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Priority for children regardless of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Alert systems accessible to all passengers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1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6AA1-0631-DD6A-5C4C-00A5DF4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B58C-AD41-4C1C-3609-AEB4064F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findings: Class, gender, age correlated with survival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Recommendations can improve coordination and survival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C1917"/>
                </a:solidFill>
                <a:effectLst/>
                <a:latin typeface="-apple-system"/>
              </a:rPr>
              <a:t>"We cannot change the past, but we can learn from it"</a:t>
            </a:r>
          </a:p>
        </p:txBody>
      </p:sp>
    </p:spTree>
    <p:extLst>
      <p:ext uri="{BB962C8B-B14F-4D97-AF65-F5344CB8AC3E}">
        <p14:creationId xmlns:p14="http://schemas.microsoft.com/office/powerpoint/2010/main" val="12437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B373-158A-5527-9D59-45C4508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834B-5912-BEC6-7860-2409213F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Objective: Uncover and analyze factors that affected passenger survival rates in the Titanic disaster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Could inform policies to improve coordination and survival in potential future disasters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8C1E-0170-CB1A-980F-20A1E673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Hypotheses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9014-77FD-D5E5-3F97-23E4E979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Hypothesis 1: Passenger class correlated with survival odds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Hypothesis 2: Women and children had higher survival rates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Hypothesis 3: Younger passengers had higher survival odds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88FB-8EB5-3A94-2EBE-2D053229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1E62-640A-76CC-D357-D80664CA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 difference in survival rate between passenger classes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Use 2 sample t-test to compare survival rate between 2 passenger classes e.g. 1st class vs 2nd class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no difference in mean survival rate between the two classes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Alternate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a significant difference in survival rate between the two classes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Check p-value - if p-value &lt; significance level (say 0.05), we can reject the null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048A-BDED-EAFE-041E-6C668193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DB94-FAB8-6659-8268-FBB5AE50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 difference in survival rate between males and females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Use 2 sample t-test to compare survival rate between males and females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no difference in mean survival rate between males and females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Alternate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a significant difference in survival rate between males and females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Check p-value - if p-value &lt; significance level (say 0.05), we can reject the null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0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AC2B-1C17-3B66-6FCA-3D684DD2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7D17-C9C3-57D1-B3C9-5AD6344D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 correlation between age and survival rate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tukey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test between age and survival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no correlation between age and survival</a:t>
            </a:r>
          </a:p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Alternate hypothesis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There is a significant correlation between age and survival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5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B4BE-CB83-2E67-C512-CD3C3408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Analysis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A1DD-D437-14D1-16BB-CEBB701C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Performed exploratory analysis on Titanic dataset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Conducted statistical tests like t-tests,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pairwise_tukeyhsd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confidence interval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Created visualizations using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matplotlib.pyplot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Analyzed survival rates across passenger segments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5E9F-5B71-0903-56A3-35DB3997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dirty="0"/>
              <a:t>Hypothesis #1 - Passenger class correlated with survival odds</a:t>
            </a:r>
          </a:p>
        </p:txBody>
      </p:sp>
    </p:spTree>
    <p:extLst>
      <p:ext uri="{BB962C8B-B14F-4D97-AF65-F5344CB8AC3E}">
        <p14:creationId xmlns:p14="http://schemas.microsoft.com/office/powerpoint/2010/main" val="39080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21337c-1160-432a-b079-805f59112843}" enabled="0" method="" siteId="{c921337c-1160-432a-b079-805f5911284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834</Words>
  <Application>Microsoft Macintosh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Courier New</vt:lpstr>
      <vt:lpstr>Roboto</vt:lpstr>
      <vt:lpstr>Office Theme</vt:lpstr>
      <vt:lpstr>Factors Affecting Survival in the Titanic Disaster</vt:lpstr>
      <vt:lpstr>Context</vt:lpstr>
      <vt:lpstr>Problem</vt:lpstr>
      <vt:lpstr>Hypotheses</vt:lpstr>
      <vt:lpstr>Hypothesis #1</vt:lpstr>
      <vt:lpstr>Hypothesis #2</vt:lpstr>
      <vt:lpstr>Hypothesis #3</vt:lpstr>
      <vt:lpstr>Analysis Approach</vt:lpstr>
      <vt:lpstr>Hypothesis #1 - Passenger class correlated with survival odds</vt:lpstr>
      <vt:lpstr>Passenger Class</vt:lpstr>
      <vt:lpstr>Passenger Class - Confidence Interval </vt:lpstr>
      <vt:lpstr>Passenger Class - Hypothesis</vt:lpstr>
      <vt:lpstr>Hypothesis #2 - Women and children had higher survival rates</vt:lpstr>
      <vt:lpstr>Passenger’s Gender</vt:lpstr>
      <vt:lpstr>Passenger’s Gender – Confidence Interval</vt:lpstr>
      <vt:lpstr>Passenger’s Gender – Hypothesis</vt:lpstr>
      <vt:lpstr>Hypothesis #3 - Younger passengers had higher survival odds </vt:lpstr>
      <vt:lpstr>Passenger’s Age</vt:lpstr>
      <vt:lpstr>Passenger’s Age – Hypothesis</vt:lpstr>
      <vt:lpstr>Recommendations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Survival in the Titanic Disaster</dc:title>
  <dc:creator>Elumalai, Ramachandran</dc:creator>
  <cp:lastModifiedBy>Elumalai, Ramachandran</cp:lastModifiedBy>
  <cp:revision>3</cp:revision>
  <dcterms:created xsi:type="dcterms:W3CDTF">2023-11-08T19:17:54Z</dcterms:created>
  <dcterms:modified xsi:type="dcterms:W3CDTF">2023-11-09T05:04:12Z</dcterms:modified>
</cp:coreProperties>
</file>