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9" r:id="rId3"/>
    <p:sldId id="290" r:id="rId4"/>
    <p:sldId id="257" r:id="rId5"/>
    <p:sldId id="287" r:id="rId6"/>
    <p:sldId id="288" r:id="rId7"/>
    <p:sldId id="281" r:id="rId8"/>
    <p:sldId id="258" r:id="rId9"/>
    <p:sldId id="260" r:id="rId10"/>
    <p:sldId id="263" r:id="rId11"/>
    <p:sldId id="264" r:id="rId12"/>
    <p:sldId id="283" r:id="rId13"/>
    <p:sldId id="265" r:id="rId14"/>
    <p:sldId id="266" r:id="rId15"/>
    <p:sldId id="267" r:id="rId16"/>
    <p:sldId id="268" r:id="rId17"/>
    <p:sldId id="269" r:id="rId18"/>
    <p:sldId id="270" r:id="rId19"/>
    <p:sldId id="262" r:id="rId20"/>
    <p:sldId id="282" r:id="rId21"/>
    <p:sldId id="271" r:id="rId22"/>
    <p:sldId id="272" r:id="rId23"/>
    <p:sldId id="273" r:id="rId24"/>
    <p:sldId id="274" r:id="rId25"/>
    <p:sldId id="276" r:id="rId26"/>
    <p:sldId id="275" r:id="rId27"/>
    <p:sldId id="277" r:id="rId28"/>
    <p:sldId id="285" r:id="rId29"/>
    <p:sldId id="278" r:id="rId30"/>
    <p:sldId id="284" r:id="rId31"/>
    <p:sldId id="279" r:id="rId32"/>
    <p:sldId id="280" r:id="rId33"/>
    <p:sldId id="286" r:id="rId34"/>
    <p:sldId id="293" r:id="rId35"/>
    <p:sldId id="291" r:id="rId36"/>
    <p:sldId id="292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EA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417" autoAdjust="0"/>
    <p:restoredTop sz="94660"/>
  </p:normalViewPr>
  <p:slideViewPr>
    <p:cSldViewPr>
      <p:cViewPr varScale="1">
        <p:scale>
          <a:sx n="88" d="100"/>
          <a:sy n="88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AA835-47D4-4D06-9ABF-EE4306CA3D4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52E7C-284B-49B9-BE5B-09F73B91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12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86AC37-DD1C-4CC6-A34B-400643CCDFC1}" type="slidenum">
              <a:rPr lang="ko-KR" altLang="en-US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JSP</a:t>
            </a:r>
            <a:r>
              <a:rPr lang="ko-KR" altLang="en-US" dirty="0">
                <a:solidFill>
                  <a:srgbClr val="0070C0"/>
                </a:solidFill>
              </a:rPr>
              <a:t>로 시작하는 </a:t>
            </a:r>
            <a:r>
              <a:rPr lang="ko-KR" altLang="en-US" dirty="0">
                <a:solidFill>
                  <a:srgbClr val="002060"/>
                </a:solidFill>
              </a:rPr>
              <a:t>웹 프로그래밍</a:t>
            </a:r>
            <a:r>
              <a:rPr lang="en-US" altLang="ko-KR" dirty="0">
                <a:solidFill>
                  <a:srgbClr val="002060"/>
                </a:solidFill>
              </a:rPr>
              <a:t/>
            </a:r>
            <a:br>
              <a:rPr lang="en-US" altLang="ko-KR" dirty="0">
                <a:solidFill>
                  <a:srgbClr val="002060"/>
                </a:solidFill>
              </a:rPr>
            </a:br>
            <a:r>
              <a:rPr lang="en-US" altLang="ko-KR" sz="2800" dirty="0">
                <a:solidFill>
                  <a:srgbClr val="00B0F0"/>
                </a:solidFill>
              </a:rPr>
              <a:t>(</a:t>
            </a:r>
            <a:r>
              <a:rPr lang="ko-KR" altLang="en-US" sz="2800" dirty="0">
                <a:solidFill>
                  <a:srgbClr val="00B0F0"/>
                </a:solidFill>
              </a:rPr>
              <a:t>교재 </a:t>
            </a:r>
            <a:r>
              <a:rPr lang="en-US" altLang="ko-KR" sz="2800" dirty="0">
                <a:solidFill>
                  <a:srgbClr val="00B0F0"/>
                </a:solidFill>
              </a:rPr>
              <a:t>3,4</a:t>
            </a:r>
            <a:r>
              <a:rPr lang="ko-KR" altLang="en-US" sz="2800" dirty="0">
                <a:solidFill>
                  <a:srgbClr val="00B0F0"/>
                </a:solidFill>
              </a:rPr>
              <a:t>장</a:t>
            </a:r>
            <a:r>
              <a:rPr lang="en-US" altLang="ko-KR" sz="2800" dirty="0">
                <a:solidFill>
                  <a:srgbClr val="00B0F0"/>
                </a:solidFill>
              </a:rPr>
              <a:t>)</a:t>
            </a:r>
            <a:endParaRPr lang="ko-KR" altLang="en-US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0052" y="1017589"/>
            <a:ext cx="8729666" cy="512605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 대한 정보를 입력</a:t>
            </a:r>
            <a:endParaRPr lang="en-US" altLang="ko-KR" dirty="0"/>
          </a:p>
          <a:p>
            <a:pPr lvl="1"/>
            <a:r>
              <a:rPr lang="en-US" altLang="ko-KR" dirty="0" err="1"/>
              <a:t>JSP</a:t>
            </a:r>
            <a:r>
              <a:rPr lang="ko-KR" altLang="en-US" dirty="0"/>
              <a:t>가 생성할 문서의 타입</a:t>
            </a:r>
            <a:r>
              <a:rPr lang="en-US" altLang="ko-KR" dirty="0"/>
              <a:t>, </a:t>
            </a:r>
            <a:r>
              <a:rPr lang="ko-KR" altLang="en-US" dirty="0"/>
              <a:t>사용할 클래스</a:t>
            </a:r>
            <a:r>
              <a:rPr lang="en-US" altLang="ko-KR" dirty="0"/>
              <a:t>, </a:t>
            </a:r>
            <a:r>
              <a:rPr lang="ko-KR" altLang="en-US" dirty="0"/>
              <a:t>버퍼 여부</a:t>
            </a:r>
            <a:r>
              <a:rPr lang="en-US" altLang="ko-KR" dirty="0"/>
              <a:t>, </a:t>
            </a:r>
            <a:r>
              <a:rPr lang="ko-KR" altLang="en-US" dirty="0"/>
              <a:t>세션 여부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 err="1"/>
              <a:t>디렉티브의</a:t>
            </a:r>
            <a:r>
              <a:rPr lang="ko-KR" altLang="en-US" dirty="0"/>
              <a:t> 작성 예</a:t>
            </a:r>
            <a:endParaRPr lang="en-US" altLang="ko-KR" dirty="0"/>
          </a:p>
          <a:p>
            <a:pPr lvl="1"/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</a:t>
            </a:r>
            <a:r>
              <a:rPr lang="en-US" altLang="ko-KR" dirty="0" err="1"/>
              <a:t>charset</a:t>
            </a:r>
            <a:r>
              <a:rPr lang="en-US" altLang="ko-KR" dirty="0"/>
              <a:t>=</a:t>
            </a:r>
            <a:r>
              <a:rPr lang="en-US" altLang="ko-KR" dirty="0" err="1"/>
              <a:t>euc-kr</a:t>
            </a:r>
            <a:r>
              <a:rPr lang="en-US" altLang="ko-KR" dirty="0"/>
              <a:t>" %&gt;</a:t>
            </a:r>
          </a:p>
          <a:p>
            <a:pPr lvl="1"/>
            <a:r>
              <a:rPr lang="en-US" altLang="ko-KR" dirty="0"/>
              <a:t>&lt;%@ page import="</a:t>
            </a:r>
            <a:r>
              <a:rPr lang="en-US" altLang="ko-KR" dirty="0" err="1"/>
              <a:t>java.util.Date</a:t>
            </a:r>
            <a:r>
              <a:rPr lang="en-US" altLang="ko-KR" dirty="0"/>
              <a:t>" %&gt;</a:t>
            </a:r>
          </a:p>
          <a:p>
            <a:r>
              <a:rPr lang="ko-KR" altLang="en-US" dirty="0"/>
              <a:t>주요 속성</a:t>
            </a:r>
            <a:endParaRPr lang="en-US" altLang="ko-KR" dirty="0"/>
          </a:p>
          <a:p>
            <a:pPr lvl="1"/>
            <a:r>
              <a:rPr lang="en-US" altLang="ko-KR" dirty="0"/>
              <a:t>language=</a:t>
            </a:r>
            <a:r>
              <a:rPr lang="en-US" altLang="ko-KR" i="1" dirty="0"/>
              <a:t>"java“   </a:t>
            </a:r>
            <a:r>
              <a:rPr lang="en-US" altLang="ko-KR" dirty="0"/>
              <a:t>:  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JSP 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</a:rPr>
              <a:t>에서 사용하는 스크립트언어 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</a:rPr>
              <a:t>자바만 가능하므로 생략 가능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lvl="1"/>
            <a:r>
              <a:rPr lang="en-US" altLang="ko-KR" dirty="0" err="1"/>
              <a:t>contentType</a:t>
            </a:r>
            <a:r>
              <a:rPr lang="en-US" altLang="ko-KR" dirty="0"/>
              <a:t> : JSP</a:t>
            </a:r>
            <a:r>
              <a:rPr lang="ko-KR" altLang="en-US" dirty="0"/>
              <a:t>가 생성할 문서의 타입을 지정</a:t>
            </a:r>
            <a:endParaRPr lang="en-US" altLang="ko-KR" dirty="0"/>
          </a:p>
          <a:p>
            <a:pPr lvl="1"/>
            <a:r>
              <a:rPr lang="en-US" altLang="ko-KR" dirty="0"/>
              <a:t>import :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페이지에서 사용할 자바 클래스를 지정</a:t>
            </a:r>
            <a:endParaRPr lang="en-US" altLang="ko-KR" dirty="0"/>
          </a:p>
          <a:p>
            <a:pPr lvl="1"/>
            <a:r>
              <a:rPr lang="en-US" altLang="ko-KR" dirty="0"/>
              <a:t>session :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페이지가 세션을 사용할 지의 여부를 지정</a:t>
            </a:r>
            <a:endParaRPr lang="en-US" altLang="ko-KR" dirty="0"/>
          </a:p>
          <a:p>
            <a:pPr lvl="1"/>
            <a:r>
              <a:rPr lang="en-US" altLang="ko-KR" dirty="0"/>
              <a:t>info :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 대한 설명을 입력한다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errorPage</a:t>
            </a:r>
            <a:r>
              <a:rPr lang="en-US" altLang="ko-KR" dirty="0"/>
              <a:t> : </a:t>
            </a:r>
            <a:r>
              <a:rPr lang="ko-KR" altLang="en-US" dirty="0"/>
              <a:t>에러가 발생할 때 보여 줄 페이지를 지정</a:t>
            </a:r>
            <a:endParaRPr lang="en-US" altLang="ko-KR" dirty="0"/>
          </a:p>
          <a:p>
            <a:pPr lvl="1"/>
            <a:r>
              <a:rPr lang="en-US" altLang="ko-KR" dirty="0" err="1"/>
              <a:t>isErrorPage</a:t>
            </a:r>
            <a:r>
              <a:rPr lang="en-US" altLang="ko-KR" dirty="0"/>
              <a:t> : </a:t>
            </a:r>
            <a:r>
              <a:rPr lang="ko-KR" altLang="en-US" dirty="0"/>
              <a:t>에러 페이지인지의 여부를 지정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en-US" altLang="ko-KR" dirty="0"/>
              <a:t>: </a:t>
            </a:r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속성과 캐릭터 셋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페이지가 생성할 문서의 타입을 지정</a:t>
            </a:r>
            <a:endParaRPr lang="en-US" altLang="ko-KR" dirty="0"/>
          </a:p>
          <a:p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 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TYPE: </a:t>
            </a:r>
            <a:r>
              <a:rPr lang="ko-KR" altLang="en-US" dirty="0"/>
              <a:t>생성할 문서의 </a:t>
            </a:r>
            <a:r>
              <a:rPr lang="en-US" altLang="ko-KR" dirty="0"/>
              <a:t>MIME </a:t>
            </a:r>
            <a:r>
              <a:rPr lang="ko-KR" altLang="en-US" dirty="0"/>
              <a:t>타입</a:t>
            </a:r>
            <a:endParaRPr lang="en-US" altLang="ko-KR" dirty="0"/>
          </a:p>
          <a:p>
            <a:pPr lvl="1"/>
            <a:r>
              <a:rPr lang="en-US" altLang="ko-KR" dirty="0"/>
              <a:t>text/html, text/xml, text/plain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캐릭터 셋 </a:t>
            </a:r>
            <a:r>
              <a:rPr lang="en-US" altLang="ko-KR" dirty="0"/>
              <a:t>- </a:t>
            </a:r>
            <a:r>
              <a:rPr lang="ko-KR" altLang="en-US" dirty="0"/>
              <a:t>응답 문서의 문자 </a:t>
            </a:r>
            <a:r>
              <a:rPr lang="ko-KR" altLang="en-US" dirty="0" err="1"/>
              <a:t>인코딩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en-US" altLang="ko-KR" dirty="0" err="1"/>
              <a:t>EUC</a:t>
            </a:r>
            <a:r>
              <a:rPr lang="en-US" altLang="ko-KR" dirty="0"/>
              <a:t>-KR, </a:t>
            </a:r>
            <a:r>
              <a:rPr lang="en-US" altLang="ko-KR" dirty="0" err="1"/>
              <a:t>UTF</a:t>
            </a:r>
            <a:r>
              <a:rPr lang="en-US" altLang="ko-KR" dirty="0"/>
              <a:t>-8, ISO-8859-1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설정 예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000100" y="1928802"/>
            <a:ext cx="3357586" cy="9561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TYPE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TYPE;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charset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캐릭터 셋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0100" y="5286388"/>
            <a:ext cx="678661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 %&gt;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3002" y="836713"/>
            <a:ext cx="8229600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*** </a:t>
            </a:r>
            <a:r>
              <a:rPr lang="ko-KR" altLang="en-US" sz="2000" dirty="0" err="1"/>
              <a:t>캐릭터셋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문자의 집합 </a:t>
            </a:r>
            <a:r>
              <a:rPr lang="en-US" altLang="ko-KR" sz="2000" dirty="0"/>
              <a:t>, </a:t>
            </a:r>
            <a:r>
              <a:rPr lang="ko-KR" altLang="en-US" sz="2000" dirty="0"/>
              <a:t>각 나라 문자마다 별도의 집합을 정의 </a:t>
            </a:r>
            <a:r>
              <a:rPr lang="ko-KR" altLang="en-US" sz="2000" dirty="0" err="1"/>
              <a:t>하고있음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한글은 </a:t>
            </a:r>
            <a:r>
              <a:rPr lang="en-US" altLang="ko-KR" sz="2000" dirty="0" err="1"/>
              <a:t>euc-kr</a:t>
            </a:r>
            <a:r>
              <a:rPr lang="en-US" altLang="ko-KR" sz="2000" dirty="0"/>
              <a:t>, </a:t>
            </a:r>
            <a:r>
              <a:rPr lang="ko-KR" altLang="en-US" sz="2000" dirty="0"/>
              <a:t>알파벳 및 라틴문자는 </a:t>
            </a:r>
            <a:r>
              <a:rPr lang="en-US" altLang="ko-KR" sz="2000" dirty="0"/>
              <a:t>ISO-8859-1 </a:t>
            </a:r>
            <a:r>
              <a:rPr lang="ko-KR" altLang="en-US" sz="2000" dirty="0"/>
              <a:t>등이 있음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전 세계문자를 하나로 묶은 것은 유니코드</a:t>
            </a:r>
            <a:r>
              <a:rPr lang="en-US" altLang="ko-KR" sz="2000" dirty="0"/>
              <a:t>(Unicode) </a:t>
            </a:r>
            <a:r>
              <a:rPr lang="ko-KR" altLang="en-US" sz="2000" dirty="0"/>
              <a:t>이며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유니코드는 알파벳을 비롯한 유럽의 각 언어 및 한글</a:t>
            </a:r>
            <a:r>
              <a:rPr lang="en-US" altLang="ko-KR" sz="2000" dirty="0"/>
              <a:t>, </a:t>
            </a:r>
            <a:r>
              <a:rPr lang="ko-KR" altLang="en-US" sz="2000" dirty="0"/>
              <a:t>한문 등의 아시아권을 총 망라하고 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유니코드와 관련된 </a:t>
            </a:r>
            <a:r>
              <a:rPr lang="ko-KR" altLang="en-US" sz="2000" dirty="0" err="1"/>
              <a:t>캐릭터셋은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몇가지가</a:t>
            </a:r>
            <a:r>
              <a:rPr lang="ko-KR" altLang="en-US" sz="2000" dirty="0"/>
              <a:t> 있는데 </a:t>
            </a:r>
            <a:r>
              <a:rPr lang="ko-KR" altLang="en-US" sz="2000" dirty="0" err="1"/>
              <a:t>그중</a:t>
            </a:r>
            <a:r>
              <a:rPr lang="ko-KR" altLang="en-US" sz="2000" dirty="0"/>
              <a:t> 가장 많이 사용 </a:t>
            </a:r>
            <a:r>
              <a:rPr lang="ko-KR" altLang="en-US" sz="2000" dirty="0" err="1"/>
              <a:t>되는것이</a:t>
            </a:r>
            <a:r>
              <a:rPr lang="ko-KR" altLang="en-US" sz="2000" dirty="0"/>
              <a:t>  </a:t>
            </a:r>
            <a:r>
              <a:rPr lang="en-US" altLang="ko-KR" sz="2000" dirty="0"/>
              <a:t>utf-8 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77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en-US" altLang="ko-KR" dirty="0"/>
              <a:t>: import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페이지에서 사용할 클래스</a:t>
            </a:r>
            <a:r>
              <a:rPr lang="en-US" altLang="ko-KR" dirty="0"/>
              <a:t>(</a:t>
            </a:r>
            <a:r>
              <a:rPr lang="ko-KR" altLang="en-US" dirty="0"/>
              <a:t>인터페이스</a:t>
            </a:r>
            <a:r>
              <a:rPr lang="en-US" altLang="ko-KR" dirty="0"/>
              <a:t>) </a:t>
            </a:r>
            <a:r>
              <a:rPr lang="ko-KR" altLang="en-US" dirty="0"/>
              <a:t>지정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ko-KR" altLang="en-US" dirty="0"/>
              <a:t>속성의 사용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ko-KR" altLang="en-US" dirty="0"/>
              <a:t>한 클래스는 단순 클래스 이름으로 사용 가능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28662" y="1928802"/>
            <a:ext cx="735811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&lt;%@ page import = "</a:t>
            </a:r>
            <a:r>
              <a:rPr lang="en-US" altLang="ko-KR" dirty="0" err="1"/>
              <a:t>java.util.Calendar</a:t>
            </a:r>
            <a:r>
              <a:rPr lang="en-US" altLang="ko-KR" dirty="0"/>
              <a:t>" %&gt;</a:t>
            </a:r>
          </a:p>
          <a:p>
            <a:r>
              <a:rPr lang="en-US" altLang="ko-KR" dirty="0"/>
              <a:t>&lt;%@ page import = "</a:t>
            </a:r>
            <a:r>
              <a:rPr lang="en-US" altLang="ko-KR" dirty="0" err="1"/>
              <a:t>java.util.Calendar</a:t>
            </a:r>
            <a:r>
              <a:rPr lang="en-US" altLang="ko-KR" dirty="0"/>
              <a:t>, </a:t>
            </a:r>
            <a:r>
              <a:rPr lang="en-US" altLang="ko-KR" dirty="0" err="1"/>
              <a:t>java.util.Date</a:t>
            </a:r>
            <a:r>
              <a:rPr lang="en-US" altLang="ko-KR" dirty="0"/>
              <a:t>" %&gt;</a:t>
            </a:r>
          </a:p>
          <a:p>
            <a:r>
              <a:rPr lang="en-US" altLang="ko-KR" dirty="0"/>
              <a:t>&lt;%@ page import = "</a:t>
            </a:r>
            <a:r>
              <a:rPr lang="en-US" altLang="ko-KR" dirty="0" err="1"/>
              <a:t>java.util</a:t>
            </a:r>
            <a:r>
              <a:rPr lang="en-US" altLang="ko-KR" dirty="0"/>
              <a:t>.*" %&gt;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8678" y="3647265"/>
            <a:ext cx="7358098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 "text/html; </a:t>
            </a:r>
            <a:r>
              <a:rPr lang="en-US" altLang="ko-KR" dirty="0" err="1"/>
              <a:t>charset</a:t>
            </a:r>
            <a:r>
              <a:rPr lang="en-US" altLang="ko-KR" dirty="0"/>
              <a:t>=</a:t>
            </a:r>
            <a:r>
              <a:rPr lang="en-US" altLang="ko-KR" dirty="0" err="1"/>
              <a:t>euc-kr</a:t>
            </a:r>
            <a:r>
              <a:rPr lang="en-US" altLang="ko-KR" dirty="0"/>
              <a:t>" %&gt;</a:t>
            </a:r>
          </a:p>
          <a:p>
            <a:r>
              <a:rPr lang="en-US" altLang="ko-KR" dirty="0"/>
              <a:t>&lt;%@ page import = "</a:t>
            </a:r>
            <a:r>
              <a:rPr lang="en-US" altLang="ko-KR" dirty="0" err="1"/>
              <a:t>java.util.Date</a:t>
            </a:r>
            <a:r>
              <a:rPr lang="en-US" altLang="ko-KR" dirty="0"/>
              <a:t>" 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&lt;head&gt;&lt;title&gt;Calendar </a:t>
            </a:r>
            <a:r>
              <a:rPr lang="ko-KR" altLang="en-US" dirty="0"/>
              <a:t>클래스 사용</a:t>
            </a:r>
            <a:r>
              <a:rPr lang="en-US" altLang="ko-KR" dirty="0"/>
              <a:t>&lt;/title&gt;&lt;/head&gt;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    Date date = new Date();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java.util.Calendar</a:t>
            </a:r>
            <a:r>
              <a:rPr lang="en-US" altLang="ko-KR" dirty="0"/>
              <a:t> cal = </a:t>
            </a:r>
            <a:r>
              <a:rPr lang="en-US" altLang="ko-KR" dirty="0" err="1"/>
              <a:t>java.util.Calendar.getInstance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%&gt;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요청을 처리하는 데 필요한 코드를 실행</a:t>
            </a:r>
            <a:endParaRPr lang="en-US" altLang="ko-KR" dirty="0"/>
          </a:p>
          <a:p>
            <a:r>
              <a:rPr lang="ko-KR" altLang="en-US" dirty="0"/>
              <a:t>동적으로 응답 결과를 생성하기 위해 사용</a:t>
            </a:r>
            <a:endParaRPr lang="en-US" altLang="ko-KR" dirty="0"/>
          </a:p>
          <a:p>
            <a:r>
              <a:rPr lang="ko-KR" altLang="en-US" dirty="0"/>
              <a:t>스크립트 요소 세 가지</a:t>
            </a:r>
            <a:endParaRPr lang="en-US" altLang="ko-KR" dirty="0"/>
          </a:p>
          <a:p>
            <a:pPr lvl="1"/>
            <a:r>
              <a:rPr lang="ko-KR" altLang="en-US" dirty="0" err="1"/>
              <a:t>스크립트릿</a:t>
            </a:r>
            <a:r>
              <a:rPr lang="en-US" altLang="ko-KR" dirty="0"/>
              <a:t>(</a:t>
            </a:r>
            <a:r>
              <a:rPr lang="en-US" altLang="ko-KR" dirty="0" err="1"/>
              <a:t>Scriptlet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표현식</a:t>
            </a:r>
            <a:r>
              <a:rPr lang="en-US" altLang="ko-KR" dirty="0"/>
              <a:t>(Expression)</a:t>
            </a:r>
          </a:p>
          <a:p>
            <a:pPr lvl="1"/>
            <a:r>
              <a:rPr lang="ko-KR" altLang="en-US" dirty="0" err="1"/>
              <a:t>선언부</a:t>
            </a:r>
            <a:r>
              <a:rPr lang="en-US" altLang="ko-KR" dirty="0"/>
              <a:t>(Declaration)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스크립트릿</a:t>
            </a:r>
            <a:r>
              <a:rPr lang="en-US" altLang="ko-KR" dirty="0"/>
              <a:t>(</a:t>
            </a:r>
            <a:r>
              <a:rPr lang="en-US" altLang="ko-KR" dirty="0" err="1"/>
              <a:t>Scriptlet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 코드를 실행할 때 사용되는 코드의 블록</a:t>
            </a:r>
            <a:endParaRPr lang="en-US" altLang="ko-KR" dirty="0"/>
          </a:p>
          <a:p>
            <a:r>
              <a:rPr lang="ko-KR" altLang="en-US" dirty="0" err="1"/>
              <a:t>스크립트릿의</a:t>
            </a:r>
            <a:r>
              <a:rPr lang="ko-KR" altLang="en-US" dirty="0"/>
              <a:t>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 코드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928802"/>
            <a:ext cx="4572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ko-KR" b="1" dirty="0"/>
              <a:t>&lt;%</a:t>
            </a:r>
          </a:p>
          <a:p>
            <a:r>
              <a:rPr lang="en-US" altLang="ko-KR" dirty="0"/>
              <a:t>     </a:t>
            </a:r>
            <a:r>
              <a:rPr lang="ko-KR" altLang="en-US" dirty="0" err="1"/>
              <a:t>자바코드</a:t>
            </a:r>
            <a:r>
              <a:rPr lang="en-US" altLang="ko-KR" dirty="0"/>
              <a:t>1;</a:t>
            </a:r>
          </a:p>
          <a:p>
            <a:r>
              <a:rPr lang="en-US" altLang="ko-KR" dirty="0"/>
              <a:t>     </a:t>
            </a:r>
            <a:r>
              <a:rPr lang="ko-KR" altLang="en-US" dirty="0" err="1"/>
              <a:t>자바코드</a:t>
            </a:r>
            <a:r>
              <a:rPr lang="en-US" altLang="ko-KR" dirty="0"/>
              <a:t>2;</a:t>
            </a:r>
          </a:p>
          <a:p>
            <a:r>
              <a:rPr lang="en-US" altLang="ko-KR" dirty="0"/>
              <a:t>     ....</a:t>
            </a:r>
          </a:p>
          <a:p>
            <a:r>
              <a:rPr lang="en-US" altLang="ko-KR" b="1" dirty="0"/>
              <a:t>%&gt;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7224" y="4093399"/>
            <a:ext cx="742955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 "text/html; </a:t>
            </a:r>
            <a:r>
              <a:rPr lang="en-US" altLang="ko-KR" dirty="0" err="1"/>
              <a:t>charset</a:t>
            </a:r>
            <a:r>
              <a:rPr lang="en-US" altLang="ko-KR" dirty="0"/>
              <a:t>=</a:t>
            </a:r>
            <a:r>
              <a:rPr lang="en-US" altLang="ko-KR" dirty="0" err="1"/>
              <a:t>euc-kr</a:t>
            </a:r>
            <a:r>
              <a:rPr lang="en-US" altLang="ko-KR" dirty="0"/>
              <a:t>" %&gt;</a:t>
            </a:r>
          </a:p>
          <a:p>
            <a:r>
              <a:rPr lang="en-US" altLang="ko-KR" b="1" dirty="0"/>
              <a:t>&lt;%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int</a:t>
            </a:r>
            <a:r>
              <a:rPr lang="en-US" altLang="ko-KR" b="1" dirty="0"/>
              <a:t> sum = 0;</a:t>
            </a:r>
          </a:p>
          <a:p>
            <a:r>
              <a:rPr lang="en-US" altLang="ko-KR" b="1" dirty="0"/>
              <a:t>    for 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 = 1 ; </a:t>
            </a:r>
            <a:r>
              <a:rPr lang="en-US" altLang="ko-KR" b="1" dirty="0" err="1"/>
              <a:t>i</a:t>
            </a:r>
            <a:r>
              <a:rPr lang="en-US" altLang="ko-KR" b="1" dirty="0"/>
              <a:t> &lt;= 10 ; </a:t>
            </a:r>
            <a:r>
              <a:rPr lang="en-US" altLang="ko-KR" b="1" dirty="0" err="1"/>
              <a:t>i</a:t>
            </a:r>
            <a:r>
              <a:rPr lang="en-US" altLang="ko-KR" b="1" dirty="0"/>
              <a:t>++) {</a:t>
            </a:r>
          </a:p>
          <a:p>
            <a:r>
              <a:rPr lang="en-US" altLang="ko-KR" b="1" dirty="0"/>
              <a:t>        sum = sum + </a:t>
            </a:r>
            <a:r>
              <a:rPr lang="en-US" altLang="ko-KR" b="1" dirty="0" err="1"/>
              <a:t>i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   }</a:t>
            </a:r>
          </a:p>
          <a:p>
            <a:r>
              <a:rPr lang="en-US" altLang="ko-KR" b="1" dirty="0"/>
              <a:t>%&gt;</a:t>
            </a:r>
          </a:p>
          <a:p>
            <a:r>
              <a:rPr lang="en-US" altLang="ko-KR" dirty="0"/>
              <a:t>1 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합은 </a:t>
            </a:r>
            <a:r>
              <a:rPr lang="en-US" altLang="ko-KR" dirty="0"/>
              <a:t>&lt;%= sum %&gt;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표현식</a:t>
            </a:r>
            <a:r>
              <a:rPr lang="en-US" altLang="ko-KR" dirty="0"/>
              <a:t>(Expression)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값을 출력 결과에 포함시키고자 할 때 사용</a:t>
            </a:r>
            <a:endParaRPr lang="en-US" altLang="ko-KR" dirty="0"/>
          </a:p>
          <a:p>
            <a:r>
              <a:rPr lang="ko-KR" altLang="en-US" dirty="0" err="1"/>
              <a:t>표헌식</a:t>
            </a:r>
            <a:r>
              <a:rPr lang="ko-KR" altLang="en-US" dirty="0"/>
              <a:t> 구문</a:t>
            </a:r>
            <a:endParaRPr lang="en-US" altLang="ko-KR" dirty="0"/>
          </a:p>
          <a:p>
            <a:pPr lvl="1"/>
            <a:r>
              <a:rPr lang="en-US" altLang="ko-KR" dirty="0"/>
              <a:t>&lt;%= </a:t>
            </a:r>
            <a:r>
              <a:rPr lang="ko-KR" altLang="en-US" dirty="0"/>
              <a:t>값 </a:t>
            </a:r>
            <a:r>
              <a:rPr lang="en-US" altLang="ko-KR" dirty="0"/>
              <a:t>%&gt;</a:t>
            </a:r>
          </a:p>
          <a:p>
            <a:endParaRPr lang="en-US" altLang="ko-KR" dirty="0"/>
          </a:p>
          <a:p>
            <a:r>
              <a:rPr lang="ko-KR" altLang="en-US" dirty="0"/>
              <a:t>표현식 예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28662" y="3214686"/>
            <a:ext cx="592933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/>
              <a:t>&lt;%= 1 + 2 + 3 + 4 + 5 + 6 + 7 + 8 + 9 + 10 %&gt;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sum = 0;</a:t>
            </a:r>
          </a:p>
          <a:p>
            <a:r>
              <a:rPr lang="en-US" altLang="ko-KR" dirty="0"/>
              <a:t>    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1 ; </a:t>
            </a:r>
            <a:r>
              <a:rPr lang="en-US" altLang="ko-KR" dirty="0" err="1"/>
              <a:t>i</a:t>
            </a:r>
            <a:r>
              <a:rPr lang="en-US" altLang="ko-KR" dirty="0"/>
              <a:t> &lt;= 10 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%&gt;</a:t>
            </a:r>
          </a:p>
          <a:p>
            <a:r>
              <a:rPr lang="en-US" altLang="ko-KR" dirty="0"/>
              <a:t>1 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합은 </a:t>
            </a:r>
            <a:r>
              <a:rPr lang="en-US" altLang="ko-KR" b="1" dirty="0"/>
              <a:t>&lt;%= sum %&gt;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선언부</a:t>
            </a:r>
            <a:r>
              <a:rPr lang="en-US" dirty="0"/>
              <a:t>(Declaration)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스크립트릿이나</a:t>
            </a:r>
            <a:r>
              <a:rPr lang="ko-KR" altLang="en-US" dirty="0"/>
              <a:t> 표현식에서 사용할 수 있는 함수를 작성할 때 사용</a:t>
            </a:r>
            <a:endParaRPr lang="en-US" altLang="ko-KR" dirty="0"/>
          </a:p>
          <a:p>
            <a:r>
              <a:rPr lang="ko-KR" altLang="en-US" dirty="0" err="1"/>
              <a:t>선언부</a:t>
            </a:r>
            <a:r>
              <a:rPr lang="ko-KR" altLang="en-US" dirty="0"/>
              <a:t> 형식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2343875"/>
            <a:ext cx="6429420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&lt;%!</a:t>
            </a:r>
            <a:endParaRPr lang="ko-KR" altLang="en-US" b="1" dirty="0"/>
          </a:p>
          <a:p>
            <a:r>
              <a:rPr lang="en-US" dirty="0"/>
              <a:t>    public </a:t>
            </a:r>
            <a:r>
              <a:rPr lang="ko-KR" altLang="en-US" dirty="0" err="1"/>
              <a:t>리턴타입</a:t>
            </a:r>
            <a:r>
              <a:rPr lang="ko-KR" altLang="en-US" dirty="0"/>
              <a:t> </a:t>
            </a:r>
            <a:r>
              <a:rPr lang="ko-KR" altLang="en-US" dirty="0" err="1"/>
              <a:t>메서드이름</a:t>
            </a:r>
            <a:r>
              <a:rPr lang="en-US" dirty="0"/>
              <a:t>(</a:t>
            </a:r>
            <a:r>
              <a:rPr lang="ko-KR" altLang="en-US" dirty="0" err="1"/>
              <a:t>파라미터목록</a:t>
            </a:r>
            <a:r>
              <a:rPr lang="en-US" dirty="0"/>
              <a:t>) {</a:t>
            </a:r>
            <a:endParaRPr lang="ko-KR" altLang="en-US" dirty="0"/>
          </a:p>
          <a:p>
            <a:r>
              <a:rPr lang="en-US" dirty="0"/>
              <a:t>        </a:t>
            </a:r>
            <a:r>
              <a:rPr lang="ko-KR" altLang="en-US" dirty="0" err="1"/>
              <a:t>자바코드</a:t>
            </a:r>
            <a:r>
              <a:rPr lang="en-US" dirty="0"/>
              <a:t>1;</a:t>
            </a:r>
            <a:endParaRPr lang="ko-KR" altLang="en-US" dirty="0"/>
          </a:p>
          <a:p>
            <a:r>
              <a:rPr lang="en-US" dirty="0"/>
              <a:t>        </a:t>
            </a:r>
            <a:r>
              <a:rPr lang="ko-KR" altLang="en-US" dirty="0" err="1"/>
              <a:t>자바코드</a:t>
            </a:r>
            <a:r>
              <a:rPr lang="en-US" dirty="0"/>
              <a:t>2;</a:t>
            </a:r>
            <a:endParaRPr lang="ko-KR" altLang="en-US" dirty="0"/>
          </a:p>
          <a:p>
            <a:r>
              <a:rPr lang="en-US" dirty="0"/>
              <a:t>        ...</a:t>
            </a:r>
            <a:endParaRPr lang="ko-KR" altLang="en-US" dirty="0"/>
          </a:p>
          <a:p>
            <a:r>
              <a:rPr lang="en-US" dirty="0"/>
              <a:t>        </a:t>
            </a:r>
            <a:r>
              <a:rPr lang="ko-KR" altLang="en-US" dirty="0" err="1"/>
              <a:t>자바코드</a:t>
            </a:r>
            <a:r>
              <a:rPr lang="en-US" dirty="0"/>
              <a:t>n;</a:t>
            </a:r>
            <a:endParaRPr lang="ko-KR" altLang="en-US" dirty="0"/>
          </a:p>
          <a:p>
            <a:r>
              <a:rPr lang="en-US" dirty="0"/>
              <a:t>        return </a:t>
            </a:r>
            <a:r>
              <a:rPr lang="ko-KR" altLang="en-US" dirty="0"/>
              <a:t>값</a:t>
            </a:r>
            <a:r>
              <a:rPr lang="en-US" dirty="0"/>
              <a:t>;</a:t>
            </a:r>
            <a:endParaRPr lang="ko-KR" altLang="en-US" dirty="0"/>
          </a:p>
          <a:p>
            <a:r>
              <a:rPr lang="en-US" dirty="0"/>
              <a:t>    }</a:t>
            </a:r>
            <a:endParaRPr lang="ko-KR" altLang="en-US" dirty="0"/>
          </a:p>
          <a:p>
            <a:r>
              <a:rPr lang="en-US" b="1" dirty="0"/>
              <a:t>%&gt;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선언부와</a:t>
            </a:r>
            <a:r>
              <a:rPr lang="ko-KR" altLang="en-US" dirty="0"/>
              <a:t> 파라미터 값 전달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071546"/>
            <a:ext cx="7072362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 = "text/html; </a:t>
            </a:r>
            <a:r>
              <a:rPr lang="en-US" altLang="ko-KR" dirty="0" err="1"/>
              <a:t>charset</a:t>
            </a:r>
            <a:r>
              <a:rPr lang="en-US" altLang="ko-KR" dirty="0"/>
              <a:t>=</a:t>
            </a:r>
            <a:r>
              <a:rPr lang="en-US" altLang="ko-KR" dirty="0" err="1"/>
              <a:t>euc-kr</a:t>
            </a:r>
            <a:r>
              <a:rPr lang="en-US" altLang="ko-KR" dirty="0"/>
              <a:t>" %&gt;</a:t>
            </a:r>
          </a:p>
          <a:p>
            <a:r>
              <a:rPr lang="en-US" altLang="ko-KR" b="1" dirty="0"/>
              <a:t>&lt;%!</a:t>
            </a:r>
          </a:p>
          <a:p>
            <a:r>
              <a:rPr lang="en-US" altLang="ko-KR" b="1" dirty="0"/>
              <a:t>    public </a:t>
            </a:r>
            <a:r>
              <a:rPr lang="en-US" altLang="ko-KR" b="1" dirty="0" err="1"/>
              <a:t>int</a:t>
            </a:r>
            <a:r>
              <a:rPr lang="en-US" altLang="ko-KR" b="1" dirty="0"/>
              <a:t> multiply(</a:t>
            </a:r>
            <a:r>
              <a:rPr lang="en-US" altLang="ko-KR" b="1" dirty="0" err="1"/>
              <a:t>int</a:t>
            </a:r>
            <a:r>
              <a:rPr lang="en-US" altLang="ko-KR" b="1" dirty="0"/>
              <a:t> a , </a:t>
            </a:r>
            <a:r>
              <a:rPr lang="en-US" altLang="ko-KR" b="1" dirty="0" err="1"/>
              <a:t>int</a:t>
            </a:r>
            <a:r>
              <a:rPr lang="en-US" altLang="ko-KR" b="1" dirty="0"/>
              <a:t> b) {</a:t>
            </a:r>
          </a:p>
          <a:p>
            <a:r>
              <a:rPr lang="en-US" altLang="ko-KR" b="1" dirty="0"/>
              <a:t>        </a:t>
            </a:r>
            <a:r>
              <a:rPr lang="en-US" altLang="ko-KR" b="1" dirty="0" err="1"/>
              <a:t>int</a:t>
            </a:r>
            <a:r>
              <a:rPr lang="en-US" altLang="ko-KR" b="1" dirty="0"/>
              <a:t> c = a * b;</a:t>
            </a:r>
          </a:p>
          <a:p>
            <a:r>
              <a:rPr lang="en-US" altLang="ko-KR" b="1" dirty="0"/>
              <a:t>        return c;</a:t>
            </a:r>
          </a:p>
          <a:p>
            <a:r>
              <a:rPr lang="en-US" altLang="ko-KR" b="1" dirty="0"/>
              <a:t>    }</a:t>
            </a:r>
          </a:p>
          <a:p>
            <a:r>
              <a:rPr lang="en-US" altLang="ko-KR" b="1" dirty="0"/>
              <a:t>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</a:t>
            </a:r>
            <a:r>
              <a:rPr lang="ko-KR" altLang="en-US" dirty="0" err="1"/>
              <a:t>선언부를</a:t>
            </a:r>
            <a:r>
              <a:rPr lang="ko-KR" altLang="en-US" dirty="0"/>
              <a:t> 사용한 두 </a:t>
            </a:r>
            <a:r>
              <a:rPr lang="ko-KR" altLang="en-US" dirty="0" err="1"/>
              <a:t>정수값의</a:t>
            </a:r>
            <a:r>
              <a:rPr lang="ko-KR" altLang="en-US" dirty="0"/>
              <a:t> 곱</a:t>
            </a:r>
            <a:r>
              <a:rPr lang="en-US" altLang="ko-KR" dirty="0"/>
              <a:t>&lt;/title&gt;&lt;/head&gt;</a:t>
            </a:r>
          </a:p>
          <a:p>
            <a:r>
              <a:rPr lang="en-US" altLang="ko-KR" dirty="0"/>
              <a:t>&lt;body&gt;</a:t>
            </a:r>
          </a:p>
          <a:p>
            <a:endParaRPr lang="en-US" altLang="ko-KR" dirty="0"/>
          </a:p>
          <a:p>
            <a:r>
              <a:rPr lang="en-US" altLang="ko-KR" dirty="0"/>
              <a:t>10 * 25 = &lt;%= </a:t>
            </a:r>
            <a:r>
              <a:rPr lang="en-US" altLang="ko-KR" b="1" dirty="0"/>
              <a:t>multiply(10, 25)</a:t>
            </a:r>
            <a:r>
              <a:rPr lang="en-US" altLang="ko-KR" dirty="0"/>
              <a:t> %&gt;</a:t>
            </a:r>
          </a:p>
        </p:txBody>
      </p:sp>
      <p:pic>
        <p:nvPicPr>
          <p:cNvPr id="24578" name="Picture 2" descr="fig03-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1571612"/>
            <a:ext cx="24955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객체</a:t>
            </a:r>
            <a:r>
              <a:rPr lang="en-US" altLang="ko-KR" dirty="0"/>
              <a:t>(implicit object)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프로그래밍에 필요한 기능을 제공</a:t>
            </a:r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에서 별도 선언 없이 사용 가능</a:t>
            </a:r>
            <a:endParaRPr lang="en-US" altLang="ko-KR" dirty="0"/>
          </a:p>
          <a:p>
            <a:r>
              <a:rPr lang="ko-KR" altLang="en-US" dirty="0"/>
              <a:t>주요 기본 객체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0000FF"/>
                </a:solidFill>
              </a:rPr>
              <a:t>request</a:t>
            </a:r>
            <a:r>
              <a:rPr lang="en-US" altLang="ko-KR" dirty="0">
                <a:solidFill>
                  <a:srgbClr val="FF0000"/>
                </a:solidFill>
              </a:rPr>
              <a:t> : </a:t>
            </a:r>
            <a:r>
              <a:rPr lang="en-US" altLang="ko-KR" dirty="0" err="1">
                <a:solidFill>
                  <a:srgbClr val="FF0000"/>
                </a:solidFill>
              </a:rPr>
              <a:t>HttpServletRequest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response : </a:t>
            </a:r>
            <a:r>
              <a:rPr lang="en-US" altLang="ko-KR" dirty="0" err="1">
                <a:solidFill>
                  <a:srgbClr val="FF0000"/>
                </a:solidFill>
              </a:rPr>
              <a:t>HttpServletResponse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out : </a:t>
            </a:r>
            <a:r>
              <a:rPr lang="en-US" altLang="ko-KR" dirty="0" err="1"/>
              <a:t>JspWriter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0000FF"/>
                </a:solidFill>
              </a:rPr>
              <a:t>session</a:t>
            </a:r>
            <a:r>
              <a:rPr lang="en-US" altLang="ko-KR" dirty="0">
                <a:solidFill>
                  <a:srgbClr val="FF0000"/>
                </a:solidFill>
              </a:rPr>
              <a:t> : </a:t>
            </a:r>
            <a:r>
              <a:rPr lang="en-US" altLang="ko-KR" dirty="0" err="1">
                <a:solidFill>
                  <a:srgbClr val="FF0000"/>
                </a:solidFill>
              </a:rPr>
              <a:t>HttpSession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application</a:t>
            </a:r>
            <a:r>
              <a:rPr lang="en-US" altLang="ko-KR" dirty="0">
                <a:solidFill>
                  <a:srgbClr val="FF0000"/>
                </a:solidFill>
              </a:rPr>
              <a:t> : </a:t>
            </a:r>
            <a:r>
              <a:rPr lang="en-US" altLang="ko-KR" dirty="0" err="1">
                <a:solidFill>
                  <a:srgbClr val="FF0000"/>
                </a:solidFill>
              </a:rPr>
              <a:t>SevletContext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 err="1">
                <a:solidFill>
                  <a:srgbClr val="FF0000"/>
                </a:solidFill>
              </a:rPr>
              <a:t>pageContext</a:t>
            </a:r>
            <a:r>
              <a:rPr lang="en-US" altLang="ko-KR" dirty="0">
                <a:solidFill>
                  <a:srgbClr val="FF0000"/>
                </a:solidFill>
              </a:rPr>
              <a:t> : </a:t>
            </a:r>
            <a:r>
              <a:rPr lang="en-US" altLang="ko-KR" dirty="0" err="1">
                <a:solidFill>
                  <a:srgbClr val="FF0000"/>
                </a:solidFill>
              </a:rPr>
              <a:t>PageContext</a:t>
            </a: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b="1" dirty="0">
                <a:solidFill>
                  <a:srgbClr val="C00000"/>
                </a:solidFill>
              </a:rPr>
              <a:t>(page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Scope)</a:t>
            </a:r>
          </a:p>
          <a:p>
            <a:pPr lvl="1"/>
            <a:r>
              <a:rPr lang="en-US" altLang="ko-KR" dirty="0" err="1"/>
              <a:t>config</a:t>
            </a:r>
            <a:r>
              <a:rPr lang="en-US" altLang="ko-KR" dirty="0"/>
              <a:t> : </a:t>
            </a:r>
            <a:r>
              <a:rPr lang="en-US" altLang="ko-KR" dirty="0" err="1"/>
              <a:t>ServletConfig</a:t>
            </a:r>
            <a:endParaRPr lang="en-US" altLang="ko-KR" dirty="0"/>
          </a:p>
          <a:p>
            <a:pPr lvl="1"/>
            <a:r>
              <a:rPr lang="en-US" altLang="ko-KR" dirty="0"/>
              <a:t>exception : </a:t>
            </a:r>
            <a:r>
              <a:rPr lang="en-US" altLang="ko-KR" dirty="0" err="1"/>
              <a:t>Throwable</a:t>
            </a:r>
            <a:endParaRPr lang="en-US" altLang="ko-KR" dirty="0"/>
          </a:p>
          <a:p>
            <a:pPr lvl="1"/>
            <a:r>
              <a:rPr lang="en-US" altLang="ko-KR" dirty="0"/>
              <a:t>page : Object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7"/>
          <p:cNvGrpSpPr>
            <a:grpSpLocks/>
          </p:cNvGrpSpPr>
          <p:nvPr/>
        </p:nvGrpSpPr>
        <p:grpSpPr bwMode="auto">
          <a:xfrm>
            <a:off x="2928938" y="1628775"/>
            <a:ext cx="1011237" cy="1766888"/>
            <a:chOff x="2928927" y="1628414"/>
            <a:chExt cx="1011017" cy="1767124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2940037" y="2009465"/>
              <a:ext cx="92848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rot="10800000">
              <a:off x="2928927" y="3393950"/>
              <a:ext cx="928485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3" name="TextBox 26"/>
            <p:cNvSpPr txBox="1">
              <a:spLocks noChangeArrowheads="1"/>
            </p:cNvSpPr>
            <p:nvPr/>
          </p:nvSpPr>
          <p:spPr bwMode="auto">
            <a:xfrm>
              <a:off x="2984714" y="1628414"/>
              <a:ext cx="9178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/>
              <a:r>
                <a:rPr kumimoji="0" lang="en-US" altLang="ko-KR" sz="1600" b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1 </a:t>
              </a:r>
              <a:r>
                <a:rPr kumimoji="0" lang="ko-KR" altLang="en-US" sz="1600" b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요청</a:t>
              </a:r>
            </a:p>
          </p:txBody>
        </p:sp>
        <p:sp>
          <p:nvSpPr>
            <p:cNvPr id="2084" name="TextBox 27"/>
            <p:cNvSpPr txBox="1">
              <a:spLocks noChangeArrowheads="1"/>
            </p:cNvSpPr>
            <p:nvPr/>
          </p:nvSpPr>
          <p:spPr bwMode="auto">
            <a:xfrm>
              <a:off x="2939812" y="3002744"/>
              <a:ext cx="10001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kumimoji="0" lang="en-US" altLang="ko-KR" sz="1600" b="1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6 </a:t>
              </a:r>
              <a:r>
                <a:rPr kumimoji="0" lang="ko-KR" altLang="en-US" sz="1600" b="1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응답</a:t>
              </a:r>
            </a:p>
          </p:txBody>
        </p:sp>
      </p:grpSp>
      <p:sp>
        <p:nvSpPr>
          <p:cNvPr id="2051" name="TextBox 32"/>
          <p:cNvSpPr txBox="1">
            <a:spLocks noChangeArrowheads="1"/>
          </p:cNvSpPr>
          <p:nvPr/>
        </p:nvSpPr>
        <p:spPr bwMode="auto">
          <a:xfrm>
            <a:off x="190500" y="131763"/>
            <a:ext cx="4667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0" lang="en-US" altLang="ko-KR" sz="2000" b="1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Web Programming </a:t>
            </a:r>
            <a:r>
              <a:rPr kumimoji="0" lang="ko-KR" altLang="en-US" sz="2000" b="1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구조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14438" y="4308475"/>
            <a:ext cx="142875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Html5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Css3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rgbClr val="FF0000"/>
                </a:solidFill>
                <a:latin typeface="+mn-lt"/>
                <a:ea typeface="+mn-ea"/>
              </a:rPr>
              <a:t>JavaScript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err="1">
                <a:solidFill>
                  <a:srgbClr val="FF0000"/>
                </a:solidFill>
                <a:latin typeface="+mn-lt"/>
                <a:ea typeface="+mn-ea"/>
              </a:rPr>
              <a:t>Jquery</a:t>
            </a:r>
            <a:endParaRPr kumimoji="0" lang="en-US" altLang="ko-KR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rgbClr val="FF0000"/>
                </a:solidFill>
                <a:latin typeface="+mn-lt"/>
                <a:ea typeface="+mn-ea"/>
              </a:rPr>
              <a:t>Ajax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053" name="TextBox 34"/>
          <p:cNvSpPr txBox="1">
            <a:spLocks noChangeArrowheads="1"/>
          </p:cNvSpPr>
          <p:nvPr/>
        </p:nvSpPr>
        <p:spPr bwMode="auto">
          <a:xfrm>
            <a:off x="4071938" y="4202113"/>
            <a:ext cx="2286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Java</a:t>
            </a:r>
          </a:p>
          <a:p>
            <a:pPr eaLnBrk="1" latinLnBrk="1" hangingPunct="1"/>
            <a:r>
              <a:rPr kumimoji="0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JSP </a:t>
            </a:r>
            <a:r>
              <a:rPr kumimoji="0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(Java Server Page)</a:t>
            </a:r>
            <a:br>
              <a:rPr kumimoji="0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Servlet</a:t>
            </a:r>
            <a:endParaRPr kumimoji="0"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/>
            <a:r>
              <a:rPr kumimoji="0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Spring</a:t>
            </a:r>
            <a:endParaRPr kumimoji="0" lang="ko-KR" altLang="en-US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519907" y="3606006"/>
            <a:ext cx="5784850" cy="1587"/>
          </a:xfrm>
          <a:prstGeom prst="line">
            <a:avLst/>
          </a:prstGeom>
          <a:ln w="63500">
            <a:solidFill>
              <a:srgbClr val="FF3399">
                <a:alpha val="29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TextBox 38"/>
          <p:cNvSpPr txBox="1">
            <a:spLocks noChangeArrowheads="1"/>
          </p:cNvSpPr>
          <p:nvPr/>
        </p:nvSpPr>
        <p:spPr bwMode="auto">
          <a:xfrm>
            <a:off x="4095750" y="5273675"/>
            <a:ext cx="2071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0" lang="en-US" altLang="ko-KR" b="1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ASP, PHP</a:t>
            </a:r>
            <a:endParaRPr kumimoji="0" lang="ko-KR" altLang="en-US" b="1">
              <a:solidFill>
                <a:srgbClr val="7030A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6"/>
          <p:cNvGrpSpPr>
            <a:grpSpLocks/>
          </p:cNvGrpSpPr>
          <p:nvPr/>
        </p:nvGrpSpPr>
        <p:grpSpPr bwMode="auto">
          <a:xfrm>
            <a:off x="4000500" y="1601788"/>
            <a:ext cx="4929217" cy="4143375"/>
            <a:chOff x="4022269" y="1601878"/>
            <a:chExt cx="4929371" cy="4143404"/>
          </a:xfrm>
        </p:grpSpPr>
        <p:sp>
          <p:nvSpPr>
            <p:cNvPr id="4" name="직사각형 3"/>
            <p:cNvSpPr/>
            <p:nvPr/>
          </p:nvSpPr>
          <p:spPr>
            <a:xfrm>
              <a:off x="4022269" y="1612990"/>
              <a:ext cx="1800281" cy="2160603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b="1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308340" y="1601878"/>
              <a:ext cx="1800281" cy="2160602"/>
            </a:xfrm>
            <a:prstGeom prst="rect">
              <a:avLst/>
            </a:prstGeom>
            <a:solidFill>
              <a:srgbClr val="B8B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" name="원통 5"/>
            <p:cNvSpPr/>
            <p:nvPr/>
          </p:nvSpPr>
          <p:spPr>
            <a:xfrm>
              <a:off x="6379781" y="4387959"/>
              <a:ext cx="1785993" cy="1357323"/>
            </a:xfrm>
            <a:prstGeom prst="can">
              <a:avLst/>
            </a:prstGeom>
            <a:solidFill>
              <a:srgbClr val="FFC000"/>
            </a:solidFill>
            <a:ln w="12700">
              <a:solidFill>
                <a:srgbClr val="DAA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069" name="TextBox 12"/>
            <p:cNvSpPr txBox="1">
              <a:spLocks noChangeArrowheads="1"/>
            </p:cNvSpPr>
            <p:nvPr/>
          </p:nvSpPr>
          <p:spPr bwMode="auto">
            <a:xfrm>
              <a:off x="4291013" y="2538052"/>
              <a:ext cx="12144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kumimoji="0" lang="ko-KR" altLang="en-US" b="1">
                  <a:latin typeface="맑은 고딕" pitchFamily="50" charset="-127"/>
                  <a:ea typeface="맑은 고딕" pitchFamily="50" charset="-127"/>
                </a:rPr>
                <a:t>웹서버</a:t>
              </a:r>
            </a:p>
          </p:txBody>
        </p:sp>
        <p:sp>
          <p:nvSpPr>
            <p:cNvPr id="2070" name="TextBox 13"/>
            <p:cNvSpPr txBox="1">
              <a:spLocks noChangeArrowheads="1"/>
            </p:cNvSpPr>
            <p:nvPr/>
          </p:nvSpPr>
          <p:spPr bwMode="auto">
            <a:xfrm>
              <a:off x="6308285" y="2404704"/>
              <a:ext cx="178595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kumimoji="0" lang="ko-KR" altLang="en-US" b="1">
                  <a:latin typeface="맑은 고딕" pitchFamily="50" charset="-127"/>
                  <a:ea typeface="맑은 고딕" pitchFamily="50" charset="-127"/>
                </a:rPr>
                <a:t>웹어플리케이션</a:t>
              </a:r>
              <a:r>
                <a:rPr kumimoji="0" lang="en-US" altLang="ko-KR" b="1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0" lang="en-US" altLang="ko-KR" b="1"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ko-KR" altLang="en-US" b="1">
                  <a:latin typeface="맑은 고딕" pitchFamily="50" charset="-127"/>
                  <a:ea typeface="맑은 고딕" pitchFamily="50" charset="-127"/>
                </a:rPr>
                <a:t>서버 </a:t>
              </a:r>
              <a:r>
                <a:rPr kumimoji="0" lang="en-US" altLang="ko-KR" b="1">
                  <a:latin typeface="맑은 고딕" pitchFamily="50" charset="-127"/>
                  <a:ea typeface="맑은 고딕" pitchFamily="50" charset="-127"/>
                </a:rPr>
                <a:t>(WAS)</a:t>
              </a:r>
              <a:endParaRPr kumimoji="0"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71" name="TextBox 14"/>
            <p:cNvSpPr txBox="1">
              <a:spLocks noChangeArrowheads="1"/>
            </p:cNvSpPr>
            <p:nvPr/>
          </p:nvSpPr>
          <p:spPr bwMode="auto">
            <a:xfrm>
              <a:off x="6022591" y="5072188"/>
              <a:ext cx="2929049" cy="646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latinLnBrk="1" hangingPunct="1"/>
              <a:r>
                <a:rPr kumimoji="0" lang="en-US" altLang="ko-KR" b="1" dirty="0">
                  <a:latin typeface="맑은 고딕" pitchFamily="50" charset="-127"/>
                  <a:ea typeface="맑은 고딕" pitchFamily="50" charset="-127"/>
                </a:rPr>
                <a:t>DBMS</a:t>
              </a:r>
            </a:p>
            <a:p>
              <a:pPr eaLnBrk="1" latinLnBrk="1" hangingPunct="1"/>
              <a:r>
                <a:rPr kumimoji="0"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Oracle , </a:t>
              </a:r>
              <a:r>
                <a:rPr kumimoji="0"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MySql</a:t>
              </a:r>
              <a:r>
                <a:rPr kumimoji="0"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MsSql</a:t>
              </a:r>
              <a:r>
                <a:rPr kumimoji="0"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… </a:t>
              </a:r>
              <a:endParaRPr kumimoji="0"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5654270" y="2030506"/>
              <a:ext cx="928717" cy="158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rot="5400000">
              <a:off x="7081489" y="4119671"/>
              <a:ext cx="928693" cy="158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rot="16200000">
              <a:off x="6514733" y="4137133"/>
              <a:ext cx="928695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rot="10800000">
              <a:off x="5665383" y="3386240"/>
              <a:ext cx="928716" cy="158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6" name="TextBox 28"/>
            <p:cNvSpPr txBox="1">
              <a:spLocks noChangeArrowheads="1"/>
            </p:cNvSpPr>
            <p:nvPr/>
          </p:nvSpPr>
          <p:spPr bwMode="auto">
            <a:xfrm>
              <a:off x="5786446" y="1673316"/>
              <a:ext cx="5606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kumimoji="0" lang="en-US" altLang="ko-KR" sz="1600" b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77" name="TextBox 29"/>
            <p:cNvSpPr txBox="1">
              <a:spLocks noChangeArrowheads="1"/>
            </p:cNvSpPr>
            <p:nvPr/>
          </p:nvSpPr>
          <p:spPr bwMode="auto">
            <a:xfrm>
              <a:off x="7429520" y="3906530"/>
              <a:ext cx="5606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kumimoji="0" lang="en-US" altLang="ko-KR" sz="1600" b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78" name="TextBox 30"/>
            <p:cNvSpPr txBox="1">
              <a:spLocks noChangeArrowheads="1"/>
            </p:cNvSpPr>
            <p:nvPr/>
          </p:nvSpPr>
          <p:spPr bwMode="auto">
            <a:xfrm>
              <a:off x="6506948" y="3920552"/>
              <a:ext cx="5606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kumimoji="0" lang="en-US" altLang="ko-KR" sz="1600" b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79" name="TextBox 31"/>
            <p:cNvSpPr txBox="1">
              <a:spLocks noChangeArrowheads="1"/>
            </p:cNvSpPr>
            <p:nvPr/>
          </p:nvSpPr>
          <p:spPr bwMode="auto">
            <a:xfrm>
              <a:off x="5791210" y="3052410"/>
              <a:ext cx="5606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kumimoji="0" lang="en-US" altLang="ko-KR" sz="1600" b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80" name="TextBox 39"/>
            <p:cNvSpPr txBox="1">
              <a:spLocks noChangeArrowheads="1"/>
            </p:cNvSpPr>
            <p:nvPr/>
          </p:nvSpPr>
          <p:spPr bwMode="auto">
            <a:xfrm>
              <a:off x="7708002" y="3915422"/>
              <a:ext cx="11896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kumimoji="0" lang="en-US" altLang="ko-KR" b="1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SQL</a:t>
              </a:r>
              <a:endParaRPr kumimoji="0" lang="ko-KR" altLang="en-US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45"/>
          <p:cNvGrpSpPr>
            <a:grpSpLocks/>
          </p:cNvGrpSpPr>
          <p:nvPr/>
        </p:nvGrpSpPr>
        <p:grpSpPr bwMode="auto">
          <a:xfrm>
            <a:off x="368300" y="785813"/>
            <a:ext cx="2989263" cy="3101975"/>
            <a:chOff x="357158" y="785794"/>
            <a:chExt cx="2988521" cy="3102100"/>
          </a:xfrm>
        </p:grpSpPr>
        <p:sp>
          <p:nvSpPr>
            <p:cNvPr id="9" name="TextBox 8"/>
            <p:cNvSpPr txBox="1"/>
            <p:nvPr/>
          </p:nvSpPr>
          <p:spPr>
            <a:xfrm>
              <a:off x="714257" y="785794"/>
              <a:ext cx="2285433" cy="3699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dirty="0">
                  <a:solidFill>
                    <a:schemeClr val="tx2">
                      <a:lumMod val="75000"/>
                    </a:schemeClr>
                  </a:solidFill>
                  <a:latin typeface="+mn-lt"/>
                  <a:ea typeface="+mn-ea"/>
                </a:rPr>
                <a:t>Client  :  </a:t>
              </a:r>
              <a:r>
                <a:rPr kumimoji="0" lang="ko-KR" altLang="en-US" b="1" dirty="0">
                  <a:solidFill>
                    <a:schemeClr val="tx2">
                      <a:lumMod val="75000"/>
                    </a:schemeClr>
                  </a:solidFill>
                  <a:latin typeface="+mn-lt"/>
                  <a:ea typeface="+mn-ea"/>
                </a:rPr>
                <a:t>사용자</a:t>
              </a:r>
            </a:p>
          </p:txBody>
        </p:sp>
        <p:pic>
          <p:nvPicPr>
            <p:cNvPr id="2062" name="Picture 4"/>
            <p:cNvPicPr>
              <a:picLocks noChangeAspect="1" noChangeArrowheads="1"/>
            </p:cNvPicPr>
            <p:nvPr/>
          </p:nvPicPr>
          <p:blipFill>
            <a:blip r:embed="rId3">
              <a:lum bright="40000" contrast="-26000"/>
            </a:blip>
            <a:srcRect/>
            <a:stretch>
              <a:fillRect/>
            </a:stretch>
          </p:blipFill>
          <p:spPr bwMode="auto">
            <a:xfrm flipH="1">
              <a:off x="357158" y="1783308"/>
              <a:ext cx="2071702" cy="2104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999936" y="1673242"/>
              <a:ext cx="1799778" cy="2160675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42000"/>
              </a:schemeClr>
            </a:solidFill>
            <a:ln w="38100" cmpd="thickThin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064" name="TextBox 17"/>
            <p:cNvSpPr txBox="1">
              <a:spLocks noChangeArrowheads="1"/>
            </p:cNvSpPr>
            <p:nvPr/>
          </p:nvSpPr>
          <p:spPr bwMode="auto">
            <a:xfrm>
              <a:off x="1000100" y="2518430"/>
              <a:ext cx="1785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kumimoji="0" lang="en-US" altLang="ko-KR" b="1">
                  <a:latin typeface="맑은 고딕" pitchFamily="50" charset="-127"/>
                  <a:ea typeface="맑은 고딕" pitchFamily="50" charset="-127"/>
                </a:rPr>
                <a:t>Web Browser</a:t>
              </a:r>
              <a:endParaRPr kumimoji="0"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417468" y="1225549"/>
              <a:ext cx="2928211" cy="1588"/>
            </a:xfrm>
            <a:prstGeom prst="straightConnector1">
              <a:avLst/>
            </a:prstGeom>
            <a:ln w="63500">
              <a:solidFill>
                <a:schemeClr val="accent1">
                  <a:shade val="95000"/>
                  <a:satMod val="105000"/>
                  <a:alpha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48"/>
          <p:cNvGrpSpPr>
            <a:grpSpLocks/>
          </p:cNvGrpSpPr>
          <p:nvPr/>
        </p:nvGrpSpPr>
        <p:grpSpPr bwMode="auto">
          <a:xfrm>
            <a:off x="3500438" y="792163"/>
            <a:ext cx="5143500" cy="431800"/>
            <a:chOff x="3500806" y="791814"/>
            <a:chExt cx="5143536" cy="432508"/>
          </a:xfrm>
        </p:grpSpPr>
        <p:sp>
          <p:nvSpPr>
            <p:cNvPr id="2059" name="TextBox 15"/>
            <p:cNvSpPr txBox="1">
              <a:spLocks noChangeArrowheads="1"/>
            </p:cNvSpPr>
            <p:nvPr/>
          </p:nvSpPr>
          <p:spPr bwMode="auto">
            <a:xfrm>
              <a:off x="4929190" y="791814"/>
              <a:ext cx="22860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kumimoji="0" lang="en-US" altLang="ko-KR" b="1" dirty="0">
                  <a:latin typeface="맑은 고딕" pitchFamily="50" charset="-127"/>
                  <a:ea typeface="맑은 고딕" pitchFamily="50" charset="-127"/>
                </a:rPr>
                <a:t>Server : Tomcat</a:t>
              </a:r>
              <a:endParaRPr kumimoji="0"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V="1">
              <a:off x="3500806" y="1214781"/>
              <a:ext cx="5143536" cy="9541"/>
            </a:xfrm>
            <a:prstGeom prst="straightConnector1">
              <a:avLst/>
            </a:prstGeom>
            <a:ln w="63500">
              <a:solidFill>
                <a:srgbClr val="808000">
                  <a:alpha val="31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아래쪽 화살표 37"/>
          <p:cNvSpPr/>
          <p:nvPr/>
        </p:nvSpPr>
        <p:spPr>
          <a:xfrm rot="2354733">
            <a:off x="3216217" y="4512499"/>
            <a:ext cx="346803" cy="829134"/>
          </a:xfrm>
          <a:prstGeom prst="downArrow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43174" y="5286388"/>
            <a:ext cx="928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kumimoji="0" lang="ko-KR" altLang="en-US" dirty="0" err="1">
                <a:latin typeface="HY수평선B" pitchFamily="18" charset="-127"/>
                <a:ea typeface="HY수평선B" pitchFamily="18" charset="-127"/>
              </a:rPr>
              <a:t>모바일</a:t>
            </a:r>
            <a:endParaRPr kumimoji="0" lang="ko-KR" altLang="en-US" dirty="0">
              <a:latin typeface="HY수평선B" pitchFamily="18" charset="-127"/>
              <a:ea typeface="HY수평선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65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기본 객체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827259"/>
              </p:ext>
            </p:extLst>
          </p:nvPr>
        </p:nvGraphicFramePr>
        <p:xfrm>
          <a:off x="457200" y="1000123"/>
          <a:ext cx="8229600" cy="5333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81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기본 객체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실제 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request</a:t>
                      </a:r>
                      <a:endParaRPr lang="ko-KR" sz="1600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javax.servlet.http.HttpServletRequest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 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javax.servlet.ServletRequest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+mn-ea"/>
                          <a:ea typeface="+mn-ea"/>
                          <a:cs typeface="Times New Roman"/>
                        </a:rPr>
                        <a:t>클라이언트의 요청 정보를 저장한다</a:t>
                      </a: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response</a:t>
                      </a:r>
                      <a:endParaRPr lang="ko-KR" sz="1600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javax.servlet.http.HttpServletResponse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 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javax.servlet.ServletResponse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+mn-ea"/>
                          <a:ea typeface="+mn-ea"/>
                          <a:cs typeface="Times New Roman"/>
                        </a:rPr>
                        <a:t>응답 정보를 저장한다</a:t>
                      </a:r>
                      <a:r>
                        <a:rPr lang="en-US" sz="1600" b="1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1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Times New Roman"/>
                        </a:rPr>
                        <a:t>pageContext</a:t>
                      </a:r>
                      <a:endParaRPr lang="ko-KR" sz="1600" kern="100" dirty="0">
                        <a:solidFill>
                          <a:srgbClr val="008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javax.servlet.jsp.PageContext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페이지에 대한 정보를 저장한다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81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session</a:t>
                      </a:r>
                      <a:endParaRPr lang="ko-KR" sz="1600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javax.servlet.http.HttpSession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+mn-ea"/>
                          <a:ea typeface="+mn-ea"/>
                          <a:cs typeface="Times New Roman"/>
                        </a:rPr>
                        <a:t>HTTP </a:t>
                      </a:r>
                      <a:r>
                        <a:rPr lang="ko-KR" sz="1600" b="1" kern="100" dirty="0">
                          <a:latin typeface="+mn-ea"/>
                          <a:ea typeface="+mn-ea"/>
                          <a:cs typeface="Times New Roman"/>
                        </a:rPr>
                        <a:t>세션</a:t>
                      </a:r>
                      <a:r>
                        <a:rPr lang="en-US" altLang="ko-KR" sz="1600" b="1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600" b="1" kern="100" dirty="0">
                          <a:latin typeface="+mn-ea"/>
                          <a:ea typeface="+mn-ea"/>
                          <a:cs typeface="Times New Roman"/>
                        </a:rPr>
                        <a:t>클라이언트</a:t>
                      </a:r>
                      <a:r>
                        <a:rPr lang="en-US" altLang="ko-KR" sz="1600" b="1" kern="100" dirty="0">
                          <a:latin typeface="+mn-ea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ko-KR" sz="1600" b="1" kern="100" dirty="0">
                          <a:latin typeface="+mn-ea"/>
                          <a:ea typeface="+mn-ea"/>
                          <a:cs typeface="Times New Roman"/>
                        </a:rPr>
                        <a:t>정보를 저장한다</a:t>
                      </a:r>
                      <a:r>
                        <a:rPr lang="en-US" sz="1600" b="1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Times New Roman"/>
                        </a:rPr>
                        <a:t>application</a:t>
                      </a:r>
                      <a:endParaRPr lang="ko-KR" sz="1600" kern="100" dirty="0">
                        <a:solidFill>
                          <a:srgbClr val="008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javax.servlet.</a:t>
                      </a:r>
                      <a:r>
                        <a:rPr lang="en-US" sz="1600" b="1" kern="10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ServletContext</a:t>
                      </a:r>
                      <a:endParaRPr lang="ko-KR" sz="1600" b="1" kern="1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웹 어플리케이션에 대한 정보를 저장한다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Times New Roman"/>
                        </a:rPr>
                        <a:t>out</a:t>
                      </a:r>
                      <a:endParaRPr lang="ko-KR" sz="1600" kern="100" dirty="0">
                        <a:solidFill>
                          <a:srgbClr val="008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javax.servlet.jsp.JspWriter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b="1" kern="100">
                          <a:latin typeface="+mn-ea"/>
                          <a:ea typeface="+mn-ea"/>
                          <a:cs typeface="Times New Roman"/>
                        </a:rPr>
                        <a:t>페이지가 생성하는 결과를 출력할 때 사용되는 출력 스트림이다</a:t>
                      </a: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config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javax.servlet.ServletConfig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페이지에 대한 설정 정보를 저장한다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page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java.lang.Object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페이지를 구현한 자바 클래스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인스턴스이다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exception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java.lang.Throwable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예외 객체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에러 페이지에서만 사용된다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기본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브라우저가 웹 서버에 전송한 요청 관련 정보 제공</a:t>
            </a:r>
            <a:endParaRPr lang="en-US" altLang="ko-KR" dirty="0"/>
          </a:p>
          <a:p>
            <a:r>
              <a:rPr lang="ko-KR" altLang="en-US" dirty="0"/>
              <a:t>주요 기능</a:t>
            </a:r>
            <a:endParaRPr lang="en-US" altLang="ko-KR" dirty="0"/>
          </a:p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웹 브라우저</a:t>
            </a:r>
            <a:r>
              <a:rPr lang="en-US" altLang="ko-KR" dirty="0"/>
              <a:t>)</a:t>
            </a:r>
            <a:r>
              <a:rPr lang="ko-KR" altLang="en-US" dirty="0"/>
              <a:t>와 관련된 정보 읽기 기능</a:t>
            </a:r>
          </a:p>
          <a:p>
            <a:pPr lvl="1"/>
            <a:r>
              <a:rPr lang="ko-KR" altLang="en-US" dirty="0"/>
              <a:t>서버와 관련된 정보 읽기 기능</a:t>
            </a:r>
          </a:p>
          <a:p>
            <a:pPr lvl="1"/>
            <a:r>
              <a:rPr lang="ko-KR" altLang="en-US" dirty="0"/>
              <a:t>클라이언트가 전송한 요청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en-US" altLang="ko-KR" sz="1800" b="1" dirty="0">
                <a:solidFill>
                  <a:srgbClr val="0000FF"/>
                </a:solidFill>
              </a:rPr>
              <a:t>( &lt;input </a:t>
            </a:r>
            <a:r>
              <a:rPr lang="ko-KR" altLang="en-US" sz="1800" b="1" dirty="0">
                <a:solidFill>
                  <a:srgbClr val="0000FF"/>
                </a:solidFill>
              </a:rPr>
              <a:t>으로 입력한 값 </a:t>
            </a:r>
            <a:r>
              <a:rPr lang="en-US" altLang="ko-KR" sz="1800" b="1" dirty="0">
                <a:solidFill>
                  <a:srgbClr val="0000FF"/>
                </a:solidFill>
              </a:rPr>
              <a:t>)</a:t>
            </a:r>
            <a:br>
              <a:rPr lang="en-US" altLang="ko-KR" sz="1800" b="1" dirty="0">
                <a:solidFill>
                  <a:srgbClr val="0000FF"/>
                </a:solidFill>
              </a:rPr>
            </a:br>
            <a:r>
              <a:rPr lang="ko-KR" altLang="en-US" dirty="0"/>
              <a:t>읽기 기능</a:t>
            </a:r>
          </a:p>
          <a:p>
            <a:pPr lvl="1"/>
            <a:r>
              <a:rPr lang="ko-KR" altLang="en-US" dirty="0"/>
              <a:t>클라이언트가 전송한 요청 헤더 읽기 기능</a:t>
            </a:r>
          </a:p>
          <a:p>
            <a:pPr lvl="1"/>
            <a:r>
              <a:rPr lang="ko-KR" altLang="en-US" dirty="0"/>
              <a:t>클라이언트가 전송한 쿠키 읽기 기능</a:t>
            </a:r>
          </a:p>
          <a:p>
            <a:pPr lvl="1"/>
            <a:r>
              <a:rPr lang="ko-KR" altLang="en-US" dirty="0"/>
              <a:t>속성 처리 기능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기본 객체 </a:t>
            </a:r>
            <a:r>
              <a:rPr lang="en-US" altLang="ko-KR" dirty="0"/>
              <a:t>- </a:t>
            </a:r>
            <a:r>
              <a:rPr lang="ko-KR" altLang="en-US" dirty="0"/>
              <a:t>주요 정보 제공 메서드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373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2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리턴 타입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264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getRemoteAddr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웹 서버에 연결한 클라이언트의</a:t>
                      </a:r>
                      <a:r>
                        <a:rPr lang="en-US" sz="1600" kern="100" dirty="0"/>
                        <a:t> IP </a:t>
                      </a:r>
                      <a:r>
                        <a:rPr lang="ko-KR" sz="1600" kern="100" dirty="0"/>
                        <a:t>주소를 구한다</a:t>
                      </a:r>
                      <a:r>
                        <a:rPr lang="en-US" sz="1600" kern="100" dirty="0"/>
                        <a:t>. </a:t>
                      </a:r>
                      <a:r>
                        <a:rPr lang="ko-KR" sz="1600" kern="100" dirty="0"/>
                        <a:t>게시판이나 방명록 등에서 글 작성자의</a:t>
                      </a:r>
                      <a:r>
                        <a:rPr lang="en-US" sz="1600" kern="100" dirty="0"/>
                        <a:t> IP </a:t>
                      </a:r>
                      <a:r>
                        <a:rPr lang="ko-KR" sz="1600" kern="100" dirty="0"/>
                        <a:t>주소가 자동으로 입력되기도 하는데</a:t>
                      </a:r>
                      <a:r>
                        <a:rPr lang="en-US" sz="1600" kern="100" dirty="0"/>
                        <a:t>, </a:t>
                      </a:r>
                      <a:r>
                        <a:rPr lang="ko-KR" sz="1600" kern="100" dirty="0"/>
                        <a:t>이때 입력되는</a:t>
                      </a:r>
                      <a:r>
                        <a:rPr lang="en-US" sz="1600" kern="100" dirty="0"/>
                        <a:t> IP </a:t>
                      </a:r>
                      <a:r>
                        <a:rPr lang="ko-KR" sz="1600" kern="100" dirty="0"/>
                        <a:t>주소가 바로 이 메서드를 사용하여 구한 것이다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getMethod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웹 브라우저가 정보를 전송할 때 사용한 방식을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getRequestURI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웹 브라우저가 요청한</a:t>
                      </a:r>
                      <a:r>
                        <a:rPr lang="en-US" sz="1600" kern="100" dirty="0"/>
                        <a:t> URL</a:t>
                      </a:r>
                      <a:r>
                        <a:rPr lang="ko-KR" sz="1600" kern="100" dirty="0"/>
                        <a:t>에서 경로를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getContextPath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JSP</a:t>
                      </a:r>
                      <a:r>
                        <a:rPr lang="en-US" sz="1600" kern="100" dirty="0"/>
                        <a:t> </a:t>
                      </a:r>
                      <a:r>
                        <a:rPr lang="ko-KR" sz="1600" kern="100" dirty="0"/>
                        <a:t>페이지가 속한 웹 어플리케이션의 </a:t>
                      </a:r>
                      <a:r>
                        <a:rPr lang="ko-KR" sz="1600" kern="100" dirty="0" err="1"/>
                        <a:t>컨텍스트</a:t>
                      </a:r>
                      <a:r>
                        <a:rPr lang="ko-KR" sz="1600" kern="100" dirty="0"/>
                        <a:t> 경로를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getServerName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연결할 때 사용한 서버 이름을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getServerPort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int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서버가 </a:t>
                      </a:r>
                      <a:r>
                        <a:rPr lang="ko-KR" sz="1600" kern="100" dirty="0" err="1"/>
                        <a:t>실행중인</a:t>
                      </a:r>
                      <a:r>
                        <a:rPr lang="ko-KR" sz="1600" kern="100" dirty="0"/>
                        <a:t> 포트 번호를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5603" name="Picture 3" descr="fig03-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4805385"/>
            <a:ext cx="3867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파라미터</a:t>
            </a:r>
          </a:p>
        </p:txBody>
      </p:sp>
      <p:pic>
        <p:nvPicPr>
          <p:cNvPr id="26626" name="Picture 2" descr="fig03-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285860"/>
            <a:ext cx="4357718" cy="485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기본 객체 </a:t>
            </a:r>
            <a:r>
              <a:rPr lang="en-US" altLang="ko-KR" dirty="0"/>
              <a:t>- </a:t>
            </a:r>
            <a:r>
              <a:rPr lang="ko-KR" altLang="en-US" dirty="0"/>
              <a:t>파라미터 읽기 메서드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4"/>
          <a:ext cx="8229600" cy="4500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8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36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리턴타입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81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getParameter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이름이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name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인 파라미터의 값을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존재하지 않을 경우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null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을 리턴한다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975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getParameterValues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String[]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이름이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name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인 모든 파라미터의 값을 배열로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존재하지 않을 경우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null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을 리턴한다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getParameterNames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java.util.Enumeration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웹 브라우저가 전송한 파라미터의 이름을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975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getParameterMap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java.util.Map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웹 브라우저가 전송한 파라미터의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맵을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맵은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&lt;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파라미터 이름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쌍으로 구성된다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</a:t>
            </a:r>
            <a:r>
              <a:rPr lang="en-US" altLang="ko-KR" dirty="0"/>
              <a:t>(METHOD)/POST </a:t>
            </a:r>
            <a:r>
              <a:rPr lang="ko-KR" altLang="en-US" dirty="0"/>
              <a:t>방식</a:t>
            </a:r>
            <a:r>
              <a:rPr lang="en-US" altLang="ko-KR" dirty="0"/>
              <a:t>(METHOD)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429288"/>
          </a:xfrm>
        </p:spPr>
        <p:txBody>
          <a:bodyPr/>
          <a:lstStyle/>
          <a:p>
            <a:r>
              <a:rPr lang="ko-KR" altLang="en-US" dirty="0"/>
              <a:t>파라미터를 전송하는 방식</a:t>
            </a:r>
            <a:endParaRPr lang="en-US" altLang="ko-KR" dirty="0"/>
          </a:p>
          <a:p>
            <a:pPr lvl="1"/>
            <a:r>
              <a:rPr lang="en-US" altLang="ko-KR" dirty="0"/>
              <a:t>GET / POST </a:t>
            </a:r>
          </a:p>
          <a:p>
            <a:r>
              <a:rPr lang="en-US" altLang="ko-KR" dirty="0"/>
              <a:t>GET </a:t>
            </a:r>
            <a:r>
              <a:rPr lang="ko-KR" altLang="en-US" dirty="0"/>
              <a:t>방식 </a:t>
            </a:r>
            <a:r>
              <a:rPr lang="en-US" altLang="ko-KR" sz="2000" dirty="0"/>
              <a:t>: URL</a:t>
            </a:r>
            <a:r>
              <a:rPr lang="ko-KR" altLang="en-US" sz="2000" dirty="0"/>
              <a:t>에 붙여서 쿼리문자열로 전송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sz="2000" dirty="0"/>
              <a:t>쿼리문자열 </a:t>
            </a:r>
            <a:r>
              <a:rPr lang="en-US" altLang="ko-KR" sz="2000" b="1" dirty="0"/>
              <a:t>: ~~.</a:t>
            </a:r>
            <a:r>
              <a:rPr lang="en-US" altLang="ko-KR" sz="2000" b="1" dirty="0" err="1"/>
              <a:t>jsp?name</a:t>
            </a:r>
            <a:r>
              <a:rPr lang="en-US" altLang="ko-KR" sz="2000" b="1" dirty="0"/>
              <a:t>=</a:t>
            </a:r>
            <a:r>
              <a:rPr lang="en-US" altLang="ko-KR" sz="2000" b="1" dirty="0" err="1"/>
              <a:t>cbk&amp;address</a:t>
            </a:r>
            <a:r>
              <a:rPr lang="en-US" altLang="ko-KR" sz="2000" b="1" dirty="0"/>
              <a:t>=</a:t>
            </a:r>
            <a:r>
              <a:rPr lang="en-US" altLang="ko-KR" sz="2000" b="1" dirty="0" err="1"/>
              <a:t>seou</a:t>
            </a:r>
            <a:r>
              <a:rPr lang="en-US" altLang="ko-KR" sz="2000" b="1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방식 </a:t>
            </a:r>
            <a:r>
              <a:rPr lang="en-US" altLang="ko-KR" dirty="0"/>
              <a:t>: </a:t>
            </a:r>
            <a:r>
              <a:rPr lang="en-US" altLang="ko-KR" sz="2000" dirty="0"/>
              <a:t>request</a:t>
            </a:r>
            <a:r>
              <a:rPr lang="ko-KR" altLang="en-US" sz="2000" dirty="0"/>
              <a:t> 몸체의 데이터영역에 담아 전송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42976" y="2615509"/>
            <a:ext cx="642942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GET /chap03/</a:t>
            </a:r>
            <a:r>
              <a:rPr lang="en-US" altLang="ko-KR" sz="1400" dirty="0" err="1"/>
              <a:t>viewParameter.jsp</a:t>
            </a:r>
            <a:r>
              <a:rPr lang="en-US" altLang="ko-KR" sz="1400" b="1" dirty="0" err="1"/>
              <a:t>l</a:t>
            </a:r>
            <a:r>
              <a:rPr lang="en-US" altLang="ko-KR" sz="1400" dirty="0"/>
              <a:t> HTTP/1.1</a:t>
            </a:r>
          </a:p>
          <a:p>
            <a:r>
              <a:rPr lang="en-US" altLang="ko-KR" sz="1400" dirty="0"/>
              <a:t>Host: </a:t>
            </a:r>
            <a:r>
              <a:rPr lang="en-US" altLang="ko-KR" sz="1400" dirty="0" err="1"/>
              <a:t>localhost:8080</a:t>
            </a:r>
            <a:endParaRPr lang="en-US" altLang="ko-KR" sz="1400" dirty="0"/>
          </a:p>
          <a:p>
            <a:r>
              <a:rPr lang="en-US" altLang="ko-KR" sz="1400" dirty="0"/>
              <a:t>User-Agent: Mozilla/5.0 (Windows; U; Windows NT 6.0; ...</a:t>
            </a:r>
          </a:p>
          <a:p>
            <a:r>
              <a:rPr lang="en-US" altLang="ko-KR" sz="1400" dirty="0"/>
              <a:t>Accept: text/</a:t>
            </a:r>
            <a:r>
              <a:rPr lang="en-US" altLang="ko-KR" sz="1400" dirty="0" err="1"/>
              <a:t>html,application</a:t>
            </a:r>
            <a:r>
              <a:rPr lang="en-US" altLang="ko-KR" sz="1400" dirty="0"/>
              <a:t>/</a:t>
            </a:r>
            <a:r>
              <a:rPr lang="en-US" altLang="ko-KR" sz="1400" dirty="0" err="1"/>
              <a:t>xhtml+xml,application</a:t>
            </a:r>
            <a:r>
              <a:rPr lang="en-US" altLang="ko-KR" sz="1400" dirty="0"/>
              <a:t>/</a:t>
            </a:r>
            <a:r>
              <a:rPr lang="en-US" altLang="ko-KR" sz="1400" dirty="0" err="1"/>
              <a:t>xml;q</a:t>
            </a:r>
            <a:r>
              <a:rPr lang="en-US" altLang="ko-KR" sz="1400" dirty="0"/>
              <a:t>=0.9,*/*;q=0.8</a:t>
            </a:r>
          </a:p>
          <a:p>
            <a:r>
              <a:rPr lang="en-US" altLang="ko-KR" sz="1400" dirty="0"/>
              <a:t>Accept-Language: </a:t>
            </a:r>
            <a:r>
              <a:rPr lang="en-US" altLang="ko-KR" sz="1400" dirty="0" err="1"/>
              <a:t>ko-kr,ko;q</a:t>
            </a:r>
            <a:r>
              <a:rPr lang="en-US" altLang="ko-KR" sz="1400" dirty="0"/>
              <a:t>=</a:t>
            </a:r>
            <a:r>
              <a:rPr lang="en-US" altLang="ko-KR" sz="1400" dirty="0" err="1"/>
              <a:t>0.8,en-us;q</a:t>
            </a:r>
            <a:r>
              <a:rPr lang="en-US" altLang="ko-KR" sz="1400" dirty="0"/>
              <a:t>=</a:t>
            </a:r>
            <a:r>
              <a:rPr lang="en-US" altLang="ko-KR" sz="1400" dirty="0" err="1"/>
              <a:t>0.5,en;q</a:t>
            </a:r>
            <a:r>
              <a:rPr lang="en-US" altLang="ko-KR" sz="1400" dirty="0"/>
              <a:t>=0.3</a:t>
            </a:r>
          </a:p>
          <a:p>
            <a:r>
              <a:rPr lang="en-US" altLang="ko-KR" sz="1400" dirty="0"/>
              <a:t>…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77048" y="4663227"/>
            <a:ext cx="635798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POST /</a:t>
            </a:r>
            <a:r>
              <a:rPr lang="en-US" altLang="ko-KR" sz="1400" dirty="0" err="1"/>
              <a:t>chap03</a:t>
            </a:r>
            <a:r>
              <a:rPr lang="en-US" altLang="ko-KR" sz="1400" dirty="0"/>
              <a:t>/</a:t>
            </a:r>
            <a:r>
              <a:rPr lang="en-US" altLang="ko-KR" sz="1400" dirty="0" err="1"/>
              <a:t>viewParameter.jsp</a:t>
            </a:r>
            <a:r>
              <a:rPr lang="en-US" altLang="ko-KR" sz="1400" dirty="0"/>
              <a:t> HTTP/1.1</a:t>
            </a:r>
          </a:p>
          <a:p>
            <a:r>
              <a:rPr lang="en-US" altLang="ko-KR" sz="1400" dirty="0"/>
              <a:t>Host: </a:t>
            </a:r>
            <a:r>
              <a:rPr lang="en-US" altLang="ko-KR" sz="1400" dirty="0" err="1"/>
              <a:t>localhost:8080</a:t>
            </a:r>
            <a:endParaRPr lang="en-US" altLang="ko-KR" sz="1400" dirty="0"/>
          </a:p>
          <a:p>
            <a:r>
              <a:rPr lang="en-US" altLang="ko-KR" sz="1400" dirty="0"/>
              <a:t>User-Agent: Mozilla/5.0 (Windows; U; Windows NT 6.0; </a:t>
            </a:r>
            <a:r>
              <a:rPr lang="en-US" altLang="ko-KR" sz="1400" dirty="0" err="1"/>
              <a:t>ko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rv:1.9.0.3</a:t>
            </a:r>
            <a:r>
              <a:rPr lang="en-US" altLang="ko-KR" sz="1400" dirty="0"/>
              <a:t>) ...</a:t>
            </a:r>
          </a:p>
          <a:p>
            <a:r>
              <a:rPr lang="en-US" altLang="ko-KR" sz="1400" dirty="0"/>
              <a:t>...</a:t>
            </a:r>
          </a:p>
          <a:p>
            <a:r>
              <a:rPr lang="en-US" altLang="ko-KR" sz="1400" dirty="0"/>
              <a:t>Content-Type: application/x-www-form-</a:t>
            </a:r>
            <a:r>
              <a:rPr lang="en-US" altLang="ko-KR" sz="1400" dirty="0" err="1"/>
              <a:t>urlencoded</a:t>
            </a:r>
            <a:endParaRPr lang="en-US" altLang="ko-KR" sz="1400" dirty="0"/>
          </a:p>
          <a:p>
            <a:r>
              <a:rPr lang="en-US" altLang="ko-KR" sz="1400" dirty="0"/>
              <a:t>Content-Length: 22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name=</a:t>
            </a:r>
            <a:r>
              <a:rPr lang="en-US" altLang="ko-KR" sz="1400" b="1" dirty="0" err="1"/>
              <a:t>cbk&amp;address</a:t>
            </a:r>
            <a:r>
              <a:rPr lang="en-US" altLang="ko-KR" sz="1400" b="1" dirty="0"/>
              <a:t>=</a:t>
            </a:r>
            <a:r>
              <a:rPr lang="en-US" altLang="ko-KR" sz="1400" b="1" dirty="0" err="1"/>
              <a:t>seoul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값의 </a:t>
            </a:r>
            <a:r>
              <a:rPr lang="ko-KR" altLang="en-US" dirty="0" err="1"/>
              <a:t>인코딩</a:t>
            </a:r>
            <a:r>
              <a:rPr lang="en-US" altLang="ko-KR" dirty="0"/>
              <a:t>/</a:t>
            </a:r>
            <a:r>
              <a:rPr lang="ko-KR" altLang="en-US" dirty="0" err="1"/>
              <a:t>디코딩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파라미터 값의 </a:t>
            </a:r>
            <a:r>
              <a:rPr lang="ko-KR" altLang="en-US" dirty="0" err="1"/>
              <a:t>인코딩</a:t>
            </a:r>
            <a:r>
              <a:rPr lang="en-US" altLang="ko-KR" dirty="0"/>
              <a:t>/</a:t>
            </a:r>
            <a:r>
              <a:rPr lang="ko-KR" altLang="en-US" dirty="0" err="1"/>
              <a:t>디코딩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ko-KR" altLang="en-US" dirty="0"/>
              <a:t>에서 파라미터 로딩 시 인코딩 지정 필요</a:t>
            </a:r>
          </a:p>
        </p:txBody>
      </p:sp>
      <p:pic>
        <p:nvPicPr>
          <p:cNvPr id="27650" name="Picture 2" descr="fig03-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00174"/>
            <a:ext cx="4161905" cy="29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928662" y="5000636"/>
            <a:ext cx="692948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    </a:t>
            </a:r>
            <a:r>
              <a:rPr lang="en-US" altLang="ko-KR" b="1" dirty="0" err="1"/>
              <a:t>request.setCharacterEncoding</a:t>
            </a:r>
            <a:r>
              <a:rPr lang="en-US" altLang="ko-KR" b="1" dirty="0"/>
              <a:t>("</a:t>
            </a:r>
            <a:r>
              <a:rPr lang="en-US" altLang="ko-KR" b="1" dirty="0" err="1"/>
              <a:t>euc-kr</a:t>
            </a:r>
            <a:r>
              <a:rPr lang="en-US" altLang="ko-KR" b="1" dirty="0"/>
              <a:t>");</a:t>
            </a:r>
          </a:p>
          <a:p>
            <a:r>
              <a:rPr lang="en-US" altLang="ko-KR" dirty="0"/>
              <a:t>    String name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("name");</a:t>
            </a:r>
          </a:p>
          <a:p>
            <a:r>
              <a:rPr lang="en-US" altLang="ko-KR" dirty="0"/>
              <a:t>%&gt;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기본 객체 </a:t>
            </a:r>
            <a:r>
              <a:rPr lang="en-US" altLang="ko-KR" dirty="0"/>
              <a:t>- </a:t>
            </a:r>
            <a:r>
              <a:rPr lang="ko-KR" altLang="en-US" dirty="0"/>
              <a:t>요청 헤더 정보 읽기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43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5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메서드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리턴 타입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5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getHeader(String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String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지정한 이름의 헤더 값을 구한다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getHeaders(String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java.util.Enumeration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지정한 이름의 헤더 목록을 구한다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5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getHeaderNames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java.util.Enumeration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모든 헤더의 이름을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7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getIntHeader(String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int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지정한 헤더의 값을 정수 값으로 읽어</a:t>
                      </a:r>
                      <a:r>
                        <a:rPr lang="en-US" altLang="ko-KR" sz="1600" kern="100" dirty="0"/>
                        <a:t> </a:t>
                      </a:r>
                      <a:r>
                        <a:rPr lang="ko-KR" sz="1600" kern="100" dirty="0"/>
                        <a:t>온다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752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getDateHeader(String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long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지정한 헤더의 값을 시간 값으로 읽어</a:t>
                      </a:r>
                      <a:r>
                        <a:rPr lang="en-US" altLang="ko-KR" sz="1600" kern="100" dirty="0"/>
                        <a:t> </a:t>
                      </a:r>
                      <a:r>
                        <a:rPr lang="ko-KR" sz="1600" kern="100" dirty="0"/>
                        <a:t>온다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3998" cy="582594"/>
          </a:xfrm>
        </p:spPr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기본 객체 </a:t>
            </a:r>
            <a:r>
              <a:rPr lang="en-US" altLang="ko-KR" dirty="0"/>
              <a:t>- </a:t>
            </a:r>
            <a:r>
              <a:rPr lang="ko-KR" altLang="en-US" dirty="0"/>
              <a:t>요청 헤더 정보 읽기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8920" r="-1617" b="9129"/>
          <a:stretch/>
        </p:blipFill>
        <p:spPr bwMode="auto">
          <a:xfrm>
            <a:off x="2915816" y="2780928"/>
            <a:ext cx="6146210" cy="393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1520" y="692696"/>
            <a:ext cx="8568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&lt;b&gt;</a:t>
            </a:r>
            <a:r>
              <a:rPr lang="en-US" altLang="ko-KR" sz="1400" dirty="0" err="1">
                <a:latin typeface="+mn-ea"/>
              </a:rPr>
              <a:t>request.getHeaderNames</a:t>
            </a:r>
            <a:r>
              <a:rPr lang="en-US" altLang="ko-KR" sz="1400" dirty="0">
                <a:latin typeface="+mn-ea"/>
              </a:rPr>
              <a:t>() </a:t>
            </a:r>
            <a:r>
              <a:rPr lang="ko-KR" altLang="en-US" sz="1400" dirty="0" err="1">
                <a:latin typeface="+mn-ea"/>
              </a:rPr>
              <a:t>메서드</a:t>
            </a:r>
            <a:r>
              <a:rPr lang="ko-KR" altLang="en-US" sz="1400" dirty="0">
                <a:latin typeface="+mn-ea"/>
              </a:rPr>
              <a:t> 사용</a:t>
            </a:r>
            <a:r>
              <a:rPr lang="en-US" altLang="ko-KR" sz="1400" dirty="0">
                <a:latin typeface="+mn-ea"/>
              </a:rPr>
              <a:t>&lt;/b&gt;&lt;</a:t>
            </a:r>
            <a:r>
              <a:rPr lang="en-US" altLang="ko-KR" sz="1400" dirty="0" err="1">
                <a:latin typeface="+mn-ea"/>
              </a:rPr>
              <a:t>br</a:t>
            </a:r>
            <a:r>
              <a:rPr lang="en-US" altLang="ko-KR" sz="1400" dirty="0">
                <a:latin typeface="+mn-ea"/>
              </a:rPr>
              <a:t>&gt;</a:t>
            </a:r>
          </a:p>
          <a:p>
            <a:r>
              <a:rPr lang="en-US" altLang="ko-KR" sz="1400" dirty="0">
                <a:latin typeface="+mn-ea"/>
              </a:rPr>
              <a:t>&lt;%</a:t>
            </a:r>
          </a:p>
          <a:p>
            <a:r>
              <a:rPr lang="en-US" altLang="ko-KR" sz="1400" u="sng" dirty="0">
                <a:latin typeface="+mn-ea"/>
              </a:rPr>
              <a:t>Enumeration </a:t>
            </a:r>
            <a:r>
              <a:rPr lang="en-US" altLang="ko-KR" sz="1400" u="sng" dirty="0" err="1">
                <a:latin typeface="+mn-ea"/>
              </a:rPr>
              <a:t>headerEnum</a:t>
            </a:r>
            <a:r>
              <a:rPr lang="en-US" altLang="ko-KR" sz="1400" u="sng" dirty="0">
                <a:latin typeface="+mn-ea"/>
              </a:rPr>
              <a:t> = </a:t>
            </a:r>
            <a:r>
              <a:rPr lang="en-US" altLang="ko-KR" sz="1400" u="sng" dirty="0" err="1">
                <a:latin typeface="+mn-ea"/>
              </a:rPr>
              <a:t>request.getHeaderNames</a:t>
            </a:r>
            <a:r>
              <a:rPr lang="en-US" altLang="ko-KR" sz="1400" u="sng" dirty="0">
                <a:latin typeface="+mn-ea"/>
              </a:rPr>
              <a:t>();</a:t>
            </a:r>
          </a:p>
          <a:p>
            <a:r>
              <a:rPr lang="en-US" altLang="ko-KR" sz="1400" b="1" dirty="0">
                <a:latin typeface="+mn-ea"/>
              </a:rPr>
              <a:t>while(</a:t>
            </a:r>
            <a:r>
              <a:rPr lang="en-US" altLang="ko-KR" sz="1400" b="1" dirty="0" err="1">
                <a:latin typeface="+mn-ea"/>
              </a:rPr>
              <a:t>headerEnum.hasMoreElements</a:t>
            </a:r>
            <a:r>
              <a:rPr lang="en-US" altLang="ko-KR" sz="1400" b="1" dirty="0">
                <a:latin typeface="+mn-ea"/>
              </a:rPr>
              <a:t>()) {</a:t>
            </a:r>
          </a:p>
          <a:p>
            <a:r>
              <a:rPr lang="en-US" altLang="ko-KR" sz="1400" dirty="0">
                <a:latin typeface="+mn-ea"/>
              </a:rPr>
              <a:t>String </a:t>
            </a:r>
            <a:r>
              <a:rPr lang="en-US" altLang="ko-KR" sz="1400" dirty="0" err="1">
                <a:latin typeface="+mn-ea"/>
              </a:rPr>
              <a:t>headerName</a:t>
            </a:r>
            <a:r>
              <a:rPr lang="en-US" altLang="ko-KR" sz="1400" dirty="0">
                <a:latin typeface="+mn-ea"/>
              </a:rPr>
              <a:t> = (String)</a:t>
            </a:r>
            <a:r>
              <a:rPr lang="en-US" altLang="ko-KR" sz="1400" dirty="0" err="1">
                <a:latin typeface="+mn-ea"/>
              </a:rPr>
              <a:t>headerEnum.nextElement</a:t>
            </a:r>
            <a:r>
              <a:rPr lang="en-US" altLang="ko-KR" sz="1400" dirty="0">
                <a:latin typeface="+mn-ea"/>
              </a:rPr>
              <a:t>();</a:t>
            </a:r>
          </a:p>
          <a:p>
            <a:r>
              <a:rPr lang="en-US" altLang="ko-KR" sz="1400" dirty="0">
                <a:latin typeface="+mn-ea"/>
              </a:rPr>
              <a:t>String </a:t>
            </a:r>
            <a:r>
              <a:rPr lang="en-US" altLang="ko-KR" sz="1400" dirty="0" err="1">
                <a:latin typeface="+mn-ea"/>
              </a:rPr>
              <a:t>headerValue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request.getHeader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headerName</a:t>
            </a:r>
            <a:r>
              <a:rPr lang="en-US" altLang="ko-KR" sz="1400" dirty="0">
                <a:latin typeface="+mn-ea"/>
              </a:rPr>
              <a:t>);</a:t>
            </a:r>
          </a:p>
          <a:p>
            <a:r>
              <a:rPr lang="en-US" altLang="ko-KR" sz="1400" dirty="0">
                <a:latin typeface="+mn-ea"/>
              </a:rPr>
              <a:t>%&gt;</a:t>
            </a:r>
          </a:p>
          <a:p>
            <a:r>
              <a:rPr lang="en-US" altLang="ko-KR" sz="1400" dirty="0">
                <a:latin typeface="+mn-ea"/>
              </a:rPr>
              <a:t>&lt;%= </a:t>
            </a:r>
            <a:r>
              <a:rPr lang="en-US" altLang="ko-KR" sz="1400" dirty="0" err="1">
                <a:latin typeface="+mn-ea"/>
              </a:rPr>
              <a:t>headerName</a:t>
            </a:r>
            <a:r>
              <a:rPr lang="en-US" altLang="ko-KR" sz="1400" dirty="0">
                <a:latin typeface="+mn-ea"/>
              </a:rPr>
              <a:t> %&gt; = &lt;%= </a:t>
            </a:r>
            <a:r>
              <a:rPr lang="en-US" altLang="ko-KR" sz="1400" dirty="0" err="1">
                <a:latin typeface="+mn-ea"/>
              </a:rPr>
              <a:t>headerValue</a:t>
            </a:r>
            <a:r>
              <a:rPr lang="en-US" altLang="ko-KR" sz="1400" dirty="0">
                <a:latin typeface="+mn-ea"/>
              </a:rPr>
              <a:t> %&gt; &lt;</a:t>
            </a:r>
            <a:r>
              <a:rPr lang="en-US" altLang="ko-KR" sz="1400" dirty="0" err="1">
                <a:latin typeface="+mn-ea"/>
              </a:rPr>
              <a:t>br</a:t>
            </a:r>
            <a:r>
              <a:rPr lang="en-US" altLang="ko-KR" sz="1400" dirty="0">
                <a:latin typeface="+mn-ea"/>
              </a:rPr>
              <a:t>&gt;</a:t>
            </a:r>
          </a:p>
          <a:p>
            <a:r>
              <a:rPr lang="en-US" altLang="ko-KR" sz="1400" dirty="0">
                <a:latin typeface="+mn-ea"/>
              </a:rPr>
              <a:t>&lt;%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r>
              <a:rPr lang="en-US" altLang="ko-KR" sz="1400" dirty="0">
                <a:latin typeface="+mn-ea"/>
              </a:rPr>
              <a:t>%&gt;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9330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처리 결과  </a:t>
            </a:r>
            <a:r>
              <a:rPr lang="en-US" altLang="ko-KR" b="1" dirty="0">
                <a:latin typeface="+mn-ea"/>
                <a:sym typeface="Wingdings" pitchFamily="2" charset="2"/>
              </a:rPr>
              <a:t>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8316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기본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브라우저에 전송하는 응답 정보 설정</a:t>
            </a:r>
            <a:endParaRPr lang="en-US" altLang="ko-KR" dirty="0"/>
          </a:p>
          <a:p>
            <a:r>
              <a:rPr lang="ko-KR" altLang="en-US" dirty="0"/>
              <a:t>주요 기능</a:t>
            </a:r>
            <a:endParaRPr lang="en-US" altLang="ko-KR" dirty="0"/>
          </a:p>
          <a:p>
            <a:pPr lvl="1"/>
            <a:r>
              <a:rPr lang="ko-KR" altLang="en-US" dirty="0"/>
              <a:t>헤더 정보 입력  </a:t>
            </a:r>
            <a:r>
              <a:rPr lang="en-US" altLang="ko-KR" dirty="0"/>
              <a:t>:  </a:t>
            </a:r>
            <a:r>
              <a:rPr lang="ko-KR" altLang="en-US" dirty="0"/>
              <a:t>직접 설정 하는 경우 거의 없음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srgbClr val="0000FF"/>
                </a:solidFill>
              </a:rPr>
              <a:t>리다이렉트</a:t>
            </a:r>
            <a:r>
              <a:rPr lang="ko-KR" altLang="en-US" dirty="0">
                <a:solidFill>
                  <a:srgbClr val="0000FF"/>
                </a:solidFill>
              </a:rPr>
              <a:t> 처리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6"/>
          <p:cNvSpPr txBox="1">
            <a:spLocks noChangeArrowheads="1"/>
          </p:cNvSpPr>
          <p:nvPr/>
        </p:nvSpPr>
        <p:spPr bwMode="auto">
          <a:xfrm>
            <a:off x="214313" y="344488"/>
            <a:ext cx="57864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1600" b="1">
                <a:latin typeface="새굴림" pitchFamily="18" charset="-127"/>
                <a:ea typeface="새굴림" pitchFamily="18" charset="-127"/>
              </a:rPr>
              <a:t>전자정부 프레임워크 </a:t>
            </a:r>
            <a:r>
              <a:rPr lang="en-US" altLang="ko-KR" sz="1600" b="1">
                <a:latin typeface="새굴림" pitchFamily="18" charset="-127"/>
                <a:ea typeface="새굴림" pitchFamily="18" charset="-127"/>
              </a:rPr>
              <a:t>v3.0 </a:t>
            </a:r>
            <a:r>
              <a:rPr lang="ko-KR" altLang="en-US" sz="1600" b="1">
                <a:latin typeface="새굴림" pitchFamily="18" charset="-127"/>
                <a:ea typeface="새굴림" pitchFamily="18" charset="-127"/>
              </a:rPr>
              <a:t> 아키텍쳐</a:t>
            </a:r>
          </a:p>
        </p:txBody>
      </p:sp>
      <p:grpSp>
        <p:nvGrpSpPr>
          <p:cNvPr id="2" name="그룹 28"/>
          <p:cNvGrpSpPr>
            <a:grpSpLocks/>
          </p:cNvGrpSpPr>
          <p:nvPr/>
        </p:nvGrpSpPr>
        <p:grpSpPr bwMode="auto">
          <a:xfrm>
            <a:off x="-142875" y="946150"/>
            <a:ext cx="9369425" cy="5411788"/>
            <a:chOff x="-142908" y="946851"/>
            <a:chExt cx="9370038" cy="5411107"/>
          </a:xfrm>
        </p:grpSpPr>
        <p:pic>
          <p:nvPicPr>
            <p:cNvPr id="3076" name="Picture 2"/>
            <p:cNvPicPr>
              <a:picLocks noChangeAspect="1" noChangeArrowheads="1"/>
            </p:cNvPicPr>
            <p:nvPr/>
          </p:nvPicPr>
          <p:blipFill>
            <a:blip r:embed="rId2"/>
            <a:srcRect l="21960" t="19574" r="20389" b="5219"/>
            <a:stretch>
              <a:fillRect/>
            </a:stretch>
          </p:blipFill>
          <p:spPr bwMode="auto">
            <a:xfrm>
              <a:off x="857224" y="1142984"/>
              <a:ext cx="7500990" cy="5214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그룹 27"/>
            <p:cNvGrpSpPr>
              <a:grpSpLocks/>
            </p:cNvGrpSpPr>
            <p:nvPr/>
          </p:nvGrpSpPr>
          <p:grpSpPr bwMode="auto">
            <a:xfrm>
              <a:off x="-142908" y="1694809"/>
              <a:ext cx="1557781" cy="1458322"/>
              <a:chOff x="-142908" y="1694809"/>
              <a:chExt cx="1557781" cy="1458322"/>
            </a:xfrm>
          </p:grpSpPr>
          <p:grpSp>
            <p:nvGrpSpPr>
              <p:cNvPr id="4" name="그룹 18"/>
              <p:cNvGrpSpPr>
                <a:grpSpLocks/>
              </p:cNvGrpSpPr>
              <p:nvPr/>
            </p:nvGrpSpPr>
            <p:grpSpPr bwMode="auto">
              <a:xfrm>
                <a:off x="-142908" y="1694809"/>
                <a:ext cx="1071569" cy="1458322"/>
                <a:chOff x="-32" y="1694809"/>
                <a:chExt cx="1071569" cy="1458322"/>
              </a:xfrm>
            </p:grpSpPr>
            <p:sp>
              <p:nvSpPr>
                <p:cNvPr id="8" name="직사각형 7"/>
                <p:cNvSpPr/>
                <p:nvPr/>
              </p:nvSpPr>
              <p:spPr bwMode="auto">
                <a:xfrm>
                  <a:off x="293675" y="1694470"/>
                  <a:ext cx="500095" cy="83015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2000"/>
                  </a:schemeClr>
                </a:solidFill>
                <a:ln w="38100" cmpd="thickThin">
                  <a:solidFill>
                    <a:schemeClr val="accent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/>
                </a:p>
              </p:txBody>
            </p:sp>
            <p:sp>
              <p:nvSpPr>
                <p:cNvPr id="3088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-32" y="2629911"/>
                  <a:ext cx="1071569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latinLnBrk="1" hangingPunct="1"/>
                  <a:r>
                    <a:rPr kumimoji="0" lang="en-US" altLang="ko-KR" sz="1400" b="1">
                      <a:latin typeface="맑은 고딕" pitchFamily="50" charset="-127"/>
                      <a:ea typeface="맑은 고딕" pitchFamily="50" charset="-127"/>
                    </a:rPr>
                    <a:t>Web</a:t>
                  </a:r>
                  <a:br>
                    <a:rPr kumimoji="0" lang="en-US" altLang="ko-KR" sz="1400" b="1">
                      <a:latin typeface="맑은 고딕" pitchFamily="50" charset="-127"/>
                      <a:ea typeface="맑은 고딕" pitchFamily="50" charset="-127"/>
                    </a:rPr>
                  </a:br>
                  <a:r>
                    <a:rPr kumimoji="0" lang="en-US" altLang="ko-KR" sz="1400" b="1">
                      <a:latin typeface="맑은 고딕" pitchFamily="50" charset="-127"/>
                      <a:ea typeface="맑은 고딕" pitchFamily="50" charset="-127"/>
                    </a:rPr>
                    <a:t> Browser</a:t>
                  </a:r>
                  <a:endParaRPr kumimoji="0" lang="ko-KR" altLang="en-US" sz="1400" b="1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cxnSp>
            <p:nvCxnSpPr>
              <p:cNvPr id="12" name="직선 화살표 연결선 11"/>
              <p:cNvCxnSpPr/>
              <p:nvPr/>
            </p:nvCxnSpPr>
            <p:spPr bwMode="auto">
              <a:xfrm>
                <a:off x="500072" y="2130977"/>
                <a:ext cx="647742" cy="1588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6" name="TextBox 26"/>
              <p:cNvSpPr txBox="1">
                <a:spLocks noChangeArrowheads="1"/>
              </p:cNvSpPr>
              <p:nvPr/>
            </p:nvSpPr>
            <p:spPr bwMode="auto">
              <a:xfrm>
                <a:off x="496865" y="1785926"/>
                <a:ext cx="91800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latinLnBrk="1" hangingPunct="1"/>
                <a:r>
                  <a:rPr kumimoji="0" lang="en-US" altLang="ko-KR" sz="1400" b="1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rPr>
                  <a:t>HTTP</a:t>
                </a:r>
                <a:endParaRPr kumimoji="0" lang="ko-KR" altLang="en-US" sz="1400" b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" name="그룹 26"/>
            <p:cNvGrpSpPr>
              <a:grpSpLocks/>
            </p:cNvGrpSpPr>
            <p:nvPr/>
          </p:nvGrpSpPr>
          <p:grpSpPr bwMode="auto">
            <a:xfrm>
              <a:off x="8086317" y="2885615"/>
              <a:ext cx="1118467" cy="1571636"/>
              <a:chOff x="8086317" y="2885615"/>
              <a:chExt cx="1118467" cy="1571636"/>
            </a:xfrm>
          </p:grpSpPr>
          <p:sp>
            <p:nvSpPr>
              <p:cNvPr id="22" name="원통 21"/>
              <p:cNvSpPr/>
              <p:nvPr/>
            </p:nvSpPr>
            <p:spPr>
              <a:xfrm>
                <a:off x="8431741" y="2884945"/>
                <a:ext cx="642979" cy="1573014"/>
              </a:xfrm>
              <a:prstGeom prst="can">
                <a:avLst/>
              </a:prstGeom>
              <a:solidFill>
                <a:schemeClr val="accent6">
                  <a:lumMod val="50000"/>
                  <a:alpha val="69000"/>
                </a:schemeClr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/>
              </a:p>
            </p:txBody>
          </p:sp>
          <p:sp>
            <p:nvSpPr>
              <p:cNvPr id="3082" name="TextBox 26"/>
              <p:cNvSpPr txBox="1">
                <a:spLocks noChangeArrowheads="1"/>
              </p:cNvSpPr>
              <p:nvPr/>
            </p:nvSpPr>
            <p:spPr bwMode="auto">
              <a:xfrm>
                <a:off x="8286776" y="3500438"/>
                <a:ext cx="91800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latinLnBrk="1" hangingPunct="1"/>
                <a:r>
                  <a:rPr kumimoji="0" lang="en-US" altLang="ko-KR" sz="1400" b="1">
                    <a:latin typeface="맑은 고딕" pitchFamily="50" charset="-127"/>
                    <a:ea typeface="맑은 고딕" pitchFamily="50" charset="-127"/>
                  </a:rPr>
                  <a:t>DBMS</a:t>
                </a:r>
                <a:endParaRPr kumimoji="0" lang="ko-KR" altLang="en-US" sz="1400" b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화살표 연결선 19"/>
              <p:cNvCxnSpPr/>
              <p:nvPr/>
            </p:nvCxnSpPr>
            <p:spPr bwMode="auto">
              <a:xfrm>
                <a:off x="8085643" y="3345262"/>
                <a:ext cx="647742" cy="158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6"/>
            <p:cNvSpPr txBox="1">
              <a:spLocks noChangeArrowheads="1"/>
            </p:cNvSpPr>
            <p:nvPr/>
          </p:nvSpPr>
          <p:spPr bwMode="auto">
            <a:xfrm>
              <a:off x="-82579" y="946851"/>
              <a:ext cx="1214517" cy="46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kumimoji="0"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Presentation  Tier</a:t>
              </a:r>
              <a:endPara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6"/>
            <p:cNvSpPr txBox="1">
              <a:spLocks noChangeArrowheads="1"/>
            </p:cNvSpPr>
            <p:nvPr/>
          </p:nvSpPr>
          <p:spPr bwMode="auto">
            <a:xfrm>
              <a:off x="8084055" y="953200"/>
              <a:ext cx="1143075" cy="46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kumimoji="0"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Persistence  Tier</a:t>
              </a:r>
              <a:endPara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877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b="1">
                <a:latin typeface="+mn-ea"/>
                <a:ea typeface="+mn-ea"/>
              </a:rPr>
              <a:t>*** </a:t>
            </a:r>
            <a:r>
              <a:rPr lang="ko-KR" altLang="en-US" sz="2000" b="1" dirty="0">
                <a:latin typeface="+mn-ea"/>
                <a:ea typeface="+mn-ea"/>
              </a:rPr>
              <a:t>응답상태코드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6971" t="14179" r="19060" b="5224"/>
          <a:stretch>
            <a:fillRect/>
          </a:stretch>
        </p:blipFill>
        <p:spPr bwMode="auto">
          <a:xfrm>
            <a:off x="357158" y="1142984"/>
            <a:ext cx="700092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기본 객체 </a:t>
            </a:r>
            <a:r>
              <a:rPr lang="en-US" altLang="ko-KR" dirty="0"/>
              <a:t>- </a:t>
            </a:r>
            <a:r>
              <a:rPr lang="ko-KR" altLang="en-US" dirty="0"/>
              <a:t>헤더 설정 메서드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434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리턴 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0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addDateHeader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name, long date)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헤더에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를 추가한다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1970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일 이후 흘러간 시간을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1/1000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초 단위로 나타낸다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addHeader(String name, String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헤더에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를 값으로 추가한다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addIntHeader(String name, int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헤더에 정수 값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를 추가한다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0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setDateHeader(String name, long date)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헤더의 값을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1970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일 이후 흘러간 시간을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1/1000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초 단위로 나타낸다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setHeader(String name, String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헤더의 값을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67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setIntHeader(String name, int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헤더의 값을 정수 값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리다이렉트</a:t>
            </a:r>
            <a:r>
              <a:rPr lang="en-US" altLang="ko-KR" dirty="0"/>
              <a:t>(Redirect)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페이지로 이동하라고 웹 브라우저에 응답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b="1" dirty="0" err="1">
                <a:solidFill>
                  <a:srgbClr val="0000FF"/>
                </a:solidFill>
              </a:rPr>
              <a:t>response.sendRedirect</a:t>
            </a:r>
            <a:r>
              <a:rPr lang="en-US" b="1" dirty="0">
                <a:solidFill>
                  <a:srgbClr val="0000FF"/>
                </a:solidFill>
              </a:rPr>
              <a:t>(String location)</a:t>
            </a:r>
            <a:r>
              <a:rPr lang="ko-KR" altLang="en-US" b="1" dirty="0">
                <a:solidFill>
                  <a:srgbClr val="0000FF"/>
                </a:solidFill>
              </a:rPr>
              <a:t>로 구현</a:t>
            </a:r>
          </a:p>
        </p:txBody>
      </p:sp>
      <p:pic>
        <p:nvPicPr>
          <p:cNvPr id="28674" name="Picture 2" descr="fig03-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00174"/>
            <a:ext cx="36290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ko-KR" altLang="en-US" sz="2000" dirty="0">
                <a:latin typeface="+mn-ea"/>
                <a:ea typeface="+mn-ea"/>
              </a:rPr>
              <a:t>문서 이동 </a:t>
            </a:r>
            <a:r>
              <a:rPr lang="en-US" altLang="ko-KR" sz="2000" dirty="0">
                <a:latin typeface="+mn-ea"/>
                <a:ea typeface="+mn-ea"/>
              </a:rPr>
              <a:t/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en-US" altLang="ko-KR" sz="2000" dirty="0">
                <a:latin typeface="+mn-ea"/>
                <a:ea typeface="+mn-ea"/>
              </a:rPr>
              <a:t>Include Directive : </a:t>
            </a:r>
            <a:r>
              <a:rPr lang="ko-KR" altLang="en-US" sz="2000" dirty="0">
                <a:latin typeface="+mn-ea"/>
                <a:ea typeface="+mn-ea"/>
              </a:rPr>
              <a:t>다른 문서를 포함</a:t>
            </a:r>
            <a:endParaRPr lang="en-US" altLang="ko-KR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0957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</p:spPr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구성 요소</a:t>
            </a:r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 rot="21600000">
            <a:off x="214282" y="1000108"/>
            <a:ext cx="8686800" cy="5597244"/>
          </a:xfrm>
        </p:spPr>
        <p:txBody>
          <a:bodyPr>
            <a:noAutofit/>
          </a:bodyPr>
          <a:lstStyle/>
          <a:p>
            <a:pPr>
              <a:lnSpc>
                <a:spcPts val="3300"/>
              </a:lnSpc>
              <a:buNone/>
            </a:pPr>
            <a:r>
              <a:rPr lang="en-US" altLang="ko-KR" dirty="0">
                <a:latin typeface="+mn-ea"/>
              </a:rPr>
              <a:t>1) Html Tag </a:t>
            </a:r>
            <a:br>
              <a:rPr lang="en-US" altLang="ko-KR" dirty="0">
                <a:latin typeface="+mn-ea"/>
              </a:rPr>
            </a:br>
            <a:r>
              <a:rPr lang="en-US" altLang="ko-KR" sz="1800" dirty="0">
                <a:latin typeface="+mn-ea"/>
              </a:rPr>
              <a:t>=&gt; </a:t>
            </a:r>
            <a:r>
              <a:rPr lang="ko-KR" altLang="en-US" sz="1800" dirty="0">
                <a:latin typeface="+mn-ea"/>
              </a:rPr>
              <a:t>결과 </a:t>
            </a:r>
            <a:r>
              <a:rPr lang="en-US" altLang="ko-KR" sz="1800" dirty="0">
                <a:latin typeface="+mn-ea"/>
              </a:rPr>
              <a:t>View </a:t>
            </a:r>
            <a:r>
              <a:rPr lang="ko-KR" altLang="en-US" sz="1800" dirty="0">
                <a:latin typeface="+mn-ea"/>
              </a:rPr>
              <a:t>만 </a:t>
            </a:r>
            <a:r>
              <a:rPr lang="en-US" altLang="ko-KR" sz="1800" dirty="0">
                <a:latin typeface="+mn-ea"/>
              </a:rPr>
              <a:t>=&gt; </a:t>
            </a:r>
            <a:r>
              <a:rPr lang="ko-KR" altLang="en-US" sz="1800" dirty="0">
                <a:latin typeface="+mn-ea"/>
              </a:rPr>
              <a:t>화면분할 등 공통디자인 부분 </a:t>
            </a:r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=&gt; </a:t>
            </a:r>
            <a:r>
              <a:rPr lang="en-US" altLang="ko-KR" sz="1800" dirty="0" err="1">
                <a:latin typeface="+mn-ea"/>
              </a:rPr>
              <a:t>css</a:t>
            </a:r>
            <a:r>
              <a:rPr lang="en-US" altLang="ko-KR" sz="1800" dirty="0">
                <a:latin typeface="+mn-ea"/>
              </a:rPr>
              <a:t>, JavaScript, </a:t>
            </a:r>
            <a:r>
              <a:rPr lang="en-US" altLang="ko-KR" sz="1800" dirty="0" err="1">
                <a:latin typeface="+mn-ea"/>
              </a:rPr>
              <a:t>JQuery</a:t>
            </a:r>
            <a:r>
              <a:rPr lang="en-US" altLang="ko-KR" sz="1800" dirty="0">
                <a:latin typeface="+mn-ea"/>
              </a:rPr>
              <a:t> ....</a:t>
            </a:r>
            <a:endParaRPr lang="ko-KR" altLang="en-US" sz="1800" dirty="0">
              <a:latin typeface="+mn-ea"/>
            </a:endParaRPr>
          </a:p>
          <a:p>
            <a:pPr>
              <a:lnSpc>
                <a:spcPts val="3300"/>
              </a:lnSpc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 err="1">
                <a:latin typeface="+mn-ea"/>
              </a:rPr>
              <a:t>디렉티브</a:t>
            </a:r>
            <a:r>
              <a:rPr lang="ko-KR" altLang="en-US" dirty="0">
                <a:latin typeface="+mn-ea"/>
              </a:rPr>
              <a:t> </a:t>
            </a:r>
            <a:r>
              <a:rPr lang="en-US" sz="1400" dirty="0">
                <a:latin typeface="+mn-ea"/>
              </a:rPr>
              <a:t>(Directive: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공식적인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지시</a:t>
            </a:r>
            <a:r>
              <a:rPr lang="en-US" sz="1400" dirty="0">
                <a:latin typeface="+mn-ea"/>
              </a:rPr>
              <a:t> ) </a:t>
            </a:r>
            <a:r>
              <a:rPr lang="en-US" altLang="ko-KR" sz="1800" dirty="0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&lt;%@ page, &lt;%@ include, &lt;%@ </a:t>
            </a:r>
            <a:r>
              <a:rPr lang="en-US" altLang="ko-KR" sz="1800" dirty="0" err="1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taglib</a:t>
            </a:r>
            <a:r>
              <a:rPr lang="en-US" altLang="ko-KR" sz="1800" dirty="0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, </a:t>
            </a:r>
            <a:endParaRPr lang="ko-KR" altLang="en-US" sz="1800" dirty="0">
              <a:latin typeface="+mn-ea"/>
            </a:endParaRPr>
          </a:p>
          <a:p>
            <a:pPr>
              <a:lnSpc>
                <a:spcPts val="3300"/>
              </a:lnSpc>
              <a:buNone/>
            </a:pPr>
            <a:r>
              <a:rPr lang="en-US" altLang="ko-KR" dirty="0">
                <a:latin typeface="+mn-ea"/>
              </a:rPr>
              <a:t>3) 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스크립트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sz="1800" dirty="0">
                <a:latin typeface="+mn-ea"/>
              </a:rPr>
              <a:t>=&gt; </a:t>
            </a:r>
            <a:r>
              <a:rPr lang="en-US" altLang="ko-KR" sz="1800" dirty="0" err="1">
                <a:latin typeface="+mn-ea"/>
              </a:rPr>
              <a:t>Scriptlet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자바코드</a:t>
            </a:r>
            <a:r>
              <a:rPr lang="en-US" altLang="ko-KR" sz="1800" dirty="0">
                <a:latin typeface="+mn-ea"/>
              </a:rPr>
              <a:t>)   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</a:rPr>
              <a:t>&lt;%</a:t>
            </a:r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=&gt; Expression(</a:t>
            </a:r>
            <a:r>
              <a:rPr lang="ko-KR" altLang="en-US" sz="1800" dirty="0" err="1">
                <a:latin typeface="+mn-ea"/>
              </a:rPr>
              <a:t>표현식</a:t>
            </a:r>
            <a:r>
              <a:rPr lang="en-US" altLang="ko-KR" sz="1800" dirty="0">
                <a:latin typeface="+mn-ea"/>
              </a:rPr>
              <a:t>)   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</a:rPr>
              <a:t>&lt;%=</a:t>
            </a:r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=&gt; Declaration(</a:t>
            </a:r>
            <a:r>
              <a:rPr lang="ko-KR" altLang="en-US" sz="1800" dirty="0" err="1">
                <a:latin typeface="+mn-ea"/>
              </a:rPr>
              <a:t>선언부</a:t>
            </a:r>
            <a:r>
              <a:rPr lang="en-US" altLang="ko-KR" sz="1800" dirty="0">
                <a:latin typeface="+mn-ea"/>
              </a:rPr>
              <a:t>)  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</a:rPr>
              <a:t>&lt;%!</a:t>
            </a:r>
          </a:p>
          <a:p>
            <a:pPr>
              <a:lnSpc>
                <a:spcPts val="3300"/>
              </a:lnSpc>
              <a:buNone/>
            </a:pPr>
            <a:r>
              <a:rPr lang="en-US" altLang="ko-KR" dirty="0">
                <a:latin typeface="+mn-ea"/>
              </a:rPr>
              <a:t>4) 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기본객체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(Implicit Object) :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request, session, out, ….</a:t>
            </a:r>
            <a:endParaRPr lang="ko-KR" altLang="en-US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300"/>
              </a:lnSpc>
              <a:buNone/>
            </a:pPr>
            <a:r>
              <a:rPr lang="en-US" altLang="ko-KR" dirty="0">
                <a:latin typeface="+mn-ea"/>
              </a:rPr>
              <a:t>5) </a:t>
            </a:r>
            <a:r>
              <a:rPr lang="ko-KR" altLang="en-US" dirty="0">
                <a:latin typeface="+mn-ea"/>
              </a:rPr>
              <a:t>표준액션태그 </a:t>
            </a:r>
            <a:r>
              <a:rPr lang="en-US" b="1" dirty="0">
                <a:solidFill>
                  <a:srgbClr val="0EA294"/>
                </a:solidFill>
              </a:rPr>
              <a:t>(Action Tag)  &lt;</a:t>
            </a:r>
            <a:r>
              <a:rPr lang="en-US" b="1" dirty="0" err="1">
                <a:solidFill>
                  <a:srgbClr val="0EA294"/>
                </a:solidFill>
              </a:rPr>
              <a:t>jsp:</a:t>
            </a:r>
            <a:r>
              <a:rPr lang="en-US" dirty="0" err="1">
                <a:solidFill>
                  <a:srgbClr val="0EA294"/>
                </a:solidFill>
              </a:rPr>
              <a:t>forward</a:t>
            </a:r>
            <a:r>
              <a:rPr lang="en-US" dirty="0">
                <a:solidFill>
                  <a:srgbClr val="0EA294"/>
                </a:solidFill>
              </a:rPr>
              <a:t>   , </a:t>
            </a:r>
            <a:r>
              <a:rPr lang="en-US" b="1" dirty="0">
                <a:solidFill>
                  <a:srgbClr val="0EA294"/>
                </a:solidFill>
              </a:rPr>
              <a:t>&lt;</a:t>
            </a:r>
            <a:r>
              <a:rPr lang="en-US" b="1" dirty="0" err="1">
                <a:solidFill>
                  <a:srgbClr val="0EA294"/>
                </a:solidFill>
              </a:rPr>
              <a:t>jsp:</a:t>
            </a:r>
            <a:r>
              <a:rPr lang="en-US" dirty="0" err="1">
                <a:solidFill>
                  <a:srgbClr val="0EA294"/>
                </a:solidFill>
              </a:rPr>
              <a:t>include</a:t>
            </a:r>
            <a:endParaRPr lang="ko-KR" altLang="en-US" dirty="0">
              <a:solidFill>
                <a:srgbClr val="0EA294"/>
              </a:solidFill>
              <a:latin typeface="+mn-ea"/>
            </a:endParaRPr>
          </a:p>
          <a:p>
            <a:pPr>
              <a:lnSpc>
                <a:spcPts val="3300"/>
              </a:lnSpc>
              <a:buNone/>
            </a:pPr>
            <a:r>
              <a:rPr lang="en-US" altLang="ko-KR" dirty="0">
                <a:latin typeface="+mn-ea"/>
              </a:rPr>
              <a:t>6) </a:t>
            </a:r>
            <a:r>
              <a:rPr lang="ko-KR" altLang="en-US" dirty="0" err="1">
                <a:latin typeface="+mn-ea"/>
              </a:rPr>
              <a:t>커스텀</a:t>
            </a:r>
            <a:r>
              <a:rPr lang="ko-KR" altLang="en-US" dirty="0">
                <a:latin typeface="+mn-ea"/>
              </a:rPr>
              <a:t> 태그 </a:t>
            </a:r>
            <a:r>
              <a:rPr lang="en-US" altLang="ko-KR" dirty="0">
                <a:latin typeface="+mn-ea"/>
              </a:rPr>
              <a:t>(Custom Tag) </a:t>
            </a:r>
            <a:r>
              <a:rPr lang="ko-KR" altLang="en-US" dirty="0">
                <a:latin typeface="+mn-ea"/>
              </a:rPr>
              <a:t>와 표준 태그 라이브러리 </a:t>
            </a:r>
            <a:r>
              <a:rPr lang="en-US" altLang="ko-KR" b="1" dirty="0">
                <a:solidFill>
                  <a:srgbClr val="7030A0"/>
                </a:solidFill>
                <a:latin typeface="+mn-ea"/>
              </a:rPr>
              <a:t>(JSTL)</a:t>
            </a:r>
          </a:p>
          <a:p>
            <a:pPr>
              <a:lnSpc>
                <a:spcPts val="3300"/>
              </a:lnSpc>
              <a:buNone/>
            </a:pPr>
            <a:r>
              <a:rPr lang="en-US" altLang="ko-KR" dirty="0">
                <a:latin typeface="+mn-ea"/>
              </a:rPr>
              <a:t>7) </a:t>
            </a:r>
            <a:r>
              <a:rPr lang="ko-KR" altLang="en-US" dirty="0">
                <a:latin typeface="+mn-ea"/>
              </a:rPr>
              <a:t>표현언어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Experssion</a:t>
            </a:r>
            <a:r>
              <a:rPr lang="en-US" altLang="ko-KR" dirty="0">
                <a:latin typeface="+mn-ea"/>
              </a:rPr>
              <a:t> Language)  </a:t>
            </a:r>
            <a:r>
              <a:rPr lang="en-US" altLang="ko-KR" b="1" dirty="0">
                <a:solidFill>
                  <a:srgbClr val="7030A0"/>
                </a:solidFill>
                <a:latin typeface="+mn-ea"/>
              </a:rPr>
              <a:t>EL</a:t>
            </a:r>
          </a:p>
          <a:p>
            <a:pPr>
              <a:lnSpc>
                <a:spcPts val="3300"/>
              </a:lnSpc>
              <a:buNone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5914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기본 객체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537717"/>
              </p:ext>
            </p:extLst>
          </p:nvPr>
        </p:nvGraphicFramePr>
        <p:xfrm>
          <a:off x="457200" y="1000123"/>
          <a:ext cx="8229600" cy="530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6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81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기본 객체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실제 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request</a:t>
                      </a:r>
                      <a:endParaRPr lang="ko-KR" sz="2000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javax.servlet.http.HttpServletRequest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 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javax.servlet.ServletRequest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+mn-ea"/>
                          <a:ea typeface="+mn-ea"/>
                          <a:cs typeface="Times New Roman"/>
                        </a:rPr>
                        <a:t>클라이언트의 요청 정보를 저장한다</a:t>
                      </a: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response</a:t>
                      </a:r>
                      <a:endParaRPr lang="ko-KR" sz="1600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javax.servlet.http.HttpServletResponse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 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javax.servlet.ServletResponse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+mn-ea"/>
                          <a:ea typeface="+mn-ea"/>
                          <a:cs typeface="Times New Roman"/>
                        </a:rPr>
                        <a:t>응답 정보를 저장한다</a:t>
                      </a: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1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pageContext</a:t>
                      </a:r>
                      <a:endParaRPr lang="ko-KR" sz="16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javax.servlet.jsp.PageContext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페이지에 대한 정보를 저장한다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81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session</a:t>
                      </a:r>
                      <a:endParaRPr lang="ko-KR" sz="2000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javax.servlet.http.HttpSession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HTTP </a:t>
                      </a:r>
                      <a:r>
                        <a:rPr lang="ko-KR" sz="1600" b="1" kern="100">
                          <a:latin typeface="+mn-ea"/>
                          <a:ea typeface="+mn-ea"/>
                          <a:cs typeface="Times New Roman"/>
                        </a:rPr>
                        <a:t>세션 정보를 저장한다</a:t>
                      </a: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application</a:t>
                      </a:r>
                      <a:endParaRPr lang="ko-KR" sz="16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javax.servlet.ServletContext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웹 어플리케이션에 대한 정보를 저장한다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out</a:t>
                      </a:r>
                      <a:endParaRPr lang="ko-KR" sz="1600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javax.servlet.jsp.JspWriter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b="1" kern="100">
                          <a:latin typeface="+mn-ea"/>
                          <a:ea typeface="+mn-ea"/>
                          <a:cs typeface="Times New Roman"/>
                        </a:rPr>
                        <a:t>페이지가 생성하는 결과를 출력할 때 사용되는 출력 스트림이다</a:t>
                      </a:r>
                      <a:r>
                        <a:rPr lang="en-US" sz="1600" b="1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config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javax.servlet.ServletConfig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페이지에 대한 설정 정보를 저장한다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page</a:t>
                      </a:r>
                      <a:endParaRPr lang="ko-KR" sz="16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java.lang.Object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페이지를 구현한 자바 클래스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인스턴스이다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exception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java.lang.Throwable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예외 객체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에러 페이지에서만 사용된다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521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7774"/>
            <a:ext cx="8643998" cy="582594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*** </a:t>
            </a:r>
            <a:r>
              <a:rPr lang="ko-KR" altLang="en-US" sz="2000" b="1" dirty="0">
                <a:latin typeface="+mn-ea"/>
                <a:ea typeface="+mn-ea"/>
              </a:rPr>
              <a:t>응답상태코드</a:t>
            </a:r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337291"/>
              </p:ext>
            </p:extLst>
          </p:nvPr>
        </p:nvGraphicFramePr>
        <p:xfrm>
          <a:off x="421244" y="744112"/>
          <a:ext cx="8280920" cy="5832657"/>
        </p:xfrm>
        <a:graphic>
          <a:graphicData uri="http://schemas.openxmlformats.org/drawingml/2006/table">
            <a:tbl>
              <a:tblPr bandRow="1"/>
              <a:tblGrid>
                <a:gridCol w="895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5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5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Continue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클라이언트로부터 일부 요청을 받았으며 나머지 정보를 계속 요청함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200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OK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요청이 성공적으로 수행되었음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201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Created (PUT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메서드에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의해 원격지 서버에 파일이 정상적으로 생성됨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202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Accepted (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웹서버가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명령 수신함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203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Non-authoritative information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서버 클라이언트 요구 중 일부만 전송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204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No content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사용자 요구를 처리하였으나 전송할 데이터가 없음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301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Moved permanently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요청 </a:t>
                      </a:r>
                      <a:r>
                        <a:rPr lang="en-US" sz="1100" dirty="0"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정보를 타 </a:t>
                      </a:r>
                      <a:r>
                        <a:rPr lang="en-US" sz="1100" dirty="0"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에 요청함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302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Moved temporarily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요청 </a:t>
                      </a:r>
                      <a:r>
                        <a:rPr lang="en-US" sz="1100" dirty="0"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정보를 타 </a:t>
                      </a:r>
                      <a:r>
                        <a:rPr lang="en-US" sz="1100" dirty="0"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에 요청함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9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304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Not modified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컴퓨터 로컬의 캐시 정보를 이용함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대개 그림 파일 등은 웹 서버에게 요청하지 않음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400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Bad request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사용자의 잘못된 요청을 처리할 수 없음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401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Unauthorized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인증이 필요한 페이지를 요청한 경우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9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403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Forbidden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접근금지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디렉터리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리스팅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요청 및 관리자 페이지 접근 등을 차단하는 경우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404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Not found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요청한 페이지 없음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405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Method not allowed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허용되지 않는 </a:t>
                      </a:r>
                      <a:r>
                        <a:rPr lang="en-US" sz="1100" dirty="0">
                          <a:latin typeface="+mn-ea"/>
                          <a:ea typeface="+mn-ea"/>
                        </a:rPr>
                        <a:t>http method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407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Proxy authentication (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프락시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인증이 요구되는 경우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408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Request timeout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요청 시간 초과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410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Gone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영구적으로 사용 금지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412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Precondition failed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전체 조건 실패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>
                          <a:latin typeface="+mn-ea"/>
                          <a:ea typeface="+mn-ea"/>
                        </a:rPr>
                        <a:t>414</a:t>
                      </a:r>
                      <a:endParaRPr lang="ko-KR" altLang="en-US" sz="1100" b="1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Request-URL too long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요청된 </a:t>
                      </a:r>
                      <a:r>
                        <a:rPr lang="en-US" sz="1100" dirty="0"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길이가 긴 경우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500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Internal server error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내부 서버 오류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Not implemented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웹 서버가 처리할 수 없음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503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Service unavailable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서비스 제공 불가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504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Gateway timeout (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게이트웨이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시간초과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314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505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Meiryo"/>
                          <a:ea typeface="휴먼모음T"/>
                        </a:defRPr>
                      </a:lvl9pPr>
                    </a:lstStyle>
                    <a:p>
                      <a:r>
                        <a:rPr lang="en-US" sz="1100" dirty="0">
                          <a:latin typeface="+mn-ea"/>
                          <a:ea typeface="+mn-ea"/>
                        </a:rPr>
                        <a:t>HTTP version not supported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sz="1100" dirty="0">
                          <a:latin typeface="+mn-ea"/>
                          <a:ea typeface="+mn-ea"/>
                        </a:rPr>
                        <a:t>http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버전 지원되지 않음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3768" marR="53768" marT="17997" marB="1799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64B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59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구성 요소</a:t>
            </a:r>
            <a:endParaRPr lang="en-US" altLang="ko-KR" dirty="0"/>
          </a:p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endParaRPr lang="en-US" altLang="ko-KR" dirty="0"/>
          </a:p>
          <a:p>
            <a:r>
              <a:rPr lang="ko-KR" altLang="en-US" dirty="0"/>
              <a:t>스크립트 요소 와 </a:t>
            </a:r>
            <a:r>
              <a:rPr lang="en-US" altLang="ko-KR" dirty="0"/>
              <a:t>import </a:t>
            </a:r>
            <a:r>
              <a:rPr lang="ko-KR" altLang="en-US" dirty="0"/>
              <a:t>속성</a:t>
            </a:r>
            <a:endParaRPr lang="en-US" altLang="ko-KR" dirty="0"/>
          </a:p>
          <a:p>
            <a:r>
              <a:rPr lang="en-US" altLang="ko-KR" dirty="0"/>
              <a:t>request </a:t>
            </a:r>
            <a:r>
              <a:rPr lang="ko-KR" altLang="en-US" dirty="0"/>
              <a:t>기본 객체</a:t>
            </a:r>
            <a:endParaRPr lang="en-US" altLang="ko-KR" dirty="0"/>
          </a:p>
          <a:p>
            <a:r>
              <a:rPr lang="en-US" altLang="ko-KR" dirty="0"/>
              <a:t>response </a:t>
            </a:r>
            <a:r>
              <a:rPr lang="ko-KR" altLang="en-US" dirty="0"/>
              <a:t>기본 객체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JSP </a:t>
            </a:r>
            <a:r>
              <a:rPr lang="en-US" altLang="ko-KR" b="1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(Java Server Page) 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ko-KR" altLang="en-US" dirty="0"/>
              <a:t>의 특징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1"/>
            <a:r>
              <a:rPr lang="ko-KR" altLang="en-US" dirty="0"/>
              <a:t>자바 기반 </a:t>
            </a:r>
            <a:r>
              <a:rPr lang="ko-KR" altLang="en-US" dirty="0">
                <a:solidFill>
                  <a:srgbClr val="0000FF"/>
                </a:solidFill>
              </a:rPr>
              <a:t>스크립트 언어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자바의 기능을 그대로 사용 가능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HTTP</a:t>
            </a:r>
            <a:r>
              <a:rPr lang="ko-KR" altLang="en-US" dirty="0"/>
              <a:t>에 대한 클라이언트의 요청과 응답 처리 가능</a:t>
            </a:r>
            <a:endParaRPr lang="en-US" altLang="ko-KR" dirty="0"/>
          </a:p>
          <a:p>
            <a:pPr lvl="1"/>
            <a:r>
              <a:rPr lang="ko-KR" altLang="en-US" dirty="0"/>
              <a:t>웹 어플리케이션에서 </a:t>
            </a:r>
            <a:r>
              <a:rPr lang="ko-KR" altLang="en-US" b="1" dirty="0">
                <a:solidFill>
                  <a:srgbClr val="008000"/>
                </a:solidFill>
              </a:rPr>
              <a:t>결과 화면</a:t>
            </a:r>
            <a:r>
              <a:rPr lang="en-US" altLang="ko-KR" b="1" dirty="0">
                <a:solidFill>
                  <a:srgbClr val="008000"/>
                </a:solidFill>
              </a:rPr>
              <a:t>(View) </a:t>
            </a:r>
            <a:r>
              <a:rPr lang="ko-KR" altLang="en-US" dirty="0"/>
              <a:t>을 생성할 때 주로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82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를 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 언어에 기반하기 때문에 플랫폼에 독립적</a:t>
            </a:r>
            <a:endParaRPr lang="en-US" altLang="ko-KR" dirty="0"/>
          </a:p>
          <a:p>
            <a:pPr lvl="1"/>
            <a:r>
              <a:rPr lang="ko-KR" altLang="en-US" dirty="0" err="1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윈도우 등 </a:t>
            </a:r>
            <a:r>
              <a:rPr lang="ko-KR" altLang="en-US" dirty="0" err="1"/>
              <a:t>운영체제에</a:t>
            </a:r>
            <a:r>
              <a:rPr lang="ko-KR" altLang="en-US" dirty="0"/>
              <a:t> 상관없이 동작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자바 언어에 대한 깊은 이해 없이도 초기 학습 가능</a:t>
            </a:r>
            <a:endParaRPr lang="en-US" altLang="ko-KR" dirty="0"/>
          </a:p>
          <a:p>
            <a:pPr lvl="1"/>
            <a:r>
              <a:rPr lang="ko-KR" altLang="en-US" dirty="0"/>
              <a:t>스크립트 언어는 상대적으로 자바 언어보다 단순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스프링</a:t>
            </a:r>
            <a:r>
              <a:rPr lang="en-US" altLang="ko-KR" dirty="0"/>
              <a:t>(Spring)</a:t>
            </a:r>
            <a:r>
              <a:rPr lang="ko-KR" altLang="en-US" dirty="0"/>
              <a:t>이나 스트러츠</a:t>
            </a:r>
            <a:r>
              <a:rPr lang="en-US" altLang="ko-KR" dirty="0"/>
              <a:t>(Struts)</a:t>
            </a:r>
            <a:r>
              <a:rPr lang="ko-KR" altLang="en-US" dirty="0"/>
              <a:t>와 같은 프레임워크와 완벽하게 연동</a:t>
            </a:r>
          </a:p>
        </p:txBody>
      </p:sp>
    </p:spTree>
    <p:extLst>
      <p:ext uri="{BB962C8B-B14F-4D97-AF65-F5344CB8AC3E}">
        <p14:creationId xmlns:p14="http://schemas.microsoft.com/office/powerpoint/2010/main" val="49838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</p:spPr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구성 요소</a:t>
            </a:r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 rot="21600000">
            <a:off x="214282" y="1000108"/>
            <a:ext cx="8686800" cy="5597244"/>
          </a:xfrm>
        </p:spPr>
        <p:txBody>
          <a:bodyPr>
            <a:noAutofit/>
          </a:bodyPr>
          <a:lstStyle/>
          <a:p>
            <a:pPr>
              <a:lnSpc>
                <a:spcPts val="3300"/>
              </a:lnSpc>
              <a:buNone/>
            </a:pPr>
            <a:r>
              <a:rPr lang="en-US" altLang="ko-KR" dirty="0">
                <a:latin typeface="+mn-ea"/>
              </a:rPr>
              <a:t>1) Html Tag </a:t>
            </a:r>
            <a:br>
              <a:rPr lang="en-US" altLang="ko-KR" dirty="0">
                <a:latin typeface="+mn-ea"/>
              </a:rPr>
            </a:br>
            <a:r>
              <a:rPr lang="en-US" altLang="ko-KR" sz="1800" dirty="0">
                <a:latin typeface="+mn-ea"/>
              </a:rPr>
              <a:t>=&gt; </a:t>
            </a:r>
            <a:r>
              <a:rPr lang="ko-KR" altLang="en-US" sz="1800" dirty="0">
                <a:latin typeface="+mn-ea"/>
              </a:rPr>
              <a:t>결과 </a:t>
            </a:r>
            <a:r>
              <a:rPr lang="en-US" altLang="ko-KR" sz="1800" dirty="0">
                <a:latin typeface="+mn-ea"/>
              </a:rPr>
              <a:t>View </a:t>
            </a:r>
            <a:r>
              <a:rPr lang="ko-KR" altLang="en-US" sz="1800" dirty="0">
                <a:latin typeface="+mn-ea"/>
              </a:rPr>
              <a:t>만 </a:t>
            </a:r>
            <a:r>
              <a:rPr lang="en-US" altLang="ko-KR" sz="1800" dirty="0">
                <a:latin typeface="+mn-ea"/>
              </a:rPr>
              <a:t>=&gt; </a:t>
            </a:r>
            <a:r>
              <a:rPr lang="ko-KR" altLang="en-US" sz="1800" dirty="0">
                <a:latin typeface="+mn-ea"/>
              </a:rPr>
              <a:t>화면분할 등 공통디자인 부분 </a:t>
            </a:r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=&gt; </a:t>
            </a:r>
            <a:r>
              <a:rPr lang="en-US" altLang="ko-KR" sz="1800" dirty="0" err="1">
                <a:latin typeface="+mn-ea"/>
              </a:rPr>
              <a:t>css</a:t>
            </a:r>
            <a:r>
              <a:rPr lang="en-US" altLang="ko-KR" sz="1800" dirty="0">
                <a:latin typeface="+mn-ea"/>
              </a:rPr>
              <a:t>, JavaScript, </a:t>
            </a:r>
            <a:r>
              <a:rPr lang="en-US" altLang="ko-KR" sz="1800" dirty="0" err="1">
                <a:latin typeface="+mn-ea"/>
              </a:rPr>
              <a:t>JQuery</a:t>
            </a:r>
            <a:r>
              <a:rPr lang="en-US" altLang="ko-KR" sz="1800" dirty="0">
                <a:latin typeface="+mn-ea"/>
              </a:rPr>
              <a:t> ....</a:t>
            </a:r>
            <a:endParaRPr lang="ko-KR" altLang="en-US" sz="1800" dirty="0">
              <a:latin typeface="+mn-ea"/>
            </a:endParaRPr>
          </a:p>
          <a:p>
            <a:pPr>
              <a:lnSpc>
                <a:spcPts val="3300"/>
              </a:lnSpc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 err="1">
                <a:latin typeface="+mn-ea"/>
              </a:rPr>
              <a:t>디렉티브</a:t>
            </a:r>
            <a:r>
              <a:rPr lang="ko-KR" altLang="en-US" dirty="0">
                <a:latin typeface="+mn-ea"/>
              </a:rPr>
              <a:t> </a:t>
            </a:r>
            <a:r>
              <a:rPr lang="en-US" sz="1400" dirty="0">
                <a:latin typeface="+mn-ea"/>
              </a:rPr>
              <a:t>(Directive: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공식적인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지시</a:t>
            </a:r>
            <a:r>
              <a:rPr lang="en-US" sz="1400" dirty="0">
                <a:latin typeface="+mn-ea"/>
              </a:rPr>
              <a:t> ) </a:t>
            </a:r>
            <a:r>
              <a:rPr lang="en-US" altLang="ko-KR" sz="1800" dirty="0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&lt;%@ page, &lt;%@ include, &lt;%@ </a:t>
            </a:r>
            <a:r>
              <a:rPr lang="en-US" altLang="ko-KR" sz="1800" dirty="0" err="1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taglib</a:t>
            </a:r>
            <a:r>
              <a:rPr lang="en-US" altLang="ko-KR" sz="1800" dirty="0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 </a:t>
            </a:r>
            <a:endParaRPr lang="ko-KR" altLang="en-US" sz="1800" dirty="0">
              <a:latin typeface="+mn-ea"/>
            </a:endParaRPr>
          </a:p>
          <a:p>
            <a:pPr>
              <a:lnSpc>
                <a:spcPts val="3300"/>
              </a:lnSpc>
              <a:buNone/>
            </a:pPr>
            <a:r>
              <a:rPr lang="en-US" altLang="ko-KR" dirty="0">
                <a:latin typeface="+mn-ea"/>
              </a:rPr>
              <a:t>3) 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스크립트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sz="1800" dirty="0">
                <a:latin typeface="+mn-ea"/>
              </a:rPr>
              <a:t>=&gt; </a:t>
            </a:r>
            <a:r>
              <a:rPr lang="en-US" altLang="ko-KR" sz="1800" dirty="0" err="1">
                <a:latin typeface="+mn-ea"/>
              </a:rPr>
              <a:t>Scriptlet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자바코드</a:t>
            </a:r>
            <a:r>
              <a:rPr lang="en-US" altLang="ko-KR" sz="1800" dirty="0">
                <a:latin typeface="+mn-ea"/>
              </a:rPr>
              <a:t>)   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</a:rPr>
              <a:t>&lt;%</a:t>
            </a:r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=&gt; Expression(</a:t>
            </a:r>
            <a:r>
              <a:rPr lang="ko-KR" altLang="en-US" sz="1800" dirty="0" err="1">
                <a:latin typeface="+mn-ea"/>
              </a:rPr>
              <a:t>표현식</a:t>
            </a:r>
            <a:r>
              <a:rPr lang="en-US" altLang="ko-KR" sz="1800" dirty="0">
                <a:latin typeface="+mn-ea"/>
              </a:rPr>
              <a:t>)   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</a:rPr>
              <a:t>&lt;%=</a:t>
            </a:r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=&gt; Declaration(</a:t>
            </a:r>
            <a:r>
              <a:rPr lang="ko-KR" altLang="en-US" sz="1800" dirty="0" err="1">
                <a:latin typeface="+mn-ea"/>
              </a:rPr>
              <a:t>선언부</a:t>
            </a:r>
            <a:r>
              <a:rPr lang="en-US" altLang="ko-KR" sz="1800" dirty="0">
                <a:latin typeface="+mn-ea"/>
              </a:rPr>
              <a:t>)  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</a:rPr>
              <a:t>&lt;%!</a:t>
            </a:r>
          </a:p>
          <a:p>
            <a:pPr>
              <a:lnSpc>
                <a:spcPts val="3300"/>
              </a:lnSpc>
              <a:buNone/>
            </a:pPr>
            <a:r>
              <a:rPr lang="en-US" altLang="ko-KR" dirty="0">
                <a:latin typeface="+mn-ea"/>
              </a:rPr>
              <a:t>4) 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기본객체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(Implicit Object) :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request, session, out, ….</a:t>
            </a:r>
            <a:endParaRPr lang="ko-KR" altLang="en-US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300"/>
              </a:lnSpc>
              <a:buNone/>
            </a:pPr>
            <a:r>
              <a:rPr lang="en-US" altLang="ko-KR" dirty="0">
                <a:latin typeface="+mn-ea"/>
              </a:rPr>
              <a:t>5) </a:t>
            </a:r>
            <a:r>
              <a:rPr lang="ko-KR" altLang="en-US" dirty="0">
                <a:latin typeface="+mn-ea"/>
              </a:rPr>
              <a:t>표준액션태그 </a:t>
            </a:r>
            <a:r>
              <a:rPr lang="en-US" b="1" dirty="0">
                <a:solidFill>
                  <a:srgbClr val="0EA294"/>
                </a:solidFill>
              </a:rPr>
              <a:t>(Action Tag)  &lt;</a:t>
            </a:r>
            <a:r>
              <a:rPr lang="en-US" b="1" dirty="0" err="1">
                <a:solidFill>
                  <a:srgbClr val="0EA294"/>
                </a:solidFill>
              </a:rPr>
              <a:t>jsp:</a:t>
            </a:r>
            <a:r>
              <a:rPr lang="en-US" dirty="0" err="1">
                <a:solidFill>
                  <a:srgbClr val="0EA294"/>
                </a:solidFill>
              </a:rPr>
              <a:t>forward</a:t>
            </a:r>
            <a:r>
              <a:rPr lang="en-US" dirty="0">
                <a:solidFill>
                  <a:srgbClr val="0EA294"/>
                </a:solidFill>
              </a:rPr>
              <a:t>   , </a:t>
            </a:r>
            <a:r>
              <a:rPr lang="en-US" b="1" dirty="0">
                <a:solidFill>
                  <a:srgbClr val="0EA294"/>
                </a:solidFill>
              </a:rPr>
              <a:t>&lt;</a:t>
            </a:r>
            <a:r>
              <a:rPr lang="en-US" b="1" dirty="0" err="1">
                <a:solidFill>
                  <a:srgbClr val="0EA294"/>
                </a:solidFill>
              </a:rPr>
              <a:t>jsp:</a:t>
            </a:r>
            <a:r>
              <a:rPr lang="en-US" dirty="0" err="1">
                <a:solidFill>
                  <a:srgbClr val="0EA294"/>
                </a:solidFill>
              </a:rPr>
              <a:t>include</a:t>
            </a:r>
            <a:endParaRPr lang="ko-KR" altLang="en-US" dirty="0">
              <a:solidFill>
                <a:srgbClr val="0EA294"/>
              </a:solidFill>
              <a:latin typeface="+mn-ea"/>
            </a:endParaRPr>
          </a:p>
          <a:p>
            <a:pPr>
              <a:lnSpc>
                <a:spcPts val="3300"/>
              </a:lnSpc>
              <a:buNone/>
            </a:pPr>
            <a:r>
              <a:rPr lang="en-US" altLang="ko-KR" dirty="0">
                <a:latin typeface="+mn-ea"/>
              </a:rPr>
              <a:t>6) </a:t>
            </a:r>
            <a:r>
              <a:rPr lang="ko-KR" altLang="en-US" dirty="0" err="1">
                <a:latin typeface="+mn-ea"/>
              </a:rPr>
              <a:t>커스텀</a:t>
            </a:r>
            <a:r>
              <a:rPr lang="ko-KR" altLang="en-US" dirty="0">
                <a:latin typeface="+mn-ea"/>
              </a:rPr>
              <a:t> 태그 </a:t>
            </a:r>
            <a:r>
              <a:rPr lang="en-US" altLang="ko-KR" dirty="0">
                <a:latin typeface="+mn-ea"/>
              </a:rPr>
              <a:t>(Custom Tag) </a:t>
            </a:r>
            <a:r>
              <a:rPr lang="ko-KR" altLang="en-US" dirty="0">
                <a:latin typeface="+mn-ea"/>
              </a:rPr>
              <a:t>와 표준 태그 라이브러리 </a:t>
            </a:r>
            <a:r>
              <a:rPr lang="en-US" altLang="ko-KR" b="1" dirty="0">
                <a:solidFill>
                  <a:srgbClr val="7030A0"/>
                </a:solidFill>
                <a:latin typeface="+mn-ea"/>
              </a:rPr>
              <a:t>(JSTL)</a:t>
            </a:r>
          </a:p>
          <a:p>
            <a:pPr>
              <a:lnSpc>
                <a:spcPts val="3300"/>
              </a:lnSpc>
              <a:buNone/>
            </a:pPr>
            <a:r>
              <a:rPr lang="en-US" altLang="ko-KR" dirty="0">
                <a:latin typeface="+mn-ea"/>
              </a:rPr>
              <a:t>7) </a:t>
            </a:r>
            <a:r>
              <a:rPr lang="ko-KR" altLang="en-US" dirty="0">
                <a:latin typeface="+mn-ea"/>
              </a:rPr>
              <a:t>표현언어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Experssion</a:t>
            </a:r>
            <a:r>
              <a:rPr lang="en-US" altLang="ko-KR" dirty="0">
                <a:latin typeface="+mn-ea"/>
              </a:rPr>
              <a:t> Language)  </a:t>
            </a:r>
            <a:r>
              <a:rPr lang="en-US" altLang="ko-KR" b="1" dirty="0">
                <a:solidFill>
                  <a:srgbClr val="7030A0"/>
                </a:solidFill>
                <a:latin typeface="+mn-ea"/>
              </a:rPr>
              <a:t>EL</a:t>
            </a:r>
          </a:p>
          <a:p>
            <a:pPr>
              <a:lnSpc>
                <a:spcPts val="3300"/>
              </a:lnSpc>
              <a:buNone/>
            </a:pPr>
            <a:endParaRPr lang="ko-KR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코드의 일반적 구성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0034" y="1000108"/>
            <a:ext cx="7429552" cy="5440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&lt;%@ page </a:t>
            </a:r>
            <a:r>
              <a:rPr lang="en-US" dirty="0" err="1"/>
              <a:t>contentType</a:t>
            </a:r>
            <a:r>
              <a:rPr lang="en-US" dirty="0"/>
              <a:t> = "text/html; </a:t>
            </a:r>
            <a:r>
              <a:rPr lang="en-US" dirty="0" err="1"/>
              <a:t>charset</a:t>
            </a:r>
            <a:r>
              <a:rPr lang="en-US" dirty="0"/>
              <a:t>=</a:t>
            </a:r>
            <a:r>
              <a:rPr lang="en-US" dirty="0" err="1"/>
              <a:t>euc-kr</a:t>
            </a:r>
            <a:r>
              <a:rPr lang="en-US" dirty="0"/>
              <a:t>" %&gt;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&lt;html&gt;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&lt;head&gt;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  &lt;title&gt;HTML </a:t>
            </a:r>
            <a:r>
              <a:rPr lang="ko-KR" altLang="en-US" dirty="0"/>
              <a:t>문서의 제목</a:t>
            </a:r>
            <a:r>
              <a:rPr lang="en-US" dirty="0"/>
              <a:t>&lt;/title&gt;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&lt;/head&gt;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&lt;body&gt;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&lt;%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    String </a:t>
            </a:r>
            <a:r>
              <a:rPr lang="en-US" dirty="0" err="1"/>
              <a:t>bookTitle</a:t>
            </a:r>
            <a:r>
              <a:rPr lang="en-US" dirty="0"/>
              <a:t> = "</a:t>
            </a:r>
            <a:r>
              <a:rPr lang="en-US" dirty="0" err="1"/>
              <a:t>JSP</a:t>
            </a:r>
            <a:r>
              <a:rPr lang="en-US" dirty="0"/>
              <a:t> </a:t>
            </a:r>
            <a:r>
              <a:rPr lang="ko-KR" altLang="en-US" dirty="0"/>
              <a:t>프로그래밍</a:t>
            </a:r>
            <a:r>
              <a:rPr lang="en-US" dirty="0"/>
              <a:t>";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    String author = "</a:t>
            </a:r>
            <a:r>
              <a:rPr lang="ko-KR" altLang="en-US" dirty="0"/>
              <a:t>최범균</a:t>
            </a:r>
            <a:r>
              <a:rPr lang="en-US" dirty="0"/>
              <a:t>";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%&gt;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&lt;b&gt;&lt;%= </a:t>
            </a:r>
            <a:r>
              <a:rPr lang="en-US" dirty="0" err="1"/>
              <a:t>bookTitle</a:t>
            </a:r>
            <a:r>
              <a:rPr lang="en-US" dirty="0"/>
              <a:t> %&gt;&lt;/b&gt;(&lt;%= author %&gt;)</a:t>
            </a:r>
            <a:r>
              <a:rPr lang="ko-KR" altLang="en-US" dirty="0"/>
              <a:t>입니다</a:t>
            </a:r>
            <a:r>
              <a:rPr lang="en-US" dirty="0"/>
              <a:t>.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&lt;/body&gt;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/>
              <a:t>&lt;/html&gt;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715140" y="714356"/>
            <a:ext cx="1928794" cy="10001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설정 부분</a:t>
            </a:r>
            <a:endParaRPr lang="en-US" altLang="ko-KR" sz="1600" dirty="0"/>
          </a:p>
          <a:p>
            <a:r>
              <a:rPr lang="en-US" sz="1600" dirty="0" err="1"/>
              <a:t>JSP</a:t>
            </a:r>
            <a:r>
              <a:rPr lang="en-US" sz="1600" dirty="0"/>
              <a:t> </a:t>
            </a:r>
            <a:r>
              <a:rPr lang="ko-KR" altLang="en-US" sz="1600" dirty="0"/>
              <a:t>페이지에 대한</a:t>
            </a:r>
            <a:endParaRPr lang="en-US" altLang="ko-KR" sz="1600" dirty="0"/>
          </a:p>
          <a:p>
            <a:r>
              <a:rPr lang="ko-KR" altLang="en-US" sz="1600" dirty="0"/>
              <a:t>설정 정보</a:t>
            </a: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4214810" y="3857628"/>
            <a:ext cx="4572032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72264" y="2928934"/>
            <a:ext cx="15600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생성 부분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HTML </a:t>
            </a:r>
            <a:r>
              <a:rPr lang="ko-KR" altLang="en-US" sz="1600" dirty="0"/>
              <a:t>코드 및 </a:t>
            </a:r>
            <a:endParaRPr lang="en-US" altLang="ko-KR" sz="1600" dirty="0"/>
          </a:p>
          <a:p>
            <a:r>
              <a:rPr lang="en-US" altLang="ko-KR" sz="1600" dirty="0" err="1"/>
              <a:t>JSP</a:t>
            </a:r>
            <a:r>
              <a:rPr lang="en-US" altLang="ko-KR" sz="1600" dirty="0"/>
              <a:t> </a:t>
            </a:r>
            <a:r>
              <a:rPr lang="ko-KR" altLang="en-US" sz="1600" dirty="0"/>
              <a:t>스크립트</a:t>
            </a:r>
          </a:p>
        </p:txBody>
      </p:sp>
      <p:cxnSp>
        <p:nvCxnSpPr>
          <p:cNvPr id="14" name="직선 연결선 13"/>
          <p:cNvCxnSpPr/>
          <p:nvPr/>
        </p:nvCxnSpPr>
        <p:spPr>
          <a:xfrm rot="5400000">
            <a:off x="6429388" y="1285860"/>
            <a:ext cx="57150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1354162"/>
          </a:xfrm>
        </p:spPr>
        <p:txBody>
          <a:bodyPr>
            <a:normAutofit fontScale="90000"/>
          </a:bodyPr>
          <a:lstStyle/>
          <a:p>
            <a:pPr marL="446088" indent="-446088"/>
            <a:r>
              <a:rPr lang="ko-KR" altLang="en-US" dirty="0" err="1"/>
              <a:t>디렉티브</a:t>
            </a:r>
            <a:r>
              <a:rPr lang="en-US" altLang="ko-KR" dirty="0"/>
              <a:t>(Directive, </a:t>
            </a:r>
            <a:r>
              <a:rPr lang="ko-KR" altLang="en-US" dirty="0"/>
              <a:t>지시어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지시어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  <a:ea typeface="+mn-ea"/>
              </a:rPr>
              <a:t>(directive)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는 컨테이너가 페이지를 자바 코드로 변환할 때 필요한 지시사항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endParaRPr lang="ko-KR" altLang="en-US" sz="18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01306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 대한 설정 정보를 지정</a:t>
            </a:r>
            <a:endParaRPr lang="en-US" altLang="ko-KR" dirty="0"/>
          </a:p>
          <a:p>
            <a:r>
              <a:rPr lang="ko-KR" altLang="en-US" dirty="0" err="1"/>
              <a:t>디렉티브</a:t>
            </a:r>
            <a:r>
              <a:rPr lang="ko-KR" altLang="en-US" dirty="0"/>
              <a:t> 구문</a:t>
            </a:r>
            <a:endParaRPr lang="en-US" altLang="ko-KR" dirty="0"/>
          </a:p>
          <a:p>
            <a:pPr lvl="1"/>
            <a:r>
              <a:rPr lang="en-US" dirty="0"/>
              <a:t>&lt;%@ </a:t>
            </a:r>
            <a:r>
              <a:rPr lang="ko-KR" altLang="en-US" dirty="0" err="1"/>
              <a:t>디렉티브이름</a:t>
            </a:r>
            <a:r>
              <a:rPr lang="ko-KR" altLang="en-US" dirty="0"/>
              <a:t> 속성</a:t>
            </a:r>
            <a:r>
              <a:rPr lang="en-US" dirty="0"/>
              <a:t>1="</a:t>
            </a:r>
            <a:r>
              <a:rPr lang="ko-KR" altLang="en-US" dirty="0"/>
              <a:t>값</a:t>
            </a:r>
            <a:r>
              <a:rPr lang="en-US" dirty="0"/>
              <a:t>1" </a:t>
            </a:r>
            <a:r>
              <a:rPr lang="ko-KR" altLang="en-US" dirty="0"/>
              <a:t>속성</a:t>
            </a:r>
            <a:r>
              <a:rPr lang="en-US" dirty="0"/>
              <a:t>2="</a:t>
            </a:r>
            <a:r>
              <a:rPr lang="ko-KR" altLang="en-US" dirty="0"/>
              <a:t>값</a:t>
            </a:r>
            <a:r>
              <a:rPr lang="en-US" dirty="0"/>
              <a:t>2" ... %&gt;</a:t>
            </a:r>
            <a:endParaRPr lang="ko-KR" altLang="en-US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en-US" dirty="0"/>
              <a:t>&lt;%@ page </a:t>
            </a:r>
            <a:r>
              <a:rPr lang="en-US" dirty="0" err="1"/>
              <a:t>contentType</a:t>
            </a:r>
            <a:r>
              <a:rPr lang="en-US" dirty="0"/>
              <a:t> = "text/html; </a:t>
            </a:r>
            <a:r>
              <a:rPr lang="en-US" dirty="0" err="1"/>
              <a:t>charset</a:t>
            </a:r>
            <a:r>
              <a:rPr lang="en-US" dirty="0"/>
              <a:t>=</a:t>
            </a:r>
            <a:r>
              <a:rPr lang="en-US" dirty="0" err="1"/>
              <a:t>euc-kr</a:t>
            </a:r>
            <a:r>
              <a:rPr lang="en-US" dirty="0"/>
              <a:t>" %&gt;</a:t>
            </a:r>
          </a:p>
          <a:p>
            <a:r>
              <a:rPr lang="ko-KR" altLang="en-US" dirty="0"/>
              <a:t>제공 </a:t>
            </a:r>
            <a:r>
              <a:rPr lang="ko-KR" altLang="en-US" dirty="0" err="1"/>
              <a:t>디렉티브</a:t>
            </a:r>
            <a:endParaRPr lang="en-US" altLang="ko-KR" dirty="0"/>
          </a:p>
          <a:p>
            <a:pPr lvl="1"/>
            <a:r>
              <a:rPr lang="en-US" altLang="ko-KR" b="1" dirty="0"/>
              <a:t>page </a:t>
            </a:r>
            <a:r>
              <a:rPr lang="en-US" altLang="ko-KR" dirty="0"/>
              <a:t>: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 대한 정보를 지정</a:t>
            </a:r>
            <a:endParaRPr lang="en-US" altLang="ko-KR" dirty="0"/>
          </a:p>
          <a:p>
            <a:pPr lvl="2"/>
            <a:r>
              <a:rPr lang="ko-KR" altLang="en-US" dirty="0"/>
              <a:t>문서의 타입</a:t>
            </a:r>
            <a:r>
              <a:rPr lang="en-US" altLang="ko-KR" dirty="0"/>
              <a:t>, </a:t>
            </a:r>
            <a:r>
              <a:rPr lang="ko-KR" altLang="en-US" dirty="0"/>
              <a:t>출력 버퍼의 크기</a:t>
            </a:r>
            <a:r>
              <a:rPr lang="en-US" altLang="ko-KR" dirty="0"/>
              <a:t>, </a:t>
            </a:r>
            <a:r>
              <a:rPr lang="ko-KR" altLang="en-US" dirty="0"/>
              <a:t>에러 페이지 등 정보 지정</a:t>
            </a:r>
            <a:endParaRPr lang="en-US" altLang="ko-KR" dirty="0"/>
          </a:p>
          <a:p>
            <a:pPr lvl="1"/>
            <a:r>
              <a:rPr lang="en-US" altLang="ko-KR" b="1" dirty="0" err="1"/>
              <a:t>taglib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사용할 태그 라이브러리를 지정</a:t>
            </a:r>
            <a:endParaRPr lang="en-US" altLang="ko-KR" dirty="0"/>
          </a:p>
          <a:p>
            <a:pPr lvl="1"/>
            <a:r>
              <a:rPr lang="en-US" altLang="ko-KR" b="1" dirty="0"/>
              <a:t>include </a:t>
            </a:r>
            <a:r>
              <a:rPr lang="en-US" altLang="ko-KR" dirty="0"/>
              <a:t>: </a:t>
            </a:r>
            <a:r>
              <a:rPr lang="ko-KR" altLang="en-US" dirty="0"/>
              <a:t>다른 문서를 포함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5225</TotalTime>
  <Words>2014</Words>
  <Application>Microsoft Office PowerPoint</Application>
  <PresentationFormat>화면 슬라이드 쇼(4:3)</PresentationFormat>
  <Paragraphs>497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7" baseType="lpstr">
      <vt:lpstr>HY수평선B</vt:lpstr>
      <vt:lpstr>Meiryo</vt:lpstr>
      <vt:lpstr>맑은 고딕</vt:lpstr>
      <vt:lpstr>바탕</vt:lpstr>
      <vt:lpstr>새굴림</vt:lpstr>
      <vt:lpstr>휴먼모음T</vt:lpstr>
      <vt:lpstr>Arial</vt:lpstr>
      <vt:lpstr>Consolas</vt:lpstr>
      <vt:lpstr>Times New Roman</vt:lpstr>
      <vt:lpstr>Wingdings</vt:lpstr>
      <vt:lpstr>Office 테마</vt:lpstr>
      <vt:lpstr>JSP로 시작하는 웹 프로그래밍 (교재 3,4장)</vt:lpstr>
      <vt:lpstr>PowerPoint 프레젠테이션</vt:lpstr>
      <vt:lpstr>PowerPoint 프레젠테이션</vt:lpstr>
      <vt:lpstr>TOC</vt:lpstr>
      <vt:lpstr>JSP (Java Server Page)  의 특징</vt:lpstr>
      <vt:lpstr>JSP를 사용하는 이유</vt:lpstr>
      <vt:lpstr>JSP 구성 요소</vt:lpstr>
      <vt:lpstr>JSP 코드의 일반적 구성</vt:lpstr>
      <vt:lpstr>디렉티브(Directive, 지시어)  지시어(directive)는 컨테이너가 페이지를 자바 코드로 변환할 때 필요한 지시사항.</vt:lpstr>
      <vt:lpstr>page 디렉티브</vt:lpstr>
      <vt:lpstr>page 디렉티브: contentType 속성과 캐릭터 셋</vt:lpstr>
      <vt:lpstr>PowerPoint 프레젠테이션</vt:lpstr>
      <vt:lpstr>page 디렉티브: import 속성</vt:lpstr>
      <vt:lpstr>스크립트 요소</vt:lpstr>
      <vt:lpstr>스크립트릿(Scriptlet)</vt:lpstr>
      <vt:lpstr>표현식(Expression)</vt:lpstr>
      <vt:lpstr>선언부(Declaration)</vt:lpstr>
      <vt:lpstr>선언부와 파라미터 값 전달</vt:lpstr>
      <vt:lpstr>기본 객체(implicit object)</vt:lpstr>
      <vt:lpstr>주요 기본 객체</vt:lpstr>
      <vt:lpstr>request 기본 객체</vt:lpstr>
      <vt:lpstr>request 기본 객체 - 주요 정보 제공 메서드</vt:lpstr>
      <vt:lpstr>요청 파라미터</vt:lpstr>
      <vt:lpstr>request 기본 객체 - 파라미터 읽기 메서드</vt:lpstr>
      <vt:lpstr>GET 방식(METHOD)/POST 방식(METHOD)</vt:lpstr>
      <vt:lpstr>파라미터 값의 인코딩/디코딩</vt:lpstr>
      <vt:lpstr>request 기본 객체 - 요청 헤더 정보 읽기</vt:lpstr>
      <vt:lpstr>request 기본 객체 - 요청 헤더 정보 읽기</vt:lpstr>
      <vt:lpstr>response 기본 객체</vt:lpstr>
      <vt:lpstr>*** 응답상태코드</vt:lpstr>
      <vt:lpstr>response 기본 객체 - 헤더 설정 메서드</vt:lpstr>
      <vt:lpstr>리다이렉트(Redirect)</vt:lpstr>
      <vt:lpstr>문서 이동  Include Directive : 다른 문서를 포함</vt:lpstr>
      <vt:lpstr>JSP 구성 요소</vt:lpstr>
      <vt:lpstr>주요 기본 객체</vt:lpstr>
      <vt:lpstr>*** 응답상태코드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user</cp:lastModifiedBy>
  <cp:revision>137</cp:revision>
  <dcterms:created xsi:type="dcterms:W3CDTF">2006-10-05T04:04:58Z</dcterms:created>
  <dcterms:modified xsi:type="dcterms:W3CDTF">2022-04-05T07:45:23Z</dcterms:modified>
</cp:coreProperties>
</file>