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6" r:id="rId2"/>
    <p:sldId id="267" r:id="rId3"/>
    <p:sldId id="32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327" r:id="rId14"/>
    <p:sldId id="277" r:id="rId15"/>
    <p:sldId id="311" r:id="rId16"/>
    <p:sldId id="312" r:id="rId17"/>
    <p:sldId id="31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9" autoAdjust="0"/>
    <p:restoredTop sz="85749" autoAdjust="0"/>
  </p:normalViewPr>
  <p:slideViewPr>
    <p:cSldViewPr>
      <p:cViewPr>
        <p:scale>
          <a:sx n="100" d="100"/>
          <a:sy n="100" d="100"/>
        </p:scale>
        <p:origin x="9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DB188-C61E-46E7-AC85-2ED664778CCC}" type="datetimeFigureOut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73D04-70F6-4B94-86D8-1D073A466F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79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C3AC-7F47-41D9-9776-FA1320A90DD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8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C3AC-7F47-41D9-9776-FA1320A90DD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072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C3AC-7F47-41D9-9776-FA1320A90DD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627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모든 테이블이 </a:t>
            </a:r>
            <a:r>
              <a:rPr lang="en-US" altLang="ko-KR" dirty="0" err="1" smtClean="0"/>
              <a:t>fk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가질필요는</a:t>
            </a:r>
            <a:r>
              <a:rPr lang="ko-KR" altLang="en-US" dirty="0" smtClean="0"/>
              <a:t> 없음 </a:t>
            </a:r>
            <a:r>
              <a:rPr lang="en-US" altLang="ko-KR" dirty="0" err="1" smtClean="0"/>
              <a:t>fk</a:t>
            </a:r>
            <a:r>
              <a:rPr lang="ko-KR" altLang="en-US" dirty="0" smtClean="0"/>
              <a:t>는 참조를 위해 존재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73D04-70F6-4B94-86D8-1D073A466F8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246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C3AC-7F47-41D9-9776-FA1320A90DD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78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스키마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모양을 유지하는 것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데이터베이스 상태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모양이 바뀔 수 있는 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C3AC-7F47-41D9-9776-FA1320A90DD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115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시스템 카탈로그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시스템 </a:t>
            </a:r>
            <a:r>
              <a:rPr lang="ko-KR" altLang="en-US" dirty="0" err="1" smtClean="0"/>
              <a:t>딕셔너리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안에 스키마 정보가 </a:t>
            </a:r>
            <a:r>
              <a:rPr lang="ko-KR" altLang="en-US" dirty="0" err="1" smtClean="0"/>
              <a:t>관리되어짐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C3AC-7F47-41D9-9776-FA1320A90DD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376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무결성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데이터에 결점이 없어야 한다</a:t>
            </a:r>
            <a:r>
              <a:rPr lang="en-US" altLang="ko-KR" dirty="0" smtClean="0"/>
              <a:t>. -&gt; </a:t>
            </a:r>
            <a:r>
              <a:rPr lang="ko-KR" altLang="en-US" dirty="0" smtClean="0"/>
              <a:t>정확성 </a:t>
            </a:r>
            <a:r>
              <a:rPr lang="en-US" altLang="ko-KR" dirty="0" smtClean="0"/>
              <a:t>/ </a:t>
            </a:r>
            <a:r>
              <a:rPr lang="en-US" altLang="ko-KR" dirty="0" err="1" smtClean="0"/>
              <a:t>ui</a:t>
            </a:r>
            <a:r>
              <a:rPr lang="ko-KR" altLang="en-US" dirty="0" smtClean="0"/>
              <a:t>에서 최대한 </a:t>
            </a:r>
            <a:r>
              <a:rPr lang="ko-KR" altLang="en-US" dirty="0" err="1" smtClean="0"/>
              <a:t>걸러주기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질의어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구문이 어렵지 않아야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C3AC-7F47-41D9-9776-FA1320A90DD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518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C3AC-7F47-41D9-9776-FA1320A90DD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646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C3AC-7F47-41D9-9776-FA1320A90DD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55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C3AC-7F47-41D9-9776-FA1320A90DD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646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8C3AC-7F47-41D9-9776-FA1320A90DD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92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응용 </a:t>
            </a:r>
            <a:r>
              <a:rPr lang="en-US" altLang="ko-KR" dirty="0"/>
              <a:t>SW </a:t>
            </a:r>
            <a:r>
              <a:rPr lang="ko-KR" altLang="en-US" dirty="0"/>
              <a:t>기초 기술 활용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데이터베이스 기초 활용하기</a:t>
            </a:r>
          </a:p>
        </p:txBody>
      </p:sp>
    </p:spTree>
    <p:extLst>
      <p:ext uri="{BB962C8B-B14F-4D97-AF65-F5344CB8AC3E}">
        <p14:creationId xmlns:p14="http://schemas.microsoft.com/office/powerpoint/2010/main" val="2479211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09464" y="34664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파일 시스템 </a:t>
            </a:r>
            <a:r>
              <a:rPr lang="en-US" altLang="ko-KR" sz="3200" dirty="0"/>
              <a:t>vs DBMS</a:t>
            </a:r>
          </a:p>
        </p:txBody>
      </p:sp>
      <p:graphicFrame>
        <p:nvGraphicFramePr>
          <p:cNvPr id="6" name="Group 74"/>
          <p:cNvGraphicFramePr>
            <a:graphicFrameLocks/>
          </p:cNvGraphicFramePr>
          <p:nvPr/>
        </p:nvGraphicFramePr>
        <p:xfrm>
          <a:off x="395536" y="1556792"/>
          <a:ext cx="8345488" cy="4708526"/>
        </p:xfrm>
        <a:graphic>
          <a:graphicData uri="http://schemas.openxmlformats.org/drawingml/2006/table">
            <a:tbl>
              <a:tblPr/>
              <a:tblGrid>
                <a:gridCol w="4173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3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파일 시스템 방식</a:t>
                      </a:r>
                    </a:p>
                  </a:txBody>
                  <a:tcPr marL="144000" marR="14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DBMS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방식</a:t>
                      </a:r>
                    </a:p>
                  </a:txBody>
                  <a:tcPr marL="144000" marR="14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데이터에 대한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물리적 접근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만 조정한다</a:t>
                      </a:r>
                    </a:p>
                  </a:txBody>
                  <a:tcPr marL="144000" marR="14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데이터에 대한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물리적 접근과 논리적인 접근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을 모두 조정한다</a:t>
                      </a:r>
                    </a:p>
                  </a:txBody>
                  <a:tcPr marL="144000" marR="14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동일한 파일을 두 개 이상의 프로그램이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동시에 접근할 수 없다</a:t>
                      </a:r>
                    </a:p>
                  </a:txBody>
                  <a:tcPr marL="144000" marR="14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동일한 데이터를 다수 사용자가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동시에 접근할 수 있다</a:t>
                      </a:r>
                    </a:p>
                  </a:txBody>
                  <a:tcPr marL="144000" marR="14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데이터가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비구조적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이며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중복성과 유지보수 비용이 높다</a:t>
                      </a:r>
                    </a:p>
                  </a:txBody>
                  <a:tcPr marL="144000" marR="14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데이터가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구조화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되어 있으며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중복성과 유지보수 비용이 낮다</a:t>
                      </a:r>
                    </a:p>
                  </a:txBody>
                  <a:tcPr marL="144000" marR="14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어떤 프로그램이 기록한 데이터는 다른 프로그램에서 읽을 수 없는 경우가 많다</a:t>
                      </a:r>
                    </a:p>
                  </a:txBody>
                  <a:tcPr marL="144000" marR="14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접근권한이 있는 모든 프로그램이 데이터를 공유한다</a:t>
                      </a:r>
                    </a:p>
                  </a:txBody>
                  <a:tcPr marL="144000" marR="14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1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데이터에 대한 접근은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미리 작성된 프로그램을 통해서만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가능하다</a:t>
                      </a:r>
                    </a:p>
                  </a:txBody>
                  <a:tcPr marL="144000" marR="14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질의어를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 사용하여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데이터에 대한 융통성 있는 접근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이 가능하다</a:t>
                      </a:r>
                    </a:p>
                  </a:txBody>
                  <a:tcPr marL="144000" marR="14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각 응용 프로그램마다 파일이 따로 있으므로 데이터가 통합되어 있지 않다</a:t>
                      </a:r>
                    </a:p>
                  </a:txBody>
                  <a:tcPr marL="144000" marR="144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데이터가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중복을 배제하면서 통합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되어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HY울릉도M" pitchFamily="18" charset="-127"/>
                        </a:rPr>
                        <a:t>있다</a:t>
                      </a:r>
                    </a:p>
                  </a:txBody>
                  <a:tcPr marL="144000" marR="144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51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DBMS </a:t>
            </a:r>
            <a:r>
              <a:rPr lang="ko-KR" altLang="en-US" sz="3200" dirty="0"/>
              <a:t>사용자</a:t>
            </a:r>
            <a:endParaRPr lang="en-US" altLang="ko-KR" sz="3200" dirty="0"/>
          </a:p>
        </p:txBody>
      </p:sp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ko-KR" altLang="en-US" sz="1400" dirty="0"/>
              <a:t>데이터베이스 관리자</a:t>
            </a:r>
            <a:r>
              <a:rPr lang="en-US" altLang="ko-KR" sz="1400" dirty="0"/>
              <a:t>(DBA: Database Administrator)</a:t>
            </a:r>
          </a:p>
          <a:p>
            <a:pPr lvl="1"/>
            <a:r>
              <a:rPr lang="ko-KR" altLang="en-US" sz="1000" dirty="0"/>
              <a:t>데이터베이스 관리자는 조직의 여러 부분의 상이한 요구를 만족시키기 위해서 </a:t>
            </a:r>
            <a:r>
              <a:rPr lang="ko-KR" altLang="en-US" sz="1000" dirty="0">
                <a:solidFill>
                  <a:srgbClr val="FF0000"/>
                </a:solidFill>
              </a:rPr>
              <a:t>일관성 있는 </a:t>
            </a:r>
            <a:r>
              <a:rPr lang="ko-KR" altLang="en-US" sz="1000" dirty="0"/>
              <a:t>데이터베이스 스키마를 생성하고 유지하는 사람</a:t>
            </a:r>
            <a:r>
              <a:rPr lang="en-US" altLang="ko-KR" sz="1000" dirty="0"/>
              <a:t>(</a:t>
            </a:r>
            <a:r>
              <a:rPr lang="ko-KR" altLang="en-US" sz="1000" dirty="0"/>
              <a:t>팀</a:t>
            </a:r>
            <a:r>
              <a:rPr lang="en-US" altLang="ko-KR" sz="1000" dirty="0"/>
              <a:t>)</a:t>
            </a:r>
          </a:p>
          <a:p>
            <a:pPr lvl="1"/>
            <a:r>
              <a:rPr lang="ko-KR" altLang="en-US" sz="1000" dirty="0"/>
              <a:t>역할</a:t>
            </a:r>
            <a:r>
              <a:rPr lang="en-US" altLang="ko-KR" sz="1000" dirty="0"/>
              <a:t>: </a:t>
            </a:r>
            <a:r>
              <a:rPr lang="ko-KR" altLang="en-US" sz="1000" dirty="0"/>
              <a:t>데이터베이스 스키마의 생성과 변경</a:t>
            </a:r>
            <a:r>
              <a:rPr lang="en-US" altLang="ko-KR" sz="1000" dirty="0"/>
              <a:t>, </a:t>
            </a:r>
            <a:r>
              <a:rPr lang="ko-KR" altLang="en-US" sz="1000" dirty="0"/>
              <a:t>한꺼번에 적재</a:t>
            </a:r>
            <a:r>
              <a:rPr lang="en-US" altLang="ko-KR" sz="1000" dirty="0"/>
              <a:t>(bulk loading), </a:t>
            </a:r>
            <a:r>
              <a:rPr lang="ko-KR" altLang="en-US" sz="1000" dirty="0" err="1"/>
              <a:t>무결성</a:t>
            </a:r>
            <a:r>
              <a:rPr lang="ko-KR" altLang="en-US" sz="1000" dirty="0"/>
              <a:t> 제약조건을 명시</a:t>
            </a:r>
            <a:r>
              <a:rPr lang="en-US" altLang="ko-KR" sz="1000" dirty="0"/>
              <a:t>, </a:t>
            </a:r>
            <a:r>
              <a:rPr lang="ko-KR" altLang="en-US" sz="1000" dirty="0"/>
              <a:t>사용자의 권한을 허용하거나 취소하고</a:t>
            </a:r>
            <a:r>
              <a:rPr lang="en-US" altLang="ko-KR" sz="1000" dirty="0"/>
              <a:t>, </a:t>
            </a:r>
            <a:r>
              <a:rPr lang="ko-KR" altLang="en-US" sz="1000" dirty="0"/>
              <a:t>사용자의 역할을 관리</a:t>
            </a:r>
            <a:r>
              <a:rPr lang="en-US" altLang="ko-KR" sz="1000" dirty="0"/>
              <a:t>, </a:t>
            </a:r>
            <a:r>
              <a:rPr lang="ko-KR" altLang="en-US" sz="1000" dirty="0"/>
              <a:t>저장 구조와 접근 방법</a:t>
            </a:r>
            <a:r>
              <a:rPr lang="en-US" altLang="ko-KR" sz="1000" dirty="0"/>
              <a:t>(</a:t>
            </a:r>
            <a:r>
              <a:rPr lang="ko-KR" altLang="en-US" sz="1000" dirty="0"/>
              <a:t>물리적 스키마</a:t>
            </a:r>
            <a:r>
              <a:rPr lang="en-US" altLang="ko-KR" sz="1000" dirty="0"/>
              <a:t>) </a:t>
            </a:r>
            <a:r>
              <a:rPr lang="ko-KR" altLang="en-US" sz="1000" dirty="0"/>
              <a:t>정의</a:t>
            </a:r>
            <a:r>
              <a:rPr lang="en-US" altLang="ko-KR" sz="1000" dirty="0"/>
              <a:t>, </a:t>
            </a:r>
            <a:r>
              <a:rPr lang="ko-KR" altLang="en-US" sz="1000" dirty="0"/>
              <a:t>백업과 회복</a:t>
            </a:r>
            <a:r>
              <a:rPr lang="en-US" altLang="ko-KR" sz="1000" dirty="0"/>
              <a:t>, </a:t>
            </a:r>
            <a:r>
              <a:rPr lang="ko-KR" altLang="en-US" sz="1000" dirty="0"/>
              <a:t>표준화 시행</a:t>
            </a:r>
            <a:endParaRPr lang="en-US" altLang="ko-KR" sz="1000" dirty="0"/>
          </a:p>
          <a:p>
            <a:r>
              <a:rPr lang="ko-KR" altLang="en-US" sz="1400" dirty="0"/>
              <a:t>응용 프로그래머</a:t>
            </a:r>
            <a:endParaRPr lang="en-US" altLang="ko-KR" sz="1400" dirty="0"/>
          </a:p>
          <a:p>
            <a:pPr lvl="1"/>
            <a:r>
              <a:rPr lang="ko-KR" altLang="en-US" sz="1000" dirty="0"/>
              <a:t>데이터베이스 위에서 </a:t>
            </a:r>
            <a:r>
              <a:rPr lang="ko-KR" altLang="en-US" sz="1000" dirty="0">
                <a:solidFill>
                  <a:srgbClr val="FF0000"/>
                </a:solidFill>
              </a:rPr>
              <a:t>특정 응용</a:t>
            </a:r>
            <a:r>
              <a:rPr lang="ko-KR" altLang="en-US" sz="1000" dirty="0"/>
              <a:t>이나 </a:t>
            </a:r>
            <a:r>
              <a:rPr lang="ko-KR" altLang="en-US" sz="1000" dirty="0">
                <a:solidFill>
                  <a:srgbClr val="FF0000"/>
                </a:solidFill>
              </a:rPr>
              <a:t>인터페이스를 구현하는 사람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lvl="1"/>
            <a:r>
              <a:rPr lang="ko-KR" altLang="en-US" sz="1000" dirty="0"/>
              <a:t>응용 프로그램을 개발하면서 데이터베이스를 접근하는 부분은 내포된 데이터 </a:t>
            </a:r>
            <a:r>
              <a:rPr lang="ko-KR" altLang="en-US" sz="1000" dirty="0" err="1"/>
              <a:t>조작어를</a:t>
            </a:r>
            <a:r>
              <a:rPr lang="ko-KR" altLang="en-US" sz="1000" dirty="0"/>
              <a:t> 사용</a:t>
            </a:r>
            <a:endParaRPr lang="en-US" altLang="ko-KR" sz="1000" dirty="0"/>
          </a:p>
          <a:p>
            <a:pPr lvl="1"/>
            <a:r>
              <a:rPr lang="ko-KR" altLang="en-US" sz="1000" dirty="0"/>
              <a:t>이들이 작성한 응용 프로그램을 </a:t>
            </a:r>
            <a:r>
              <a:rPr lang="ko-KR" altLang="en-US" sz="1000" dirty="0">
                <a:solidFill>
                  <a:srgbClr val="FF0000"/>
                </a:solidFill>
              </a:rPr>
              <a:t>최종 사용자들이 사용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lvl="1"/>
            <a:r>
              <a:rPr lang="ko-KR" altLang="en-US" sz="1000" dirty="0"/>
              <a:t>이들이 작성한 프로그램은 </a:t>
            </a:r>
            <a:r>
              <a:rPr lang="ko-KR" altLang="en-US" sz="1000" dirty="0">
                <a:solidFill>
                  <a:srgbClr val="FF0000"/>
                </a:solidFill>
              </a:rPr>
              <a:t>최종 사용자들이 반복해서 수행</a:t>
            </a:r>
            <a:r>
              <a:rPr lang="ko-KR" altLang="en-US" sz="1000" dirty="0"/>
              <a:t>하므로 </a:t>
            </a:r>
            <a:r>
              <a:rPr lang="ko-KR" altLang="en-US" sz="1000" dirty="0" err="1">
                <a:solidFill>
                  <a:srgbClr val="FF0000"/>
                </a:solidFill>
              </a:rPr>
              <a:t>기작성</a:t>
            </a:r>
            <a:r>
              <a:rPr lang="ko-KR" altLang="en-US" sz="1000" dirty="0">
                <a:solidFill>
                  <a:srgbClr val="FF0000"/>
                </a:solidFill>
              </a:rPr>
              <a:t> 트랜잭션</a:t>
            </a:r>
            <a:r>
              <a:rPr lang="en-US" altLang="ko-KR" sz="1000" dirty="0"/>
              <a:t>(canned transaction)</a:t>
            </a:r>
            <a:r>
              <a:rPr lang="ko-KR" altLang="en-US" sz="1000" dirty="0"/>
              <a:t>이라 부름</a:t>
            </a:r>
            <a:endParaRPr lang="en-US" altLang="ko-KR" sz="1000" dirty="0"/>
          </a:p>
          <a:p>
            <a:r>
              <a:rPr lang="ko-KR" altLang="en-US" sz="1400" dirty="0">
                <a:solidFill>
                  <a:srgbClr val="FF0000"/>
                </a:solidFill>
              </a:rPr>
              <a:t>최종 사용자</a:t>
            </a:r>
            <a:r>
              <a:rPr lang="en-US" altLang="ko-KR" sz="1400" dirty="0"/>
              <a:t>(end user)</a:t>
            </a:r>
          </a:p>
          <a:p>
            <a:pPr lvl="1"/>
            <a:r>
              <a:rPr lang="ko-KR" altLang="en-US" sz="1000" dirty="0"/>
              <a:t>질의하거나</a:t>
            </a:r>
            <a:r>
              <a:rPr lang="en-US" altLang="ko-KR" sz="1000" dirty="0"/>
              <a:t> </a:t>
            </a:r>
            <a:r>
              <a:rPr lang="ko-KR" altLang="en-US" sz="1000" dirty="0"/>
              <a:t>갱신하거나 보고서를 생성하기 위해서 데이터베이스를 사용하는 사람</a:t>
            </a:r>
            <a:endParaRPr lang="en-US" altLang="ko-KR" sz="1000" dirty="0"/>
          </a:p>
          <a:p>
            <a:pPr lvl="1"/>
            <a:r>
              <a:rPr lang="ko-KR" altLang="en-US" sz="1000" dirty="0"/>
              <a:t>최종 사용자는 다시 데이터베이스 </a:t>
            </a:r>
            <a:r>
              <a:rPr lang="ko-KR" altLang="en-US" sz="1000" dirty="0" err="1"/>
              <a:t>질의어를</a:t>
            </a:r>
            <a:r>
              <a:rPr lang="ko-KR" altLang="en-US" sz="1000" dirty="0"/>
              <a:t> 사용하여 매번 다른 정보를 찾는 캐주얼 사용자와 </a:t>
            </a:r>
            <a:r>
              <a:rPr lang="ko-KR" altLang="en-US" sz="1000" dirty="0" err="1"/>
              <a:t>기작성</a:t>
            </a:r>
            <a:r>
              <a:rPr lang="ko-KR" altLang="en-US" sz="1000" dirty="0"/>
              <a:t> 트랜잭션을 주로 반복해서 수행하는 초보 사용자로 구분</a:t>
            </a:r>
            <a:endParaRPr lang="en-US" altLang="ko-KR" sz="1000" dirty="0"/>
          </a:p>
          <a:p>
            <a:r>
              <a:rPr lang="ko-KR" altLang="en-US" sz="1400" dirty="0">
                <a:solidFill>
                  <a:srgbClr val="FF0000"/>
                </a:solidFill>
              </a:rPr>
              <a:t>데이터베이스 설계자</a:t>
            </a:r>
            <a:r>
              <a:rPr lang="en-US" altLang="ko-KR" sz="1400" dirty="0"/>
              <a:t>(database designer)</a:t>
            </a:r>
          </a:p>
          <a:p>
            <a:pPr lvl="1"/>
            <a:r>
              <a:rPr lang="en-US" altLang="ko-KR" sz="1000" dirty="0">
                <a:solidFill>
                  <a:srgbClr val="FF0000"/>
                </a:solidFill>
              </a:rPr>
              <a:t>Case </a:t>
            </a:r>
            <a:r>
              <a:rPr lang="ko-KR" altLang="en-US" sz="1000" dirty="0">
                <a:solidFill>
                  <a:srgbClr val="FF0000"/>
                </a:solidFill>
              </a:rPr>
              <a:t>도구</a:t>
            </a:r>
            <a:r>
              <a:rPr lang="ko-KR" altLang="en-US" sz="1000" dirty="0"/>
              <a:t>들을 이용해서</a:t>
            </a:r>
            <a:r>
              <a:rPr lang="ko-KR" altLang="en-US" sz="1000" dirty="0">
                <a:solidFill>
                  <a:srgbClr val="FF0000"/>
                </a:solidFill>
              </a:rPr>
              <a:t> 데이터베이스 설계를 책임짐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lvl="1"/>
            <a:r>
              <a:rPr lang="ko-KR" altLang="en-US" sz="1000" dirty="0"/>
              <a:t>데이터베이스의 일관성을 유지하기 위해서 정규화를 수행</a:t>
            </a:r>
            <a:endParaRPr lang="en-US" altLang="ko-KR" sz="1000" dirty="0"/>
          </a:p>
          <a:p>
            <a:r>
              <a:rPr lang="ko-KR" altLang="en-US" sz="1400" dirty="0"/>
              <a:t>오퍼레이터</a:t>
            </a:r>
            <a:endParaRPr lang="en-US" altLang="ko-KR" sz="1400" dirty="0"/>
          </a:p>
          <a:p>
            <a:pPr lvl="1"/>
            <a:r>
              <a:rPr lang="en-US" altLang="ko-KR" sz="1000" dirty="0"/>
              <a:t>DBMS</a:t>
            </a:r>
            <a:r>
              <a:rPr lang="ko-KR" altLang="en-US" sz="1000" dirty="0"/>
              <a:t>가 운영되고 있는 컴퓨터 시스템과 전산실을 관리하는 사람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290575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48072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+mn-ea"/>
                <a:ea typeface="+mn-ea"/>
              </a:rPr>
              <a:t>ANSI/SPARC </a:t>
            </a:r>
            <a:r>
              <a:rPr lang="ko-KR" altLang="en-US" sz="2400" dirty="0">
                <a:latin typeface="+mn-ea"/>
                <a:ea typeface="+mn-ea"/>
              </a:rPr>
              <a:t>아키텍처와 데이터 독립성</a:t>
            </a:r>
            <a:endParaRPr lang="en-US" altLang="ko-KR" sz="2400" dirty="0">
              <a:latin typeface="+mn-ea"/>
              <a:ea typeface="+mn-ea"/>
            </a:endParaRPr>
          </a:p>
        </p:txBody>
      </p:sp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>
          <a:xfrm>
            <a:off x="179512" y="743188"/>
            <a:ext cx="8784976" cy="2592288"/>
          </a:xfrm>
        </p:spPr>
        <p:txBody>
          <a:bodyPr vert="horz">
            <a:normAutofit/>
          </a:bodyPr>
          <a:lstStyle/>
          <a:p>
            <a:pPr marL="173038" indent="-173038"/>
            <a:r>
              <a:rPr lang="en-US" altLang="ko-KR" sz="1400" dirty="0">
                <a:latin typeface="+mn-ea"/>
              </a:rPr>
              <a:t>ANSI/SPARC </a:t>
            </a:r>
            <a:r>
              <a:rPr lang="ko-KR" altLang="en-US" sz="1400" dirty="0">
                <a:latin typeface="+mn-ea"/>
              </a:rPr>
              <a:t>아키텍처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[American National Standards Institute/Standards Planning Requirement Committee]</a:t>
            </a:r>
            <a:br>
              <a:rPr lang="en-US" altLang="ko-KR" sz="1100" dirty="0">
                <a:latin typeface="+mn-ea"/>
              </a:rPr>
            </a:b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=&gt; 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미국 표준 협회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(ANSI) 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산하의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컴퓨터와 정보의 특별 연구 분과 위원회이며 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1978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년에 데이터베이스 관리 시스템과 그 인터페이스를 위한 일반적인 아키텍처를 제안하였다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b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+mn-ea"/>
              </a:rPr>
            </a:b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이 아키텍처는 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3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층 스키마 구조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(three-schema architecture)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로 되어 있는데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ANSI/X3/SPARC 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모델 또는 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ANSI/SPARC </a:t>
            </a:r>
            <a:r>
              <a:rPr lang="ko-KR" altLang="en-US" sz="11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모델이라고도 부르며 데이터베이스 관리 시스템의 기초로 사용되고 있다</a:t>
            </a:r>
            <a: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</a:t>
            </a:r>
            <a:br>
              <a:rPr lang="en-US" altLang="ko-KR" sz="1100" dirty="0">
                <a:solidFill>
                  <a:schemeClr val="tx2">
                    <a:lumMod val="75000"/>
                  </a:schemeClr>
                </a:solidFill>
                <a:latin typeface="+mn-ea"/>
              </a:rPr>
            </a:br>
            <a:r>
              <a:rPr lang="en-US" altLang="ko-KR" sz="1100" dirty="0">
                <a:latin typeface="+mn-ea"/>
              </a:rPr>
              <a:t>- </a:t>
            </a:r>
            <a:r>
              <a:rPr lang="ko-KR" altLang="en-US" sz="1100" dirty="0">
                <a:latin typeface="+mn-ea"/>
              </a:rPr>
              <a:t>현재의 대부분의 </a:t>
            </a:r>
            <a:r>
              <a:rPr lang="ko-KR" altLang="en-US" sz="1100" b="1" dirty="0">
                <a:latin typeface="+mn-ea"/>
              </a:rPr>
              <a:t>상용 </a:t>
            </a:r>
            <a:r>
              <a:rPr lang="en-US" altLang="ko-KR" sz="1100" b="1" dirty="0">
                <a:latin typeface="+mn-ea"/>
              </a:rPr>
              <a:t>DBMS </a:t>
            </a:r>
            <a:r>
              <a:rPr lang="ko-KR" altLang="en-US" sz="1100" b="1" dirty="0">
                <a:latin typeface="+mn-ea"/>
              </a:rPr>
              <a:t>구현에서 사용되는 일반적인 아키텍처</a:t>
            </a:r>
            <a:r>
              <a:rPr lang="en-US" altLang="ko-KR" sz="1100" dirty="0">
                <a:latin typeface="+mn-ea"/>
              </a:rPr>
              <a:t/>
            </a:r>
            <a:br>
              <a:rPr lang="en-US" altLang="ko-KR" sz="1100" dirty="0">
                <a:latin typeface="+mn-ea"/>
              </a:rPr>
            </a:br>
            <a:r>
              <a:rPr lang="en-US" altLang="ko-KR" sz="1100" dirty="0">
                <a:latin typeface="+mn-ea"/>
              </a:rPr>
              <a:t>- ANSI/SPARC 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아키텍처의 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단계는 물리적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개념적</a:t>
            </a:r>
            <a:r>
              <a:rPr lang="en-US" altLang="ko-KR" sz="11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외부단계 </a:t>
            </a:r>
            <a:r>
              <a:rPr lang="ko-KR" altLang="en-US" sz="1100" dirty="0">
                <a:latin typeface="+mn-ea"/>
              </a:rPr>
              <a:t>로 이루어짐</a:t>
            </a:r>
            <a:endParaRPr lang="en-US" altLang="ko-KR" sz="1100" dirty="0">
              <a:latin typeface="+mn-ea"/>
            </a:endParaRPr>
          </a:p>
          <a:p>
            <a:pPr marL="173038" indent="-173038"/>
            <a:r>
              <a:rPr lang="ko-KR" altLang="en-US" sz="1400" dirty="0">
                <a:latin typeface="+mn-ea"/>
              </a:rPr>
              <a:t>스키마 간의 사상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- </a:t>
            </a:r>
            <a:r>
              <a:rPr lang="en-US" altLang="ko-KR" sz="1100" dirty="0">
                <a:latin typeface="+mn-ea"/>
              </a:rPr>
              <a:t>DBMS</a:t>
            </a:r>
            <a:r>
              <a:rPr lang="ko-KR" altLang="en-US" sz="1100" dirty="0">
                <a:latin typeface="+mn-ea"/>
              </a:rPr>
              <a:t>는 세가지 유형의 스키마 간의 사상을 책임짐</a:t>
            </a:r>
            <a:r>
              <a:rPr lang="en-US" altLang="ko-KR" sz="1100" dirty="0">
                <a:latin typeface="+mn-ea"/>
              </a:rPr>
              <a:t/>
            </a:r>
            <a:br>
              <a:rPr lang="en-US" altLang="ko-KR" sz="1100" dirty="0">
                <a:latin typeface="+mn-ea"/>
              </a:rPr>
            </a:br>
            <a:r>
              <a:rPr lang="en-US" altLang="ko-KR" sz="1100" dirty="0">
                <a:latin typeface="+mn-ea"/>
              </a:rPr>
              <a:t>- </a:t>
            </a:r>
            <a:r>
              <a:rPr lang="ko-KR" altLang="en-US" sz="1100" dirty="0">
                <a:latin typeface="+mn-ea"/>
              </a:rPr>
              <a:t>외부</a:t>
            </a:r>
            <a:r>
              <a:rPr lang="en-US" altLang="ko-KR" sz="1100" dirty="0">
                <a:latin typeface="+mn-ea"/>
              </a:rPr>
              <a:t>/</a:t>
            </a:r>
            <a:r>
              <a:rPr lang="ko-KR" altLang="en-US" sz="1100" dirty="0">
                <a:latin typeface="+mn-ea"/>
              </a:rPr>
              <a:t>개념 사상</a:t>
            </a:r>
            <a:r>
              <a:rPr lang="en-US" altLang="ko-KR" sz="1100" dirty="0">
                <a:latin typeface="+mn-ea"/>
              </a:rPr>
              <a:t>(external/conceptual mapping): </a:t>
            </a:r>
            <a:r>
              <a:rPr lang="ko-KR" altLang="en-US" sz="1100" dirty="0">
                <a:latin typeface="+mn-ea"/>
              </a:rPr>
              <a:t>외부 단계의 </a:t>
            </a:r>
            <a:r>
              <a:rPr lang="ko-KR" altLang="en-US" sz="1100" dirty="0" err="1">
                <a:latin typeface="+mn-ea"/>
              </a:rPr>
              <a:t>뷰를</a:t>
            </a:r>
            <a:r>
              <a:rPr lang="ko-KR" altLang="en-US" sz="1100" dirty="0">
                <a:latin typeface="+mn-ea"/>
              </a:rPr>
              <a:t> 사용해서 입력된 사용자의 질의를 개념 단계의 스키마를 사용한 질의로 변환</a:t>
            </a:r>
            <a:r>
              <a:rPr lang="en-US" altLang="ko-KR" sz="1100" dirty="0">
                <a:latin typeface="+mn-ea"/>
              </a:rPr>
              <a:t/>
            </a:r>
            <a:br>
              <a:rPr lang="en-US" altLang="ko-KR" sz="1100" dirty="0">
                <a:latin typeface="+mn-ea"/>
              </a:rPr>
            </a:br>
            <a:r>
              <a:rPr lang="en-US" altLang="ko-KR" sz="1100" dirty="0">
                <a:latin typeface="+mn-ea"/>
              </a:rPr>
              <a:t>- </a:t>
            </a:r>
            <a:r>
              <a:rPr lang="ko-KR" altLang="en-US" sz="1000" dirty="0"/>
              <a:t>개념</a:t>
            </a:r>
            <a:r>
              <a:rPr lang="en-US" altLang="ko-KR" sz="1000" dirty="0"/>
              <a:t>/</a:t>
            </a:r>
            <a:r>
              <a:rPr lang="ko-KR" altLang="en-US" sz="1000" dirty="0"/>
              <a:t>내부 사상</a:t>
            </a:r>
            <a:r>
              <a:rPr lang="en-US" altLang="ko-KR" sz="1000" dirty="0"/>
              <a:t>(conceptual/internal mapping): </a:t>
            </a:r>
            <a:r>
              <a:rPr lang="ko-KR" altLang="en-US" sz="1000" dirty="0"/>
              <a:t>내부 단계의 스키마로 변환하여 디스크의 데이터베이스를 접근</a:t>
            </a:r>
            <a:endParaRPr lang="en-US" altLang="ko-KR" sz="10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611560" y="3061500"/>
            <a:ext cx="7920880" cy="3684394"/>
            <a:chOff x="611560" y="2852936"/>
            <a:chExt cx="8424936" cy="374441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r="20709"/>
            <a:stretch/>
          </p:blipFill>
          <p:spPr>
            <a:xfrm>
              <a:off x="611560" y="2852936"/>
              <a:ext cx="5328592" cy="3744416"/>
            </a:xfrm>
            <a:prstGeom prst="rect">
              <a:avLst/>
            </a:prstGeom>
          </p:spPr>
        </p:pic>
        <p:sp>
          <p:nvSpPr>
            <p:cNvPr id="3" name="왼쪽 화살표 설명선 2"/>
            <p:cNvSpPr/>
            <p:nvPr/>
          </p:nvSpPr>
          <p:spPr>
            <a:xfrm>
              <a:off x="6018968" y="3537807"/>
              <a:ext cx="3017528" cy="504056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908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각</a:t>
              </a:r>
              <a:r>
                <a:rPr lang="en-US" altLang="ko-KR" sz="1000" dirty="0"/>
                <a:t> </a:t>
              </a:r>
              <a:r>
                <a:rPr lang="ko-KR" altLang="en-US" sz="1000" dirty="0"/>
                <a:t>사용자의 </a:t>
              </a:r>
              <a:r>
                <a:rPr lang="ko-KR" altLang="en-US" sz="1000" dirty="0" err="1"/>
                <a:t>뷰</a:t>
              </a:r>
              <a:endParaRPr lang="en-US" altLang="ko-KR" sz="1000" dirty="0"/>
            </a:p>
            <a:p>
              <a:r>
                <a:rPr lang="ko-KR" altLang="en-US" sz="1000" dirty="0"/>
                <a:t>동일한 데이터에 대해 다른 표현들 제공가능</a:t>
              </a:r>
            </a:p>
          </p:txBody>
        </p:sp>
        <p:sp>
          <p:nvSpPr>
            <p:cNvPr id="8" name="왼쪽 화살표 설명선 7"/>
            <p:cNvSpPr/>
            <p:nvPr/>
          </p:nvSpPr>
          <p:spPr>
            <a:xfrm>
              <a:off x="4499992" y="4394689"/>
              <a:ext cx="3600400" cy="658670"/>
            </a:xfrm>
            <a:prstGeom prst="leftArrowCallout">
              <a:avLst>
                <a:gd name="adj1" fmla="val 25000"/>
                <a:gd name="adj2" fmla="val 25000"/>
                <a:gd name="adj3" fmla="val 25000"/>
                <a:gd name="adj4" fmla="val 902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사용자 공동체의 </a:t>
              </a:r>
              <a:r>
                <a:rPr lang="ko-KR" altLang="en-US" sz="1000" dirty="0" err="1"/>
                <a:t>뷰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스키마</a:t>
              </a:r>
              <a:endParaRPr lang="en-US" altLang="ko-KR" sz="1000" dirty="0"/>
            </a:p>
            <a:p>
              <a:r>
                <a:rPr lang="ko-KR" altLang="en-US" sz="1000" dirty="0"/>
                <a:t>조직체의 정보 모델로서 물리적 구현은 고려하지 않음</a:t>
              </a:r>
              <a:endParaRPr lang="en-US" altLang="ko-KR" sz="1000" dirty="0"/>
            </a:p>
            <a:p>
              <a:r>
                <a:rPr lang="ko-KR" altLang="en-US" sz="1000" dirty="0"/>
                <a:t>전체 데이터베이스의 논리적인 구조 기술</a:t>
              </a:r>
            </a:p>
          </p:txBody>
        </p:sp>
        <p:sp>
          <p:nvSpPr>
            <p:cNvPr id="9" name="왼쪽 화살표 설명선 8"/>
            <p:cNvSpPr/>
            <p:nvPr/>
          </p:nvSpPr>
          <p:spPr>
            <a:xfrm>
              <a:off x="4478665" y="5173698"/>
              <a:ext cx="3626989" cy="670936"/>
            </a:xfrm>
            <a:prstGeom prst="leftArrowCallout">
              <a:avLst>
                <a:gd name="adj1" fmla="val 25000"/>
                <a:gd name="adj2" fmla="val 26149"/>
                <a:gd name="adj3" fmla="val 25000"/>
                <a:gd name="adj4" fmla="val 896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/>
                <a:t>물리적 또는 저장 </a:t>
              </a:r>
              <a:r>
                <a:rPr lang="ko-KR" altLang="en-US" sz="1000" dirty="0" err="1"/>
                <a:t>뷰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실제 저장</a:t>
              </a:r>
              <a:endParaRPr lang="en-US" altLang="ko-KR" sz="1000" dirty="0"/>
            </a:p>
            <a:p>
              <a:r>
                <a:rPr lang="ko-KR" altLang="en-US" sz="1000" dirty="0"/>
                <a:t>실제의 물리적 데이터 구조에 관한 스키마</a:t>
              </a:r>
              <a:endParaRPr lang="en-US" altLang="ko-KR" sz="1000" dirty="0"/>
            </a:p>
            <a:p>
              <a:r>
                <a:rPr lang="ko-KR" altLang="en-US" sz="1000" dirty="0"/>
                <a:t>데이터베이스에 어떤 데이터가 어떻게 저장되어 있는가 기술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262541" y="4221939"/>
            <a:ext cx="2343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external/conceptual mapping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62541" y="5068757"/>
            <a:ext cx="2343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conceptual/internal mapping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107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9550" t="20335" r="14432" b="21235"/>
          <a:stretch/>
        </p:blipFill>
        <p:spPr>
          <a:xfrm>
            <a:off x="203885" y="548680"/>
            <a:ext cx="3864059" cy="23042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2435" t="21384" r="15118" b="18995"/>
          <a:stretch/>
        </p:blipFill>
        <p:spPr>
          <a:xfrm>
            <a:off x="251520" y="3501008"/>
            <a:ext cx="3816424" cy="26502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4893" t="21082" r="14817" b="11787"/>
          <a:stretch/>
        </p:blipFill>
        <p:spPr>
          <a:xfrm>
            <a:off x="4788024" y="3903929"/>
            <a:ext cx="3096344" cy="22613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38336" y="6491364"/>
            <a:ext cx="62464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https://prinha.tistory.com/entry/DB-3</a:t>
            </a:r>
            <a:r>
              <a:rPr lang="ko-KR" altLang="en-US" sz="1200" dirty="0"/>
              <a:t>단계</a:t>
            </a:r>
            <a:r>
              <a:rPr lang="en-US" altLang="ko-KR" sz="1200" dirty="0"/>
              <a:t>-</a:t>
            </a:r>
            <a:r>
              <a:rPr lang="ko-KR" altLang="en-US" sz="1200" dirty="0"/>
              <a:t>데이터베이스</a:t>
            </a:r>
            <a:r>
              <a:rPr lang="en-US" altLang="ko-KR" sz="1200" dirty="0"/>
              <a:t>-</a:t>
            </a:r>
            <a:r>
              <a:rPr lang="ko-KR" altLang="en-US" sz="1200" dirty="0"/>
              <a:t>시스템</a:t>
            </a:r>
            <a:r>
              <a:rPr lang="en-US" altLang="ko-KR" sz="1200" dirty="0"/>
              <a:t>-</a:t>
            </a:r>
            <a:r>
              <a:rPr lang="ko-KR" altLang="en-US" sz="1200" dirty="0"/>
              <a:t>외부개념내부스키마</a:t>
            </a:r>
            <a:endParaRPr lang="en-US" altLang="ko-KR" sz="1200" dirty="0"/>
          </a:p>
        </p:txBody>
      </p:sp>
      <p:sp>
        <p:nvSpPr>
          <p:cNvPr id="10" name="직사각형 9"/>
          <p:cNvSpPr/>
          <p:nvPr/>
        </p:nvSpPr>
        <p:spPr>
          <a:xfrm>
            <a:off x="4176464" y="692696"/>
            <a:ext cx="48600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스키마란</a:t>
            </a:r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데이터베이스의 구조와 제약조건에 관해 전반적인 명세를 기술한 것</a:t>
            </a:r>
          </a:p>
          <a:p>
            <a:r>
              <a:rPr lang="ko-KR" altLang="en-US" sz="1200" dirty="0"/>
              <a:t>스키마는 데이터 사전</a:t>
            </a:r>
            <a:r>
              <a:rPr lang="en-US" altLang="ko-KR" sz="1200" dirty="0"/>
              <a:t>(Data Dictionary)</a:t>
            </a:r>
            <a:r>
              <a:rPr lang="ko-KR" altLang="en-US" sz="1200" dirty="0"/>
              <a:t>에 저장됨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* </a:t>
            </a:r>
            <a:r>
              <a:rPr lang="ko-KR" altLang="en-US" sz="1200" dirty="0"/>
              <a:t>외부 스키마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 err="1"/>
              <a:t>실세계에</a:t>
            </a:r>
            <a:r>
              <a:rPr lang="ko-KR" altLang="en-US" sz="1200" dirty="0"/>
              <a:t> 존재하는 데이터들을 어떤 형식</a:t>
            </a:r>
            <a:r>
              <a:rPr lang="en-US" altLang="ko-KR" sz="1200" dirty="0"/>
              <a:t>, </a:t>
            </a:r>
            <a:r>
              <a:rPr lang="ko-KR" altLang="en-US" sz="1200" dirty="0"/>
              <a:t>구조</a:t>
            </a:r>
            <a:r>
              <a:rPr lang="en-US" altLang="ko-KR" sz="1200" dirty="0"/>
              <a:t>, </a:t>
            </a:r>
            <a:r>
              <a:rPr lang="ko-KR" altLang="en-US" sz="1200" dirty="0"/>
              <a:t>배치 화면을 통해 사용자에게 보여줄 것인가</a:t>
            </a:r>
          </a:p>
          <a:p>
            <a:endParaRPr lang="ko-KR" altLang="en-US" sz="1200" dirty="0"/>
          </a:p>
          <a:p>
            <a:r>
              <a:rPr lang="en-US" altLang="ko-KR" sz="1200" dirty="0"/>
              <a:t>* </a:t>
            </a:r>
            <a:r>
              <a:rPr lang="ko-KR" altLang="en-US" sz="1200" dirty="0" err="1"/>
              <a:t>개념스키마</a:t>
            </a:r>
            <a:r>
              <a:rPr lang="ko-KR" altLang="en-US" sz="1200" dirty="0"/>
              <a:t> </a:t>
            </a:r>
            <a:r>
              <a:rPr lang="en-US" altLang="ko-KR" sz="1200" dirty="0"/>
              <a:t>= </a:t>
            </a:r>
            <a:r>
              <a:rPr lang="ko-KR" altLang="en-US" sz="1200" dirty="0"/>
              <a:t>전체적인 뷰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/>
              <a:t>조직체 전체를 관장하는 입장에서 </a:t>
            </a:r>
            <a:r>
              <a:rPr lang="en-US" altLang="ko-KR" sz="1200" dirty="0"/>
              <a:t>DB</a:t>
            </a:r>
            <a:r>
              <a:rPr lang="ko-KR" altLang="en-US" sz="1200" dirty="0"/>
              <a:t>를 정의한 것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/>
              <a:t>데이터 베이스당 하나만 존재</a:t>
            </a:r>
          </a:p>
          <a:p>
            <a:endParaRPr lang="en-US" altLang="ko-KR" sz="1200" dirty="0"/>
          </a:p>
          <a:p>
            <a:r>
              <a:rPr lang="en-US" altLang="ko-KR" sz="1200" dirty="0"/>
              <a:t>* </a:t>
            </a:r>
            <a:r>
              <a:rPr lang="ko-KR" altLang="en-US" sz="1200" dirty="0" err="1"/>
              <a:t>내부스키마</a:t>
            </a:r>
            <a:endParaRPr lang="ko-KR" altLang="en-US" sz="1200" dirty="0"/>
          </a:p>
          <a:p>
            <a:r>
              <a:rPr lang="en-US" altLang="ko-KR" sz="1200" dirty="0"/>
              <a:t>: </a:t>
            </a:r>
            <a:r>
              <a:rPr lang="ko-KR" altLang="en-US" sz="1200" dirty="0"/>
              <a:t>데이터 베이스의 물리적 </a:t>
            </a:r>
            <a:r>
              <a:rPr lang="ko-KR" altLang="en-US" sz="1200" dirty="0" err="1"/>
              <a:t>저장구조를</a:t>
            </a:r>
            <a:r>
              <a:rPr lang="ko-KR" altLang="en-US" sz="1200" dirty="0"/>
              <a:t> 정의</a:t>
            </a:r>
          </a:p>
        </p:txBody>
      </p:sp>
    </p:spTree>
    <p:extLst>
      <p:ext uri="{BB962C8B-B14F-4D97-AF65-F5344CB8AC3E}">
        <p14:creationId xmlns:p14="http://schemas.microsoft.com/office/powerpoint/2010/main" val="2592098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28" y="1834576"/>
            <a:ext cx="7524750" cy="459105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99575" y="246928"/>
            <a:ext cx="8579296" cy="1143000"/>
          </a:xfrm>
        </p:spPr>
        <p:txBody>
          <a:bodyPr>
            <a:normAutofit fontScale="90000"/>
          </a:bodyPr>
          <a:lstStyle/>
          <a:p>
            <a:pPr algn="l">
              <a:lnSpc>
                <a:spcPts val="2500"/>
              </a:lnSpc>
            </a:pPr>
            <a:r>
              <a:rPr lang="en-US" altLang="ko-KR" sz="2400" dirty="0">
                <a:latin typeface="+mn-ea"/>
                <a:ea typeface="+mn-ea"/>
              </a:rPr>
              <a:t>		</a:t>
            </a:r>
            <a:r>
              <a:rPr lang="ko-KR" altLang="en-US" sz="2400" dirty="0">
                <a:latin typeface="+mn-ea"/>
                <a:ea typeface="+mn-ea"/>
              </a:rPr>
              <a:t>데이터베이스 시스템 아키텍처</a:t>
            </a:r>
            <a:r>
              <a:rPr lang="en-US" altLang="ko-KR" sz="2400" dirty="0">
                <a:latin typeface="+mn-ea"/>
                <a:ea typeface="+mn-ea"/>
              </a:rPr>
              <a:t/>
            </a:r>
            <a:br>
              <a:rPr lang="en-US" altLang="ko-KR" sz="2400" dirty="0">
                <a:latin typeface="+mn-ea"/>
                <a:ea typeface="+mn-ea"/>
              </a:rPr>
            </a:br>
            <a:r>
              <a:rPr lang="en-US" altLang="ko-KR" sz="1800" dirty="0">
                <a:latin typeface="+mn-ea"/>
                <a:ea typeface="+mn-ea"/>
              </a:rPr>
              <a:t>=&gt; </a:t>
            </a:r>
            <a:r>
              <a:rPr lang="ko-KR" altLang="en-US" sz="1800" b="1" dirty="0" err="1">
                <a:solidFill>
                  <a:srgbClr val="FF0000"/>
                </a:solidFill>
                <a:latin typeface="+mn-ea"/>
              </a:rPr>
              <a:t>관계형</a:t>
            </a:r>
            <a:r>
              <a:rPr lang="ko-KR" altLang="en-US" sz="18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800" b="1" dirty="0">
                <a:solidFill>
                  <a:srgbClr val="FF0000"/>
                </a:solidFill>
                <a:latin typeface="+mn-ea"/>
              </a:rPr>
              <a:t>Relational DBMS(RDBMS) 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객체지향 </a:t>
            </a:r>
            <a:r>
              <a:rPr lang="en-US" altLang="ko-KR" sz="1800" dirty="0">
                <a:latin typeface="+mn-ea"/>
                <a:ea typeface="+mn-ea"/>
              </a:rPr>
              <a:t>DBMS (X, </a:t>
            </a:r>
            <a:r>
              <a:rPr lang="ko-KR" altLang="en-US" sz="1800" dirty="0" err="1">
                <a:latin typeface="+mn-ea"/>
                <a:ea typeface="+mn-ea"/>
              </a:rPr>
              <a:t>너무복잡</a:t>
            </a:r>
            <a:r>
              <a:rPr lang="en-US" altLang="ko-KR" sz="1800" dirty="0">
                <a:latin typeface="+mn-ea"/>
                <a:ea typeface="+mn-ea"/>
              </a:rPr>
              <a:t>) </a:t>
            </a:r>
            <a:br>
              <a:rPr lang="en-US" altLang="ko-KR" sz="1800" dirty="0">
                <a:latin typeface="+mn-ea"/>
                <a:ea typeface="+mn-ea"/>
              </a:rPr>
            </a:br>
            <a:r>
              <a:rPr lang="en-US" altLang="ko-KR" sz="1800" dirty="0">
                <a:latin typeface="+mn-ea"/>
                <a:ea typeface="+mn-ea"/>
              </a:rPr>
              <a:t>=&gt; </a:t>
            </a:r>
            <a:r>
              <a:rPr lang="en-US" altLang="ko-KR" sz="1800" b="1" dirty="0">
                <a:solidFill>
                  <a:srgbClr val="FF0000"/>
                </a:solidFill>
                <a:latin typeface="+mn-ea"/>
                <a:ea typeface="+mn-ea"/>
              </a:rPr>
              <a:t>RDBMS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en-US" altLang="ko-KR" sz="1800" dirty="0">
                <a:latin typeface="+mn-ea"/>
                <a:ea typeface="+mn-ea"/>
              </a:rPr>
              <a:t>: </a:t>
            </a:r>
            <a:r>
              <a:rPr lang="ko-KR" altLang="en-US" sz="1800" dirty="0" err="1">
                <a:latin typeface="+mn-ea"/>
                <a:ea typeface="+mn-ea"/>
              </a:rPr>
              <a:t>오라클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en-US" altLang="ko-KR" sz="1800" dirty="0">
                <a:latin typeface="+mn-ea"/>
                <a:ea typeface="+mn-ea"/>
              </a:rPr>
              <a:t>Oracle, </a:t>
            </a:r>
            <a:r>
              <a:rPr lang="ko-KR" altLang="en-US" sz="1800" dirty="0">
                <a:latin typeface="+mn-ea"/>
                <a:ea typeface="+mn-ea"/>
              </a:rPr>
              <a:t>마</a:t>
            </a:r>
            <a:r>
              <a:rPr lang="en-US" altLang="ko-KR" sz="1800" dirty="0">
                <a:latin typeface="+mn-ea"/>
                <a:ea typeface="+mn-ea"/>
              </a:rPr>
              <a:t>.</a:t>
            </a:r>
            <a:r>
              <a:rPr lang="ko-KR" altLang="en-US" sz="1800" dirty="0">
                <a:latin typeface="+mn-ea"/>
                <a:ea typeface="+mn-ea"/>
              </a:rPr>
              <a:t>소 </a:t>
            </a:r>
            <a:r>
              <a:rPr lang="en-US" altLang="ko-KR" sz="1800" dirty="0" err="1">
                <a:latin typeface="+mn-ea"/>
                <a:ea typeface="+mn-ea"/>
              </a:rPr>
              <a:t>Ms_Sql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 err="1">
                <a:latin typeface="+mn-ea"/>
                <a:ea typeface="+mn-ea"/>
              </a:rPr>
              <a:t>리눅스계열의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en-US" altLang="ko-KR" sz="1800" dirty="0">
                <a:latin typeface="+mn-ea"/>
                <a:ea typeface="+mn-ea"/>
              </a:rPr>
              <a:t>My </a:t>
            </a:r>
            <a:r>
              <a:rPr lang="en-US" altLang="ko-KR" sz="1800" dirty="0" err="1">
                <a:latin typeface="+mn-ea"/>
                <a:ea typeface="+mn-ea"/>
              </a:rPr>
              <a:t>Sql</a:t>
            </a:r>
            <a:r>
              <a:rPr lang="en-US" altLang="ko-KR" sz="1800" dirty="0">
                <a:latin typeface="+mn-ea"/>
                <a:ea typeface="+mn-ea"/>
              </a:rPr>
              <a:t>, IBM</a:t>
            </a:r>
            <a:r>
              <a:rPr lang="ko-KR" altLang="en-US" sz="1800" dirty="0">
                <a:latin typeface="+mn-ea"/>
                <a:ea typeface="+mn-ea"/>
              </a:rPr>
              <a:t>사의 </a:t>
            </a:r>
            <a:r>
              <a:rPr lang="en-US" altLang="ko-KR" sz="1800" dirty="0">
                <a:latin typeface="+mn-ea"/>
                <a:ea typeface="+mn-ea"/>
              </a:rPr>
              <a:t>DB2, Sybase  </a:t>
            </a:r>
            <a:r>
              <a:rPr lang="ko-KR" altLang="en-US" sz="1800" dirty="0">
                <a:latin typeface="+mn-ea"/>
                <a:ea typeface="+mn-ea"/>
              </a:rPr>
              <a:t>등</a:t>
            </a:r>
            <a:endParaRPr lang="en-US" altLang="ko-KR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7519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22238" y="188913"/>
            <a:ext cx="8842250" cy="6417141"/>
            <a:chOff x="122238" y="188913"/>
            <a:chExt cx="8842250" cy="6417141"/>
          </a:xfrm>
        </p:grpSpPr>
        <p:grpSp>
          <p:nvGrpSpPr>
            <p:cNvPr id="5123" name="그룹 8"/>
            <p:cNvGrpSpPr>
              <a:grpSpLocks/>
            </p:cNvGrpSpPr>
            <p:nvPr/>
          </p:nvGrpSpPr>
          <p:grpSpPr bwMode="auto">
            <a:xfrm>
              <a:off x="122238" y="188913"/>
              <a:ext cx="8784100" cy="6417141"/>
              <a:chOff x="179512" y="379685"/>
              <a:chExt cx="8784976" cy="6417481"/>
            </a:xfrm>
          </p:grpSpPr>
          <p:sp>
            <p:nvSpPr>
              <p:cNvPr id="5125" name="TextBox 4"/>
              <p:cNvSpPr txBox="1">
                <a:spLocks noChangeArrowheads="1"/>
              </p:cNvSpPr>
              <p:nvPr/>
            </p:nvSpPr>
            <p:spPr bwMode="auto">
              <a:xfrm>
                <a:off x="179512" y="379685"/>
                <a:ext cx="8784976" cy="64174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marL="342900" indent="-342900" eaLnBrk="1" latinLnBrk="1" hangingPunct="1">
                  <a:lnSpc>
                    <a:spcPct val="150000"/>
                  </a:lnSpc>
                </a:pPr>
                <a:r>
                  <a:rPr kumimoji="0" lang="en-US" altLang="ko-KR" sz="1600" dirty="0"/>
                  <a:t>*** </a:t>
                </a:r>
                <a:r>
                  <a:rPr kumimoji="0" lang="ko-KR" altLang="en-US" sz="1600" dirty="0" err="1"/>
                  <a:t>관계형</a:t>
                </a:r>
                <a:r>
                  <a:rPr kumimoji="0" lang="ko-KR" altLang="en-US" sz="1600" dirty="0"/>
                  <a:t> 데이터 모델 </a:t>
                </a:r>
                <a:r>
                  <a:rPr kumimoji="0" lang="en-US" altLang="ko-KR" sz="1600" dirty="0"/>
                  <a:t> </a:t>
                </a:r>
                <a:br>
                  <a:rPr kumimoji="0" lang="en-US" altLang="ko-KR" sz="1600" dirty="0"/>
                </a:br>
                <a:r>
                  <a:rPr kumimoji="0" lang="en-US" altLang="ko-KR" sz="1400" dirty="0"/>
                  <a:t>* </a:t>
                </a:r>
                <a:r>
                  <a:rPr kumimoji="0" lang="ko-KR" altLang="en-US" sz="1400" dirty="0"/>
                  <a:t>일반적</a:t>
                </a:r>
                <a:r>
                  <a:rPr kumimoji="0" lang="en-US" altLang="ko-KR" sz="1400" dirty="0"/>
                  <a:t> </a:t>
                </a:r>
                <a:r>
                  <a:rPr kumimoji="0" lang="ko-KR" altLang="en-US" sz="1400" dirty="0"/>
                  <a:t>데이터 모델 </a:t>
                </a:r>
                <a:r>
                  <a:rPr kumimoji="0" lang="en-US" altLang="ko-KR" sz="1400" dirty="0"/>
                  <a:t>3</a:t>
                </a:r>
                <a:r>
                  <a:rPr kumimoji="0" lang="ko-KR" altLang="en-US" sz="1400" dirty="0"/>
                  <a:t>요소 </a:t>
                </a:r>
                <a:r>
                  <a:rPr kumimoji="0" lang="en-US" altLang="ko-KR" sz="1400" dirty="0"/>
                  <a:t>: </a:t>
                </a:r>
                <a:r>
                  <a:rPr kumimoji="0" lang="ko-KR" altLang="en-US" sz="1400" dirty="0"/>
                  <a:t>데이터 구조</a:t>
                </a:r>
                <a:r>
                  <a:rPr kumimoji="0" lang="en-US" altLang="ko-KR" sz="1400" dirty="0"/>
                  <a:t>, </a:t>
                </a:r>
                <a:r>
                  <a:rPr kumimoji="0" lang="ko-KR" altLang="en-US" sz="1400" dirty="0"/>
                  <a:t>연산</a:t>
                </a:r>
                <a:r>
                  <a:rPr kumimoji="0" lang="en-US" altLang="ko-KR" sz="1400" dirty="0"/>
                  <a:t>, </a:t>
                </a:r>
                <a:r>
                  <a:rPr kumimoji="0" lang="ko-KR" altLang="en-US" sz="1400" b="1" dirty="0">
                    <a:solidFill>
                      <a:srgbClr val="FF0000"/>
                    </a:solidFill>
                  </a:rPr>
                  <a:t>제약조건</a:t>
                </a:r>
                <a:r>
                  <a:rPr kumimoji="0" lang="en-US" altLang="ko-KR" sz="1400" dirty="0"/>
                  <a:t/>
                </a:r>
                <a:br>
                  <a:rPr kumimoji="0" lang="en-US" altLang="ko-KR" sz="1400" dirty="0"/>
                </a:br>
                <a:r>
                  <a:rPr kumimoji="0" lang="en-US" altLang="ko-KR" sz="1400" dirty="0"/>
                  <a:t>* </a:t>
                </a:r>
                <a:r>
                  <a:rPr kumimoji="0" lang="ko-KR" altLang="en-US" sz="1400" dirty="0" err="1"/>
                  <a:t>관계형</a:t>
                </a:r>
                <a:r>
                  <a:rPr kumimoji="0" lang="ko-KR" altLang="en-US" sz="1400" dirty="0"/>
                  <a:t> 데이터 모델 구성요소</a:t>
                </a:r>
                <a:r>
                  <a:rPr kumimoji="0" lang="en-US" altLang="ko-KR" sz="1400" dirty="0"/>
                  <a:t/>
                </a:r>
                <a:br>
                  <a:rPr kumimoji="0" lang="en-US" altLang="ko-KR" sz="1400" dirty="0"/>
                </a:br>
                <a:r>
                  <a:rPr kumimoji="0" lang="en-US" altLang="ko-KR" sz="1400" dirty="0"/>
                  <a:t>=&gt; </a:t>
                </a:r>
                <a:r>
                  <a:rPr kumimoji="0" lang="en-US" altLang="ko-KR" sz="1400" b="1" dirty="0">
                    <a:solidFill>
                      <a:srgbClr val="FF0000"/>
                    </a:solidFill>
                  </a:rPr>
                  <a:t>2</a:t>
                </a:r>
                <a:r>
                  <a:rPr kumimoji="0" lang="ko-KR" altLang="en-US" sz="1400" b="1" dirty="0">
                    <a:solidFill>
                      <a:srgbClr val="FF0000"/>
                    </a:solidFill>
                  </a:rPr>
                  <a:t>차원 테이블 형태의 구조를 가지는 </a:t>
                </a:r>
                <a:r>
                  <a:rPr kumimoji="0" lang="ko-KR" altLang="en-US" sz="1400" b="1" dirty="0" err="1">
                    <a:solidFill>
                      <a:srgbClr val="FF0000"/>
                    </a:solidFill>
                  </a:rPr>
                  <a:t>릴레이션</a:t>
                </a:r>
                <a:r>
                  <a:rPr kumimoji="0" lang="en-US" altLang="ko-KR" sz="1400" b="1" dirty="0">
                    <a:solidFill>
                      <a:srgbClr val="FF0000"/>
                    </a:solidFill>
                  </a:rPr>
                  <a:t>(relation) </a:t>
                </a:r>
              </a:p>
              <a:p>
                <a:pPr marL="342900" indent="-342900" eaLnBrk="1" latinLnBrk="1" hangingPunct="1">
                  <a:lnSpc>
                    <a:spcPct val="150000"/>
                  </a:lnSpc>
                </a:pPr>
                <a:r>
                  <a:rPr lang="en-US" altLang="ko-KR" sz="1400" dirty="0"/>
                  <a:t>	(Data file =&gt; table </a:t>
                </a:r>
                <a:r>
                  <a:rPr lang="ko-KR" altLang="en-US" sz="1400" dirty="0" err="1"/>
                  <a:t>릴레이션</a:t>
                </a:r>
                <a:r>
                  <a:rPr lang="en-US" altLang="ko-KR" sz="1400" dirty="0"/>
                  <a:t>)</a:t>
                </a:r>
                <a:r>
                  <a:rPr kumimoji="0" lang="en-US" altLang="ko-KR" sz="1400" dirty="0"/>
                  <a:t/>
                </a:r>
                <a:br>
                  <a:rPr kumimoji="0" lang="en-US" altLang="ko-KR" sz="1400" dirty="0"/>
                </a:br>
                <a:r>
                  <a:rPr kumimoji="0" lang="en-US" altLang="ko-KR" sz="1400" dirty="0"/>
                  <a:t>=&gt; </a:t>
                </a:r>
                <a:r>
                  <a:rPr kumimoji="0" lang="ko-KR" altLang="en-US" sz="1400" b="1" dirty="0" err="1">
                    <a:solidFill>
                      <a:srgbClr val="FF0000"/>
                    </a:solidFill>
                  </a:rPr>
                  <a:t>릴레이션</a:t>
                </a:r>
                <a:r>
                  <a:rPr kumimoji="0" lang="ko-KR" altLang="en-US" sz="1400" b="1" dirty="0">
                    <a:solidFill>
                      <a:srgbClr val="FF0000"/>
                    </a:solidFill>
                  </a:rPr>
                  <a:t> 조작을 위한 관계 연산자</a:t>
                </a:r>
                <a:r>
                  <a:rPr kumimoji="0" lang="en-US" altLang="ko-KR" sz="1400" b="1" dirty="0">
                    <a:solidFill>
                      <a:srgbClr val="FF0000"/>
                    </a:solidFill>
                  </a:rPr>
                  <a:t/>
                </a:r>
                <a:br>
                  <a:rPr kumimoji="0" lang="en-US" altLang="ko-KR" sz="1400" b="1" dirty="0">
                    <a:solidFill>
                      <a:srgbClr val="FF0000"/>
                    </a:solidFill>
                  </a:rPr>
                </a:br>
                <a:r>
                  <a:rPr kumimoji="0" lang="en-US" altLang="ko-KR" sz="1400" dirty="0"/>
                  <a:t>=&gt; </a:t>
                </a:r>
                <a:r>
                  <a:rPr kumimoji="0" lang="ko-KR" altLang="en-US" sz="1400" b="1" dirty="0">
                    <a:solidFill>
                      <a:srgbClr val="FF0000"/>
                    </a:solidFill>
                  </a:rPr>
                  <a:t>데이터의 정확성과 일관성 보장을 위한 </a:t>
                </a:r>
                <a:r>
                  <a:rPr kumimoji="0" lang="ko-KR" altLang="en-US" sz="1400" b="1" dirty="0" err="1">
                    <a:solidFill>
                      <a:srgbClr val="FF0000"/>
                    </a:solidFill>
                  </a:rPr>
                  <a:t>무결성</a:t>
                </a:r>
                <a:r>
                  <a:rPr kumimoji="0" lang="ko-KR" altLang="en-US" sz="1400" b="1" dirty="0">
                    <a:solidFill>
                      <a:srgbClr val="FF0000"/>
                    </a:solidFill>
                  </a:rPr>
                  <a:t> 규칙 </a:t>
                </a:r>
                <a:r>
                  <a:rPr kumimoji="0" lang="en-US" altLang="ko-KR" sz="1400" b="1" dirty="0">
                    <a:solidFill>
                      <a:srgbClr val="FF0000"/>
                    </a:solidFill>
                  </a:rPr>
                  <a:t>(integrity rule)</a:t>
                </a:r>
                <a:r>
                  <a:rPr kumimoji="0" lang="ko-KR" altLang="en-US" sz="1400" b="1" dirty="0">
                    <a:solidFill>
                      <a:srgbClr val="FF0000"/>
                    </a:solidFill>
                  </a:rPr>
                  <a:t> </a:t>
                </a:r>
                <a:r>
                  <a:rPr kumimoji="0" lang="en-US" altLang="ko-KR" sz="1400" b="1" dirty="0">
                    <a:solidFill>
                      <a:srgbClr val="FF0000"/>
                    </a:solidFill>
                  </a:rPr>
                  <a:t/>
                </a:r>
                <a:br>
                  <a:rPr kumimoji="0" lang="en-US" altLang="ko-KR" sz="1400" b="1" dirty="0">
                    <a:solidFill>
                      <a:srgbClr val="FF0000"/>
                    </a:solidFill>
                  </a:rPr>
                </a:br>
                <a:r>
                  <a:rPr kumimoji="0" lang="en-US" altLang="ko-KR" sz="1400" dirty="0"/>
                  <a:t>* </a:t>
                </a:r>
                <a:r>
                  <a:rPr kumimoji="0" lang="ko-KR" altLang="en-US" sz="1400" dirty="0" err="1"/>
                  <a:t>릴레이션</a:t>
                </a:r>
                <a:r>
                  <a:rPr kumimoji="0" lang="ko-KR" altLang="en-US" sz="1400" dirty="0"/>
                  <a:t>  구조</a:t>
                </a:r>
                <a:r>
                  <a:rPr kumimoji="0" lang="en-US" altLang="ko-KR" sz="1600" dirty="0"/>
                  <a:t/>
                </a:r>
                <a:br>
                  <a:rPr kumimoji="0" lang="en-US" altLang="ko-KR" sz="1600" dirty="0"/>
                </a:br>
                <a:r>
                  <a:rPr kumimoji="0" lang="en-US" altLang="ko-KR" sz="1600" dirty="0"/>
                  <a:t>  &lt;</a:t>
                </a:r>
                <a:r>
                  <a:rPr kumimoji="0" lang="en-US" altLang="ko-KR" sz="1600" b="1" dirty="0"/>
                  <a:t>Student (=entity) </a:t>
                </a:r>
                <a:r>
                  <a:rPr kumimoji="0" lang="ko-KR" altLang="en-US" sz="1600" b="1" dirty="0" err="1"/>
                  <a:t>릴레이션</a:t>
                </a:r>
                <a:r>
                  <a:rPr kumimoji="0" lang="en-US" altLang="ko-KR" sz="1600" dirty="0"/>
                  <a:t>&gt;</a:t>
                </a:r>
                <a:r>
                  <a:rPr kumimoji="0" lang="ko-KR" altLang="en-US" sz="1600" dirty="0"/>
                  <a:t> </a:t>
                </a:r>
                <a:r>
                  <a:rPr kumimoji="0" lang="en-US" altLang="ko-KR" sz="1600" dirty="0"/>
                  <a:t/>
                </a:r>
                <a:br>
                  <a:rPr kumimoji="0" lang="en-US" altLang="ko-KR" sz="1600" dirty="0"/>
                </a:br>
                <a:r>
                  <a:rPr kumimoji="0" lang="en-US" altLang="ko-KR" sz="1600" b="1" dirty="0">
                    <a:solidFill>
                      <a:srgbClr val="7030A0"/>
                    </a:solidFill>
                  </a:rPr>
                  <a:t>Key			        </a:t>
                </a:r>
                <a:r>
                  <a:rPr kumimoji="0" lang="ko-KR" altLang="en-US" sz="1600" b="1" dirty="0">
                    <a:solidFill>
                      <a:srgbClr val="008000"/>
                    </a:solidFill>
                  </a:rPr>
                  <a:t>속성 </a:t>
                </a:r>
                <a:r>
                  <a:rPr kumimoji="0" lang="en-US" altLang="ko-KR" sz="1600" b="1" dirty="0">
                    <a:solidFill>
                      <a:srgbClr val="008000"/>
                    </a:solidFill>
                  </a:rPr>
                  <a:t>(</a:t>
                </a:r>
                <a:r>
                  <a:rPr kumimoji="0" lang="ko-KR" altLang="en-US" sz="1600" b="1" dirty="0">
                    <a:solidFill>
                      <a:srgbClr val="008000"/>
                    </a:solidFill>
                  </a:rPr>
                  <a:t>열 </a:t>
                </a:r>
                <a:r>
                  <a:rPr kumimoji="0" lang="en-US" altLang="ko-KR" sz="1600" b="1" dirty="0">
                    <a:solidFill>
                      <a:srgbClr val="008000"/>
                    </a:solidFill>
                  </a:rPr>
                  <a:t>column,</a:t>
                </a:r>
                <a:r>
                  <a:rPr lang="ko-KR" altLang="en-US" sz="1600" b="1" dirty="0">
                    <a:solidFill>
                      <a:srgbClr val="008000"/>
                    </a:solidFill>
                  </a:rPr>
                  <a:t> </a:t>
                </a:r>
                <a:r>
                  <a:rPr lang="en-US" altLang="ko-KR" sz="1600" b="1" dirty="0">
                    <a:solidFill>
                      <a:srgbClr val="008000"/>
                    </a:solidFill>
                  </a:rPr>
                  <a:t>field</a:t>
                </a:r>
                <a:r>
                  <a:rPr kumimoji="0" lang="en-US" altLang="ko-KR" sz="1600" b="1" dirty="0">
                    <a:solidFill>
                      <a:srgbClr val="008000"/>
                    </a:solidFill>
                  </a:rPr>
                  <a:t>)</a:t>
                </a:r>
              </a:p>
              <a:p>
                <a:pPr marL="342900" indent="-342900" eaLnBrk="1" latinLnBrk="1" hangingPunct="1">
                  <a:lnSpc>
                    <a:spcPct val="150000"/>
                  </a:lnSpc>
                </a:pPr>
                <a:r>
                  <a:rPr kumimoji="0" lang="en-US" altLang="ko-KR" sz="1600" dirty="0"/>
                  <a:t>	============================================</a:t>
                </a:r>
              </a:p>
              <a:p>
                <a:pPr marL="342900" indent="-342900" eaLnBrk="1" latinLnBrk="1" hangingPunct="1">
                  <a:lnSpc>
                    <a:spcPct val="150000"/>
                  </a:lnSpc>
                </a:pPr>
                <a:r>
                  <a:rPr kumimoji="0" lang="en-US" altLang="ko-KR" sz="1600" dirty="0"/>
                  <a:t>	</a:t>
                </a:r>
                <a:r>
                  <a:rPr kumimoji="0" lang="ko-KR" altLang="en-US" sz="1600" dirty="0"/>
                  <a:t>번호  </a:t>
                </a:r>
                <a:r>
                  <a:rPr kumimoji="0" lang="en-US" altLang="ko-KR" sz="1600" dirty="0"/>
                  <a:t>:  </a:t>
                </a:r>
                <a:r>
                  <a:rPr kumimoji="0" lang="ko-KR" altLang="en-US" sz="1600" dirty="0"/>
                  <a:t>이름  </a:t>
                </a:r>
                <a:r>
                  <a:rPr kumimoji="0" lang="en-US" altLang="ko-KR" sz="1600" dirty="0"/>
                  <a:t>:    </a:t>
                </a:r>
                <a:r>
                  <a:rPr kumimoji="0" lang="ko-KR" altLang="en-US" sz="1600" dirty="0"/>
                  <a:t>생일    </a:t>
                </a:r>
                <a:r>
                  <a:rPr kumimoji="0" lang="en-US" altLang="ko-KR" sz="1600" dirty="0"/>
                  <a:t>:   </a:t>
                </a:r>
                <a:r>
                  <a:rPr kumimoji="0" lang="ko-KR" altLang="en-US" sz="1600" dirty="0"/>
                  <a:t>주소                    </a:t>
                </a:r>
                <a:r>
                  <a:rPr kumimoji="0" lang="en-US" altLang="ko-KR" sz="1600" dirty="0"/>
                  <a:t>:       </a:t>
                </a:r>
                <a:r>
                  <a:rPr kumimoji="0" lang="ko-KR" altLang="en-US" sz="1600" dirty="0"/>
                  <a:t>전화번호        </a:t>
                </a:r>
                <a:r>
                  <a:rPr kumimoji="0" lang="en-US" altLang="ko-KR" sz="1600" b="1" dirty="0">
                    <a:solidFill>
                      <a:srgbClr val="0070C0"/>
                    </a:solidFill>
                  </a:rPr>
                  <a:t>&lt;= </a:t>
                </a:r>
                <a:r>
                  <a:rPr kumimoji="0" lang="ko-KR" altLang="en-US" sz="1600" b="1" dirty="0" err="1">
                    <a:solidFill>
                      <a:srgbClr val="0070C0"/>
                    </a:solidFill>
                  </a:rPr>
                  <a:t>릴레이션</a:t>
                </a:r>
                <a:r>
                  <a:rPr kumimoji="0" lang="ko-KR" altLang="en-US" sz="1600" b="1" dirty="0">
                    <a:solidFill>
                      <a:srgbClr val="0070C0"/>
                    </a:solidFill>
                  </a:rPr>
                  <a:t> 스키마</a:t>
                </a:r>
                <a:r>
                  <a:rPr kumimoji="0" lang="en-US" altLang="ko-KR" sz="1600" b="1" dirty="0">
                    <a:solidFill>
                      <a:srgbClr val="0070C0"/>
                    </a:solidFill>
                  </a:rPr>
                  <a:t> </a:t>
                </a:r>
                <a:r>
                  <a:rPr kumimoji="0" lang="en-US" altLang="ko-KR" sz="1600" dirty="0"/>
                  <a:t/>
                </a:r>
                <a:br>
                  <a:rPr kumimoji="0" lang="en-US" altLang="ko-KR" sz="1600" dirty="0"/>
                </a:br>
                <a:r>
                  <a:rPr kumimoji="0" lang="en-US" altLang="ko-KR" sz="1600" dirty="0"/>
                  <a:t>----------------------------------------------------------------------------</a:t>
                </a:r>
                <a:br>
                  <a:rPr kumimoji="0" lang="en-US" altLang="ko-KR" sz="1600" dirty="0"/>
                </a:br>
                <a:r>
                  <a:rPr kumimoji="0" lang="en-US" altLang="ko-KR" sz="1600" dirty="0"/>
                  <a:t>0001	 </a:t>
                </a:r>
                <a:r>
                  <a:rPr kumimoji="0" lang="ko-KR" altLang="en-US" sz="1600" dirty="0"/>
                  <a:t>홍길동   </a:t>
                </a:r>
                <a:r>
                  <a:rPr kumimoji="0" lang="en-US" altLang="ko-KR" sz="1600" dirty="0"/>
                  <a:t>99.0101    </a:t>
                </a:r>
                <a:r>
                  <a:rPr kumimoji="0" lang="ko-KR" altLang="en-US" sz="1600" dirty="0"/>
                  <a:t>서울 아현동</a:t>
                </a:r>
                <a:r>
                  <a:rPr kumimoji="0" lang="en-US" altLang="ko-KR" sz="1600" dirty="0"/>
                  <a:t>           :   010-1234-1234	 </a:t>
                </a:r>
                <a:r>
                  <a:rPr kumimoji="0" lang="en-US" altLang="ko-KR" sz="1600" b="1" dirty="0">
                    <a:solidFill>
                      <a:srgbClr val="FF00FF"/>
                    </a:solidFill>
                  </a:rPr>
                  <a:t>---</a:t>
                </a:r>
                <a:r>
                  <a:rPr kumimoji="0" lang="en-US" altLang="ko-KR" sz="1600" b="1" dirty="0">
                    <a:solidFill>
                      <a:srgbClr val="FF00FF"/>
                    </a:solidFill>
                    <a:sym typeface="Wingdings" pitchFamily="2" charset="2"/>
                  </a:rPr>
                  <a:t> </a:t>
                </a:r>
                <a:r>
                  <a:rPr kumimoji="0" lang="en-US" altLang="ko-KR" sz="1600" dirty="0"/>
                  <a:t/>
                </a:r>
                <a:br>
                  <a:rPr kumimoji="0" lang="en-US" altLang="ko-KR" sz="1600" dirty="0"/>
                </a:br>
                <a:r>
                  <a:rPr kumimoji="0" lang="en-US" altLang="ko-KR" sz="1600" dirty="0"/>
                  <a:t>-----    ------     ------       ----------                  ---------------       </a:t>
                </a:r>
                <a:r>
                  <a:rPr kumimoji="0" lang="en-US" altLang="ko-KR" sz="1600" b="1" dirty="0">
                    <a:solidFill>
                      <a:srgbClr val="FF0000"/>
                    </a:solidFill>
                  </a:rPr>
                  <a:t/>
                </a:r>
                <a:br>
                  <a:rPr kumimoji="0" lang="en-US" altLang="ko-KR" sz="1600" b="1" dirty="0">
                    <a:solidFill>
                      <a:srgbClr val="FF0000"/>
                    </a:solidFill>
                  </a:rPr>
                </a:br>
                <a:r>
                  <a:rPr kumimoji="0" lang="en-US" altLang="ko-KR" sz="1600" dirty="0"/>
                  <a:t>-----    ------     ------       ----------                  --------------- 	       </a:t>
                </a:r>
                <a:r>
                  <a:rPr kumimoji="0" lang="en-US" altLang="ko-KR" sz="1600" b="1" dirty="0">
                    <a:solidFill>
                      <a:srgbClr val="FF0000"/>
                    </a:solidFill>
                  </a:rPr>
                  <a:t>&lt;= </a:t>
                </a:r>
                <a:r>
                  <a:rPr kumimoji="0" lang="ko-KR" altLang="en-US" sz="1600" b="1" dirty="0" err="1">
                    <a:solidFill>
                      <a:srgbClr val="FF0000"/>
                    </a:solidFill>
                  </a:rPr>
                  <a:t>인스턴스</a:t>
                </a:r>
                <a:r>
                  <a:rPr kumimoji="0" lang="ko-KR" altLang="en-US" sz="1600" b="1" dirty="0">
                    <a:solidFill>
                      <a:srgbClr val="FF0000"/>
                    </a:solidFill>
                  </a:rPr>
                  <a:t> </a:t>
                </a:r>
                <a:endParaRPr kumimoji="0" lang="en-US" altLang="ko-KR" sz="1600" b="1" dirty="0">
                  <a:solidFill>
                    <a:srgbClr val="FF0000"/>
                  </a:solidFill>
                </a:endParaRPr>
              </a:p>
              <a:p>
                <a:pPr marL="342900" indent="-342900" eaLnBrk="1" latinLnBrk="1" hangingPunct="1">
                  <a:lnSpc>
                    <a:spcPct val="150000"/>
                  </a:lnSpc>
                </a:pPr>
                <a:r>
                  <a:rPr kumimoji="0" lang="en-US" altLang="ko-KR" sz="1600" dirty="0"/>
                  <a:t>	</a:t>
                </a:r>
                <a:br>
                  <a:rPr kumimoji="0" lang="en-US" altLang="ko-KR" sz="1600" dirty="0"/>
                </a:br>
                <a:r>
                  <a:rPr kumimoji="0" lang="en-US" altLang="ko-KR" sz="1600" dirty="0"/>
                  <a:t>** </a:t>
                </a:r>
                <a:r>
                  <a:rPr kumimoji="0" lang="ko-KR" altLang="en-US" sz="1600" dirty="0" err="1"/>
                  <a:t>릴레이션에</a:t>
                </a:r>
                <a:r>
                  <a:rPr kumimoji="0" lang="en-US" altLang="ko-KR" sz="1600" dirty="0"/>
                  <a:t> </a:t>
                </a:r>
                <a:r>
                  <a:rPr kumimoji="0" lang="ko-KR" altLang="en-US" sz="1600" dirty="0"/>
                  <a:t>저장되는 데이터는 행과</a:t>
                </a:r>
                <a:r>
                  <a:rPr kumimoji="0" lang="en-US" altLang="ko-KR" sz="1600" dirty="0"/>
                  <a:t> </a:t>
                </a:r>
                <a:r>
                  <a:rPr kumimoji="0" lang="ko-KR" altLang="en-US" sz="1600" dirty="0"/>
                  <a:t>열로 표현되는 셀</a:t>
                </a:r>
                <a:r>
                  <a:rPr kumimoji="0" lang="en-US" altLang="ko-KR" sz="1600" dirty="0"/>
                  <a:t>(cell)</a:t>
                </a:r>
                <a:r>
                  <a:rPr kumimoji="0" lang="ko-KR" altLang="en-US" sz="1600" dirty="0"/>
                  <a:t>에 저장됨</a:t>
                </a:r>
                <a:r>
                  <a:rPr kumimoji="0" lang="en-US" altLang="ko-KR" sz="1600" dirty="0"/>
                  <a:t>.</a:t>
                </a:r>
              </a:p>
            </p:txBody>
          </p:sp>
          <p:sp>
            <p:nvSpPr>
              <p:cNvPr id="3" name="순서도: 대체 처리 2"/>
              <p:cNvSpPr/>
              <p:nvPr/>
            </p:nvSpPr>
            <p:spPr>
              <a:xfrm>
                <a:off x="460527" y="4077168"/>
                <a:ext cx="6336346" cy="431823"/>
              </a:xfrm>
              <a:prstGeom prst="flowChartAlternateProcess">
                <a:avLst/>
              </a:prstGeom>
              <a:noFill/>
              <a:ln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4" name="오른쪽 중괄호 3"/>
              <p:cNvSpPr/>
              <p:nvPr/>
            </p:nvSpPr>
            <p:spPr>
              <a:xfrm>
                <a:off x="6674623" y="4797931"/>
                <a:ext cx="287367" cy="1224028"/>
              </a:xfrm>
              <a:prstGeom prst="rightBrace">
                <a:avLst>
                  <a:gd name="adj1" fmla="val 8333"/>
                  <a:gd name="adj2" fmla="val 75530"/>
                </a:avLst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551024" y="3861257"/>
                <a:ext cx="504875" cy="792205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7" name="왼쪽 중괄호 6"/>
              <p:cNvSpPr/>
              <p:nvPr/>
            </p:nvSpPr>
            <p:spPr>
              <a:xfrm rot="5400000">
                <a:off x="3269104" y="1208282"/>
                <a:ext cx="396896" cy="5220222"/>
              </a:xfrm>
              <a:prstGeom prst="leftBrace">
                <a:avLst>
                  <a:gd name="adj1" fmla="val 29419"/>
                  <a:gd name="adj2" fmla="val 50000"/>
                </a:avLst>
              </a:prstGeom>
              <a:ln w="38100">
                <a:solidFill>
                  <a:srgbClr val="008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8" name="순서도: 대체 처리 7"/>
              <p:cNvSpPr/>
              <p:nvPr/>
            </p:nvSpPr>
            <p:spPr>
              <a:xfrm>
                <a:off x="539910" y="4797931"/>
                <a:ext cx="6191869" cy="431823"/>
              </a:xfrm>
              <a:prstGeom prst="flowChartAlternateProcess">
                <a:avLst/>
              </a:prstGeom>
              <a:noFill/>
              <a:ln>
                <a:solidFill>
                  <a:srgbClr val="FF00FF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</p:grpSp>
        <p:sp>
          <p:nvSpPr>
            <p:cNvPr id="5124" name="직사각형 9"/>
            <p:cNvSpPr>
              <a:spLocks noChangeArrowheads="1"/>
            </p:cNvSpPr>
            <p:nvPr/>
          </p:nvSpPr>
          <p:spPr bwMode="auto">
            <a:xfrm>
              <a:off x="7136399" y="4707945"/>
              <a:ext cx="1828089" cy="593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latinLnBrk="1" hangingPunct="1"/>
              <a:r>
                <a:rPr kumimoji="0" lang="ko-KR" altLang="en-US" sz="1600" b="1" dirty="0" err="1">
                  <a:solidFill>
                    <a:srgbClr val="FF00FF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튜플</a:t>
              </a:r>
              <a:r>
                <a:rPr kumimoji="0" lang="ko-KR" altLang="en-US" sz="1600" b="1" dirty="0">
                  <a:solidFill>
                    <a:srgbClr val="FF00FF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  <a:r>
                <a:rPr kumimoji="0" lang="en-US" altLang="ko-KR" sz="1600" b="1" dirty="0">
                  <a:solidFill>
                    <a:srgbClr val="FF00FF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_</a:t>
              </a:r>
              <a:r>
                <a:rPr lang="en-US" altLang="ko-KR" sz="1600" b="1" dirty="0">
                  <a:solidFill>
                    <a:srgbClr val="FF00FF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tuple</a:t>
              </a:r>
              <a:r>
                <a:rPr kumimoji="0" lang="en-US" altLang="ko-KR" sz="1600" b="1" dirty="0">
                  <a:solidFill>
                    <a:srgbClr val="FF00FF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/>
              </a:r>
              <a:br>
                <a:rPr kumimoji="0" lang="en-US" altLang="ko-KR" sz="1600" b="1" dirty="0">
                  <a:solidFill>
                    <a:srgbClr val="FF00FF"/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</a:br>
              <a:r>
                <a:rPr kumimoji="0" lang="en-US" altLang="ko-KR" sz="1600" b="1" dirty="0">
                  <a:solidFill>
                    <a:srgbClr val="FF00FF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sz="1600" b="1" dirty="0">
                  <a:solidFill>
                    <a:srgbClr val="FF00FF"/>
                  </a:solidFill>
                  <a:latin typeface="맑은 고딕" pitchFamily="50" charset="-127"/>
                  <a:ea typeface="맑은 고딕" pitchFamily="50" charset="-127"/>
                </a:rPr>
                <a:t>행</a:t>
              </a:r>
              <a:r>
                <a:rPr kumimoji="0" lang="en-US" altLang="ko-KR" sz="1600" b="1" dirty="0">
                  <a:solidFill>
                    <a:srgbClr val="FF00FF"/>
                  </a:solidFill>
                  <a:latin typeface="맑은 고딕" pitchFamily="50" charset="-127"/>
                  <a:ea typeface="맑은 고딕" pitchFamily="50" charset="-127"/>
                </a:rPr>
                <a:t> row, record)</a:t>
              </a:r>
              <a:endParaRPr kumimoji="0"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8487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122238" y="188913"/>
            <a:ext cx="8783637" cy="637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15875"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354013" indent="-261938">
              <a:lnSpc>
                <a:spcPct val="150000"/>
              </a:lnSpc>
            </a:pPr>
            <a:r>
              <a:rPr kumimoji="0" lang="en-US" altLang="ko-KR" sz="1600" dirty="0"/>
              <a:t>*** </a:t>
            </a:r>
            <a:r>
              <a:rPr kumimoji="0" lang="ko-KR" altLang="en-US" sz="1600" dirty="0" err="1"/>
              <a:t>릴레이션</a:t>
            </a:r>
            <a:r>
              <a:rPr kumimoji="0" lang="ko-KR" altLang="en-US" sz="1600" dirty="0"/>
              <a:t>  특징</a:t>
            </a:r>
            <a:r>
              <a:rPr kumimoji="0" lang="en-US" altLang="ko-KR" sz="1600" dirty="0"/>
              <a:t/>
            </a:r>
            <a:br>
              <a:rPr kumimoji="0" lang="en-US" altLang="ko-KR" sz="1600" dirty="0"/>
            </a:br>
            <a:r>
              <a:rPr kumimoji="0" lang="en-US" altLang="ko-KR" sz="1600" dirty="0"/>
              <a:t>=&gt; </a:t>
            </a:r>
            <a:r>
              <a:rPr kumimoji="0" lang="ko-KR" altLang="en-US" sz="1600" dirty="0" err="1"/>
              <a:t>튜플</a:t>
            </a:r>
            <a:r>
              <a:rPr kumimoji="0" lang="en-US" altLang="ko-KR" sz="1600" dirty="0"/>
              <a:t>(</a:t>
            </a:r>
            <a:r>
              <a:rPr kumimoji="0" lang="ko-KR" altLang="en-US" sz="1600" dirty="0"/>
              <a:t>레코드</a:t>
            </a:r>
            <a:r>
              <a:rPr kumimoji="0" lang="en-US" altLang="ko-KR" sz="1600" dirty="0"/>
              <a:t>) </a:t>
            </a:r>
            <a:r>
              <a:rPr kumimoji="0" lang="ko-KR" altLang="en-US" sz="1600" dirty="0"/>
              <a:t>들은 유일 </a:t>
            </a:r>
            <a:r>
              <a:rPr kumimoji="0" lang="en-US" altLang="ko-KR" sz="1600" dirty="0"/>
              <a:t> (</a:t>
            </a:r>
            <a:r>
              <a:rPr kumimoji="0" lang="ko-KR" altLang="en-US" sz="1600" dirty="0"/>
              <a:t>이를 구분하는 기본 </a:t>
            </a:r>
            <a:r>
              <a:rPr kumimoji="0" lang="ko-KR" altLang="en-US" sz="1600" dirty="0" err="1"/>
              <a:t>식별자를</a:t>
            </a:r>
            <a:r>
              <a:rPr kumimoji="0" lang="ko-KR" altLang="en-US" sz="1600" dirty="0"/>
              <a:t> </a:t>
            </a:r>
            <a:r>
              <a:rPr kumimoji="0" lang="en-US" altLang="ko-KR" sz="1600" dirty="0"/>
              <a:t>primary key )</a:t>
            </a:r>
            <a:br>
              <a:rPr kumimoji="0" lang="en-US" altLang="ko-KR" sz="1600" dirty="0"/>
            </a:br>
            <a:r>
              <a:rPr kumimoji="0" lang="en-US" altLang="ko-KR" sz="1600" dirty="0"/>
              <a:t>=&gt; </a:t>
            </a:r>
            <a:r>
              <a:rPr kumimoji="0" lang="ko-KR" altLang="en-US" sz="1600" dirty="0"/>
              <a:t>저장된 </a:t>
            </a:r>
            <a:r>
              <a:rPr kumimoji="0" lang="ko-KR" altLang="en-US" sz="1600" dirty="0" err="1"/>
              <a:t>튜플들간의</a:t>
            </a:r>
            <a:r>
              <a:rPr kumimoji="0" lang="ko-KR" altLang="en-US" sz="1600" dirty="0"/>
              <a:t> 순서 관계는 없다</a:t>
            </a:r>
            <a:r>
              <a:rPr kumimoji="0" lang="en-US" altLang="ko-KR" sz="1600" dirty="0"/>
              <a:t>.</a:t>
            </a:r>
            <a:br>
              <a:rPr kumimoji="0" lang="en-US" altLang="ko-KR" sz="1600" dirty="0"/>
            </a:br>
            <a:r>
              <a:rPr kumimoji="0" lang="en-US" altLang="ko-KR" sz="1600" dirty="0"/>
              <a:t>=&gt; </a:t>
            </a:r>
            <a:r>
              <a:rPr kumimoji="0" lang="ko-KR" altLang="en-US" sz="1600" dirty="0" err="1"/>
              <a:t>릴레이션을</a:t>
            </a:r>
            <a:r>
              <a:rPr kumimoji="0" lang="ko-KR" altLang="en-US" sz="1600" dirty="0"/>
              <a:t> 구성하는 속성간에는 순서가 없다</a:t>
            </a:r>
            <a:r>
              <a:rPr kumimoji="0" lang="en-US" altLang="ko-KR" sz="1600" dirty="0"/>
              <a:t>.</a:t>
            </a:r>
            <a:br>
              <a:rPr kumimoji="0" lang="en-US" altLang="ko-KR" sz="1600" dirty="0"/>
            </a:br>
            <a:r>
              <a:rPr kumimoji="0" lang="en-US" altLang="ko-KR" sz="1600" dirty="0"/>
              <a:t>=&gt; </a:t>
            </a:r>
            <a:r>
              <a:rPr kumimoji="0" lang="ko-KR" altLang="en-US" sz="1600" dirty="0"/>
              <a:t>속성 값은 원자 값 </a:t>
            </a:r>
            <a:r>
              <a:rPr kumimoji="0" lang="en-US" altLang="ko-KR" sz="1600" dirty="0"/>
              <a:t>(atomic value) </a:t>
            </a:r>
            <a:r>
              <a:rPr kumimoji="0" lang="ko-KR" altLang="en-US" sz="1600" dirty="0"/>
              <a:t>이다</a:t>
            </a:r>
            <a:r>
              <a:rPr kumimoji="0" lang="en-US" altLang="ko-KR" sz="1600" dirty="0"/>
              <a:t>. </a:t>
            </a:r>
            <a:br>
              <a:rPr kumimoji="0" lang="en-US" altLang="ko-KR" sz="1600" dirty="0"/>
            </a:br>
            <a:r>
              <a:rPr kumimoji="0" lang="en-US" altLang="ko-KR" sz="1600" dirty="0"/>
              <a:t>	( </a:t>
            </a:r>
            <a:r>
              <a:rPr kumimoji="0" lang="ko-KR" altLang="en-US" sz="1600" dirty="0"/>
              <a:t>더 이상</a:t>
            </a:r>
            <a:r>
              <a:rPr kumimoji="0" lang="en-US" altLang="ko-KR" sz="1600" dirty="0"/>
              <a:t> </a:t>
            </a:r>
            <a:r>
              <a:rPr kumimoji="0" lang="ko-KR" altLang="en-US" sz="1600" dirty="0"/>
              <a:t>분리될 수 없는 논리적 </a:t>
            </a:r>
            <a:r>
              <a:rPr kumimoji="0" lang="ko-KR" altLang="en-US" sz="1600" dirty="0" err="1"/>
              <a:t>원자값을</a:t>
            </a:r>
            <a:r>
              <a:rPr kumimoji="0" lang="ko-KR" altLang="en-US" sz="1600" dirty="0"/>
              <a:t> 의미하며 이를 정규화 </a:t>
            </a:r>
            <a:r>
              <a:rPr kumimoji="0" lang="en-US" altLang="ko-KR" sz="1600" dirty="0"/>
              <a:t>(normalization)</a:t>
            </a:r>
            <a:br>
              <a:rPr kumimoji="0" lang="en-US" altLang="ko-KR" sz="1600" dirty="0"/>
            </a:br>
            <a:r>
              <a:rPr kumimoji="0" lang="en-US" altLang="ko-KR" sz="1600" dirty="0"/>
              <a:t>	  </a:t>
            </a:r>
            <a:r>
              <a:rPr kumimoji="0" lang="ko-KR" altLang="en-US" sz="1600" dirty="0"/>
              <a:t>이라 하며 이 때문에 </a:t>
            </a:r>
            <a:r>
              <a:rPr kumimoji="0" lang="en-US" altLang="ko-KR" sz="1600" dirty="0"/>
              <a:t>RDB</a:t>
            </a:r>
            <a:r>
              <a:rPr kumimoji="0" lang="ko-KR" altLang="en-US" sz="1600" dirty="0"/>
              <a:t>는 평면적 구조를 가짐</a:t>
            </a:r>
            <a:r>
              <a:rPr kumimoji="0" lang="en-US" altLang="ko-KR" sz="1600" dirty="0"/>
              <a:t>.)</a:t>
            </a:r>
            <a:r>
              <a:rPr kumimoji="0" lang="ko-KR" altLang="en-US" sz="1600" dirty="0"/>
              <a:t>  </a:t>
            </a:r>
            <a:r>
              <a:rPr kumimoji="0" lang="en-US" altLang="ko-KR" sz="1600" dirty="0"/>
              <a:t/>
            </a:r>
            <a:br>
              <a:rPr kumimoji="0" lang="en-US" altLang="ko-KR" sz="1600" dirty="0"/>
            </a:br>
            <a:r>
              <a:rPr kumimoji="0" lang="en-US" altLang="ko-KR" sz="1600" dirty="0"/>
              <a:t>* </a:t>
            </a:r>
            <a:r>
              <a:rPr kumimoji="0" lang="ko-KR" altLang="en-US" sz="1600" dirty="0"/>
              <a:t>제약조건</a:t>
            </a:r>
            <a:r>
              <a:rPr kumimoji="0" lang="en-US" altLang="ko-KR" sz="1600" dirty="0"/>
              <a:t/>
            </a:r>
            <a:br>
              <a:rPr kumimoji="0" lang="en-US" altLang="ko-KR" sz="1600" dirty="0"/>
            </a:br>
            <a:r>
              <a:rPr kumimoji="0" lang="en-US" altLang="ko-KR" sz="1600" dirty="0"/>
              <a:t>=&gt; </a:t>
            </a:r>
            <a:r>
              <a:rPr kumimoji="0" lang="ko-KR" altLang="en-US" sz="1600" dirty="0" err="1"/>
              <a:t>엔티티</a:t>
            </a:r>
            <a:r>
              <a:rPr kumimoji="0" lang="ko-KR" altLang="en-US" sz="1600" dirty="0"/>
              <a:t> </a:t>
            </a:r>
            <a:r>
              <a:rPr kumimoji="0" lang="ko-KR" altLang="en-US" sz="1600" b="1" dirty="0" err="1">
                <a:solidFill>
                  <a:srgbClr val="FF0000"/>
                </a:solidFill>
              </a:rPr>
              <a:t>무결성</a:t>
            </a:r>
            <a:r>
              <a:rPr kumimoji="0" lang="en-US" altLang="ko-KR" sz="1600" dirty="0"/>
              <a:t/>
            </a:r>
            <a:br>
              <a:rPr kumimoji="0" lang="en-US" altLang="ko-KR" sz="1600" dirty="0"/>
            </a:br>
            <a:r>
              <a:rPr kumimoji="0" lang="en-US" altLang="ko-KR" sz="1600" dirty="0"/>
              <a:t>	. </a:t>
            </a:r>
            <a:r>
              <a:rPr kumimoji="0" lang="ko-KR" altLang="en-US" sz="1600" dirty="0" err="1"/>
              <a:t>튜플들의</a:t>
            </a:r>
            <a:r>
              <a:rPr kumimoji="0" lang="ko-KR" altLang="en-US" sz="1600" dirty="0"/>
              <a:t> 유일성 보장을 위한 </a:t>
            </a:r>
            <a:r>
              <a:rPr kumimoji="0" lang="ko-KR" altLang="en-US" sz="1600" b="1" dirty="0">
                <a:solidFill>
                  <a:srgbClr val="FF0000"/>
                </a:solidFill>
              </a:rPr>
              <a:t>제약조건</a:t>
            </a:r>
            <a:r>
              <a:rPr kumimoji="0" lang="en-US" altLang="ko-KR" sz="1600" dirty="0"/>
              <a:t/>
            </a:r>
            <a:br>
              <a:rPr kumimoji="0" lang="en-US" altLang="ko-KR" sz="1600" dirty="0"/>
            </a:br>
            <a:r>
              <a:rPr kumimoji="0" lang="en-US" altLang="ko-KR" sz="1600" dirty="0"/>
              <a:t>	. </a:t>
            </a:r>
            <a:r>
              <a:rPr kumimoji="0" lang="ko-KR" altLang="en-US" sz="1600" dirty="0"/>
              <a:t>이를 위해 </a:t>
            </a:r>
            <a:r>
              <a:rPr kumimoji="0" lang="en-US" altLang="ko-KR" sz="1600" b="1" dirty="0">
                <a:solidFill>
                  <a:srgbClr val="FF0000"/>
                </a:solidFill>
              </a:rPr>
              <a:t>primary key </a:t>
            </a:r>
            <a:r>
              <a:rPr kumimoji="0" lang="ko-KR" altLang="en-US" sz="1600" b="1" dirty="0">
                <a:solidFill>
                  <a:srgbClr val="FF0000"/>
                </a:solidFill>
              </a:rPr>
              <a:t>지정 </a:t>
            </a:r>
            <a:r>
              <a:rPr kumimoji="0" lang="en-US" altLang="ko-KR" sz="1600" b="1" dirty="0">
                <a:solidFill>
                  <a:srgbClr val="FF0000"/>
                </a:solidFill>
              </a:rPr>
              <a:t>: </a:t>
            </a:r>
            <a:r>
              <a:rPr kumimoji="0" lang="ko-KR" altLang="en-US" sz="1600" b="1" dirty="0">
                <a:solidFill>
                  <a:srgbClr val="FF0000"/>
                </a:solidFill>
              </a:rPr>
              <a:t>유일성</a:t>
            </a:r>
            <a:r>
              <a:rPr kumimoji="0" lang="en-US" altLang="ko-KR" sz="1600" b="1" dirty="0">
                <a:solidFill>
                  <a:srgbClr val="FF0000"/>
                </a:solidFill>
              </a:rPr>
              <a:t>, null </a:t>
            </a:r>
            <a:r>
              <a:rPr kumimoji="0" lang="ko-KR" altLang="en-US" sz="1600" b="1" dirty="0" err="1">
                <a:solidFill>
                  <a:srgbClr val="FF0000"/>
                </a:solidFill>
              </a:rPr>
              <a:t>될수</a:t>
            </a:r>
            <a:r>
              <a:rPr kumimoji="0" lang="ko-KR" altLang="en-US" sz="1600" b="1" dirty="0">
                <a:solidFill>
                  <a:srgbClr val="FF0000"/>
                </a:solidFill>
              </a:rPr>
              <a:t> 없음 </a:t>
            </a:r>
            <a:r>
              <a:rPr lang="en-US" altLang="ko-KR" sz="1600" b="1" dirty="0"/>
              <a:t>( </a:t>
            </a:r>
            <a:r>
              <a:rPr lang="ko-KR" altLang="en-US" sz="1600" b="1" dirty="0" err="1"/>
              <a:t>최소성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) </a:t>
            </a:r>
            <a:r>
              <a:rPr kumimoji="0" lang="en-US" altLang="ko-KR" sz="1600" b="1" dirty="0">
                <a:solidFill>
                  <a:srgbClr val="FF0000"/>
                </a:solidFill>
              </a:rPr>
              <a:t/>
            </a:r>
            <a:br>
              <a:rPr kumimoji="0" lang="en-US" altLang="ko-KR" sz="1600" b="1" dirty="0">
                <a:solidFill>
                  <a:srgbClr val="FF0000"/>
                </a:solidFill>
              </a:rPr>
            </a:br>
            <a:r>
              <a:rPr kumimoji="0" lang="en-US" altLang="ko-KR" sz="1600" dirty="0"/>
              <a:t>=&gt; </a:t>
            </a:r>
            <a:r>
              <a:rPr kumimoji="0" lang="ko-KR" altLang="en-US" sz="1600" dirty="0"/>
              <a:t>참조 </a:t>
            </a:r>
            <a:r>
              <a:rPr kumimoji="0" lang="ko-KR" altLang="en-US" sz="1600" dirty="0" err="1"/>
              <a:t>무결성</a:t>
            </a:r>
            <a:r>
              <a:rPr kumimoji="0" lang="en-US" altLang="ko-KR" sz="1600" dirty="0"/>
              <a:t/>
            </a:r>
            <a:br>
              <a:rPr kumimoji="0" lang="en-US" altLang="ko-KR" sz="1600" dirty="0"/>
            </a:br>
            <a:r>
              <a:rPr kumimoji="0" lang="en-US" altLang="ko-KR" sz="1600" dirty="0"/>
              <a:t>	. </a:t>
            </a:r>
            <a:r>
              <a:rPr kumimoji="0" lang="ko-KR" altLang="en-US" sz="1600" dirty="0" err="1"/>
              <a:t>릴레이션간의</a:t>
            </a:r>
            <a:r>
              <a:rPr kumimoji="0" lang="ko-KR" altLang="en-US" sz="1600" dirty="0"/>
              <a:t> 데이터 일관성 보장</a:t>
            </a:r>
            <a:r>
              <a:rPr kumimoji="0" lang="en-US" altLang="ko-KR" sz="1600" dirty="0"/>
              <a:t/>
            </a:r>
            <a:br>
              <a:rPr kumimoji="0" lang="en-US" altLang="ko-KR" sz="1600" dirty="0"/>
            </a:br>
            <a:r>
              <a:rPr kumimoji="0" lang="en-US" altLang="ko-KR" sz="1600" dirty="0"/>
              <a:t>	  : </a:t>
            </a:r>
            <a:r>
              <a:rPr kumimoji="0" lang="ko-KR" altLang="en-US" sz="1600" dirty="0"/>
              <a:t>다른 </a:t>
            </a:r>
            <a:r>
              <a:rPr kumimoji="0" lang="ko-KR" altLang="en-US" sz="1600" dirty="0" err="1"/>
              <a:t>릴레이션</a:t>
            </a:r>
            <a:r>
              <a:rPr kumimoji="0" lang="ko-KR" altLang="en-US" sz="1600" dirty="0"/>
              <a:t> 참조 위한 속성값 </a:t>
            </a:r>
            <a:r>
              <a:rPr kumimoji="0" lang="en-US" altLang="ko-KR" sz="1600" dirty="0"/>
              <a:t>(foreign key) </a:t>
            </a:r>
            <a:r>
              <a:rPr kumimoji="0" lang="ko-KR" altLang="en-US" sz="1600" dirty="0"/>
              <a:t>반드시 존재</a:t>
            </a:r>
            <a:r>
              <a:rPr kumimoji="0" lang="en-US" altLang="ko-KR" sz="1600" dirty="0"/>
              <a:t>, </a:t>
            </a:r>
            <a:br>
              <a:rPr kumimoji="0" lang="en-US" altLang="ko-KR" sz="1600" dirty="0"/>
            </a:br>
            <a:r>
              <a:rPr kumimoji="0" lang="en-US" altLang="ko-KR" sz="1600" dirty="0"/>
              <a:t>	   </a:t>
            </a:r>
            <a:r>
              <a:rPr kumimoji="0" lang="ko-KR" altLang="en-US" sz="1600" dirty="0"/>
              <a:t>이때 참조되는 </a:t>
            </a:r>
            <a:r>
              <a:rPr kumimoji="0" lang="ko-KR" altLang="en-US" sz="1600" dirty="0" err="1"/>
              <a:t>컬럼을</a:t>
            </a:r>
            <a:r>
              <a:rPr kumimoji="0" lang="ko-KR" altLang="en-US" sz="1600" dirty="0"/>
              <a:t> 참조키 </a:t>
            </a:r>
            <a:r>
              <a:rPr kumimoji="0" lang="en-US" altLang="ko-KR" sz="1600" dirty="0"/>
              <a:t>(reference key) </a:t>
            </a:r>
            <a:r>
              <a:rPr kumimoji="0" lang="ko-KR" altLang="en-US" sz="1600" dirty="0" err="1"/>
              <a:t>이둘은</a:t>
            </a:r>
            <a:r>
              <a:rPr kumimoji="0" lang="ko-KR" altLang="en-US" sz="1600" dirty="0"/>
              <a:t> 반드시 같거나 </a:t>
            </a:r>
            <a:r>
              <a:rPr kumimoji="0" lang="en-US" altLang="ko-KR" sz="1600" dirty="0"/>
              <a:t>null </a:t>
            </a:r>
            <a:r>
              <a:rPr kumimoji="0" lang="ko-KR" altLang="en-US" sz="1600" dirty="0"/>
              <a:t>값 가짐</a:t>
            </a:r>
            <a:r>
              <a:rPr kumimoji="0" lang="en-US" altLang="ko-KR" sz="1600" dirty="0"/>
              <a:t>.</a:t>
            </a:r>
            <a:br>
              <a:rPr kumimoji="0" lang="en-US" altLang="ko-KR" sz="1600" dirty="0"/>
            </a:br>
            <a:r>
              <a:rPr kumimoji="0" lang="en-US" altLang="ko-KR" sz="1600" dirty="0"/>
              <a:t>=&gt; </a:t>
            </a:r>
            <a:r>
              <a:rPr kumimoji="0" lang="ko-KR" altLang="en-US" sz="1600" dirty="0"/>
              <a:t>도메인 </a:t>
            </a:r>
            <a:r>
              <a:rPr kumimoji="0" lang="ko-KR" altLang="en-US" sz="1600" dirty="0" err="1"/>
              <a:t>무결성</a:t>
            </a:r>
            <a:r>
              <a:rPr kumimoji="0" lang="ko-KR" altLang="en-US" sz="1600" dirty="0"/>
              <a:t> </a:t>
            </a:r>
            <a:r>
              <a:rPr kumimoji="0" lang="en-US" altLang="ko-KR" sz="1600" dirty="0"/>
              <a:t>ex)</a:t>
            </a:r>
            <a:r>
              <a:rPr kumimoji="0" lang="ko-KR" altLang="en-US" sz="1600" dirty="0" err="1"/>
              <a:t>마일리지</a:t>
            </a:r>
            <a:r>
              <a:rPr kumimoji="0" lang="en-US" altLang="ko-KR" sz="1600" dirty="0"/>
              <a:t/>
            </a:r>
            <a:br>
              <a:rPr kumimoji="0" lang="en-US" altLang="ko-KR" sz="1600" dirty="0"/>
            </a:br>
            <a:r>
              <a:rPr kumimoji="0" lang="en-US" altLang="ko-KR" sz="1600" dirty="0"/>
              <a:t>	. </a:t>
            </a:r>
            <a:r>
              <a:rPr kumimoji="0" lang="ko-KR" altLang="en-US" sz="1600" dirty="0"/>
              <a:t>속성에서 허용 가능한 값의 범위를 지정하는 제약 조건</a:t>
            </a:r>
            <a:r>
              <a:rPr kumimoji="0"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2482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4"/>
          <p:cNvSpPr txBox="1">
            <a:spLocks noChangeArrowheads="1"/>
          </p:cNvSpPr>
          <p:nvPr/>
        </p:nvSpPr>
        <p:spPr bwMode="auto">
          <a:xfrm>
            <a:off x="142875" y="379413"/>
            <a:ext cx="8856663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342900" indent="-342900" eaLnBrk="1" latinLnBrk="1" hangingPunct="1">
              <a:lnSpc>
                <a:spcPct val="150000"/>
              </a:lnSpc>
            </a:pPr>
            <a:r>
              <a:rPr kumimoji="0" lang="en-US" altLang="ko-KR" sz="1600" dirty="0"/>
              <a:t>7. SQL (</a:t>
            </a:r>
            <a:r>
              <a:rPr kumimoji="0" lang="ko-KR" altLang="en-US" sz="1600" dirty="0"/>
              <a:t> </a:t>
            </a:r>
            <a:r>
              <a:rPr kumimoji="0" lang="en-US" altLang="ko-KR" sz="1600" dirty="0"/>
              <a:t>251p 9</a:t>
            </a:r>
            <a:r>
              <a:rPr kumimoji="0" lang="ko-KR" altLang="en-US" sz="1600" dirty="0"/>
              <a:t>장 </a:t>
            </a:r>
            <a:r>
              <a:rPr kumimoji="0" lang="en-US" altLang="ko-KR" sz="1600" dirty="0"/>
              <a:t>)</a:t>
            </a:r>
            <a:br>
              <a:rPr kumimoji="0" lang="en-US" altLang="ko-KR" sz="1600" dirty="0"/>
            </a:br>
            <a:r>
              <a:rPr kumimoji="0" lang="en-US" altLang="ko-KR" sz="1600" dirty="0"/>
              <a:t>* </a:t>
            </a:r>
            <a:r>
              <a:rPr kumimoji="0" lang="ko-KR" altLang="en-US" sz="1600" dirty="0"/>
              <a:t>사용자가 </a:t>
            </a:r>
            <a:r>
              <a:rPr kumimoji="0" lang="en-US" altLang="ko-KR" sz="1600" dirty="0"/>
              <a:t>DB </a:t>
            </a:r>
            <a:r>
              <a:rPr kumimoji="0" lang="ko-KR" altLang="en-US" sz="1600" dirty="0"/>
              <a:t>에서 원하는 정보를 검색조작 하기 위한 언어를 </a:t>
            </a:r>
            <a:r>
              <a:rPr kumimoji="0" lang="en-US" altLang="ko-KR" sz="1600" dirty="0"/>
              <a:t>DB </a:t>
            </a:r>
            <a:r>
              <a:rPr kumimoji="0" lang="ko-KR" altLang="en-US" sz="1600" dirty="0"/>
              <a:t>언어라 하고</a:t>
            </a:r>
            <a:r>
              <a:rPr kumimoji="0" lang="en-US" altLang="ko-KR" sz="1600" dirty="0"/>
              <a:t>,</a:t>
            </a:r>
            <a:br>
              <a:rPr kumimoji="0" lang="en-US" altLang="ko-KR" sz="1600" dirty="0"/>
            </a:br>
            <a:r>
              <a:rPr kumimoji="0" lang="en-US" altLang="ko-KR" sz="1600" dirty="0"/>
              <a:t> </a:t>
            </a:r>
            <a:r>
              <a:rPr kumimoji="0" lang="ko-KR" altLang="en-US" sz="1600" dirty="0"/>
              <a:t> 가장 많이 이용되는 언어가 </a:t>
            </a:r>
            <a:r>
              <a:rPr kumimoji="0" lang="en-US" altLang="ko-KR" sz="1600" b="1" dirty="0">
                <a:solidFill>
                  <a:srgbClr val="FF0000"/>
                </a:solidFill>
              </a:rPr>
              <a:t>SQL (Standard Query Language)</a:t>
            </a:r>
            <a:br>
              <a:rPr kumimoji="0" lang="en-US" altLang="ko-KR" sz="1600" b="1" dirty="0">
                <a:solidFill>
                  <a:srgbClr val="FF0000"/>
                </a:solidFill>
              </a:rPr>
            </a:br>
            <a:r>
              <a:rPr kumimoji="0" lang="en-US" altLang="ko-KR" sz="1600" dirty="0"/>
              <a:t>=&gt; </a:t>
            </a:r>
            <a:r>
              <a:rPr kumimoji="0" lang="ko-KR" altLang="en-US" sz="1600" dirty="0"/>
              <a:t>미국표준연구소</a:t>
            </a:r>
            <a:r>
              <a:rPr kumimoji="0" lang="en-US" altLang="ko-KR" sz="1600" dirty="0"/>
              <a:t> ( ANSI : American National Standard Institute ) </a:t>
            </a:r>
            <a:r>
              <a:rPr kumimoji="0" lang="ko-KR" altLang="en-US" sz="1600" dirty="0"/>
              <a:t>와</a:t>
            </a:r>
            <a:r>
              <a:rPr kumimoji="0" lang="en-US" altLang="ko-KR" sz="1600" dirty="0"/>
              <a:t/>
            </a:r>
            <a:br>
              <a:rPr kumimoji="0" lang="en-US" altLang="ko-KR" sz="1600" dirty="0"/>
            </a:br>
            <a:r>
              <a:rPr kumimoji="0" lang="en-US" altLang="ko-KR" sz="1600" dirty="0"/>
              <a:t>     </a:t>
            </a:r>
            <a:r>
              <a:rPr kumimoji="0" lang="ko-KR" altLang="en-US" sz="1600" dirty="0"/>
              <a:t>국제표준기구 </a:t>
            </a:r>
            <a:r>
              <a:rPr kumimoji="0" lang="en-US" altLang="ko-KR" sz="1600" dirty="0"/>
              <a:t>( ISO : International Standard Organization ) </a:t>
            </a:r>
            <a:r>
              <a:rPr kumimoji="0" lang="ko-KR" altLang="en-US" sz="1600" dirty="0"/>
              <a:t>에서 </a:t>
            </a:r>
            <a:r>
              <a:rPr kumimoji="0" lang="en-US" altLang="ko-KR" sz="1600" b="1" dirty="0">
                <a:solidFill>
                  <a:srgbClr val="FF0000"/>
                </a:solidFill>
              </a:rPr>
              <a:t>RDB </a:t>
            </a:r>
            <a:r>
              <a:rPr kumimoji="0" lang="ko-KR" altLang="en-US" sz="1600" b="1" dirty="0">
                <a:solidFill>
                  <a:srgbClr val="FF0000"/>
                </a:solidFill>
              </a:rPr>
              <a:t>표준언어로 채택</a:t>
            </a:r>
            <a:r>
              <a:rPr kumimoji="0" lang="en-US" altLang="ko-KR" sz="1600" b="1" dirty="0">
                <a:solidFill>
                  <a:srgbClr val="FF0000"/>
                </a:solidFill>
              </a:rPr>
              <a:t/>
            </a:r>
            <a:br>
              <a:rPr kumimoji="0" lang="en-US" altLang="ko-KR" sz="1600" b="1" dirty="0">
                <a:solidFill>
                  <a:srgbClr val="FF0000"/>
                </a:solidFill>
              </a:rPr>
            </a:br>
            <a:endParaRPr kumimoji="0" lang="en-US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69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>
          <a:xfrm>
            <a:off x="457200" y="404664"/>
            <a:ext cx="8229600" cy="5721499"/>
          </a:xfrm>
        </p:spPr>
        <p:txBody>
          <a:bodyPr vert="horz">
            <a:normAutofit lnSpcReduction="10000"/>
          </a:bodyPr>
          <a:lstStyle/>
          <a:p>
            <a:r>
              <a:rPr lang="ko-KR" altLang="en-US" sz="1800" dirty="0"/>
              <a:t>능력단위요소</a:t>
            </a:r>
            <a:endParaRPr lang="en-US" altLang="ko-KR" sz="1800" dirty="0"/>
          </a:p>
          <a:p>
            <a:pPr lvl="1"/>
            <a:r>
              <a:rPr lang="en-US" altLang="ko-KR" sz="1400" dirty="0"/>
              <a:t>2001020216_15v3   </a:t>
            </a:r>
            <a:r>
              <a:rPr lang="ko-KR" altLang="en-US" sz="1400" dirty="0"/>
              <a:t>응용 </a:t>
            </a:r>
            <a:r>
              <a:rPr lang="en-US" altLang="ko-KR" sz="1400" dirty="0"/>
              <a:t>SW </a:t>
            </a:r>
            <a:r>
              <a:rPr lang="ko-KR" altLang="en-US" sz="1400" dirty="0"/>
              <a:t>기초 기술 활용</a:t>
            </a:r>
            <a:endParaRPr lang="en-US" altLang="ko-KR" sz="1400" dirty="0"/>
          </a:p>
          <a:p>
            <a:pPr lvl="1"/>
            <a:r>
              <a:rPr lang="en-US" altLang="ko-KR" sz="1400" dirty="0"/>
              <a:t>2001020216_15v3.2 </a:t>
            </a:r>
            <a:r>
              <a:rPr lang="ko-KR" altLang="en-US" sz="1400" dirty="0"/>
              <a:t>데이터베이스 기초 활용하기</a:t>
            </a: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r>
              <a:rPr lang="ko-KR" altLang="en-US" sz="1800" dirty="0"/>
              <a:t>학습목표</a:t>
            </a:r>
            <a:endParaRPr lang="en-US" altLang="ko-KR" sz="1800" dirty="0"/>
          </a:p>
          <a:p>
            <a:pPr lvl="1"/>
            <a:r>
              <a:rPr lang="ko-KR" altLang="en-US" sz="1400" dirty="0"/>
              <a:t>데이터베이스의 종류를 구분하고 응용 소프트웨어 개발에 필요한 데이터베이스를 선정할 수 있다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주어진 </a:t>
            </a:r>
            <a:r>
              <a:rPr lang="en-US" altLang="ko-KR" sz="1400" dirty="0"/>
              <a:t>E-R </a:t>
            </a:r>
            <a:r>
              <a:rPr lang="ko-KR" altLang="en-US" sz="1400" dirty="0"/>
              <a:t>다이어그램을 이용하여 </a:t>
            </a:r>
            <a:r>
              <a:rPr lang="ko-KR" altLang="en-US" sz="1400" b="1" dirty="0" err="1">
                <a:solidFill>
                  <a:srgbClr val="FF0000"/>
                </a:solidFill>
              </a:rPr>
              <a:t>관계형</a:t>
            </a:r>
            <a:r>
              <a:rPr lang="ko-KR" altLang="en-US" sz="1400" b="1" dirty="0">
                <a:solidFill>
                  <a:srgbClr val="FF0000"/>
                </a:solidFill>
              </a:rPr>
              <a:t> 데이터베이스의 </a:t>
            </a:r>
            <a:r>
              <a:rPr lang="ko-KR" altLang="en-US" sz="1400" dirty="0"/>
              <a:t>테이블을 정의할 수 있다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데이터베이스의 </a:t>
            </a:r>
            <a:r>
              <a:rPr lang="ko-KR" altLang="en-US" sz="1400" b="1" dirty="0">
                <a:solidFill>
                  <a:srgbClr val="FF0000"/>
                </a:solidFill>
              </a:rPr>
              <a:t>기본연산을 </a:t>
            </a:r>
            <a:r>
              <a:rPr lang="en-US" altLang="ko-KR" sz="1400" b="1" dirty="0">
                <a:solidFill>
                  <a:srgbClr val="FF0000"/>
                </a:solidFill>
              </a:rPr>
              <a:t>CRUD(Create, Read, Update, Delete)</a:t>
            </a:r>
            <a:r>
              <a:rPr lang="ko-KR" altLang="en-US" sz="1400" b="1" dirty="0">
                <a:solidFill>
                  <a:srgbClr val="FF0000"/>
                </a:solidFill>
              </a:rPr>
              <a:t>로 구분하여 설명할 </a:t>
            </a:r>
            <a:r>
              <a:rPr lang="ko-KR" altLang="en-US" sz="1400" dirty="0"/>
              <a:t>수 있다</a:t>
            </a:r>
            <a:r>
              <a:rPr lang="en-US" altLang="ko-KR" sz="1400" dirty="0"/>
              <a:t>.</a:t>
            </a:r>
          </a:p>
          <a:p>
            <a:pPr lvl="1"/>
            <a:endParaRPr lang="en-US" altLang="ko-KR" sz="1400" dirty="0"/>
          </a:p>
          <a:p>
            <a:r>
              <a:rPr lang="ko-KR" altLang="en-US" sz="1800" dirty="0"/>
              <a:t>필요지식</a:t>
            </a:r>
            <a:endParaRPr lang="en-US" altLang="ko-KR" sz="1800" dirty="0"/>
          </a:p>
          <a:p>
            <a:pPr lvl="1"/>
            <a:r>
              <a:rPr lang="en-US" altLang="ko-KR" sz="1400" b="1" dirty="0"/>
              <a:t>CRUD </a:t>
            </a:r>
            <a:r>
              <a:rPr lang="ko-KR" altLang="en-US" sz="1400" b="1" dirty="0"/>
              <a:t>연산에 대한 이해</a:t>
            </a:r>
            <a:endParaRPr lang="en-US" altLang="ko-KR" sz="1400" b="1" dirty="0"/>
          </a:p>
          <a:p>
            <a:pPr lvl="1"/>
            <a:r>
              <a:rPr lang="en-US" altLang="ko-KR" sz="1400" b="1" dirty="0"/>
              <a:t>DBMS </a:t>
            </a:r>
            <a:r>
              <a:rPr lang="ko-KR" altLang="en-US" sz="1400" b="1" dirty="0"/>
              <a:t>각 유형별 특징</a:t>
            </a:r>
            <a:endParaRPr lang="en-US" altLang="ko-KR" sz="1400" b="1" dirty="0"/>
          </a:p>
          <a:p>
            <a:pPr lvl="1"/>
            <a:r>
              <a:rPr lang="en-US" altLang="ko-KR" sz="1400" dirty="0"/>
              <a:t>ER</a:t>
            </a:r>
            <a:r>
              <a:rPr lang="ko-KR" altLang="en-US" sz="1400" dirty="0"/>
              <a:t>다이어그램 작성 방법</a:t>
            </a:r>
            <a:endParaRPr lang="en-US" altLang="ko-KR" sz="1400" dirty="0"/>
          </a:p>
          <a:p>
            <a:pPr lvl="1"/>
            <a:r>
              <a:rPr lang="ko-KR" altLang="en-US" sz="1400" b="1" dirty="0"/>
              <a:t>테이블 선언 및 </a:t>
            </a:r>
            <a:r>
              <a:rPr lang="ko-KR" altLang="en-US" sz="1400" b="1" dirty="0" err="1"/>
              <a:t>조작어</a:t>
            </a:r>
            <a:endParaRPr lang="en-US" altLang="ko-KR" sz="1400" b="1" dirty="0"/>
          </a:p>
          <a:p>
            <a:pPr marL="457200" lvl="1" indent="0">
              <a:buNone/>
            </a:pPr>
            <a:endParaRPr lang="en-US" altLang="ko-KR" sz="1400" dirty="0"/>
          </a:p>
          <a:p>
            <a:r>
              <a:rPr lang="ko-KR" altLang="en-US" sz="1800" dirty="0"/>
              <a:t>기술</a:t>
            </a:r>
            <a:endParaRPr lang="en-US" altLang="ko-KR" sz="1800" dirty="0"/>
          </a:p>
          <a:p>
            <a:pPr lvl="1"/>
            <a:r>
              <a:rPr lang="en-US" altLang="ko-KR" sz="1400" dirty="0"/>
              <a:t>E-R </a:t>
            </a:r>
            <a:r>
              <a:rPr lang="ko-KR" altLang="en-US" sz="1400" dirty="0"/>
              <a:t>다이어그램 작성 기술</a:t>
            </a:r>
            <a:endParaRPr lang="en-US" altLang="ko-KR" sz="1400" dirty="0"/>
          </a:p>
          <a:p>
            <a:pPr lvl="1"/>
            <a:r>
              <a:rPr lang="ko-KR" altLang="en-US" sz="1400" dirty="0"/>
              <a:t>데이터베이스 개발 </a:t>
            </a:r>
            <a:r>
              <a:rPr lang="en-US" altLang="ko-KR" sz="1400" dirty="0"/>
              <a:t>TOOL </a:t>
            </a:r>
            <a:r>
              <a:rPr lang="ko-KR" altLang="en-US" sz="1400" dirty="0"/>
              <a:t>사용 능력</a:t>
            </a:r>
            <a:endParaRPr lang="en-US" altLang="ko-KR" sz="1400" dirty="0"/>
          </a:p>
          <a:p>
            <a:pPr lvl="1"/>
            <a:r>
              <a:rPr lang="ko-KR" altLang="en-US" sz="1400" dirty="0" err="1"/>
              <a:t>오픈소스기반</a:t>
            </a:r>
            <a:r>
              <a:rPr lang="ko-KR" altLang="en-US" sz="1400" dirty="0"/>
              <a:t> </a:t>
            </a:r>
            <a:r>
              <a:rPr lang="en-US" altLang="ko-KR" sz="1400" dirty="0"/>
              <a:t>DBMS </a:t>
            </a:r>
            <a:r>
              <a:rPr lang="ko-KR" altLang="en-US" sz="1400" dirty="0"/>
              <a:t>설치 기술</a:t>
            </a:r>
            <a:endParaRPr lang="en-US" altLang="ko-KR" sz="1400" dirty="0"/>
          </a:p>
          <a:p>
            <a:pPr lvl="1"/>
            <a:r>
              <a:rPr lang="ko-KR" altLang="en-US" sz="1400" dirty="0"/>
              <a:t>테이블 제작 및 관리 언어 활용 능력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lvl="1"/>
            <a:endParaRPr lang="en-US" altLang="ko-KR" sz="1400" dirty="0"/>
          </a:p>
          <a:p>
            <a:pPr lvl="1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4908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4"/>
          <p:cNvSpPr txBox="1">
            <a:spLocks noChangeArrowheads="1"/>
          </p:cNvSpPr>
          <p:nvPr/>
        </p:nvSpPr>
        <p:spPr bwMode="auto">
          <a:xfrm>
            <a:off x="179388" y="379413"/>
            <a:ext cx="8785225" cy="6138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latinLnBrk="1" hangingPunct="1">
              <a:lnSpc>
                <a:spcPct val="150000"/>
              </a:lnSpc>
              <a:buFontTx/>
              <a:buAutoNum type="arabicPeriod"/>
            </a:pPr>
            <a:r>
              <a:rPr kumimoji="0" lang="en-US" altLang="ko-KR" sz="2400" dirty="0" err="1">
                <a:latin typeface="맑은 고딕" pitchFamily="50" charset="-127"/>
                <a:ea typeface="맑은 고딕" pitchFamily="50" charset="-127"/>
              </a:rPr>
              <a:t>DataBase</a:t>
            </a:r>
            <a:r>
              <a:rPr kumimoji="0" lang="en-US" altLang="ko-KR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400" dirty="0">
                <a:latin typeface="맑은 고딕" pitchFamily="50" charset="-127"/>
                <a:ea typeface="맑은 고딕" pitchFamily="50" charset="-127"/>
              </a:rPr>
              <a:t>개요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kumimoji="0" lang="ko-KR" altLang="en-US" sz="1600" dirty="0" err="1">
                <a:latin typeface="맑은 고딕" pitchFamily="50" charset="-127"/>
                <a:ea typeface="맑은 고딕" pitchFamily="50" charset="-127"/>
              </a:rPr>
              <a:t>일반적의미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kumimoji="0" lang="ko-KR" altLang="en-US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유용한 데이터의 집합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배경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과거에는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=&gt;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파일 시스템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	=&gt;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문제점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: Data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종속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kumimoji="0" lang="ko-KR" altLang="en-US" sz="1600" dirty="0" err="1">
                <a:latin typeface="맑은 고딕" pitchFamily="50" charset="-127"/>
                <a:ea typeface="맑은 고딕" pitchFamily="50" charset="-127"/>
              </a:rPr>
              <a:t>변경시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 프로그램도 변경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  		 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중복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일관성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600" dirty="0" err="1">
                <a:latin typeface="맑은 고딕" pitchFamily="50" charset="-127"/>
                <a:ea typeface="맑은 고딕" pitchFamily="50" charset="-127"/>
              </a:rPr>
              <a:t>보안성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경제성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600" dirty="0" err="1">
                <a:latin typeface="맑은 고딕" pitchFamily="50" charset="-127"/>
                <a:ea typeface="맑은 고딕" pitchFamily="50" charset="-127"/>
              </a:rPr>
              <a:t>무결성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만족 조건의 정확성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) </a:t>
            </a:r>
            <a:b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요구사항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하나의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Data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집합을 다른 목적을 가진 여러 응용시스템이 사용할 수 있도록 해줌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정의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	  .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통합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(Integrated Data)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	  .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저장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(Stored Data)</a:t>
            </a:r>
            <a:b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	  .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운영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(Operational Data)</a:t>
            </a:r>
            <a:b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	  .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공용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(Shared Data)</a:t>
            </a:r>
            <a:b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특징 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실시간 </a:t>
            </a:r>
            <a:r>
              <a:rPr kumimoji="0" lang="ko-KR" altLang="en-US" sz="1600" dirty="0" err="1">
                <a:latin typeface="맑은 고딕" pitchFamily="50" charset="-127"/>
                <a:ea typeface="맑은 고딕" pitchFamily="50" charset="-127"/>
              </a:rPr>
              <a:t>접근성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(Real-time-Accessibility)</a:t>
            </a:r>
            <a:b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	  .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지속적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변화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en-US" altLang="ko-KR" sz="1600" dirty="0" err="1">
                <a:latin typeface="맑은 고딕" pitchFamily="50" charset="-127"/>
                <a:ea typeface="맑은 고딕" pitchFamily="50" charset="-127"/>
              </a:rPr>
              <a:t>Continuos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 Evolution) =&gt;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늘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최신정보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정확하게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	  .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동시공유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(Concurrent Sharing) =&gt;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동일자료를 서로 다른 목적으로 사용가능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	  .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내용 참조 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=&gt; 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주소나 </a:t>
            </a:r>
            <a:r>
              <a:rPr kumimoji="0" lang="ko-KR" altLang="en-US" sz="1600" dirty="0" err="1">
                <a:latin typeface="맑은 고딕" pitchFamily="50" charset="-127"/>
                <a:ea typeface="맑은 고딕" pitchFamily="50" charset="-127"/>
              </a:rPr>
              <a:t>위치값이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 아닌 가지고 있는 값으로 참조 </a:t>
            </a:r>
            <a:r>
              <a:rPr kumimoji="0" lang="ko-KR" altLang="en-US" sz="1600" dirty="0" err="1">
                <a:latin typeface="맑은 고딕" pitchFamily="50" charset="-127"/>
                <a:ea typeface="맑은 고딕" pitchFamily="50" charset="-127"/>
              </a:rPr>
              <a:t>해야함</a:t>
            </a:r>
            <a:r>
              <a:rPr kumimoji="0"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/>
              <a:t>2. </a:t>
            </a:r>
            <a:r>
              <a:rPr lang="ko-KR" altLang="en-US" sz="3200" dirty="0"/>
              <a:t>데이터베이스 관리시스템</a:t>
            </a:r>
            <a:endParaRPr lang="en-US" altLang="ko-KR" sz="3200" dirty="0"/>
          </a:p>
        </p:txBody>
      </p:sp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방대한 양의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Data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를 효율적으로 저장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관리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검색 할 수 있는 환경을 제공해주는 시스템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4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400" dirty="0"/>
          </a:p>
          <a:p>
            <a:r>
              <a:rPr lang="ko-KR" altLang="en-US" sz="1400" dirty="0"/>
              <a:t>데이터베이스의 관리 시스템 특징</a:t>
            </a:r>
            <a:endParaRPr lang="en-US" altLang="ko-KR" sz="1400" dirty="0"/>
          </a:p>
          <a:p>
            <a:pPr lvl="1"/>
            <a:r>
              <a:rPr lang="ko-KR" altLang="en-US" sz="1000" dirty="0"/>
              <a:t>데이터 베이스는 데이터의 대규모 저장소로서</a:t>
            </a:r>
            <a:r>
              <a:rPr lang="en-US" altLang="ko-KR" sz="1000" dirty="0"/>
              <a:t>, </a:t>
            </a:r>
            <a:r>
              <a:rPr lang="ko-KR" altLang="en-US" sz="1000" dirty="0"/>
              <a:t>여러 사용자에 의해 동시에 사용됨</a:t>
            </a:r>
            <a:endParaRPr lang="en-US" altLang="ko-KR" sz="1000" dirty="0"/>
          </a:p>
          <a:p>
            <a:pPr lvl="1"/>
            <a:r>
              <a:rPr lang="ko-KR" altLang="en-US" sz="1000" dirty="0"/>
              <a:t>모든 데이터가 </a:t>
            </a:r>
            <a:r>
              <a:rPr lang="ko-KR" altLang="en-US" sz="1000" b="1" dirty="0">
                <a:solidFill>
                  <a:srgbClr val="FF0000"/>
                </a:solidFill>
              </a:rPr>
              <a:t>중복을 최소화</a:t>
            </a:r>
            <a:r>
              <a:rPr lang="ko-KR" altLang="en-US" sz="1000" dirty="0"/>
              <a:t>하면서 통합됨  </a:t>
            </a:r>
            <a:endParaRPr lang="en-US" altLang="ko-KR" sz="1000" dirty="0"/>
          </a:p>
          <a:p>
            <a:pPr lvl="1"/>
            <a:r>
              <a:rPr lang="ko-KR" altLang="en-US" sz="1000" dirty="0"/>
              <a:t>데이터베이스는 데이터 뿐만 아니라 그 데이터에 관한 설명</a:t>
            </a:r>
            <a:r>
              <a:rPr lang="en-US" altLang="ko-KR" sz="1000" dirty="0"/>
              <a:t>(</a:t>
            </a:r>
            <a:r>
              <a:rPr lang="ko-KR" altLang="en-US" sz="1000" dirty="0">
                <a:solidFill>
                  <a:srgbClr val="FF0000"/>
                </a:solidFill>
              </a:rPr>
              <a:t>데이터베이스 스키마 또는 메타데이터</a:t>
            </a:r>
            <a:r>
              <a:rPr lang="en-US" altLang="ko-KR" sz="1000" dirty="0"/>
              <a:t>)</a:t>
            </a:r>
            <a:r>
              <a:rPr lang="ko-KR" altLang="en-US" sz="1000" dirty="0"/>
              <a:t>까지 포함</a:t>
            </a:r>
            <a:endParaRPr lang="en-US" altLang="ko-KR" sz="1000" dirty="0"/>
          </a:p>
          <a:p>
            <a:pPr lvl="1"/>
            <a:r>
              <a:rPr lang="ko-KR" altLang="en-US" sz="1000" dirty="0"/>
              <a:t>프로그램과 데이터 간의 </a:t>
            </a:r>
            <a:r>
              <a:rPr lang="ko-KR" altLang="en-US" sz="1000" dirty="0">
                <a:solidFill>
                  <a:srgbClr val="FF0000"/>
                </a:solidFill>
              </a:rPr>
              <a:t>독립성</a:t>
            </a:r>
            <a:r>
              <a:rPr lang="ko-KR" altLang="en-US" sz="1000" dirty="0"/>
              <a:t>이 제공됨</a:t>
            </a:r>
            <a:endParaRPr lang="en-US" altLang="ko-KR" sz="1000" dirty="0"/>
          </a:p>
          <a:p>
            <a:pPr lvl="1"/>
            <a:r>
              <a:rPr lang="ko-KR" altLang="en-US" sz="1000" dirty="0"/>
              <a:t>효율적으로 접근이 가능하고 질의를 할 수 있음</a:t>
            </a:r>
            <a:endParaRPr lang="en-US" altLang="ko-KR" sz="1000" dirty="0"/>
          </a:p>
          <a:p>
            <a:pPr lvl="1"/>
            <a:endParaRPr lang="en-US" altLang="ko-KR" sz="1000" dirty="0"/>
          </a:p>
          <a:p>
            <a:r>
              <a:rPr lang="ko-KR" altLang="en-US" sz="1400" b="1" dirty="0">
                <a:solidFill>
                  <a:srgbClr val="FF0000"/>
                </a:solidFill>
              </a:rPr>
              <a:t>데이터베이스 관리 시스템</a:t>
            </a:r>
            <a:r>
              <a:rPr lang="en-US" altLang="ko-KR" sz="1400" b="1" dirty="0">
                <a:solidFill>
                  <a:srgbClr val="FF0000"/>
                </a:solidFill>
              </a:rPr>
              <a:t>(DBMS: Database Management System)</a:t>
            </a:r>
          </a:p>
          <a:p>
            <a:pPr lvl="1"/>
            <a:r>
              <a:rPr lang="ko-KR" altLang="en-US" sz="1000" dirty="0"/>
              <a:t>데이터베이스를 정의하고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질의어를</a:t>
            </a:r>
            <a:r>
              <a:rPr lang="ko-KR" altLang="en-US" sz="1000" dirty="0"/>
              <a:t> 지원하고</a:t>
            </a:r>
            <a:r>
              <a:rPr lang="en-US" altLang="ko-KR" sz="1000" dirty="0"/>
              <a:t>, </a:t>
            </a:r>
            <a:r>
              <a:rPr lang="ko-KR" altLang="en-US" sz="1000" dirty="0"/>
              <a:t>리포트를 생성하는 등 작업을 수행하는 </a:t>
            </a:r>
            <a:r>
              <a:rPr lang="ko-KR" altLang="en-US" sz="1000" dirty="0">
                <a:solidFill>
                  <a:srgbClr val="FF0000"/>
                </a:solidFill>
              </a:rPr>
              <a:t>소프트웨어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lvl="1"/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관계형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DataBase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관리 시스템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(RDBMS : Relational DBMS) </a:t>
            </a:r>
            <a:r>
              <a:rPr lang="en-US" altLang="ko-KR" sz="1000" b="1" dirty="0">
                <a:solidFill>
                  <a:srgbClr val="FF0000"/>
                </a:solidFill>
              </a:rPr>
              <a:t/>
            </a:r>
            <a:br>
              <a:rPr lang="en-US" altLang="ko-KR" sz="1000" b="1" dirty="0">
                <a:solidFill>
                  <a:srgbClr val="FF0000"/>
                </a:solidFill>
              </a:rPr>
            </a:br>
            <a:endParaRPr lang="en-US" altLang="ko-KR" sz="1000" b="1" dirty="0">
              <a:solidFill>
                <a:srgbClr val="FF0000"/>
              </a:solidFill>
            </a:endParaRPr>
          </a:p>
          <a:p>
            <a:pPr lvl="1"/>
            <a:endParaRPr lang="en-US" altLang="ko-KR" sz="1000" dirty="0"/>
          </a:p>
          <a:p>
            <a:pPr marL="0" indent="0">
              <a:buNone/>
            </a:pP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87430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>
          <a:xfrm>
            <a:off x="342928" y="357166"/>
            <a:ext cx="8229600" cy="4525963"/>
          </a:xfrm>
        </p:spPr>
        <p:txBody>
          <a:bodyPr vert="horz">
            <a:normAutofit/>
          </a:bodyPr>
          <a:lstStyle/>
          <a:p>
            <a:pPr>
              <a:buNone/>
            </a:pPr>
            <a:r>
              <a:rPr lang="en-US" altLang="ko-KR" sz="1400" b="1" dirty="0"/>
              <a:t>*** </a:t>
            </a:r>
            <a:r>
              <a:rPr lang="ko-KR" altLang="en-US" sz="1400" b="1" dirty="0"/>
              <a:t>데이터베이스 구성 요소</a:t>
            </a:r>
            <a:endParaRPr lang="en-US" altLang="ko-KR" sz="1400" b="1" dirty="0"/>
          </a:p>
          <a:p>
            <a:pPr>
              <a:buNone/>
            </a:pPr>
            <a:endParaRPr lang="en-US" altLang="ko-KR" sz="1400" dirty="0"/>
          </a:p>
          <a:p>
            <a:r>
              <a:rPr lang="ko-KR" altLang="en-US" sz="1400" dirty="0"/>
              <a:t>데이터베이스 스키마</a:t>
            </a:r>
            <a:endParaRPr lang="en-US" altLang="ko-KR" sz="1400" dirty="0"/>
          </a:p>
          <a:p>
            <a:pPr lvl="1"/>
            <a:r>
              <a:rPr lang="en-US" altLang="ko-KR" sz="1000" dirty="0"/>
              <a:t> </a:t>
            </a:r>
            <a:r>
              <a:rPr lang="en-US" altLang="ko-KR" sz="1200" dirty="0"/>
              <a:t>DB</a:t>
            </a:r>
            <a:r>
              <a:rPr lang="ko-KR" altLang="en-US" sz="1200" dirty="0"/>
              <a:t>구조</a:t>
            </a:r>
            <a:r>
              <a:rPr lang="en-US" altLang="ko-KR" sz="1200" dirty="0"/>
              <a:t>, </a:t>
            </a:r>
            <a:r>
              <a:rPr lang="ko-KR" altLang="en-US" sz="1200" dirty="0"/>
              <a:t>제약조건 등에 대해 상세하게 기술한 기술서</a:t>
            </a:r>
            <a:endParaRPr lang="en-US" altLang="ko-KR" sz="1200" dirty="0"/>
          </a:p>
          <a:p>
            <a:pPr lvl="1"/>
            <a:r>
              <a:rPr lang="ko-KR" altLang="en-US" sz="1200" dirty="0"/>
              <a:t>전체적인 </a:t>
            </a:r>
            <a:r>
              <a:rPr lang="ko-KR" altLang="en-US" sz="1200" b="1" dirty="0">
                <a:solidFill>
                  <a:srgbClr val="FF0000"/>
                </a:solidFill>
              </a:rPr>
              <a:t>데이터베이스 구조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/>
            <a:r>
              <a:rPr lang="ko-KR" altLang="en-US" sz="1200" b="1" dirty="0">
                <a:solidFill>
                  <a:srgbClr val="FF0000"/>
                </a:solidFill>
              </a:rPr>
              <a:t>내포</a:t>
            </a:r>
            <a:r>
              <a:rPr lang="en-US" altLang="ko-KR" sz="1200" b="1" dirty="0">
                <a:solidFill>
                  <a:srgbClr val="FF0000"/>
                </a:solidFill>
              </a:rPr>
              <a:t>(intension</a:t>
            </a:r>
            <a:r>
              <a:rPr lang="en-US" altLang="ko-KR" sz="1200" dirty="0"/>
              <a:t>)</a:t>
            </a:r>
            <a:r>
              <a:rPr lang="ko-KR" altLang="en-US" sz="1200" dirty="0"/>
              <a:t>라고 부름</a:t>
            </a:r>
            <a:endParaRPr lang="en-US" altLang="ko-KR" sz="1200" dirty="0"/>
          </a:p>
          <a:p>
            <a:pPr lvl="1"/>
            <a:endParaRPr lang="en-US" altLang="ko-KR" sz="1000" dirty="0"/>
          </a:p>
          <a:p>
            <a:r>
              <a:rPr lang="ko-KR" altLang="en-US" sz="1400" dirty="0"/>
              <a:t>데이터베이스 상태</a:t>
            </a:r>
            <a:endParaRPr lang="en-US" altLang="ko-KR" sz="1400" dirty="0"/>
          </a:p>
          <a:p>
            <a:pPr lvl="1"/>
            <a:r>
              <a:rPr lang="ko-KR" altLang="en-US" sz="1200" b="1" dirty="0" err="1">
                <a:solidFill>
                  <a:srgbClr val="0000FF"/>
                </a:solidFill>
              </a:rPr>
              <a:t>실데이터</a:t>
            </a:r>
            <a:endParaRPr lang="en-US" altLang="ko-KR" sz="1200" b="1" dirty="0">
              <a:solidFill>
                <a:srgbClr val="0000FF"/>
              </a:solidFill>
            </a:endParaRPr>
          </a:p>
          <a:p>
            <a:pPr lvl="1"/>
            <a:r>
              <a:rPr lang="ko-KR" altLang="en-US" sz="1200" dirty="0"/>
              <a:t>특정 시점의 데이터베이스의 내용을 의미하며</a:t>
            </a:r>
            <a:r>
              <a:rPr lang="en-US" altLang="ko-KR" sz="1200" dirty="0"/>
              <a:t>, </a:t>
            </a:r>
            <a:r>
              <a:rPr lang="ko-KR" altLang="en-US" sz="1200" dirty="0"/>
              <a:t>시간이 지남에 따라 계속해서 바뀜</a:t>
            </a:r>
            <a:endParaRPr lang="en-US" altLang="ko-KR" sz="1200" dirty="0"/>
          </a:p>
          <a:p>
            <a:pPr lvl="1"/>
            <a:r>
              <a:rPr lang="ko-KR" altLang="en-US" sz="1200" b="1" dirty="0">
                <a:solidFill>
                  <a:srgbClr val="0000FF"/>
                </a:solidFill>
              </a:rPr>
              <a:t>외연</a:t>
            </a:r>
            <a:r>
              <a:rPr lang="en-US" altLang="ko-KR" sz="1200" b="1" dirty="0">
                <a:solidFill>
                  <a:srgbClr val="0000FF"/>
                </a:solidFill>
              </a:rPr>
              <a:t>(extension)</a:t>
            </a:r>
            <a:r>
              <a:rPr lang="ko-KR" altLang="en-US" sz="1200" dirty="0"/>
              <a:t>이라고 부름</a:t>
            </a:r>
            <a:endParaRPr lang="en-US" altLang="ko-KR" sz="1200" dirty="0"/>
          </a:p>
          <a:p>
            <a:pPr lvl="1"/>
            <a:r>
              <a:rPr lang="en-US" altLang="ko-KR" sz="1200" b="1" dirty="0">
                <a:solidFill>
                  <a:srgbClr val="0000FF"/>
                </a:solidFill>
              </a:rPr>
              <a:t>DB </a:t>
            </a:r>
            <a:r>
              <a:rPr lang="ko-KR" altLang="en-US" sz="1200" b="1" dirty="0" err="1">
                <a:solidFill>
                  <a:srgbClr val="0000FF"/>
                </a:solidFill>
              </a:rPr>
              <a:t>인스턴스</a:t>
            </a:r>
            <a:r>
              <a:rPr lang="en-US" altLang="ko-KR" sz="1200" b="1" dirty="0">
                <a:solidFill>
                  <a:srgbClr val="0000FF"/>
                </a:solidFill>
              </a:rPr>
              <a:t> </a:t>
            </a:r>
            <a:r>
              <a:rPr lang="en-US" altLang="ko-KR" sz="1200" b="1" dirty="0"/>
              <a:t>: </a:t>
            </a:r>
            <a:r>
              <a:rPr lang="ko-KR" altLang="en-US" sz="1200" b="1" dirty="0">
                <a:solidFill>
                  <a:srgbClr val="FF0000"/>
                </a:solidFill>
              </a:rPr>
              <a:t>특정시점의 </a:t>
            </a:r>
            <a:r>
              <a:rPr lang="en-US" altLang="ko-KR" sz="1200" b="1" dirty="0" err="1">
                <a:solidFill>
                  <a:srgbClr val="FF0000"/>
                </a:solidFill>
              </a:rPr>
              <a:t>DataBase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내용</a:t>
            </a:r>
            <a:r>
              <a:rPr lang="en-US" altLang="ko-KR" sz="1200" b="1" dirty="0">
                <a:solidFill>
                  <a:srgbClr val="FF0000"/>
                </a:solidFill>
              </a:rPr>
              <a:t>. </a:t>
            </a:r>
            <a:r>
              <a:rPr lang="en-US" altLang="ko-KR" sz="1200" b="1" dirty="0"/>
              <a:t/>
            </a:r>
            <a:br>
              <a:rPr lang="en-US" altLang="ko-KR" sz="1200" b="1" dirty="0"/>
            </a:br>
            <a:r>
              <a:rPr lang="en-US" altLang="ko-KR" sz="1200" b="1" dirty="0"/>
              <a:t>( </a:t>
            </a:r>
            <a:r>
              <a:rPr lang="ko-KR" altLang="en-US" sz="1200" b="1" dirty="0"/>
              <a:t>스키마는 거의 변화가 없음에 비해 수시로 변함</a:t>
            </a:r>
            <a:r>
              <a:rPr lang="en-US" altLang="ko-KR" sz="1200" b="1" dirty="0"/>
              <a:t>)</a:t>
            </a:r>
            <a:br>
              <a:rPr lang="en-US" altLang="ko-KR" sz="1200" b="1" dirty="0"/>
            </a:br>
            <a:endParaRPr lang="en-US" altLang="ko-KR" sz="1200" dirty="0"/>
          </a:p>
          <a:p>
            <a:pPr lvl="1"/>
            <a:endParaRPr lang="en-US" altLang="ko-KR" sz="1200" dirty="0"/>
          </a:p>
          <a:p>
            <a:endParaRPr lang="en-US" altLang="ko-KR" sz="1400" dirty="0"/>
          </a:p>
          <a:p>
            <a:pPr lvl="1"/>
            <a:endParaRPr lang="en-US" altLang="ko-KR" sz="1000" dirty="0"/>
          </a:p>
          <a:p>
            <a:pPr lvl="1"/>
            <a:endParaRPr lang="en-US" altLang="ko-KR" sz="1000" dirty="0"/>
          </a:p>
          <a:p>
            <a:pPr marL="0" indent="0">
              <a:buNone/>
            </a:pP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777" y="3501008"/>
            <a:ext cx="4191520" cy="273630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995936" y="3671150"/>
            <a:ext cx="4671361" cy="3339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95936" y="4187626"/>
            <a:ext cx="4671361" cy="2443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3789040"/>
            <a:ext cx="3913187" cy="223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79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4525963"/>
          </a:xfrm>
        </p:spPr>
        <p:txBody>
          <a:bodyPr vert="horz">
            <a:normAutofit/>
          </a:bodyPr>
          <a:lstStyle/>
          <a:p>
            <a:pPr>
              <a:buNone/>
            </a:pPr>
            <a:r>
              <a:rPr lang="ko-KR" altLang="en-US" sz="1800" b="1" dirty="0">
                <a:latin typeface="+mn-ea"/>
              </a:rPr>
              <a:t>데이터베이스 시스템</a:t>
            </a:r>
            <a:r>
              <a:rPr lang="en-US" altLang="ko-KR" sz="1800" b="1" dirty="0">
                <a:latin typeface="+mn-ea"/>
              </a:rPr>
              <a:t>(DBS: Database System)</a:t>
            </a:r>
            <a:r>
              <a:rPr lang="ko-KR" altLang="en-US" sz="1800" b="1" dirty="0">
                <a:latin typeface="+mn-ea"/>
              </a:rPr>
              <a:t>의</a:t>
            </a:r>
            <a:r>
              <a:rPr lang="en-US" altLang="ko-KR" sz="1800" b="1" dirty="0">
                <a:latin typeface="+mn-ea"/>
              </a:rPr>
              <a:t> </a:t>
            </a:r>
            <a:r>
              <a:rPr lang="ko-KR" altLang="en-US" sz="1800" b="1" dirty="0">
                <a:latin typeface="+mn-ea"/>
              </a:rPr>
              <a:t>전반적 구조</a:t>
            </a:r>
            <a:endParaRPr lang="en-US" altLang="ko-KR" sz="1800" b="1" dirty="0">
              <a:latin typeface="+mn-ea"/>
            </a:endParaRPr>
          </a:p>
          <a:p>
            <a:pPr lvl="1"/>
            <a:endParaRPr lang="en-US" altLang="ko-KR" sz="1000" dirty="0"/>
          </a:p>
          <a:p>
            <a:pPr marL="0" indent="0">
              <a:buNone/>
            </a:pP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38" y="1571612"/>
            <a:ext cx="6076950" cy="3629025"/>
          </a:xfrm>
          <a:prstGeom prst="rect">
            <a:avLst/>
          </a:prstGeom>
        </p:spPr>
      </p:pic>
      <p:sp>
        <p:nvSpPr>
          <p:cNvPr id="9" name="왼쪽 화살표 설명선 8"/>
          <p:cNvSpPr/>
          <p:nvPr/>
        </p:nvSpPr>
        <p:spPr>
          <a:xfrm>
            <a:off x="4723392" y="3803860"/>
            <a:ext cx="2808312" cy="664517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43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데이터베이스 스키마 정보를 유지</a:t>
            </a:r>
            <a:endParaRPr lang="en-US" altLang="ko-KR" sz="1000" dirty="0"/>
          </a:p>
          <a:p>
            <a:r>
              <a:rPr lang="ko-KR" altLang="en-US" sz="1000" dirty="0"/>
              <a:t>스키마 정보 변경 시</a:t>
            </a:r>
            <a:r>
              <a:rPr lang="en-US" altLang="ko-KR" sz="1000" dirty="0"/>
              <a:t>, </a:t>
            </a:r>
            <a:r>
              <a:rPr lang="ko-KR" altLang="en-US" sz="1000" dirty="0"/>
              <a:t>시스템 카탈로그에 반영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994" y="4536230"/>
            <a:ext cx="3594848" cy="193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2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>
          <a:xfrm>
            <a:off x="214282" y="357166"/>
            <a:ext cx="8715436" cy="5929354"/>
          </a:xfrm>
        </p:spPr>
        <p:txBody>
          <a:bodyPr vert="horz">
            <a:noAutofit/>
          </a:bodyPr>
          <a:lstStyle/>
          <a:p>
            <a:r>
              <a:rPr lang="en-US" altLang="ko-KR" sz="1600" dirty="0">
                <a:latin typeface="+mn-ea"/>
              </a:rPr>
              <a:t>DBMS</a:t>
            </a:r>
          </a:p>
          <a:p>
            <a:pPr lvl="1"/>
            <a:r>
              <a:rPr lang="ko-KR" altLang="en-US" sz="1200" dirty="0">
                <a:latin typeface="+mn-ea"/>
              </a:rPr>
              <a:t>사용자가 새로운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데이터베이스를 생성</a:t>
            </a:r>
            <a:r>
              <a:rPr lang="ko-KR" altLang="en-US" sz="1200" dirty="0">
                <a:latin typeface="+mn-ea"/>
              </a:rPr>
              <a:t>하고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데이터베이스의 구조를 명시</a:t>
            </a:r>
            <a:r>
              <a:rPr lang="ko-KR" altLang="en-US" sz="1200" dirty="0">
                <a:latin typeface="+mn-ea"/>
              </a:rPr>
              <a:t>할 수 있게 하고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사용자가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데이터를 효율적으로 질의하고 수정</a:t>
            </a:r>
            <a:r>
              <a:rPr lang="ko-KR" altLang="en-US" sz="1200" dirty="0">
                <a:latin typeface="+mn-ea"/>
              </a:rPr>
              <a:t>할 수 있도록 하며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시스템의 고장이나 권한이 없는 사용자로부터 데이터를 안전하게 보호하며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동시에 여러 사용자가 데이터베이스를 접근하는 것을 제어하는 소프트웨어 패키지</a:t>
            </a:r>
            <a:endParaRPr lang="en-US" altLang="ko-KR" sz="1200" dirty="0">
              <a:latin typeface="+mn-ea"/>
            </a:endParaRPr>
          </a:p>
          <a:p>
            <a:pPr lvl="1"/>
            <a:r>
              <a:rPr lang="ko-KR" altLang="en-US" sz="1200" dirty="0">
                <a:latin typeface="+mn-ea"/>
              </a:rPr>
              <a:t>데이터베이스 언어라고 부르는 특별한 프로그래밍 언어를 한 개 이상 제공</a:t>
            </a:r>
            <a:endParaRPr lang="en-US" altLang="ko-KR" sz="1200" dirty="0">
              <a:latin typeface="+mn-ea"/>
            </a:endParaRPr>
          </a:p>
          <a:p>
            <a:pPr lvl="1"/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SQL</a:t>
            </a:r>
            <a:r>
              <a:rPr lang="ko-KR" altLang="en-US" sz="1200" dirty="0">
                <a:latin typeface="+mn-ea"/>
              </a:rPr>
              <a:t>은 여러 </a:t>
            </a:r>
            <a:r>
              <a:rPr lang="en-US" altLang="ko-KR" sz="1200" dirty="0">
                <a:latin typeface="+mn-ea"/>
              </a:rPr>
              <a:t>DBMS</a:t>
            </a:r>
            <a:r>
              <a:rPr lang="ko-KR" altLang="en-US" sz="1200" dirty="0">
                <a:latin typeface="+mn-ea"/>
              </a:rPr>
              <a:t>에서 제공되는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사실상의 표준 데이터베이스 언어</a:t>
            </a: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pPr lvl="1"/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사용자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200" dirty="0">
                <a:latin typeface="+mn-ea"/>
              </a:rPr>
              <a:t>데이터베이스 사용자는 여러 부류로 나눌 수 있음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(DBA,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응용프로그래머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최종사용자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, DB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설계자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오퍼레이터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lvl="1"/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하드웨어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200" dirty="0">
                <a:latin typeface="+mn-ea"/>
              </a:rPr>
              <a:t>데이터베이스는 디스크와 같은 보조 기억 장치에 저장되며</a:t>
            </a:r>
            <a:r>
              <a:rPr lang="en-US" altLang="ko-KR" sz="1200" dirty="0">
                <a:latin typeface="+mn-ea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DBMS(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하나의 프로세스이다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에서 원하는 정보를 찾기 위해서는 디스크의 블록들을 </a:t>
            </a:r>
            <a:r>
              <a:rPr lang="ko-KR" altLang="en-US" sz="1200" dirty="0" err="1">
                <a:latin typeface="+mn-ea"/>
              </a:rPr>
              <a:t>주기억</a:t>
            </a:r>
            <a:r>
              <a:rPr lang="ko-KR" altLang="en-US" sz="1200" dirty="0">
                <a:latin typeface="+mn-ea"/>
              </a:rPr>
              <a:t> 장치로 읽어 들여야 하며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계산이나 비교 연산들을 수행하기 위해 중앙 처리 장치가 사용됨</a:t>
            </a:r>
            <a:endParaRPr lang="en-US" altLang="ko-KR" sz="1200" dirty="0">
              <a:latin typeface="+mn-ea"/>
            </a:endParaRPr>
          </a:p>
          <a:p>
            <a:pPr lvl="1"/>
            <a:r>
              <a:rPr lang="en-US" altLang="ko-KR" sz="1200" dirty="0">
                <a:latin typeface="+mn-ea"/>
              </a:rPr>
              <a:t>DBMS </a:t>
            </a:r>
            <a:r>
              <a:rPr lang="ko-KR" altLang="en-US" sz="1200" dirty="0">
                <a:latin typeface="+mn-ea"/>
              </a:rPr>
              <a:t>자체도 </a:t>
            </a:r>
            <a:r>
              <a:rPr lang="ko-KR" altLang="en-US" sz="1200" dirty="0" err="1">
                <a:solidFill>
                  <a:srgbClr val="FF0000"/>
                </a:solidFill>
                <a:latin typeface="+mn-ea"/>
              </a:rPr>
              <a:t>주기억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 장치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dirty="0" err="1">
                <a:solidFill>
                  <a:srgbClr val="FF0000"/>
                </a:solidFill>
                <a:latin typeface="+mn-ea"/>
              </a:rPr>
              <a:t>메인메모리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에 적재되어 실행되어야 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lvl="1"/>
            <a:endParaRPr lang="en-US" altLang="ko-KR" sz="12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데이터베이스 시스템의 요구사항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200" dirty="0">
                <a:latin typeface="+mn-ea"/>
              </a:rPr>
              <a:t>데이터 독립성</a:t>
            </a:r>
            <a:endParaRPr lang="en-US" altLang="ko-KR" sz="1200" dirty="0">
              <a:latin typeface="+mn-ea"/>
            </a:endParaRPr>
          </a:p>
          <a:p>
            <a:pPr lvl="1"/>
            <a:r>
              <a:rPr lang="ko-KR" altLang="en-US" sz="1200" dirty="0">
                <a:latin typeface="+mn-ea"/>
              </a:rPr>
              <a:t>융통성</a:t>
            </a:r>
            <a:endParaRPr lang="en-US" altLang="ko-KR" sz="1200" dirty="0">
              <a:latin typeface="+mn-ea"/>
            </a:endParaRPr>
          </a:p>
          <a:p>
            <a:pPr lvl="1"/>
            <a:r>
              <a:rPr lang="ko-KR" altLang="en-US" sz="1200" dirty="0">
                <a:latin typeface="+mn-ea"/>
              </a:rPr>
              <a:t>효율적인 데이터 접근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데이터에 대한 동시 접근</a:t>
            </a:r>
            <a:endParaRPr lang="en-US" altLang="ko-KR" sz="1200" dirty="0">
              <a:latin typeface="+mn-ea"/>
            </a:endParaRPr>
          </a:p>
          <a:p>
            <a:pPr lvl="1"/>
            <a:r>
              <a:rPr lang="ko-KR" altLang="en-US" sz="1200" dirty="0">
                <a:latin typeface="+mn-ea"/>
              </a:rPr>
              <a:t>백업과 회복</a:t>
            </a:r>
            <a:endParaRPr lang="en-US" altLang="ko-KR" sz="1200" dirty="0">
              <a:latin typeface="+mn-ea"/>
            </a:endParaRPr>
          </a:p>
          <a:p>
            <a:pPr lvl="1"/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중복을 줄이거나 제어하며 일관성 유지</a:t>
            </a:r>
            <a:endParaRPr lang="en-US" altLang="ko-KR" sz="1200" b="1" dirty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데이터 </a:t>
            </a:r>
            <a:r>
              <a:rPr lang="ko-KR" altLang="en-US" sz="1200" b="1" dirty="0" err="1">
                <a:solidFill>
                  <a:srgbClr val="FF0000"/>
                </a:solidFill>
                <a:latin typeface="+mn-ea"/>
              </a:rPr>
              <a:t>무결성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의도되지 않은 사용자들에 의해 변경되지 않아야 함 </a:t>
            </a:r>
            <a:endParaRPr lang="en-US" altLang="ko-KR" sz="1200" b="1" dirty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ko-KR" altLang="en-US" sz="1200" dirty="0">
                <a:latin typeface="+mn-ea"/>
              </a:rPr>
              <a:t>데이터 보안</a:t>
            </a:r>
            <a:endParaRPr lang="en-US" altLang="ko-KR" sz="1200" dirty="0">
              <a:latin typeface="+mn-ea"/>
            </a:endParaRPr>
          </a:p>
          <a:p>
            <a:pPr lvl="1"/>
            <a:r>
              <a:rPr lang="ko-KR" altLang="en-US" sz="1200" dirty="0">
                <a:latin typeface="+mn-ea"/>
              </a:rPr>
              <a:t>쉬운 </a:t>
            </a:r>
            <a:r>
              <a:rPr lang="ko-KR" altLang="en-US" sz="1200" dirty="0" err="1">
                <a:latin typeface="+mn-ea"/>
              </a:rPr>
              <a:t>질의어</a:t>
            </a:r>
            <a:endParaRPr lang="en-US" altLang="ko-KR" sz="1200" dirty="0">
              <a:latin typeface="+mn-ea"/>
            </a:endParaRPr>
          </a:p>
          <a:p>
            <a:pPr lvl="1"/>
            <a:r>
              <a:rPr lang="ko-KR" altLang="en-US" sz="1200" dirty="0">
                <a:latin typeface="+mn-ea"/>
              </a:rPr>
              <a:t>다양한 사용자 인터페이스의 제공</a:t>
            </a:r>
            <a:endParaRPr lang="en-US" altLang="ko-KR" sz="1200" dirty="0">
              <a:latin typeface="+mn-ea"/>
            </a:endParaRPr>
          </a:p>
          <a:p>
            <a:pPr lvl="1"/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503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파일 시스템 </a:t>
            </a:r>
            <a:r>
              <a:rPr lang="en-US" altLang="ko-KR" sz="3200" dirty="0"/>
              <a:t>vs DBMS</a:t>
            </a:r>
          </a:p>
        </p:txBody>
      </p:sp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ko-KR" altLang="en-US" sz="1400" dirty="0"/>
              <a:t>파일 시스템을 사용한 기존의 데이터 관리</a:t>
            </a:r>
            <a:endParaRPr lang="en-US" altLang="ko-KR" sz="1400" dirty="0"/>
          </a:p>
          <a:p>
            <a:pPr lvl="1"/>
            <a:r>
              <a:rPr lang="ko-KR" altLang="en-US" sz="1000" dirty="0"/>
              <a:t>파일의 기본적인 구성요소는 순차적인 레코드들 </a:t>
            </a:r>
            <a:r>
              <a:rPr lang="en-US" altLang="ko-KR" sz="1000" dirty="0"/>
              <a:t>-&gt; </a:t>
            </a:r>
            <a:r>
              <a:rPr lang="ko-KR" altLang="en-US" sz="1000" dirty="0"/>
              <a:t>파일의 행</a:t>
            </a:r>
            <a:endParaRPr lang="en-US" altLang="ko-KR" sz="1000" dirty="0"/>
          </a:p>
          <a:p>
            <a:pPr lvl="1"/>
            <a:r>
              <a:rPr lang="ko-KR" altLang="en-US" sz="1000" dirty="0"/>
              <a:t>한 레코드는 연관된 필드들의 모임 </a:t>
            </a:r>
            <a:r>
              <a:rPr lang="en-US" altLang="ko-KR" sz="1000" dirty="0"/>
              <a:t>-&gt; </a:t>
            </a:r>
            <a:r>
              <a:rPr lang="ko-KR" altLang="en-US" sz="1000" dirty="0"/>
              <a:t>행에 있는 데이터 단위들</a:t>
            </a:r>
            <a:endParaRPr lang="en-US" altLang="ko-KR" sz="1000" dirty="0"/>
          </a:p>
          <a:p>
            <a:pPr lvl="1"/>
            <a:r>
              <a:rPr lang="ko-KR" altLang="en-US" sz="1000" dirty="0"/>
              <a:t>응용프로그램과 데이터 파일간의 독립성이 보장되지 않는다</a:t>
            </a:r>
            <a:r>
              <a:rPr lang="en-US" altLang="ko-KR" sz="1000" dirty="0"/>
              <a:t>.</a:t>
            </a:r>
          </a:p>
          <a:p>
            <a:pPr marL="457200" lvl="1" indent="0">
              <a:buNone/>
            </a:pPr>
            <a:r>
              <a:rPr lang="en-US" altLang="ko-KR" sz="1000" dirty="0"/>
              <a:t>	Ex) </a:t>
            </a:r>
            <a:r>
              <a:rPr lang="ko-KR" altLang="en-US" sz="1000" dirty="0"/>
              <a:t>응용프로그램</a:t>
            </a:r>
            <a:r>
              <a:rPr lang="en-US" altLang="ko-KR" sz="1000" dirty="0"/>
              <a:t>1 </a:t>
            </a:r>
            <a:r>
              <a:rPr lang="ko-KR" altLang="en-US" sz="1000" dirty="0"/>
              <a:t>이 데이터파일</a:t>
            </a:r>
            <a:r>
              <a:rPr lang="en-US" altLang="ko-KR" sz="1000" dirty="0"/>
              <a:t>2</a:t>
            </a:r>
            <a:r>
              <a:rPr lang="ko-KR" altLang="en-US" sz="1000" dirty="0"/>
              <a:t>에 접근하기 위해서는 데이터파일</a:t>
            </a:r>
            <a:r>
              <a:rPr lang="en-US" altLang="ko-KR" sz="1000" dirty="0"/>
              <a:t>2</a:t>
            </a:r>
            <a:r>
              <a:rPr lang="ko-KR" altLang="en-US" sz="1000" dirty="0"/>
              <a:t>에 대한 데이터 정의를 또 가지고 있어야 한다</a:t>
            </a:r>
          </a:p>
          <a:p>
            <a:pPr marL="0" indent="0">
              <a:buNone/>
            </a:pP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2708920"/>
            <a:ext cx="3252013" cy="244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9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파일 시스템 </a:t>
            </a:r>
            <a:r>
              <a:rPr lang="en-US" altLang="ko-KR" sz="3200" dirty="0"/>
              <a:t>vs DBMS</a:t>
            </a:r>
          </a:p>
        </p:txBody>
      </p:sp>
      <p:sp>
        <p:nvSpPr>
          <p:cNvPr id="5" name="세로 텍스트 개체 틀 4"/>
          <p:cNvSpPr>
            <a:spLocks noGrp="1"/>
          </p:cNvSpPr>
          <p:nvPr>
            <p:ph type="body" orient="vert" idx="1"/>
          </p:nvPr>
        </p:nvSpPr>
        <p:spPr>
          <a:xfrm>
            <a:off x="214282" y="1142984"/>
            <a:ext cx="8715436" cy="5357850"/>
          </a:xfrm>
        </p:spPr>
        <p:txBody>
          <a:bodyPr vert="horz">
            <a:noAutofit/>
          </a:bodyPr>
          <a:lstStyle/>
          <a:p>
            <a:r>
              <a:rPr lang="en-US" altLang="ko-KR" sz="1600" dirty="0">
                <a:latin typeface="+mn-ea"/>
              </a:rPr>
              <a:t>DBMS</a:t>
            </a:r>
            <a:r>
              <a:rPr lang="ko-KR" altLang="en-US" sz="1600" dirty="0">
                <a:latin typeface="+mn-ea"/>
              </a:rPr>
              <a:t>를 사용한 데이터베이스 관리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200" dirty="0">
                <a:latin typeface="+mn-ea"/>
              </a:rPr>
              <a:t>여러 사용자와 응용 프로그램들이 데이터베이스를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공유</a:t>
            </a: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ko-KR" altLang="en-US" sz="1200" dirty="0">
                <a:latin typeface="+mn-ea"/>
              </a:rPr>
              <a:t>사용자의 질의를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빠르게 수행할 수 있는 인덱스 </a:t>
            </a:r>
            <a:r>
              <a:rPr lang="ko-KR" altLang="en-US" sz="1200" dirty="0">
                <a:latin typeface="+mn-ea"/>
              </a:rPr>
              <a:t>등의 접근 경로를 </a:t>
            </a:r>
            <a:r>
              <a:rPr lang="en-US" altLang="ko-KR" sz="1200" dirty="0">
                <a:latin typeface="+mn-ea"/>
              </a:rPr>
              <a:t>DBMS</a:t>
            </a:r>
            <a:r>
              <a:rPr lang="ko-KR" altLang="en-US" sz="1200" dirty="0">
                <a:latin typeface="+mn-ea"/>
              </a:rPr>
              <a:t>가 자동적으로 선택하여 수행</a:t>
            </a:r>
            <a:endParaRPr lang="en-US" altLang="ko-KR" sz="1200" dirty="0">
              <a:latin typeface="+mn-ea"/>
            </a:endParaRPr>
          </a:p>
          <a:p>
            <a:pPr lvl="1"/>
            <a:r>
              <a:rPr lang="ko-KR" altLang="en-US" sz="1200" dirty="0">
                <a:latin typeface="+mn-ea"/>
              </a:rPr>
              <a:t>권한이 없는 사용자로부터 데이터베이스를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보호</a:t>
            </a: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ko-KR" altLang="en-US" sz="1200" dirty="0">
                <a:latin typeface="+mn-ea"/>
              </a:rPr>
              <a:t>여러 사용자에 적합한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다양한 </a:t>
            </a:r>
            <a:r>
              <a:rPr lang="ko-KR" altLang="en-US" sz="1200" dirty="0" err="1">
                <a:solidFill>
                  <a:srgbClr val="FF0000"/>
                </a:solidFill>
                <a:latin typeface="+mn-ea"/>
              </a:rPr>
              <a:t>인터베이스</a:t>
            </a:r>
            <a:r>
              <a:rPr lang="ko-KR" altLang="en-US" sz="1200" dirty="0" err="1">
                <a:latin typeface="+mn-ea"/>
              </a:rPr>
              <a:t>를</a:t>
            </a:r>
            <a:r>
              <a:rPr lang="ko-KR" altLang="en-US" sz="1200" dirty="0">
                <a:latin typeface="+mn-ea"/>
              </a:rPr>
              <a:t> 제공</a:t>
            </a:r>
            <a:endParaRPr lang="en-US" altLang="ko-KR" sz="1200" dirty="0">
              <a:latin typeface="+mn-ea"/>
            </a:endParaRPr>
          </a:p>
          <a:p>
            <a:pPr lvl="1"/>
            <a:r>
              <a:rPr lang="ko-KR" altLang="en-US" sz="1200" dirty="0">
                <a:latin typeface="+mn-ea"/>
              </a:rPr>
              <a:t>데이터 간의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복잡한 관계를 표현</a:t>
            </a:r>
            <a:r>
              <a:rPr lang="ko-KR" altLang="en-US" sz="1200" dirty="0">
                <a:latin typeface="+mn-ea"/>
              </a:rPr>
              <a:t>하며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solidFill>
                  <a:srgbClr val="FF0000"/>
                </a:solidFill>
                <a:latin typeface="+mn-ea"/>
              </a:rPr>
              <a:t>무결성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 제약조건</a:t>
            </a:r>
            <a:r>
              <a:rPr lang="ko-KR" altLang="en-US" sz="1200" dirty="0">
                <a:latin typeface="+mn-ea"/>
              </a:rPr>
              <a:t>을 </a:t>
            </a:r>
            <a:r>
              <a:rPr lang="en-US" altLang="ko-KR" sz="1200" dirty="0">
                <a:latin typeface="+mn-ea"/>
              </a:rPr>
              <a:t>DBMS</a:t>
            </a:r>
            <a:r>
              <a:rPr lang="ko-KR" altLang="en-US" sz="1200" dirty="0">
                <a:latin typeface="+mn-ea"/>
              </a:rPr>
              <a:t>가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자동적으로 유지</a:t>
            </a: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ko-KR" altLang="en-US" sz="1200" dirty="0">
                <a:latin typeface="+mn-ea"/>
              </a:rPr>
              <a:t>시스템이 고장 나면 데이터베이스를 고장 전의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일관된 상태로 회복</a:t>
            </a:r>
            <a:r>
              <a:rPr lang="ko-KR" altLang="en-US" sz="1200" dirty="0">
                <a:latin typeface="+mn-ea"/>
              </a:rPr>
              <a:t>시킴</a:t>
            </a:r>
            <a:endParaRPr lang="en-US" altLang="ko-KR" sz="1200" dirty="0">
              <a:latin typeface="+mn-ea"/>
            </a:endParaRPr>
          </a:p>
          <a:p>
            <a:pPr lvl="1"/>
            <a:r>
              <a:rPr lang="ko-KR" altLang="en-US" sz="1200" dirty="0">
                <a:latin typeface="+mn-ea"/>
              </a:rPr>
              <a:t>데이터베이스는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표준화된 형식으로 저장</a:t>
            </a:r>
            <a:r>
              <a:rPr lang="ko-KR" altLang="en-US" sz="1200" dirty="0">
                <a:latin typeface="+mn-ea"/>
              </a:rPr>
              <a:t>되며 통합된 데이터베이스에 대한 접근이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모두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DBMS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를 통하여 </a:t>
            </a:r>
            <a:r>
              <a:rPr lang="ko-KR" altLang="en-US" sz="1200" dirty="0">
                <a:latin typeface="+mn-ea"/>
              </a:rPr>
              <a:t>이루어짐</a:t>
            </a:r>
            <a:endParaRPr lang="en-US" altLang="ko-KR" sz="1200" dirty="0">
              <a:latin typeface="+mn-ea"/>
            </a:endParaRPr>
          </a:p>
          <a:p>
            <a:pPr lvl="1"/>
            <a:r>
              <a:rPr lang="ko-KR" altLang="en-US" sz="1200" dirty="0">
                <a:latin typeface="+mn-ea"/>
              </a:rPr>
              <a:t>프로그램에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영향을 주지 않으면서 </a:t>
            </a:r>
            <a:r>
              <a:rPr lang="ko-KR" altLang="en-US" sz="1200" dirty="0">
                <a:latin typeface="+mn-ea"/>
              </a:rPr>
              <a:t>데이터베이스 구조를 변경할 수 있음</a:t>
            </a:r>
            <a:endParaRPr lang="en-US" altLang="ko-KR" sz="1200" dirty="0">
              <a:latin typeface="+mn-ea"/>
            </a:endParaRPr>
          </a:p>
          <a:p>
            <a:pPr lvl="1"/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프로그램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-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데이터 독립성</a:t>
            </a: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DBMS</a:t>
            </a:r>
            <a:r>
              <a:rPr lang="ko-KR" altLang="en-US" sz="1600" dirty="0">
                <a:latin typeface="+mn-ea"/>
              </a:rPr>
              <a:t>의 장점</a:t>
            </a:r>
            <a:endParaRPr lang="en-US" altLang="ko-KR" sz="1600" dirty="0">
              <a:latin typeface="+mn-ea"/>
            </a:endParaRPr>
          </a:p>
          <a:p>
            <a:pPr lvl="1"/>
            <a:r>
              <a:rPr lang="ko-KR" altLang="en-US" sz="1200" dirty="0">
                <a:latin typeface="+mn-ea"/>
              </a:rPr>
              <a:t>중복성과 불일치가 감소됨</a:t>
            </a:r>
            <a:endParaRPr lang="en-US" altLang="ko-KR" sz="1200" dirty="0">
              <a:latin typeface="+mn-ea"/>
            </a:endParaRPr>
          </a:p>
          <a:p>
            <a:pPr lvl="1"/>
            <a:r>
              <a:rPr lang="ko-KR" altLang="en-US" sz="1200" dirty="0">
                <a:latin typeface="+mn-ea"/>
              </a:rPr>
              <a:t>사용자에게 보다 나은 서비스가 제공됨</a:t>
            </a:r>
            <a:endParaRPr lang="en-US" altLang="ko-KR" sz="1200" dirty="0">
              <a:latin typeface="+mn-ea"/>
            </a:endParaRPr>
          </a:p>
          <a:p>
            <a:pPr lvl="1"/>
            <a:r>
              <a:rPr lang="ko-KR" altLang="en-US" sz="1200" dirty="0">
                <a:latin typeface="+mn-ea"/>
              </a:rPr>
              <a:t>시스템의 융통성이 향상됨</a:t>
            </a:r>
            <a:endParaRPr lang="en-US" altLang="ko-KR" sz="1200" dirty="0">
              <a:latin typeface="+mn-ea"/>
            </a:endParaRPr>
          </a:p>
          <a:p>
            <a:pPr lvl="1"/>
            <a:r>
              <a:rPr lang="ko-KR" altLang="en-US" sz="1200" dirty="0">
                <a:latin typeface="+mn-ea"/>
              </a:rPr>
              <a:t>시스템을 개발하고 유지하는 비용이 감소됨</a:t>
            </a:r>
            <a:endParaRPr lang="en-US" altLang="ko-KR" sz="1200" dirty="0">
              <a:latin typeface="+mn-ea"/>
            </a:endParaRPr>
          </a:p>
          <a:p>
            <a:pPr lvl="1"/>
            <a:r>
              <a:rPr lang="ko-KR" altLang="en-US" sz="1200" dirty="0">
                <a:latin typeface="+mn-ea"/>
              </a:rPr>
              <a:t>표준화를 시행하기가 용이</a:t>
            </a:r>
            <a:endParaRPr lang="en-US" altLang="ko-KR" sz="1200" dirty="0">
              <a:latin typeface="+mn-ea"/>
            </a:endParaRPr>
          </a:p>
          <a:p>
            <a:pPr lvl="1"/>
            <a:r>
              <a:rPr lang="ko-KR" altLang="en-US" sz="1200" dirty="0">
                <a:latin typeface="+mn-ea"/>
              </a:rPr>
              <a:t>보안이 향상됨</a:t>
            </a:r>
            <a:endParaRPr lang="en-US" altLang="ko-KR" sz="1200" dirty="0">
              <a:latin typeface="+mn-ea"/>
            </a:endParaRPr>
          </a:p>
          <a:p>
            <a:pPr lvl="1"/>
            <a:r>
              <a:rPr lang="ko-KR" altLang="en-US" sz="1200" dirty="0" err="1">
                <a:latin typeface="+mn-ea"/>
              </a:rPr>
              <a:t>무결성이</a:t>
            </a:r>
            <a:r>
              <a:rPr lang="ko-KR" altLang="en-US" sz="1200" dirty="0">
                <a:latin typeface="+mn-ea"/>
              </a:rPr>
              <a:t> 향상됨</a:t>
            </a:r>
            <a:endParaRPr lang="en-US" altLang="ko-KR" sz="1200" dirty="0">
              <a:latin typeface="+mn-ea"/>
            </a:endParaRPr>
          </a:p>
          <a:p>
            <a:pPr lvl="1"/>
            <a:r>
              <a:rPr lang="ko-KR" altLang="en-US" sz="1200" dirty="0">
                <a:latin typeface="+mn-ea"/>
              </a:rPr>
              <a:t>조직체의 요구사항을 식별할 수 있음</a:t>
            </a:r>
            <a:endParaRPr lang="en-US" altLang="ko-KR" sz="1200" dirty="0">
              <a:latin typeface="+mn-ea"/>
            </a:endParaRPr>
          </a:p>
          <a:p>
            <a:pPr lvl="1"/>
            <a:r>
              <a:rPr lang="ko-KR" altLang="en-US" sz="1200" dirty="0">
                <a:latin typeface="+mn-ea"/>
              </a:rPr>
              <a:t>다양한 유형의 고장으로부터 데이터베이스를 회복할 수 있음</a:t>
            </a:r>
            <a:endParaRPr lang="en-US" altLang="ko-KR" sz="1200" dirty="0">
              <a:latin typeface="+mn-ea"/>
            </a:endParaRPr>
          </a:p>
          <a:p>
            <a:pPr lvl="1"/>
            <a:r>
              <a:rPr lang="ko-KR" altLang="en-US" sz="1200" dirty="0">
                <a:latin typeface="+mn-ea"/>
              </a:rPr>
              <a:t>데이터베이스의 공유와 동시 접근이 가능함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5274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991</Words>
  <Application>Microsoft Office PowerPoint</Application>
  <PresentationFormat>화면 슬라이드 쇼(4:3)</PresentationFormat>
  <Paragraphs>203</Paragraphs>
  <Slides>17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HY울릉도M</vt:lpstr>
      <vt:lpstr>맑은 고딕</vt:lpstr>
      <vt:lpstr>Arial</vt:lpstr>
      <vt:lpstr>Wingdings</vt:lpstr>
      <vt:lpstr>Office 테마</vt:lpstr>
      <vt:lpstr>응용 SW 기초 기술 활용</vt:lpstr>
      <vt:lpstr>PowerPoint 프레젠테이션</vt:lpstr>
      <vt:lpstr>PowerPoint 프레젠테이션</vt:lpstr>
      <vt:lpstr>2. 데이터베이스 관리시스템</vt:lpstr>
      <vt:lpstr>PowerPoint 프레젠테이션</vt:lpstr>
      <vt:lpstr>PowerPoint 프레젠테이션</vt:lpstr>
      <vt:lpstr>PowerPoint 프레젠테이션</vt:lpstr>
      <vt:lpstr>파일 시스템 vs DBMS</vt:lpstr>
      <vt:lpstr>파일 시스템 vs DBMS</vt:lpstr>
      <vt:lpstr>파일 시스템 vs DBMS</vt:lpstr>
      <vt:lpstr>DBMS 사용자</vt:lpstr>
      <vt:lpstr>ANSI/SPARC 아키텍처와 데이터 독립성</vt:lpstr>
      <vt:lpstr>PowerPoint 프레젠테이션</vt:lpstr>
      <vt:lpstr>  데이터베이스 시스템 아키텍처 =&gt; 관계형 Relational DBMS(RDBMS) , 객체지향 DBMS (X, 너무복잡)  =&gt; RDBMS : 오라클 Oracle, 마.소 Ms_Sql, 리눅스계열의 My Sql, IBM사의 DB2, Sybase  등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응용 SW 기초 기술 활용</dc:title>
  <dc:creator>Microsoft Corporation</dc:creator>
  <cp:lastModifiedBy>user</cp:lastModifiedBy>
  <cp:revision>50</cp:revision>
  <dcterms:created xsi:type="dcterms:W3CDTF">2006-10-05T04:04:58Z</dcterms:created>
  <dcterms:modified xsi:type="dcterms:W3CDTF">2022-12-12T04:12:44Z</dcterms:modified>
</cp:coreProperties>
</file>