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306" r:id="rId3"/>
    <p:sldId id="286" r:id="rId4"/>
    <p:sldId id="288" r:id="rId5"/>
    <p:sldId id="289" r:id="rId6"/>
    <p:sldId id="291" r:id="rId7"/>
    <p:sldId id="294" r:id="rId8"/>
    <p:sldId id="293" r:id="rId9"/>
    <p:sldId id="292" r:id="rId10"/>
    <p:sldId id="295" r:id="rId11"/>
    <p:sldId id="296" r:id="rId12"/>
    <p:sldId id="297" r:id="rId13"/>
    <p:sldId id="298" r:id="rId14"/>
    <p:sldId id="299" r:id="rId15"/>
    <p:sldId id="300" r:id="rId16"/>
    <p:sldId id="302" r:id="rId17"/>
    <p:sldId id="304" r:id="rId18"/>
    <p:sldId id="305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51" autoAdjust="0"/>
    <p:restoredTop sz="94660"/>
  </p:normalViewPr>
  <p:slideViewPr>
    <p:cSldViewPr>
      <p:cViewPr varScale="1">
        <p:scale>
          <a:sx n="105" d="100"/>
          <a:sy n="105" d="100"/>
        </p:scale>
        <p:origin x="15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168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517025"/>
            <a:ext cx="9144000" cy="134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650580" y="43741"/>
            <a:ext cx="36359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HY얕은샘물M" pitchFamily="18" charset="-127"/>
                <a:ea typeface="HY얕은샘물M" pitchFamily="18" charset="-127"/>
              </a:rPr>
              <a:t>최범균의</a:t>
            </a:r>
            <a:r>
              <a:rPr lang="ko-KR" altLang="en-US" sz="4000" dirty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 </a:t>
            </a:r>
            <a:endParaRPr lang="en-US" altLang="ko-KR" sz="4000" dirty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  <a:p>
            <a:r>
              <a:rPr lang="en-US" altLang="ko-KR" sz="4400" dirty="0" err="1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JSP</a:t>
            </a:r>
            <a:r>
              <a:rPr lang="en-US" altLang="ko-KR" sz="4400" dirty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 2.1 </a:t>
            </a:r>
            <a:r>
              <a:rPr lang="ko-KR" altLang="en-US" sz="4400" dirty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웹 프로그래밍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2022-09-05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12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kainemoon.tistory.com/89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ko-kr/cpp/windows/latest-supported-vc-redist?view=msvc-170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ev.mysql.com/downloads/windows/installer/8.0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016" y="116632"/>
            <a:ext cx="8820472" cy="6624736"/>
          </a:xfrm>
        </p:spPr>
        <p:txBody>
          <a:bodyPr anchor="t">
            <a:normAutofit/>
          </a:bodyPr>
          <a:lstStyle/>
          <a:p>
            <a:pPr>
              <a:lnSpc>
                <a:spcPts val="2500"/>
              </a:lnSpc>
            </a:pPr>
            <a:r>
              <a:rPr lang="en-US" altLang="ko-KR" sz="2000" b="1" dirty="0">
                <a:latin typeface="+mn-ea"/>
                <a:ea typeface="+mn-ea"/>
              </a:rPr>
              <a:t>*** </a:t>
            </a:r>
            <a:r>
              <a:rPr lang="ko-KR" altLang="en-US" sz="2000" b="1" dirty="0">
                <a:latin typeface="+mn-ea"/>
                <a:ea typeface="+mn-ea"/>
              </a:rPr>
              <a:t>설치 전 </a:t>
            </a:r>
            <a:r>
              <a:rPr lang="ko-KR" altLang="en-US" sz="2000" b="1" dirty="0" err="1">
                <a:latin typeface="+mn-ea"/>
                <a:ea typeface="+mn-ea"/>
              </a:rPr>
              <a:t>확인사항</a:t>
            </a:r>
            <a:r>
              <a:rPr lang="en-US" altLang="ko-KR" sz="2000" b="1" dirty="0">
                <a:latin typeface="+mn-ea"/>
                <a:ea typeface="+mn-ea"/>
              </a:rPr>
              <a:t/>
            </a:r>
            <a:br>
              <a:rPr lang="en-US" altLang="ko-KR" sz="2000" b="1" dirty="0">
                <a:latin typeface="+mn-ea"/>
                <a:ea typeface="+mn-ea"/>
              </a:rPr>
            </a:br>
            <a:r>
              <a:rPr lang="en-US" altLang="ko-KR" sz="1400" b="1" dirty="0">
                <a:latin typeface="+mn-ea"/>
                <a:ea typeface="+mn-ea"/>
              </a:rPr>
              <a:t/>
            </a:r>
            <a:br>
              <a:rPr lang="en-US" altLang="ko-KR" sz="1400" b="1" dirty="0">
                <a:latin typeface="+mn-ea"/>
                <a:ea typeface="+mn-ea"/>
              </a:rPr>
            </a:br>
            <a:r>
              <a:rPr lang="en-US" altLang="ko-KR" sz="1400" dirty="0">
                <a:latin typeface="+mn-ea"/>
                <a:ea typeface="+mn-ea"/>
              </a:rPr>
              <a:t>=&gt; </a:t>
            </a:r>
            <a:r>
              <a:rPr lang="ko-KR" altLang="en-US" sz="1400" dirty="0">
                <a:latin typeface="+mn-ea"/>
                <a:ea typeface="+mn-ea"/>
              </a:rPr>
              <a:t>컴퓨터 이름 영문으로 변경 </a:t>
            </a:r>
            <a:r>
              <a:rPr lang="en-US" altLang="ko-KR" sz="1400" dirty="0">
                <a:latin typeface="+mn-ea"/>
                <a:ea typeface="+mn-ea"/>
              </a:rPr>
              <a:t/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en-US" altLang="ko-KR" sz="1400" dirty="0">
                <a:latin typeface="+mn-ea"/>
                <a:ea typeface="+mn-ea"/>
              </a:rPr>
              <a:t>	</a:t>
            </a:r>
            <a:r>
              <a:rPr lang="en-US" altLang="ko-KR" sz="1400" b="1" dirty="0">
                <a:solidFill>
                  <a:srgbClr val="C00000"/>
                </a:solidFill>
                <a:latin typeface="+mn-ea"/>
                <a:ea typeface="+mn-ea"/>
              </a:rPr>
              <a:t>-&gt; </a:t>
            </a:r>
            <a:r>
              <a:rPr lang="ko-KR" altLang="en-US" sz="1400" b="1" dirty="0">
                <a:solidFill>
                  <a:srgbClr val="C00000"/>
                </a:solidFill>
                <a:latin typeface="+mn-ea"/>
                <a:ea typeface="+mn-ea"/>
              </a:rPr>
              <a:t>한글의 경우 </a:t>
            </a:r>
            <a:r>
              <a:rPr lang="ko-KR" altLang="en-US" sz="1400" b="1" dirty="0" err="1">
                <a:solidFill>
                  <a:srgbClr val="C00000"/>
                </a:solidFill>
                <a:latin typeface="+mn-ea"/>
                <a:ea typeface="+mn-ea"/>
              </a:rPr>
              <a:t>설치시</a:t>
            </a:r>
            <a:r>
              <a:rPr lang="ko-KR" altLang="en-US" sz="1400" b="1" dirty="0">
                <a:solidFill>
                  <a:srgbClr val="C00000"/>
                </a:solidFill>
                <a:latin typeface="+mn-ea"/>
                <a:ea typeface="+mn-ea"/>
              </a:rPr>
              <a:t> 오류발생     </a:t>
            </a:r>
            <a:r>
              <a:rPr lang="en-US" altLang="ko-KR" sz="1400" b="1" dirty="0">
                <a:solidFill>
                  <a:srgbClr val="C00000"/>
                </a:solidFill>
                <a:latin typeface="+mn-ea"/>
                <a:ea typeface="+mn-ea"/>
              </a:rPr>
              <a:t>======</a:t>
            </a:r>
            <a:r>
              <a:rPr lang="en-US" altLang="ko-KR" sz="1400" b="1" dirty="0">
                <a:solidFill>
                  <a:srgbClr val="C00000"/>
                </a:solidFill>
                <a:latin typeface="+mn-ea"/>
                <a:ea typeface="+mn-ea"/>
                <a:sym typeface="Wingdings" panose="05000000000000000000" pitchFamily="2" charset="2"/>
              </a:rPr>
              <a:t></a:t>
            </a:r>
            <a:r>
              <a:rPr lang="en-US" altLang="ko-KR" sz="1400" b="1" dirty="0">
                <a:solidFill>
                  <a:srgbClr val="C00000"/>
                </a:solidFill>
                <a:latin typeface="+mn-ea"/>
                <a:ea typeface="+mn-ea"/>
              </a:rPr>
              <a:t/>
            </a:r>
            <a:br>
              <a:rPr lang="en-US" altLang="ko-KR" sz="1400" b="1" dirty="0">
                <a:solidFill>
                  <a:srgbClr val="C00000"/>
                </a:solidFill>
                <a:latin typeface="+mn-ea"/>
                <a:ea typeface="+mn-ea"/>
              </a:rPr>
            </a:br>
            <a:r>
              <a:rPr lang="en-US" altLang="ko-KR" sz="1400" dirty="0">
                <a:latin typeface="+mn-ea"/>
                <a:ea typeface="+mn-ea"/>
              </a:rPr>
              <a:t>	 </a:t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en-US" altLang="ko-KR" sz="1400" dirty="0">
                <a:latin typeface="+mn-ea"/>
                <a:ea typeface="+mn-ea"/>
              </a:rPr>
              <a:t>=&gt; </a:t>
            </a:r>
            <a:r>
              <a:rPr lang="ko-KR" altLang="en-US" sz="1400" dirty="0">
                <a:latin typeface="+mn-ea"/>
                <a:ea typeface="+mn-ea"/>
              </a:rPr>
              <a:t>이전에 설치된 </a:t>
            </a:r>
            <a:r>
              <a:rPr lang="en-US" altLang="ko-KR" sz="1400" dirty="0" err="1">
                <a:latin typeface="+mn-ea"/>
                <a:ea typeface="+mn-ea"/>
              </a:rPr>
              <a:t>MySql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이 있으면 삭제 </a:t>
            </a:r>
            <a:r>
              <a:rPr lang="en-US" altLang="ko-KR" sz="1400" dirty="0">
                <a:latin typeface="+mn-ea"/>
                <a:ea typeface="+mn-ea"/>
              </a:rPr>
              <a:t/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en-US" altLang="ko-KR" sz="1400" dirty="0">
                <a:latin typeface="+mn-ea"/>
                <a:ea typeface="+mn-ea"/>
              </a:rPr>
              <a:t>	- </a:t>
            </a:r>
            <a:r>
              <a:rPr lang="ko-KR" altLang="en-US" sz="1400" dirty="0">
                <a:latin typeface="+mn-ea"/>
                <a:ea typeface="+mn-ea"/>
              </a:rPr>
              <a:t>프로그램 추가 삭제 에서</a:t>
            </a:r>
            <a:r>
              <a:rPr lang="en-US" altLang="ko-KR" sz="1400" dirty="0">
                <a:latin typeface="+mn-ea"/>
                <a:ea typeface="+mn-ea"/>
              </a:rPr>
              <a:t/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en-US" altLang="ko-KR" sz="1400" dirty="0">
                <a:latin typeface="+mn-ea"/>
                <a:ea typeface="+mn-ea"/>
              </a:rPr>
              <a:t>	- </a:t>
            </a:r>
            <a:r>
              <a:rPr lang="en-US" altLang="ko-KR" sz="1400" dirty="0" err="1">
                <a:latin typeface="+mn-ea"/>
                <a:ea typeface="+mn-ea"/>
              </a:rPr>
              <a:t>mysql</a:t>
            </a:r>
            <a:r>
              <a:rPr lang="ko-KR" altLang="en-US" sz="1400" dirty="0">
                <a:latin typeface="+mn-ea"/>
                <a:ea typeface="+mn-ea"/>
              </a:rPr>
              <a:t>이 붙은 프로그램을 모두 삭제</a:t>
            </a:r>
            <a:r>
              <a:rPr lang="en-US" altLang="ko-KR" sz="1400" dirty="0">
                <a:latin typeface="+mn-ea"/>
                <a:ea typeface="+mn-ea"/>
              </a:rPr>
              <a:t/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en-US" altLang="ko-KR" sz="1400" dirty="0">
                <a:latin typeface="+mn-ea"/>
                <a:ea typeface="+mn-ea"/>
              </a:rPr>
              <a:t>=&gt; </a:t>
            </a:r>
            <a:r>
              <a:rPr lang="ko-KR" altLang="en-US" sz="1400" dirty="0">
                <a:latin typeface="+mn-ea"/>
                <a:ea typeface="+mn-ea"/>
              </a:rPr>
              <a:t>주의사항</a:t>
            </a:r>
            <a:r>
              <a:rPr lang="en-US" altLang="ko-KR" sz="1400" dirty="0">
                <a:latin typeface="+mn-ea"/>
                <a:ea typeface="+mn-ea"/>
              </a:rPr>
              <a:t/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en-US" altLang="ko-KR" sz="1400" dirty="0">
                <a:latin typeface="+mn-ea"/>
                <a:ea typeface="+mn-ea"/>
              </a:rPr>
              <a:t>	</a:t>
            </a:r>
            <a:r>
              <a:rPr lang="en-US" altLang="ko-KR" sz="1400" b="1" dirty="0">
                <a:solidFill>
                  <a:srgbClr val="0000FF"/>
                </a:solidFill>
                <a:latin typeface="+mn-ea"/>
                <a:ea typeface="+mn-ea"/>
              </a:rPr>
              <a:t>C:\</a:t>
            </a:r>
            <a:r>
              <a:rPr lang="en-US" altLang="ko-KR" sz="1400" b="1" dirty="0">
                <a:solidFill>
                  <a:srgbClr val="C00000"/>
                </a:solidFill>
                <a:latin typeface="+mn-ea"/>
                <a:ea typeface="+mn-ea"/>
              </a:rPr>
              <a:t>ProgramData</a:t>
            </a:r>
            <a:r>
              <a:rPr lang="en-US" altLang="ko-KR" sz="1400" b="1" dirty="0">
                <a:solidFill>
                  <a:srgbClr val="0000FF"/>
                </a:solidFill>
                <a:latin typeface="+mn-ea"/>
                <a:ea typeface="+mn-ea"/>
              </a:rPr>
              <a:t>\MySQL\MySQL Server 8.0 </a:t>
            </a:r>
            <a:r>
              <a:rPr lang="ko-KR" altLang="en-US" sz="1400" dirty="0">
                <a:latin typeface="+mn-ea"/>
                <a:ea typeface="+mn-ea"/>
              </a:rPr>
              <a:t>에서 </a:t>
            </a:r>
            <a:r>
              <a:rPr lang="en-US" altLang="ko-KR" sz="1400" dirty="0">
                <a:latin typeface="+mn-ea"/>
                <a:ea typeface="+mn-ea"/>
              </a:rPr>
              <a:t>MySQL Server 8.0 </a:t>
            </a:r>
            <a:r>
              <a:rPr lang="ko-KR" altLang="en-US" sz="1400" dirty="0">
                <a:latin typeface="+mn-ea"/>
                <a:ea typeface="+mn-ea"/>
              </a:rPr>
              <a:t>폴더를 삭제 해야 함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en-US" altLang="ko-KR" sz="1400" dirty="0">
                <a:latin typeface="+mn-ea"/>
                <a:ea typeface="+mn-ea"/>
              </a:rPr>
              <a:t>	( </a:t>
            </a:r>
            <a:r>
              <a:rPr lang="ko-KR" altLang="en-US" sz="1400" dirty="0">
                <a:latin typeface="+mn-ea"/>
                <a:ea typeface="+mn-ea"/>
              </a:rPr>
              <a:t>삭제하지 않으면 재설치 해도 또 </a:t>
            </a:r>
            <a:r>
              <a:rPr lang="ko-KR" altLang="en-US" sz="1400" dirty="0" err="1">
                <a:latin typeface="+mn-ea"/>
                <a:ea typeface="+mn-ea"/>
              </a:rPr>
              <a:t>에러발생</a:t>
            </a:r>
            <a:r>
              <a:rPr lang="en-US" altLang="ko-KR" sz="1400" dirty="0">
                <a:latin typeface="+mn-ea"/>
                <a:ea typeface="+mn-ea"/>
              </a:rPr>
              <a:t>, my.ini</a:t>
            </a:r>
            <a:r>
              <a:rPr lang="ko-KR" altLang="en-US" sz="1400" dirty="0">
                <a:latin typeface="+mn-ea"/>
                <a:ea typeface="+mn-ea"/>
              </a:rPr>
              <a:t>에 컴퓨터 이름 데이터가 저장되어있음</a:t>
            </a:r>
            <a:r>
              <a:rPr lang="en-US" altLang="ko-KR" sz="1400" dirty="0">
                <a:latin typeface="+mn-ea"/>
                <a:ea typeface="+mn-ea"/>
              </a:rPr>
              <a:t/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en-US" altLang="ko-KR" sz="1400" dirty="0">
                <a:latin typeface="+mn-ea"/>
                <a:ea typeface="+mn-ea"/>
              </a:rPr>
              <a:t>	  _ </a:t>
            </a:r>
            <a:r>
              <a:rPr lang="ko-KR" altLang="en-US" sz="1400" dirty="0">
                <a:latin typeface="+mn-ea"/>
                <a:ea typeface="+mn-ea"/>
              </a:rPr>
              <a:t>이것만 바꾸어 되는지는 확인이 필요함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en-US" altLang="ko-KR" sz="1400" dirty="0">
                <a:latin typeface="+mn-ea"/>
                <a:ea typeface="+mn-ea"/>
              </a:rPr>
              <a:t>	</a:t>
            </a:r>
            <a:endParaRPr lang="ko-KR" altLang="en-US" sz="1400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3490" t="30279" r="12521" b="23705"/>
          <a:stretch/>
        </p:blipFill>
        <p:spPr>
          <a:xfrm>
            <a:off x="5220072" y="404664"/>
            <a:ext cx="3188925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46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412776"/>
            <a:ext cx="5991892" cy="452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312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=&gt; Execute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124744"/>
            <a:ext cx="6373559" cy="480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809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=&gt; Finish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268760"/>
            <a:ext cx="6659809" cy="502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59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=&gt; Product Configuration(</a:t>
            </a:r>
            <a:r>
              <a:rPr lang="ko-KR" altLang="en-US" dirty="0" err="1"/>
              <a:t>설정확인</a:t>
            </a:r>
            <a:r>
              <a:rPr lang="en-US" altLang="ko-KR" dirty="0"/>
              <a:t>) -&gt;</a:t>
            </a:r>
            <a:r>
              <a:rPr lang="ko-KR" altLang="en-US" dirty="0"/>
              <a:t> </a:t>
            </a:r>
            <a:r>
              <a:rPr lang="en-US" altLang="ko-KR" smtClean="0"/>
              <a:t>Finish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481" y="1268760"/>
            <a:ext cx="5896476" cy="444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304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=&gt; Connection Test -&gt; Password </a:t>
            </a:r>
            <a:r>
              <a:rPr lang="ko-KR" altLang="en-US" sz="2000" dirty="0" err="1"/>
              <a:t>입력후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Next -&gt; </a:t>
            </a:r>
            <a:r>
              <a:rPr lang="en-US" altLang="ko-KR" sz="2000" dirty="0" smtClean="0"/>
              <a:t>Finish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20" y="857232"/>
            <a:ext cx="4961667" cy="374441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3573016"/>
            <a:ext cx="4035268" cy="303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897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124744"/>
            <a:ext cx="6564392" cy="4953943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58259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=&gt; </a:t>
            </a:r>
            <a:r>
              <a:rPr lang="ko-KR" altLang="en-US" sz="2000" dirty="0" err="1"/>
              <a:t>설정확인을</a:t>
            </a:r>
            <a:r>
              <a:rPr lang="ko-KR" altLang="en-US" sz="2000" dirty="0"/>
              <a:t> 마치면 </a:t>
            </a:r>
            <a:r>
              <a:rPr lang="en-US" altLang="ko-KR" sz="2000" dirty="0"/>
              <a:t>Finish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58379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6322714"/>
          </a:xfrm>
        </p:spPr>
        <p:txBody>
          <a:bodyPr anchor="t">
            <a:normAutofit/>
          </a:bodyPr>
          <a:lstStyle/>
          <a:p>
            <a:pPr>
              <a:lnSpc>
                <a:spcPts val="2500"/>
              </a:lnSpc>
            </a:pPr>
            <a:r>
              <a:rPr lang="en-US" altLang="ko-KR" sz="2000" dirty="0">
                <a:latin typeface="+mn-ea"/>
                <a:ea typeface="+mn-ea"/>
              </a:rPr>
              <a:t>***  </a:t>
            </a:r>
            <a:r>
              <a:rPr lang="en-US" altLang="ko-KR" sz="2000" dirty="0" err="1">
                <a:latin typeface="+mn-ea"/>
                <a:ea typeface="+mn-ea"/>
              </a:rPr>
              <a:t>MySql</a:t>
            </a:r>
            <a:r>
              <a:rPr lang="en-US" altLang="ko-KR" sz="2000" dirty="0">
                <a:latin typeface="+mn-ea"/>
                <a:ea typeface="+mn-ea"/>
              </a:rPr>
              <a:t> </a:t>
            </a:r>
            <a:r>
              <a:rPr lang="ko-KR" altLang="en-US" sz="2000" dirty="0">
                <a:latin typeface="+mn-ea"/>
                <a:ea typeface="+mn-ea"/>
              </a:rPr>
              <a:t>시작하기</a:t>
            </a:r>
            <a:r>
              <a:rPr lang="en-US" altLang="ko-KR" dirty="0">
                <a:latin typeface="+mn-ea"/>
                <a:ea typeface="+mn-ea"/>
              </a:rPr>
              <a:t/>
            </a:r>
            <a:br>
              <a:rPr lang="en-US" altLang="ko-KR" dirty="0">
                <a:latin typeface="+mn-ea"/>
                <a:ea typeface="+mn-ea"/>
              </a:rPr>
            </a:br>
            <a:r>
              <a:rPr lang="en-US" altLang="ko-KR" sz="1800" dirty="0">
                <a:latin typeface="+mn-ea"/>
                <a:ea typeface="+mn-ea"/>
              </a:rPr>
              <a:t/>
            </a:r>
            <a:br>
              <a:rPr lang="en-US" altLang="ko-KR" sz="1800" dirty="0">
                <a:latin typeface="+mn-ea"/>
                <a:ea typeface="+mn-ea"/>
              </a:rPr>
            </a:br>
            <a:r>
              <a:rPr lang="en-US" altLang="ko-KR" sz="1800" dirty="0">
                <a:latin typeface="+mn-ea"/>
                <a:ea typeface="+mn-ea"/>
              </a:rPr>
              <a:t>=&gt; </a:t>
            </a:r>
            <a:r>
              <a:rPr lang="ko-KR" altLang="en-US" sz="1800" dirty="0">
                <a:latin typeface="+mn-ea"/>
                <a:ea typeface="+mn-ea"/>
              </a:rPr>
              <a:t>시작 버튼 </a:t>
            </a:r>
            <a:r>
              <a:rPr lang="en-US" altLang="ko-KR" sz="1800" dirty="0">
                <a:latin typeface="+mn-ea"/>
                <a:ea typeface="+mn-ea"/>
              </a:rPr>
              <a:t>-&gt; </a:t>
            </a:r>
            <a:r>
              <a:rPr lang="en-US" altLang="ko-KR" sz="1800" dirty="0" err="1">
                <a:latin typeface="+mn-ea"/>
                <a:ea typeface="+mn-ea"/>
              </a:rPr>
              <a:t>mysql</a:t>
            </a:r>
            <a:r>
              <a:rPr lang="en-US" altLang="ko-KR" sz="1800" dirty="0">
                <a:latin typeface="+mn-ea"/>
                <a:ea typeface="+mn-ea"/>
              </a:rPr>
              <a:t> command..</a:t>
            </a:r>
            <a:br>
              <a:rPr lang="en-US" altLang="ko-KR" sz="1800" dirty="0">
                <a:latin typeface="+mn-ea"/>
                <a:ea typeface="+mn-ea"/>
              </a:rPr>
            </a:br>
            <a:r>
              <a:rPr lang="en-US" altLang="ko-KR" sz="1800" dirty="0">
                <a:latin typeface="+mn-ea"/>
                <a:ea typeface="+mn-ea"/>
              </a:rPr>
              <a:t>=&gt; password </a:t>
            </a:r>
            <a:r>
              <a:rPr lang="ko-KR" altLang="en-US" sz="1800" dirty="0">
                <a:latin typeface="+mn-ea"/>
                <a:ea typeface="+mn-ea"/>
              </a:rPr>
              <a:t>입력 후 </a:t>
            </a:r>
            <a:r>
              <a:rPr lang="en-US" altLang="ko-KR" sz="1800" dirty="0">
                <a:latin typeface="+mn-ea"/>
                <a:ea typeface="+mn-ea"/>
              </a:rPr>
              <a:t>Enter</a:t>
            </a:r>
            <a:br>
              <a:rPr lang="en-US" altLang="ko-KR" sz="1800" dirty="0">
                <a:latin typeface="+mn-ea"/>
                <a:ea typeface="+mn-ea"/>
              </a:rPr>
            </a:br>
            <a:r>
              <a:rPr lang="en-US" altLang="ko-KR" sz="1800" dirty="0">
                <a:latin typeface="+mn-ea"/>
                <a:ea typeface="+mn-ea"/>
              </a:rPr>
              <a:t/>
            </a:r>
            <a:br>
              <a:rPr lang="en-US" altLang="ko-KR" sz="1800" dirty="0">
                <a:latin typeface="+mn-ea"/>
                <a:ea typeface="+mn-ea"/>
              </a:rPr>
            </a:br>
            <a:r>
              <a:rPr lang="en-US" altLang="ko-KR" sz="1800" dirty="0">
                <a:latin typeface="+mn-ea"/>
                <a:ea typeface="+mn-ea"/>
              </a:rPr>
              <a:t/>
            </a:r>
            <a:br>
              <a:rPr lang="en-US" altLang="ko-KR" sz="1800" dirty="0">
                <a:latin typeface="+mn-ea"/>
                <a:ea typeface="+mn-ea"/>
              </a:rPr>
            </a:br>
            <a:r>
              <a:rPr lang="en-US" altLang="ko-KR" sz="1800" dirty="0">
                <a:latin typeface="+mn-ea"/>
                <a:ea typeface="+mn-ea"/>
              </a:rPr>
              <a:t/>
            </a:r>
            <a:br>
              <a:rPr lang="en-US" altLang="ko-KR" sz="1800" dirty="0">
                <a:latin typeface="+mn-ea"/>
                <a:ea typeface="+mn-ea"/>
              </a:rPr>
            </a:br>
            <a:r>
              <a:rPr lang="en-US" altLang="ko-KR" sz="1800" dirty="0">
                <a:latin typeface="+mn-ea"/>
                <a:ea typeface="+mn-ea"/>
              </a:rPr>
              <a:t/>
            </a:r>
            <a:br>
              <a:rPr lang="en-US" altLang="ko-KR" sz="1800" dirty="0">
                <a:latin typeface="+mn-ea"/>
                <a:ea typeface="+mn-ea"/>
              </a:rPr>
            </a:br>
            <a:r>
              <a:rPr lang="en-US" altLang="ko-KR" sz="1800" dirty="0">
                <a:latin typeface="+mn-ea"/>
                <a:ea typeface="+mn-ea"/>
              </a:rPr>
              <a:t/>
            </a:r>
            <a:br>
              <a:rPr lang="en-US" altLang="ko-KR" sz="1800" dirty="0">
                <a:latin typeface="+mn-ea"/>
                <a:ea typeface="+mn-ea"/>
              </a:rPr>
            </a:br>
            <a:r>
              <a:rPr lang="en-US" altLang="ko-KR" sz="1800" dirty="0">
                <a:latin typeface="+mn-ea"/>
                <a:ea typeface="+mn-ea"/>
              </a:rPr>
              <a:t/>
            </a:r>
            <a:br>
              <a:rPr lang="en-US" altLang="ko-KR" sz="1800" dirty="0">
                <a:latin typeface="+mn-ea"/>
                <a:ea typeface="+mn-ea"/>
              </a:rPr>
            </a:br>
            <a:r>
              <a:rPr lang="en-US" altLang="ko-KR" sz="1800" dirty="0">
                <a:latin typeface="+mn-ea"/>
                <a:ea typeface="+mn-ea"/>
              </a:rPr>
              <a:t/>
            </a:r>
            <a:br>
              <a:rPr lang="en-US" altLang="ko-KR" sz="1800" dirty="0">
                <a:latin typeface="+mn-ea"/>
                <a:ea typeface="+mn-ea"/>
              </a:rPr>
            </a:br>
            <a:r>
              <a:rPr lang="en-US" altLang="ko-KR" sz="1800" dirty="0">
                <a:latin typeface="+mn-ea"/>
                <a:ea typeface="+mn-ea"/>
              </a:rPr>
              <a:t/>
            </a:r>
            <a:br>
              <a:rPr lang="en-US" altLang="ko-KR" sz="1800" dirty="0">
                <a:latin typeface="+mn-ea"/>
                <a:ea typeface="+mn-ea"/>
              </a:rPr>
            </a:br>
            <a:r>
              <a:rPr lang="en-US" altLang="ko-KR" sz="1800" dirty="0">
                <a:latin typeface="+mn-ea"/>
                <a:ea typeface="+mn-ea"/>
              </a:rPr>
              <a:t/>
            </a:r>
            <a:br>
              <a:rPr lang="en-US" altLang="ko-KR" sz="1800" dirty="0">
                <a:latin typeface="+mn-ea"/>
                <a:ea typeface="+mn-ea"/>
              </a:rPr>
            </a:br>
            <a:r>
              <a:rPr lang="en-US" altLang="ko-KR" sz="1800" dirty="0">
                <a:latin typeface="+mn-ea"/>
                <a:ea typeface="+mn-ea"/>
              </a:rPr>
              <a:t/>
            </a:r>
            <a:br>
              <a:rPr lang="en-US" altLang="ko-KR" sz="1800" dirty="0">
                <a:latin typeface="+mn-ea"/>
                <a:ea typeface="+mn-ea"/>
              </a:rPr>
            </a:br>
            <a:r>
              <a:rPr lang="en-US" altLang="ko-KR" sz="1800" dirty="0">
                <a:latin typeface="+mn-ea"/>
                <a:ea typeface="+mn-ea"/>
              </a:rPr>
              <a:t/>
            </a:r>
            <a:br>
              <a:rPr lang="en-US" altLang="ko-KR" sz="1800" dirty="0">
                <a:latin typeface="+mn-ea"/>
                <a:ea typeface="+mn-ea"/>
              </a:rPr>
            </a:br>
            <a:r>
              <a:rPr lang="en-US" altLang="ko-KR" sz="1800" dirty="0">
                <a:latin typeface="+mn-ea"/>
                <a:ea typeface="+mn-ea"/>
              </a:rPr>
              <a:t/>
            </a:r>
            <a:br>
              <a:rPr lang="en-US" altLang="ko-KR" sz="1800" dirty="0">
                <a:latin typeface="+mn-ea"/>
                <a:ea typeface="+mn-ea"/>
              </a:rPr>
            </a:br>
            <a:r>
              <a:rPr lang="en-US" altLang="ko-KR" sz="1800" dirty="0">
                <a:latin typeface="+mn-ea"/>
                <a:ea typeface="+mn-ea"/>
              </a:rPr>
              <a:t/>
            </a:r>
            <a:br>
              <a:rPr lang="en-US" altLang="ko-KR" sz="1800" dirty="0">
                <a:latin typeface="+mn-ea"/>
                <a:ea typeface="+mn-ea"/>
              </a:rPr>
            </a:br>
            <a:r>
              <a:rPr lang="en-US" altLang="ko-KR" sz="1800" dirty="0">
                <a:latin typeface="+mn-ea"/>
                <a:ea typeface="+mn-ea"/>
              </a:rPr>
              <a:t>=&gt; workbench </a:t>
            </a:r>
            <a:r>
              <a:rPr lang="ko-KR" altLang="en-US" sz="1800" dirty="0">
                <a:latin typeface="+mn-ea"/>
                <a:ea typeface="+mn-ea"/>
              </a:rPr>
              <a:t>실행 </a:t>
            </a:r>
            <a:r>
              <a:rPr lang="en-US" altLang="ko-KR" sz="1800">
                <a:latin typeface="+mn-ea"/>
                <a:ea typeface="+mn-ea"/>
              </a:rPr>
              <a:t>( </a:t>
            </a:r>
            <a:r>
              <a:rPr lang="en-US" altLang="ko-KR" sz="1800">
                <a:latin typeface="+mn-ea"/>
                <a:ea typeface="+mn-ea"/>
                <a:hlinkClick r:id="rId2"/>
              </a:rPr>
              <a:t>https://kainemoon.tistory.com/89</a:t>
            </a:r>
            <a:r>
              <a:rPr lang="en-US" altLang="ko-KR" sz="1800">
                <a:latin typeface="+mn-ea"/>
                <a:ea typeface="+mn-ea"/>
              </a:rPr>
              <a:t> )</a:t>
            </a:r>
            <a:endParaRPr lang="ko-KR" altLang="en-US" sz="1800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06" y="1916832"/>
            <a:ext cx="7734425" cy="300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20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=&gt; Workbench </a:t>
            </a:r>
            <a:r>
              <a:rPr lang="ko-KR" altLang="en-US" dirty="0"/>
              <a:t>실행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7746" b="3105"/>
          <a:stretch/>
        </p:blipFill>
        <p:spPr>
          <a:xfrm>
            <a:off x="467544" y="1196752"/>
            <a:ext cx="7121750" cy="3788668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 flipH="1">
            <a:off x="2627784" y="4725144"/>
            <a:ext cx="792088" cy="0"/>
          </a:xfrm>
          <a:prstGeom prst="straightConnector1">
            <a:avLst/>
          </a:prstGeom>
          <a:ln w="38100" cmpd="sng">
            <a:solidFill>
              <a:srgbClr val="C0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63888" y="4540478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클릭 후 </a:t>
            </a:r>
            <a:r>
              <a:rPr lang="en-US" altLang="ko-KR" dirty="0"/>
              <a:t>password </a:t>
            </a:r>
            <a:r>
              <a:rPr lang="ko-KR" altLang="en-US" dirty="0"/>
              <a:t>입력 </a:t>
            </a:r>
            <a:r>
              <a:rPr lang="en-US" altLang="ko-KR" dirty="0"/>
              <a:t>-&gt; </a:t>
            </a:r>
            <a:r>
              <a:rPr lang="ko-KR" altLang="en-US" dirty="0"/>
              <a:t> 연결 확인</a:t>
            </a:r>
          </a:p>
        </p:txBody>
      </p:sp>
    </p:spTree>
    <p:extLst>
      <p:ext uri="{BB962C8B-B14F-4D97-AF65-F5344CB8AC3E}">
        <p14:creationId xmlns:p14="http://schemas.microsoft.com/office/powerpoint/2010/main" val="2892688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700808"/>
            <a:ext cx="6907303" cy="3486349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922114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+mn-ea"/>
                <a:ea typeface="+mn-ea"/>
              </a:rPr>
              <a:t>=&gt; Workbench </a:t>
            </a:r>
            <a:r>
              <a:rPr lang="ko-KR" altLang="en-US" sz="2000" dirty="0">
                <a:latin typeface="+mn-ea"/>
                <a:ea typeface="+mn-ea"/>
              </a:rPr>
              <a:t>실행</a:t>
            </a:r>
            <a:r>
              <a:rPr lang="en-US" altLang="ko-KR" sz="2000" dirty="0">
                <a:latin typeface="+mn-ea"/>
                <a:ea typeface="+mn-ea"/>
              </a:rPr>
              <a:t/>
            </a:r>
            <a:br>
              <a:rPr lang="en-US" altLang="ko-KR" sz="2000" dirty="0">
                <a:latin typeface="+mn-ea"/>
                <a:ea typeface="+mn-ea"/>
              </a:rPr>
            </a:br>
            <a:r>
              <a:rPr lang="en-US" altLang="ko-KR" sz="2000" dirty="0">
                <a:latin typeface="+mn-ea"/>
                <a:ea typeface="+mn-ea"/>
              </a:rPr>
              <a:t>=&gt; </a:t>
            </a:r>
            <a:r>
              <a:rPr lang="ko-KR" altLang="en-US" sz="2000" b="1" dirty="0">
                <a:solidFill>
                  <a:srgbClr val="0000FF"/>
                </a:solidFill>
                <a:latin typeface="+mn-ea"/>
                <a:ea typeface="+mn-ea"/>
              </a:rPr>
              <a:t>종료 </a:t>
            </a:r>
            <a:r>
              <a:rPr lang="en-US" altLang="ko-KR" sz="2000" b="1" dirty="0">
                <a:solidFill>
                  <a:srgbClr val="0000FF"/>
                </a:solidFill>
                <a:latin typeface="+mn-ea"/>
                <a:ea typeface="+mn-ea"/>
              </a:rPr>
              <a:t>: File – Exit (Alt F4)</a:t>
            </a:r>
            <a:endParaRPr lang="ko-KR" altLang="en-US" sz="20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5907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1800" b="1" dirty="0" smtClean="0">
                <a:solidFill>
                  <a:srgbClr val="C00000"/>
                </a:solidFill>
                <a:latin typeface="+mn-ea"/>
                <a:ea typeface="+mn-ea"/>
              </a:rPr>
              <a:t>*** </a:t>
            </a:r>
            <a:r>
              <a:rPr lang="ko-KR" altLang="en-US" sz="1800" b="1" dirty="0" err="1" smtClean="0">
                <a:solidFill>
                  <a:srgbClr val="C00000"/>
                </a:solidFill>
                <a:latin typeface="+mn-ea"/>
                <a:ea typeface="+mn-ea"/>
              </a:rPr>
              <a:t>설치도중</a:t>
            </a:r>
            <a:r>
              <a:rPr lang="ko-KR" altLang="en-US" sz="1800" b="1" dirty="0" smtClean="0">
                <a:solidFill>
                  <a:srgbClr val="C00000"/>
                </a:solidFill>
                <a:latin typeface="+mn-ea"/>
                <a:ea typeface="+mn-ea"/>
              </a:rPr>
              <a:t> 오류</a:t>
            </a:r>
            <a:endParaRPr lang="ko-KR" altLang="en-US" sz="18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95" y="873035"/>
            <a:ext cx="3559623" cy="26437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1196752"/>
            <a:ext cx="4158656" cy="2952328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285720" y="4293096"/>
            <a:ext cx="8643998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66700" indent="-266700"/>
            <a:r>
              <a:rPr lang="en-US" altLang="ko-KR" dirty="0" smtClean="0"/>
              <a:t>=&gt; </a:t>
            </a:r>
            <a:r>
              <a:rPr lang="en-US" altLang="ko-KR" b="1" dirty="0" smtClean="0">
                <a:solidFill>
                  <a:srgbClr val="C00000"/>
                </a:solidFill>
              </a:rPr>
              <a:t>no </a:t>
            </a:r>
            <a:r>
              <a:rPr lang="en-US" altLang="ko-KR" b="1" dirty="0">
                <a:solidFill>
                  <a:srgbClr val="C00000"/>
                </a:solidFill>
              </a:rPr>
              <a:t>compatible servers were found. You'll need to cancel this wizard and install </a:t>
            </a:r>
            <a:r>
              <a:rPr lang="en-US" altLang="ko-KR" b="1" dirty="0" smtClean="0">
                <a:solidFill>
                  <a:srgbClr val="C00000"/>
                </a:solidFill>
              </a:rPr>
              <a:t>one</a:t>
            </a:r>
            <a:br>
              <a:rPr lang="en-US" altLang="ko-KR" b="1" dirty="0" smtClean="0">
                <a:solidFill>
                  <a:srgbClr val="C00000"/>
                </a:solidFill>
              </a:rPr>
            </a:br>
            <a:r>
              <a:rPr lang="en-US" altLang="ko-KR" b="1" dirty="0" smtClean="0">
                <a:solidFill>
                  <a:srgbClr val="C00000"/>
                </a:solidFill>
              </a:rPr>
              <a:t/>
            </a:r>
            <a:br>
              <a:rPr lang="en-US" altLang="ko-KR" b="1" dirty="0" smtClean="0">
                <a:solidFill>
                  <a:srgbClr val="C00000"/>
                </a:solidFill>
              </a:rPr>
            </a:br>
            <a:r>
              <a:rPr lang="ko-KR" altLang="en-US" dirty="0" smtClean="0"/>
              <a:t>이런 </a:t>
            </a:r>
            <a:r>
              <a:rPr lang="ko-KR" altLang="en-US" dirty="0" err="1"/>
              <a:t>경고창</a:t>
            </a:r>
            <a:r>
              <a:rPr lang="ko-KR" altLang="en-US" dirty="0"/>
              <a:t> </a:t>
            </a:r>
            <a:r>
              <a:rPr lang="ko-KR" altLang="en-US" dirty="0" smtClean="0"/>
              <a:t>뜨면 </a:t>
            </a:r>
            <a:r>
              <a:rPr lang="en-US" altLang="ko-KR" dirty="0" smtClean="0"/>
              <a:t>Microsoft </a:t>
            </a:r>
            <a:r>
              <a:rPr lang="en-US" altLang="ko-KR" dirty="0"/>
              <a:t>Visual C++ 2015 </a:t>
            </a:r>
            <a:r>
              <a:rPr lang="ko-KR" altLang="en-US" dirty="0"/>
              <a:t>가 없어서 설치가 안되는 </a:t>
            </a:r>
            <a:r>
              <a:rPr lang="ko-KR" altLang="en-US" dirty="0" smtClean="0"/>
              <a:t>경우 일수 있음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pPr marL="266700" indent="-266700"/>
            <a:r>
              <a:rPr lang="en-US" altLang="ko-KR" dirty="0" smtClean="0"/>
              <a:t>=&gt; </a:t>
            </a:r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docs.microsoft.com/ko-kr/cpp/windows/latest-supported-vc-redist?view=msvc-170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266700" indent="-266700"/>
            <a:r>
              <a:rPr lang="en-US" altLang="ko-KR" dirty="0" smtClean="0"/>
              <a:t>=&gt; </a:t>
            </a:r>
            <a:r>
              <a:rPr lang="ko-KR" altLang="en-US" b="1" dirty="0" smtClean="0"/>
              <a:t>다운로드</a:t>
            </a:r>
            <a:r>
              <a:rPr lang="en-US" altLang="ko-KR" b="1" dirty="0" smtClean="0"/>
              <a:t> -&gt; </a:t>
            </a:r>
            <a:r>
              <a:rPr lang="ko-KR" altLang="en-US" b="1" dirty="0" smtClean="0"/>
              <a:t>설치 </a:t>
            </a:r>
            <a:r>
              <a:rPr lang="en-US" altLang="ko-KR" b="1" dirty="0" smtClean="0"/>
              <a:t>-&gt; </a:t>
            </a:r>
            <a:r>
              <a:rPr lang="ko-KR" altLang="en-US" b="1" dirty="0" smtClean="0"/>
              <a:t>재부팅 </a:t>
            </a:r>
            <a:r>
              <a:rPr lang="en-US" altLang="ko-KR" b="1" dirty="0" smtClean="0"/>
              <a:t>-&gt; </a:t>
            </a:r>
            <a:r>
              <a:rPr lang="ko-KR" altLang="en-US" b="1" dirty="0" smtClean="0"/>
              <a:t>재설치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기존 폴더까지 정확하게 모두 지우고 재설치</a:t>
            </a:r>
            <a:r>
              <a:rPr lang="en-US" altLang="ko-KR" b="1" dirty="0" smtClean="0"/>
              <a:t>)</a:t>
            </a:r>
            <a:br>
              <a:rPr lang="en-US" altLang="ko-KR" b="1" dirty="0" smtClean="0"/>
            </a:b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54776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5798448" cy="1138138"/>
          </a:xfrm>
        </p:spPr>
        <p:txBody>
          <a:bodyPr anchor="t">
            <a:normAutofit/>
          </a:bodyPr>
          <a:lstStyle/>
          <a:p>
            <a:r>
              <a:rPr lang="en-US" altLang="ko-KR" sz="2000" b="1" dirty="0"/>
              <a:t>*** Download 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=&gt; https://dev.mysql.com/downloads/mysql/</a:t>
            </a:r>
            <a:br>
              <a:rPr lang="en-US" altLang="ko-KR" sz="1600" dirty="0"/>
            </a:br>
            <a:r>
              <a:rPr lang="en-US" altLang="ko-KR" sz="1600" dirty="0"/>
              <a:t>=&gt; OS </a:t>
            </a:r>
            <a:r>
              <a:rPr lang="ko-KR" altLang="en-US" sz="1600" dirty="0"/>
              <a:t>선택 후 </a:t>
            </a:r>
            <a:r>
              <a:rPr lang="en-US" altLang="ko-KR" sz="1600" b="1" dirty="0">
                <a:solidFill>
                  <a:srgbClr val="0000FF"/>
                </a:solidFill>
              </a:rPr>
              <a:t>Go to Download Page</a:t>
            </a:r>
            <a:endParaRPr lang="ko-KR" altLang="en-US" sz="1600" b="1" dirty="0">
              <a:solidFill>
                <a:srgbClr val="0000FF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123728" y="1700808"/>
            <a:ext cx="6264696" cy="4968552"/>
            <a:chOff x="2123728" y="1700808"/>
            <a:chExt cx="6264696" cy="496855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/>
            <a:srcRect l="4707" t="12796" r="16696" b="11307"/>
            <a:stretch/>
          </p:blipFill>
          <p:spPr>
            <a:xfrm>
              <a:off x="2123728" y="1700808"/>
              <a:ext cx="5747933" cy="4968552"/>
            </a:xfrm>
            <a:prstGeom prst="rect">
              <a:avLst/>
            </a:prstGeom>
          </p:spPr>
        </p:pic>
        <p:cxnSp>
          <p:nvCxnSpPr>
            <p:cNvPr id="9" name="직선 화살표 연결선 8"/>
            <p:cNvCxnSpPr/>
            <p:nvPr/>
          </p:nvCxnSpPr>
          <p:spPr>
            <a:xfrm flipH="1">
              <a:off x="7596336" y="6412704"/>
              <a:ext cx="792088" cy="0"/>
            </a:xfrm>
            <a:prstGeom prst="straightConnector1">
              <a:avLst/>
            </a:prstGeom>
            <a:ln w="38100" cmpd="sng">
              <a:solidFill>
                <a:srgbClr val="C0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0319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030696" cy="4810546"/>
          </a:xfrm>
        </p:spPr>
        <p:txBody>
          <a:bodyPr anchor="t">
            <a:normAutofit/>
          </a:bodyPr>
          <a:lstStyle/>
          <a:p>
            <a:pPr>
              <a:lnSpc>
                <a:spcPts val="1900"/>
              </a:lnSpc>
            </a:pPr>
            <a:r>
              <a:rPr lang="en-US" altLang="ko-KR" sz="1600" dirty="0"/>
              <a:t>=&gt; </a:t>
            </a:r>
            <a:r>
              <a:rPr lang="en-US" altLang="ko-KR" sz="1600" dirty="0">
                <a:hlinkClick r:id="rId2"/>
              </a:rPr>
              <a:t>https://dev.mysql.com/downloads/windows/installer/8.0.html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=&gt; </a:t>
            </a:r>
            <a:r>
              <a:rPr lang="en-US" altLang="ko-KR" sz="1600" b="1" dirty="0"/>
              <a:t>community </a:t>
            </a:r>
            <a:r>
              <a:rPr lang="ko-KR" altLang="en-US" sz="1600" b="1" dirty="0"/>
              <a:t>버전 </a:t>
            </a:r>
            <a:r>
              <a:rPr lang="en-US" altLang="ko-KR" sz="1600" b="1" dirty="0"/>
              <a:t>Download</a:t>
            </a:r>
            <a:br>
              <a:rPr lang="en-US" altLang="ko-KR" sz="1600" b="1" dirty="0"/>
            </a:b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>=&gt; Login </a:t>
            </a:r>
            <a:r>
              <a:rPr lang="ko-KR" altLang="en-US" sz="1600" b="1" dirty="0"/>
              <a:t>하지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않아도 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1945" t="46278" r="24214" b="17261"/>
          <a:stretch/>
        </p:blipFill>
        <p:spPr>
          <a:xfrm>
            <a:off x="240419" y="4725144"/>
            <a:ext cx="5184576" cy="2016224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2771800" y="908720"/>
            <a:ext cx="5832648" cy="3305373"/>
            <a:chOff x="1331640" y="1124744"/>
            <a:chExt cx="5832648" cy="330537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4"/>
            <a:srcRect l="4567" t="13540" r="8203" b="20236"/>
            <a:stretch/>
          </p:blipFill>
          <p:spPr>
            <a:xfrm>
              <a:off x="1331640" y="1124744"/>
              <a:ext cx="5348019" cy="3305373"/>
            </a:xfrm>
            <a:prstGeom prst="rect">
              <a:avLst/>
            </a:prstGeom>
          </p:spPr>
        </p:pic>
        <p:cxnSp>
          <p:nvCxnSpPr>
            <p:cNvPr id="5" name="직선 화살표 연결선 4"/>
            <p:cNvCxnSpPr/>
            <p:nvPr/>
          </p:nvCxnSpPr>
          <p:spPr>
            <a:xfrm flipH="1">
              <a:off x="6372200" y="4077072"/>
              <a:ext cx="792088" cy="0"/>
            </a:xfrm>
            <a:prstGeom prst="straightConnector1">
              <a:avLst/>
            </a:prstGeom>
            <a:ln w="38100" cmpd="sng">
              <a:solidFill>
                <a:srgbClr val="C0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직선 화살표 연결선 5"/>
          <p:cNvCxnSpPr/>
          <p:nvPr/>
        </p:nvCxnSpPr>
        <p:spPr>
          <a:xfrm flipH="1">
            <a:off x="2555776" y="6565862"/>
            <a:ext cx="792088" cy="0"/>
          </a:xfrm>
          <a:prstGeom prst="straightConnector1">
            <a:avLst/>
          </a:prstGeom>
          <a:ln w="38100" cmpd="sng">
            <a:solidFill>
              <a:srgbClr val="C0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631398" y="6347584"/>
            <a:ext cx="53330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mysql-installer-community-8.0.25.0.msi 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Download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129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030696" cy="4810546"/>
          </a:xfrm>
        </p:spPr>
        <p:txBody>
          <a:bodyPr anchor="t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ko-KR" sz="2000" b="1" dirty="0">
                <a:latin typeface="+mn-ea"/>
                <a:ea typeface="+mn-ea"/>
              </a:rPr>
              <a:t>*** </a:t>
            </a:r>
            <a:r>
              <a:rPr lang="ko-KR" altLang="en-US" sz="2000" b="1" dirty="0">
                <a:latin typeface="+mn-ea"/>
                <a:ea typeface="+mn-ea"/>
              </a:rPr>
              <a:t>설치 </a:t>
            </a:r>
            <a:r>
              <a:rPr lang="en-US" altLang="ko-KR" sz="1600" dirty="0">
                <a:latin typeface="+mn-ea"/>
                <a:ea typeface="+mn-ea"/>
              </a:rPr>
              <a:t/>
            </a:r>
            <a:br>
              <a:rPr lang="en-US" altLang="ko-KR" sz="1600" dirty="0">
                <a:latin typeface="+mn-ea"/>
                <a:ea typeface="+mn-ea"/>
              </a:rPr>
            </a:br>
            <a:r>
              <a:rPr lang="en-US" altLang="ko-KR" sz="1600" dirty="0">
                <a:latin typeface="+mn-ea"/>
                <a:ea typeface="+mn-ea"/>
              </a:rPr>
              <a:t/>
            </a:r>
            <a:br>
              <a:rPr lang="en-US" altLang="ko-KR" sz="1600" dirty="0">
                <a:latin typeface="+mn-ea"/>
                <a:ea typeface="+mn-ea"/>
              </a:rPr>
            </a:br>
            <a:r>
              <a:rPr lang="en-US" altLang="ko-KR" sz="1600" dirty="0">
                <a:latin typeface="+mn-ea"/>
                <a:ea typeface="+mn-ea"/>
              </a:rPr>
              <a:t>=&gt; </a:t>
            </a:r>
            <a:r>
              <a:rPr lang="en-US" altLang="ko-KR" sz="1600" b="1" dirty="0">
                <a:latin typeface="+mn-ea"/>
                <a:ea typeface="+mn-ea"/>
              </a:rPr>
              <a:t>Setup Type : Developer </a:t>
            </a:r>
            <a:r>
              <a:rPr lang="en-US" altLang="ko-KR" sz="1600" b="1" dirty="0" err="1">
                <a:latin typeface="+mn-ea"/>
                <a:ea typeface="+mn-ea"/>
              </a:rPr>
              <a:t>Defult</a:t>
            </a:r>
            <a:r>
              <a:rPr lang="en-US" altLang="ko-KR" sz="1600" b="1" dirty="0"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  <a:ea typeface="+mn-ea"/>
              </a:rPr>
              <a:t>선택 </a:t>
            </a:r>
            <a:r>
              <a:rPr lang="en-US" altLang="ko-KR" sz="1600" b="1" dirty="0">
                <a:latin typeface="+mn-ea"/>
                <a:ea typeface="+mn-ea"/>
              </a:rPr>
              <a:t>-&gt; Next</a:t>
            </a:r>
            <a:br>
              <a:rPr lang="en-US" altLang="ko-KR" sz="1600" b="1" dirty="0">
                <a:latin typeface="+mn-ea"/>
                <a:ea typeface="+mn-ea"/>
              </a:rPr>
            </a:br>
            <a:r>
              <a:rPr lang="en-US" altLang="ko-KR" sz="1600" dirty="0">
                <a:latin typeface="+mn-ea"/>
                <a:ea typeface="+mn-ea"/>
              </a:rPr>
              <a:t>=&gt; Check Requirements -&gt; </a:t>
            </a:r>
            <a:r>
              <a:rPr lang="en-US" altLang="ko-KR" sz="1600" dirty="0" smtClean="0">
                <a:latin typeface="+mn-ea"/>
                <a:ea typeface="+mn-ea"/>
              </a:rPr>
              <a:t>Execute </a:t>
            </a:r>
            <a:r>
              <a:rPr lang="en-US" altLang="ko-KR" sz="1600" b="1" dirty="0">
                <a:latin typeface="+mn-ea"/>
              </a:rPr>
              <a:t>-&gt; </a:t>
            </a:r>
            <a:r>
              <a:rPr lang="en-US" altLang="ko-KR" sz="1600" b="1" dirty="0" smtClean="0">
                <a:latin typeface="+mn-ea"/>
              </a:rPr>
              <a:t>Next </a:t>
            </a:r>
            <a:r>
              <a:rPr lang="en-US" altLang="ko-KR" sz="1600" b="1" dirty="0">
                <a:latin typeface="+mn-ea"/>
              </a:rPr>
              <a:t>-&gt; Next</a:t>
            </a:r>
            <a:br>
              <a:rPr lang="en-US" altLang="ko-KR" sz="1600" b="1" dirty="0">
                <a:latin typeface="+mn-ea"/>
              </a:rPr>
            </a:br>
            <a:r>
              <a:rPr lang="en-US" altLang="ko-KR" sz="1600" b="1" dirty="0">
                <a:latin typeface="+mn-ea"/>
              </a:rPr>
              <a:t/>
            </a:r>
            <a:br>
              <a:rPr lang="en-US" altLang="ko-KR" sz="1600" b="1" dirty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 </a:t>
            </a:r>
            <a:endParaRPr lang="ko-KR" altLang="en-US" sz="1600" b="1" dirty="0">
              <a:latin typeface="+mn-ea"/>
              <a:ea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1818528"/>
            <a:ext cx="3233588" cy="244028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96" y="1844824"/>
            <a:ext cx="3261596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202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030696" cy="1282154"/>
          </a:xfrm>
        </p:spPr>
        <p:txBody>
          <a:bodyPr anchor="t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ko-KR" sz="2000" b="1" dirty="0">
                <a:latin typeface="+mn-ea"/>
                <a:ea typeface="+mn-ea"/>
              </a:rPr>
              <a:t>*** </a:t>
            </a:r>
            <a:r>
              <a:rPr lang="ko-KR" altLang="en-US" sz="2000" b="1" dirty="0">
                <a:latin typeface="+mn-ea"/>
                <a:ea typeface="+mn-ea"/>
              </a:rPr>
              <a:t>설치 </a:t>
            </a:r>
            <a:r>
              <a:rPr lang="en-US" altLang="ko-KR" sz="1600" dirty="0">
                <a:latin typeface="+mn-ea"/>
                <a:ea typeface="+mn-ea"/>
              </a:rPr>
              <a:t/>
            </a:r>
            <a:br>
              <a:rPr lang="en-US" altLang="ko-KR" sz="1600" dirty="0">
                <a:latin typeface="+mn-ea"/>
                <a:ea typeface="+mn-ea"/>
              </a:rPr>
            </a:br>
            <a:r>
              <a:rPr lang="en-US" altLang="ko-KR" sz="1600" dirty="0">
                <a:latin typeface="+mn-ea"/>
                <a:ea typeface="+mn-ea"/>
              </a:rPr>
              <a:t/>
            </a:r>
            <a:br>
              <a:rPr lang="en-US" altLang="ko-KR" sz="1600" dirty="0">
                <a:latin typeface="+mn-ea"/>
                <a:ea typeface="+mn-ea"/>
              </a:rPr>
            </a:br>
            <a:r>
              <a:rPr lang="en-US" altLang="ko-KR" sz="1600" dirty="0">
                <a:latin typeface="+mn-ea"/>
                <a:ea typeface="+mn-ea"/>
              </a:rPr>
              <a:t>=&gt;</a:t>
            </a:r>
            <a:r>
              <a:rPr lang="en-US" altLang="ko-KR" sz="1600" b="1" dirty="0">
                <a:latin typeface="+mn-ea"/>
                <a:ea typeface="+mn-ea"/>
              </a:rPr>
              <a:t/>
            </a:r>
            <a:br>
              <a:rPr lang="en-US" altLang="ko-KR" sz="1600" b="1" dirty="0">
                <a:latin typeface="+mn-ea"/>
                <a:ea typeface="+mn-ea"/>
              </a:rPr>
            </a:br>
            <a:endParaRPr lang="ko-KR" altLang="en-US" sz="16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196752"/>
            <a:ext cx="6564392" cy="495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176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=&gt; </a:t>
            </a:r>
            <a:r>
              <a:rPr lang="ko-KR" altLang="en-US" dirty="0"/>
              <a:t>보관</a:t>
            </a:r>
            <a:r>
              <a:rPr lang="en-US" altLang="ko-KR" dirty="0"/>
              <a:t> </a:t>
            </a:r>
            <a:r>
              <a:rPr lang="ko-KR" altLang="en-US" dirty="0"/>
              <a:t>후 </a:t>
            </a:r>
            <a:r>
              <a:rPr lang="en-US" altLang="ko-KR" dirty="0"/>
              <a:t>Next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980728"/>
            <a:ext cx="7232309" cy="54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641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=&gt; Next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196752"/>
            <a:ext cx="6564392" cy="495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930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=&gt; Password </a:t>
            </a:r>
            <a:r>
              <a:rPr lang="ko-KR" altLang="en-US" dirty="0"/>
              <a:t>입력 후 </a:t>
            </a:r>
            <a:r>
              <a:rPr lang="en-US" altLang="ko-KR" dirty="0"/>
              <a:t>Next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mysql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124744"/>
            <a:ext cx="7136892" cy="538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616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3432</TotalTime>
  <Words>90</Words>
  <Application>Microsoft Office PowerPoint</Application>
  <PresentationFormat>화면 슬라이드 쇼(4:3)</PresentationFormat>
  <Paragraphs>22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HY얕은샘물M</vt:lpstr>
      <vt:lpstr>맑은 고딕</vt:lpstr>
      <vt:lpstr>Arial</vt:lpstr>
      <vt:lpstr>Wingdings</vt:lpstr>
      <vt:lpstr>Office 테마</vt:lpstr>
      <vt:lpstr>*** 설치 전 확인사항  =&gt; 컴퓨터 이름 영문으로 변경   -&gt; 한글의 경우 설치시 오류발생     ======    =&gt; 이전에 설치된 MySql 이 있으면 삭제   - 프로그램 추가 삭제 에서  - mysql이 붙은 프로그램을 모두 삭제 =&gt; 주의사항  C:\ProgramData\MySQL\MySQL Server 8.0 에서 MySQL Server 8.0 폴더를 삭제 해야 함.  ( 삭제하지 않으면 재설치 해도 또 에러발생, my.ini에 컴퓨터 이름 데이터가 저장되어있음    _ 이것만 바꾸어 되는지는 확인이 필요함)  </vt:lpstr>
      <vt:lpstr>*** 설치도중 오류</vt:lpstr>
      <vt:lpstr>*** Download   =&gt; https://dev.mysql.com/downloads/mysql/ =&gt; OS 선택 후 Go to Download Page</vt:lpstr>
      <vt:lpstr>=&gt; https://dev.mysql.com/downloads/windows/installer/8.0.html =&gt; community 버전 Download                =&gt; Login 하지 않아도 됨</vt:lpstr>
      <vt:lpstr>*** 설치   =&gt; Setup Type : Developer Defult 선택 -&gt; Next =&gt; Check Requirements -&gt; Execute -&gt; Next -&gt; Next   </vt:lpstr>
      <vt:lpstr>*** 설치   =&gt; </vt:lpstr>
      <vt:lpstr>=&gt; 보관 후 Next </vt:lpstr>
      <vt:lpstr>=&gt; Next</vt:lpstr>
      <vt:lpstr>=&gt; Password 입력 후 Next (mysql)</vt:lpstr>
      <vt:lpstr>PowerPoint 프레젠테이션</vt:lpstr>
      <vt:lpstr>=&gt; Execute</vt:lpstr>
      <vt:lpstr>=&gt; Finish</vt:lpstr>
      <vt:lpstr>=&gt; Product Configuration(설정확인) -&gt; Finish</vt:lpstr>
      <vt:lpstr>=&gt; Connection Test -&gt; Password 입력후 Next -&gt; Finish  </vt:lpstr>
      <vt:lpstr>=&gt; 설정확인을 마치면 Finish</vt:lpstr>
      <vt:lpstr>***  MySql 시작하기  =&gt; 시작 버튼 -&gt; mysql command.. =&gt; password 입력 후 Enter              =&gt; workbench 실행 ( https://kainemoon.tistory.com/89 )</vt:lpstr>
      <vt:lpstr>=&gt; Workbench 실행</vt:lpstr>
      <vt:lpstr>=&gt; Workbench 실행 =&gt; 종료 : File – Exit (Alt F4)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xx장-</dc:title>
  <dc:creator>Microsoft Corporation</dc:creator>
  <cp:lastModifiedBy>user</cp:lastModifiedBy>
  <cp:revision>156</cp:revision>
  <dcterms:created xsi:type="dcterms:W3CDTF">2006-10-05T04:04:58Z</dcterms:created>
  <dcterms:modified xsi:type="dcterms:W3CDTF">2022-09-05T08:53:07Z</dcterms:modified>
</cp:coreProperties>
</file>