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99" r:id="rId3"/>
    <p:sldId id="301" r:id="rId4"/>
    <p:sldId id="302" r:id="rId5"/>
    <p:sldId id="264" r:id="rId6"/>
    <p:sldId id="269" r:id="rId7"/>
    <p:sldId id="265" r:id="rId8"/>
    <p:sldId id="300" r:id="rId9"/>
    <p:sldId id="279" r:id="rId10"/>
    <p:sldId id="266" r:id="rId11"/>
    <p:sldId id="267" r:id="rId12"/>
    <p:sldId id="280" r:id="rId13"/>
    <p:sldId id="273" r:id="rId14"/>
    <p:sldId id="281" r:id="rId15"/>
    <p:sldId id="296" r:id="rId16"/>
    <p:sldId id="276" r:id="rId17"/>
    <p:sldId id="282" r:id="rId18"/>
    <p:sldId id="29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2" r:id="rId27"/>
    <p:sldId id="288" r:id="rId28"/>
    <p:sldId id="271" r:id="rId29"/>
    <p:sldId id="283" r:id="rId30"/>
    <p:sldId id="277" r:id="rId31"/>
    <p:sldId id="284" r:id="rId32"/>
    <p:sldId id="285" r:id="rId33"/>
    <p:sldId id="287" r:id="rId34"/>
    <p:sldId id="278" r:id="rId35"/>
    <p:sldId id="286" r:id="rId36"/>
    <p:sldId id="268" r:id="rId37"/>
    <p:sldId id="298" r:id="rId3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663300"/>
    <a:srgbClr val="808000"/>
    <a:srgbClr val="00CC00"/>
    <a:srgbClr val="9900FF"/>
    <a:srgbClr val="00CC99"/>
    <a:srgbClr val="00CC66"/>
    <a:srgbClr val="5A3C62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44" autoAdjust="0"/>
    <p:restoredTop sz="94660"/>
  </p:normalViewPr>
  <p:slideViewPr>
    <p:cSldViewPr>
      <p:cViewPr varScale="1">
        <p:scale>
          <a:sx n="61" d="100"/>
          <a:sy n="61" d="100"/>
        </p:scale>
        <p:origin x="2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F785D20-0181-4494-A0BA-375710ACDE07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7143292-FAD7-4F46-84FC-6E2A4FE0C7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72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86AC37-DD1C-4CC6-A34B-400643CCDFC1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65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E35E10-5771-4F4C-904D-D2D6E6BC322C}" type="slidenum">
              <a:rPr lang="ko-KR" altLang="en-US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E35E10-5771-4F4C-904D-D2D6E6BC322C}" type="slidenum">
              <a:rPr lang="ko-KR" altLang="en-US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1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2781A-29CE-477B-8608-D6CFF2AC37D8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16DA2-1E41-4395-A769-17109A4F4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B8EC6-2A99-4EE0-86F4-89137A51611D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0F0B2-8D09-4BA7-BC95-018A43246F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A16A0-EECF-406B-B377-CDA87952895C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D03F7-6B75-44C8-8209-78DC59D1ED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88E98-CFA0-4DEF-AEEC-8FEC1796E173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C3E53-BC54-4420-B9E8-7D5DCFE65F5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899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D6491-B5E5-4761-B36D-09A661239DCF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683A0F-9209-4658-AD79-CDBABB91F8D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515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EA1D38-2E47-4308-AF2E-53244104428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022180-A64C-4894-A153-76AE8A6BD84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10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050230-9DF9-40CA-953C-99AA36EF893B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0335D-AF4A-401E-8915-20A4402F529D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45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F0677-C856-48F6-8F6F-FB12FEFAFC77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89ABD-974D-45ED-820D-ADD9A5D6AB7A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521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587668-53ED-4EE8-8135-B940DB4CEAF4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867AE8-78A5-49E4-831E-7E0E04C9673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542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4196B9-8857-469B-9CFA-3886D5ECD1F3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864814-FEB0-4A34-A708-9EB1FC979B01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926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46FCF4-EC3D-42C1-BAE9-5E76A901D771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10DA07-3CCB-4C20-AE58-E843111A7CC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1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7CFF6-4F3A-402A-8E1A-C949EA5CFF5E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51348-8C82-4ED0-9CED-9220112A61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50D4B-88ED-4D6A-BDA1-9178FF4FB6AF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9B93F7-CF72-4907-AD28-4DCD49824A96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157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6F7A4-7219-4F38-AB89-79A8C39FAA49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E5F67-E6E1-4513-AB3E-E7418D9DDAD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794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F41C3-C69F-4509-9F98-8431A8DF10B9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9A7A49-A05E-4BB1-949D-6BD899808366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7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08956-5180-4E3F-87FC-563ECC6423BB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D32A3-966D-4E41-AFD2-755D2E5C32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91B90-6F75-4B94-AEC5-43A25CB4C591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5237-CB1C-4645-A816-ED63A6D142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3EA72-0A95-49F9-97E5-F28EAF22D7B0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4648A-DE51-4AC3-827B-D9FDDC6482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D6284-3800-424E-9CFE-B9C142D416B6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C392D-6FC0-4FE5-821B-229E6F825E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F26B6-F6C7-48FC-8FD2-1E92BC849976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5E12F-0FE0-41AD-B28A-D8C0B61837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F5B4-885C-4896-A329-11A42E956B44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9BB2B-C307-4263-93E3-47D9553E95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A0894-329B-4436-8985-C78A809C49B2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550A2-E5E4-44BA-AC63-3C7FCB15BC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CC42D8-3AAC-4505-B083-7DED04C86AF9}" type="datetimeFigureOut">
              <a:rPr lang="ko-KR" altLang="en-US"/>
              <a:pPr>
                <a:defRPr/>
              </a:pPr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631FB45-CDE3-4E96-9224-73E0FF51EA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AADF6-DF5B-40A9-8FC1-9B8090060522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C4536-8E05-453E-ACCE-AFA9C660A79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5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sqlmap-xm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2ham-s.tistory.com/273" TargetMode="External"/><Relationship Id="rId2" Type="http://schemas.openxmlformats.org/officeDocument/2006/relationships/hyperlink" Target="https://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enny.tistory.com/2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enny.tistory.com/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aenny.tistory.com/2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ffbyone.tistory.com/2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yazzya/221454487975" TargetMode="External"/><Relationship Id="rId2" Type="http://schemas.openxmlformats.org/officeDocument/2006/relationships/hyperlink" Target="https://offbyone.tistory.com/25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144" y="1713384"/>
            <a:ext cx="7772400" cy="1470025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Mybatis</a:t>
            </a:r>
            <a:r>
              <a:rPr lang="en-US" altLang="ko-KR" dirty="0" smtClean="0"/>
              <a:t> , </a:t>
            </a:r>
            <a:r>
              <a:rPr lang="en-US" altLang="ko-KR" b="1" dirty="0" smtClean="0">
                <a:solidFill>
                  <a:srgbClr val="663300"/>
                </a:solidFill>
              </a:rPr>
              <a:t>JPA</a:t>
            </a:r>
            <a:endParaRPr lang="ko-KR" altLang="en-US" b="1" dirty="0">
              <a:solidFill>
                <a:srgbClr val="6633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216" y="1124744"/>
            <a:ext cx="8562256" cy="792088"/>
          </a:xfrm>
        </p:spPr>
        <p:txBody>
          <a:bodyPr/>
          <a:lstStyle/>
          <a:p>
            <a:r>
              <a:rPr lang="ko-KR" altLang="en-US" sz="2800" b="1" dirty="0">
                <a:latin typeface="맑은 고딕" panose="020B0503020000020004" pitchFamily="50" charset="-127"/>
              </a:rPr>
              <a:t>영속성 프레임워크 </a:t>
            </a:r>
            <a:r>
              <a:rPr lang="en-US" altLang="ko-KR" sz="2800" b="1" dirty="0">
                <a:latin typeface="맑은 고딕" panose="020B0503020000020004" pitchFamily="50" charset="-127"/>
              </a:rPr>
              <a:t>(Persistence Framework</a:t>
            </a:r>
            <a:r>
              <a:rPr lang="en-US" altLang="ko-KR" sz="2800" b="1" dirty="0" smtClean="0">
                <a:latin typeface="맑은 고딕" panose="020B0503020000020004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51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3. mybatis-config.xml  (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/main/resource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 SQL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매핑을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위한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마이바티스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설정파일을 작성합니다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configuration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</a:t>
            </a:r>
            <a:r>
              <a:rPr lang="en-US" altLang="ko-KR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3.0//EN"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/mybatis-3-config.dtd"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kumimoji="0" lang="en-US" altLang="ko-KR" sz="1200" dirty="0">
              <a:solidFill>
                <a:srgbClr val="008080"/>
              </a:solidFill>
              <a:latin typeface="Consolas" panose="020B0609020204030204" pitchFamily="49" charset="0"/>
              <a:ea typeface="맑은 고딕" pitchFamily="50" charset="-127"/>
            </a:endParaRPr>
          </a:p>
          <a:p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Test : MyBatisTest.java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--------------------------------------------------------------------------------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SqlSessionTemplate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DAO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&amp; Close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담당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root-context.xml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추가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SqlSessionTemplate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DB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&amp; Close 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생성자로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주입해서 설정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org.mybatis.spring.SqlSessionTemplate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destroy-method="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clearCache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	&lt;constructor-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arg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ref="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&lt;/bean&gt; 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9512" y="332656"/>
            <a:ext cx="8715375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5. memberMapper.xml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/main/resources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폴더 만들고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new ......</a:t>
            </a: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SQL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파일을 만듭니다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-&gt; mybatis-config.xml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와의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차이점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 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에서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군데 확인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.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configuration -&gt;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 </a:t>
            </a:r>
            <a:r>
              <a:rPr lang="ko-KR" altLang="en-US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로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. </a:t>
            </a:r>
            <a:r>
              <a:rPr lang="en-US" altLang="ko-KR" sz="12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dirty="0" err="1">
                <a:solidFill>
                  <a:srgbClr val="008080"/>
                </a:solidFill>
                <a:latin typeface="Consolas" panose="020B0609020204030204" pitchFamily="49" charset="0"/>
              </a:rPr>
              <a:t>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-&gt;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</a:t>
            </a:r>
            <a:b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	.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config.dtd -&gt; 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.dtd</a:t>
            </a:r>
            <a:b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-&gt; &lt;mapper&gt; </a:t>
            </a:r>
            <a:r>
              <a:rPr lang="ko-KR" altLang="en-US" sz="1200" dirty="0">
                <a:latin typeface="+mn-ea"/>
                <a:ea typeface="+mn-ea"/>
              </a:rPr>
              <a:t>태그 사용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endParaRPr lang="en-US" altLang="ko-KR" sz="12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&lt;?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"-//mybatis.org//DTD 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3.0//EN"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"http://mybatis.org/</a:t>
            </a:r>
            <a:r>
              <a:rPr lang="en-US" altLang="ko-K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dtd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/mybatis-3-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.dtd"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3F7F7F"/>
                </a:solidFill>
                <a:latin typeface="Consolas" panose="020B0609020204030204" pitchFamily="49" charset="0"/>
              </a:rPr>
              <a:t>mapper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banana.mapper.MemberMapper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  &lt;!-- </a:t>
            </a:r>
            <a:r>
              <a:rPr lang="en-US" altLang="ko-KR" sz="1200" dirty="0" err="1">
                <a:solidFill>
                  <a:srgbClr val="3F5FBF"/>
                </a:solidFill>
                <a:latin typeface="Consolas" panose="020B0609020204030204" pitchFamily="49" charset="0"/>
              </a:rPr>
              <a:t>memberList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</a:rPr>
              <a:t>() --&gt;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select </a:t>
            </a:r>
            <a:r>
              <a:rPr lang="en-US" altLang="ko-K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memberList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2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vo.MemberVO</a:t>
            </a:r>
            <a:r>
              <a:rPr lang="en-US" altLang="ko-K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select * from member order by id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 err="1">
                <a:solidFill>
                  <a:srgbClr val="3F7F7F"/>
                </a:solidFill>
                <a:latin typeface="Consolas" panose="020B0609020204030204" pitchFamily="49" charset="0"/>
              </a:rPr>
              <a:t>mapper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</a:rPr>
              <a:t>*** </a:t>
            </a:r>
            <a:r>
              <a:rPr kumimoji="0" lang="ko-KR" altLang="en-US" sz="1200" b="1" dirty="0">
                <a:latin typeface="Consolas" panose="020B0609020204030204" pitchFamily="49" charset="0"/>
                <a:ea typeface="맑은 고딕" pitchFamily="50" charset="-127"/>
              </a:rPr>
              <a:t>태그의 종류와 속성 </a:t>
            </a:r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</a:rPr>
              <a:t>[ </a:t>
            </a:r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  <a:hlinkClick r:id="rId2"/>
              </a:rPr>
              <a:t>http://www.mybatis.org/mybatis-3/ko/sqlmap-xml.html</a:t>
            </a:r>
            <a:r>
              <a:rPr kumimoji="0" lang="en-US" altLang="ko-KR" sz="1200" b="1" dirty="0">
                <a:latin typeface="Consolas" panose="020B0609020204030204" pitchFamily="49" charset="0"/>
                <a:ea typeface="맑은 고딕" pitchFamily="50" charset="-127"/>
              </a:rPr>
              <a:t> ]</a:t>
            </a:r>
          </a:p>
          <a:p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>
                <a:latin typeface="+mn-ea"/>
                <a:ea typeface="+mn-ea"/>
              </a:rPr>
              <a:t>다른 </a:t>
            </a:r>
            <a:r>
              <a:rPr kumimoji="0" lang="en-US" altLang="ko-KR" sz="1200" dirty="0" err="1">
                <a:latin typeface="+mn-ea"/>
                <a:ea typeface="+mn-ea"/>
              </a:rPr>
              <a:t>mapper</a:t>
            </a:r>
            <a:r>
              <a:rPr kumimoji="0" lang="ko-KR" altLang="en-US" sz="1200" dirty="0">
                <a:latin typeface="+mn-ea"/>
                <a:ea typeface="+mn-ea"/>
              </a:rPr>
              <a:t>와 중복되지 않도록 네임스페이스 기재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Select  </a:t>
            </a:r>
            <a:r>
              <a:rPr kumimoji="0" lang="ko-KR" altLang="en-US" sz="1200" dirty="0">
                <a:latin typeface="+mn-ea"/>
                <a:ea typeface="+mn-ea"/>
              </a:rPr>
              <a:t>태그 속성 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	id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/>
              <a:t>이 셀렉트문을 찾아가기 위한 주소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latin typeface="+mn-ea"/>
                <a:ea typeface="+mn-ea"/>
              </a:rPr>
              <a:t>parameterType</a:t>
            </a:r>
            <a:r>
              <a:rPr kumimoji="0" lang="en-US" altLang="ko-KR" sz="1200" dirty="0">
                <a:latin typeface="+mn-ea"/>
                <a:ea typeface="+mn-ea"/>
              </a:rPr>
              <a:t> : </a:t>
            </a:r>
            <a:r>
              <a:rPr kumimoji="0" lang="en-US" altLang="ko-KR" sz="1200" dirty="0" err="1">
                <a:latin typeface="+mn-ea"/>
                <a:ea typeface="+mn-ea"/>
              </a:rPr>
              <a:t>vo.BoardVO</a:t>
            </a:r>
            <a:r>
              <a:rPr kumimoji="0" lang="en-US" altLang="ko-KR" sz="1200" dirty="0">
                <a:latin typeface="+mn-ea"/>
                <a:ea typeface="+mn-ea"/>
              </a:rPr>
              <a:t> -&gt; </a:t>
            </a:r>
            <a:r>
              <a:rPr kumimoji="0" lang="ko-KR" altLang="en-US" sz="1200" dirty="0">
                <a:latin typeface="+mn-ea"/>
                <a:ea typeface="+mn-ea"/>
              </a:rPr>
              <a:t>대부분 생략 </a:t>
            </a:r>
            <a:r>
              <a:rPr kumimoji="0" lang="en-US" altLang="ko-KR" sz="1200" dirty="0">
                <a:latin typeface="+mn-ea"/>
                <a:ea typeface="+mn-ea"/>
              </a:rPr>
              <a:t>(Alias </a:t>
            </a:r>
            <a:r>
              <a:rPr kumimoji="0" lang="ko-KR" altLang="en-US" sz="1200" dirty="0">
                <a:latin typeface="+mn-ea"/>
                <a:ea typeface="+mn-ea"/>
              </a:rPr>
              <a:t>사용가능</a:t>
            </a:r>
            <a:r>
              <a:rPr kumimoji="0" lang="en-US" altLang="ko-KR" sz="1200" dirty="0">
                <a:latin typeface="+mn-ea"/>
                <a:ea typeface="+mn-ea"/>
              </a:rPr>
              <a:t>)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 err="1">
                <a:latin typeface="+mn-ea"/>
              </a:rPr>
              <a:t>resultType</a:t>
            </a:r>
            <a:r>
              <a:rPr kumimoji="0" lang="en-US" altLang="ko-KR" sz="1200" dirty="0">
                <a:latin typeface="+mn-ea"/>
              </a:rPr>
              <a:t> : </a:t>
            </a:r>
            <a:r>
              <a:rPr kumimoji="0" lang="ko-KR" altLang="en-US" sz="1200" dirty="0">
                <a:latin typeface="+mn-ea"/>
              </a:rPr>
              <a:t>쿼리결과의 타입 </a:t>
            </a:r>
            <a:r>
              <a:rPr kumimoji="0" lang="en-US" altLang="ko-KR" sz="1200" dirty="0">
                <a:latin typeface="+mn-ea"/>
              </a:rPr>
              <a:t>(</a:t>
            </a:r>
            <a:r>
              <a:rPr kumimoji="0" lang="ko-KR" altLang="en-US" sz="1200" dirty="0" err="1">
                <a:latin typeface="+mn-ea"/>
              </a:rPr>
              <a:t>앨리어스명</a:t>
            </a:r>
            <a:r>
              <a:rPr kumimoji="0" lang="en-US" altLang="ko-KR" sz="1200" dirty="0">
                <a:latin typeface="+mn-ea"/>
              </a:rPr>
              <a:t> </a:t>
            </a:r>
            <a:r>
              <a:rPr kumimoji="0" lang="ko-KR" altLang="en-US" sz="1200" dirty="0">
                <a:latin typeface="+mn-ea"/>
              </a:rPr>
              <a:t>이나 객체형 가능</a:t>
            </a:r>
            <a:r>
              <a:rPr kumimoji="0" lang="en-US" altLang="ko-KR" sz="1200" dirty="0">
                <a:latin typeface="+mn-ea"/>
              </a:rPr>
              <a:t>)</a:t>
            </a:r>
            <a:br>
              <a:rPr kumimoji="0" lang="en-US" altLang="ko-KR" sz="1200" dirty="0">
                <a:latin typeface="+mn-ea"/>
              </a:rPr>
            </a:br>
            <a:r>
              <a:rPr kumimoji="0" lang="en-US" altLang="ko-KR" sz="1200" dirty="0">
                <a:latin typeface="+mn-ea"/>
              </a:rPr>
              <a:t>	</a:t>
            </a:r>
            <a:br>
              <a:rPr kumimoji="0" lang="en-US" altLang="ko-KR" sz="1200" dirty="0">
                <a:latin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SQL </a:t>
            </a:r>
            <a:r>
              <a:rPr kumimoji="0" lang="ko-KR" altLang="en-US" sz="1200" dirty="0">
                <a:latin typeface="+mn-ea"/>
                <a:ea typeface="+mn-ea"/>
              </a:rPr>
              <a:t>구문 </a:t>
            </a:r>
            <a:r>
              <a:rPr kumimoji="0" lang="en-US" altLang="ko-KR" sz="1200" dirty="0">
                <a:latin typeface="+mn-ea"/>
                <a:ea typeface="+mn-ea"/>
              </a:rPr>
              <a:t>: </a:t>
            </a:r>
            <a:r>
              <a:rPr kumimoji="0" lang="ko-KR" altLang="en-US" sz="1200" dirty="0">
                <a:latin typeface="+mn-ea"/>
                <a:ea typeface="+mn-ea"/>
              </a:rPr>
              <a:t>사용하는 </a:t>
            </a:r>
            <a:r>
              <a:rPr kumimoji="0" lang="en-US" altLang="ko-KR" sz="1200" dirty="0">
                <a:latin typeface="+mn-ea"/>
                <a:ea typeface="+mn-ea"/>
              </a:rPr>
              <a:t>DB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적용되므로 구문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형식 그대로 사용가능</a:t>
            </a:r>
            <a:r>
              <a:rPr kumimoji="0" lang="en-US" altLang="ko-KR" sz="1200" dirty="0">
                <a:latin typeface="+mn-ea"/>
                <a:ea typeface="+mn-ea"/>
              </a:rPr>
              <a:t>, 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  </a:t>
            </a:r>
            <a:r>
              <a:rPr kumimoji="0" lang="ko-KR" altLang="en-US" sz="1200" dirty="0">
                <a:latin typeface="+mn-ea"/>
                <a:ea typeface="+mn-ea"/>
              </a:rPr>
              <a:t>단 </a:t>
            </a:r>
            <a:r>
              <a:rPr kumimoji="0" lang="en-US" altLang="ko-KR" sz="1200" dirty="0">
                <a:latin typeface="+mn-ea"/>
                <a:ea typeface="+mn-ea"/>
              </a:rPr>
              <a:t>? </a:t>
            </a:r>
            <a:r>
              <a:rPr kumimoji="0" lang="ko-KR" altLang="en-US" sz="1200" dirty="0">
                <a:latin typeface="+mn-ea"/>
                <a:ea typeface="+mn-ea"/>
              </a:rPr>
              <a:t>대신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highlight>
                  <a:srgbClr val="E8F2FE"/>
                </a:highlight>
                <a:latin typeface="+mn-ea"/>
                <a:ea typeface="+mn-ea"/>
              </a:rPr>
              <a:t>#{</a:t>
            </a:r>
            <a:r>
              <a:rPr lang="ko-KR" altLang="en-US" sz="1200" dirty="0" err="1">
                <a:highlight>
                  <a:srgbClr val="E8F2FE"/>
                </a:highlight>
                <a:latin typeface="+mn-ea"/>
                <a:ea typeface="+mn-ea"/>
              </a:rPr>
              <a:t>필드명</a:t>
            </a:r>
            <a:r>
              <a:rPr lang="en-US" altLang="ko-KR" sz="1200" dirty="0">
                <a:highlight>
                  <a:srgbClr val="E8F2FE"/>
                </a:highlight>
                <a:latin typeface="+mn-ea"/>
                <a:ea typeface="+mn-ea"/>
              </a:rPr>
              <a:t>} </a:t>
            </a:r>
            <a:r>
              <a:rPr lang="ko-KR" altLang="en-US" sz="1200" dirty="0">
                <a:highlight>
                  <a:srgbClr val="E8F2FE"/>
                </a:highlight>
                <a:latin typeface="+mn-ea"/>
                <a:ea typeface="+mn-ea"/>
              </a:rPr>
              <a:t>사용 </a:t>
            </a:r>
            <a:r>
              <a:rPr lang="en-US" altLang="ko-KR" sz="1200" dirty="0">
                <a:highlight>
                  <a:srgbClr val="E8F2FE"/>
                </a:highlight>
                <a:latin typeface="+mn-ea"/>
                <a:ea typeface="+mn-ea"/>
              </a:rPr>
              <a:t>-&gt;  where id=#{id}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  <a:p>
            <a:endParaRPr kumimoji="0" lang="en-US" altLang="ko-KR" sz="1200" dirty="0">
              <a:latin typeface="+mn-ea"/>
              <a:ea typeface="+mn-ea"/>
            </a:endParaRPr>
          </a:p>
          <a:p>
            <a:endParaRPr kumimoji="0" lang="en-US" altLang="ko-KR" sz="1200" dirty="0">
              <a:latin typeface="+mn-ea"/>
            </a:endParaRPr>
          </a:p>
          <a:p>
            <a:r>
              <a:rPr kumimoji="0" lang="en-US" altLang="ko-KR" sz="1200" dirty="0">
                <a:latin typeface="+mn-ea"/>
              </a:rPr>
              <a:t>6. </a:t>
            </a:r>
            <a:r>
              <a:rPr kumimoji="0" lang="en-US" altLang="ko-KR" sz="1200" dirty="0" err="1">
                <a:latin typeface="+mn-ea"/>
              </a:rPr>
              <a:t>MService</a:t>
            </a:r>
            <a:r>
              <a:rPr kumimoji="0" lang="en-US" altLang="ko-KR" sz="1200" dirty="0">
                <a:latin typeface="+mn-ea"/>
              </a:rPr>
              <a:t> (Interface)  , </a:t>
            </a:r>
            <a:r>
              <a:rPr kumimoji="0" lang="en-US" altLang="ko-KR" sz="1200" dirty="0" err="1">
                <a:latin typeface="+mn-ea"/>
              </a:rPr>
              <a:t>MServiceImpl</a:t>
            </a:r>
            <a:r>
              <a:rPr kumimoji="0" lang="en-US" altLang="ko-KR" sz="1200" dirty="0">
                <a:latin typeface="+mn-ea"/>
              </a:rPr>
              <a:t> , </a:t>
            </a:r>
            <a:r>
              <a:rPr kumimoji="0" lang="en-US" altLang="ko-KR" sz="1200" dirty="0" err="1">
                <a:latin typeface="+mn-ea"/>
              </a:rPr>
              <a:t>MemberDAOTest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77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*** Paging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 err="1">
                <a:latin typeface="+mn-ea"/>
                <a:ea typeface="+mn-ea"/>
              </a:rPr>
              <a:t>오라클에서</a:t>
            </a: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en-US" sz="1200" b="1" dirty="0" err="1">
                <a:latin typeface="+mn-ea"/>
              </a:rPr>
              <a:t>Mysql</a:t>
            </a:r>
            <a:r>
              <a:rPr lang="en-US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의</a:t>
            </a:r>
            <a:r>
              <a:rPr lang="en-US" sz="1200" dirty="0">
                <a:latin typeface="+mn-ea"/>
              </a:rPr>
              <a:t> </a:t>
            </a:r>
            <a:r>
              <a:rPr lang="en-US" sz="1200" b="1" dirty="0">
                <a:latin typeface="+mn-ea"/>
                <a:ea typeface="+mn-ea"/>
              </a:rPr>
              <a:t>limit </a:t>
            </a:r>
            <a:r>
              <a:rPr lang="ko-KR" altLang="en-US" sz="1200" b="1" dirty="0">
                <a:latin typeface="+mn-ea"/>
                <a:ea typeface="+mn-ea"/>
              </a:rPr>
              <a:t>구현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 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 err="1">
                <a:latin typeface="+mn-ea"/>
                <a:ea typeface="+mn-ea"/>
              </a:rPr>
              <a:t>오라클에서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번의 </a:t>
            </a:r>
            <a:r>
              <a:rPr lang="en-US" sz="1200" dirty="0">
                <a:latin typeface="+mn-ea"/>
                <a:ea typeface="+mn-ea"/>
              </a:rPr>
              <a:t>select </a:t>
            </a:r>
            <a:r>
              <a:rPr lang="ko-KR" altLang="en-US" sz="1200" dirty="0">
                <a:latin typeface="+mn-ea"/>
                <a:ea typeface="+mn-ea"/>
              </a:rPr>
              <a:t>구문이 실행되면 해당구문에 자동으로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en-US" sz="1200" dirty="0">
                <a:latin typeface="+mn-ea"/>
                <a:ea typeface="+mn-ea"/>
              </a:rPr>
              <a:t>row</a:t>
            </a:r>
            <a:r>
              <a:rPr lang="ko-KR" altLang="en-US" sz="1200" dirty="0">
                <a:latin typeface="+mn-ea"/>
                <a:ea typeface="+mn-ea"/>
              </a:rPr>
              <a:t>당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개의 번호가 자동으로 생</a:t>
            </a:r>
          </a:p>
          <a:p>
            <a:r>
              <a:rPr lang="ko-KR" altLang="en-US" sz="1200" dirty="0">
                <a:latin typeface="+mn-ea"/>
                <a:ea typeface="+mn-ea"/>
              </a:rPr>
              <a:t>   </a:t>
            </a:r>
            <a:r>
              <a:rPr lang="ko-KR" altLang="en-US" sz="1200" dirty="0" err="1">
                <a:latin typeface="+mn-ea"/>
                <a:ea typeface="+mn-ea"/>
              </a:rPr>
              <a:t>성된다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u="sng" dirty="0">
                <a:latin typeface="+mn-ea"/>
                <a:ea typeface="+mn-ea"/>
              </a:rPr>
              <a:t>자동생성번호의 </a:t>
            </a:r>
            <a:r>
              <a:rPr lang="ko-KR" altLang="en-US" sz="1200" u="sng" dirty="0" err="1">
                <a:latin typeface="+mn-ea"/>
                <a:ea typeface="+mn-ea"/>
              </a:rPr>
              <a:t>필드명은</a:t>
            </a:r>
            <a:r>
              <a:rPr lang="ko-KR" altLang="en-US" sz="1200" u="sng" dirty="0">
                <a:latin typeface="+mn-ea"/>
                <a:ea typeface="+mn-ea"/>
              </a:rPr>
              <a:t> </a:t>
            </a:r>
            <a:r>
              <a:rPr lang="en-US" sz="1200" u="sng" dirty="0" err="1">
                <a:latin typeface="+mn-ea"/>
                <a:ea typeface="+mn-ea"/>
              </a:rPr>
              <a:t>rownum</a:t>
            </a:r>
            <a:r>
              <a:rPr lang="en-US" sz="1200" u="sng" dirty="0">
                <a:latin typeface="+mn-ea"/>
                <a:ea typeface="+mn-ea"/>
              </a:rPr>
              <a:t> </a:t>
            </a:r>
            <a:r>
              <a:rPr lang="ko-KR" altLang="en-US" sz="1200" u="sng" dirty="0">
                <a:latin typeface="+mn-ea"/>
                <a:ea typeface="+mn-ea"/>
              </a:rPr>
              <a:t>이다</a:t>
            </a:r>
            <a:r>
              <a:rPr lang="en-US" altLang="ko-KR" sz="1200" u="sng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다음의 예로 좀더 자세히 살펴보자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 </a:t>
            </a:r>
          </a:p>
          <a:p>
            <a:r>
              <a:rPr lang="ko-KR" altLang="en-US" sz="1200" dirty="0">
                <a:latin typeface="+mn-ea"/>
                <a:ea typeface="+mn-ea"/>
              </a:rPr>
              <a:t>예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</a:p>
          <a:p>
            <a:r>
              <a:rPr lang="en-US" altLang="ko-KR" sz="1200" dirty="0">
                <a:latin typeface="+mn-ea"/>
                <a:ea typeface="+mn-ea"/>
              </a:rPr>
              <a:t>    </a:t>
            </a:r>
            <a:r>
              <a:rPr lang="ko-KR" altLang="en-US" sz="1200" dirty="0" err="1">
                <a:latin typeface="+mn-ea"/>
                <a:ea typeface="+mn-ea"/>
              </a:rPr>
              <a:t>첫번째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10</a:t>
            </a:r>
            <a:r>
              <a:rPr lang="ko-KR" altLang="en-US" sz="1200" dirty="0">
                <a:latin typeface="+mn-ea"/>
                <a:ea typeface="+mn-ea"/>
              </a:rPr>
              <a:t>개 까지만 보여 주시오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      </a:t>
            </a:r>
            <a:r>
              <a:rPr lang="en-US" sz="1200" b="1" dirty="0" err="1">
                <a:latin typeface="+mn-ea"/>
                <a:ea typeface="+mn-ea"/>
              </a:rPr>
              <a:t>Mysql</a:t>
            </a:r>
            <a:r>
              <a:rPr lang="en-US" sz="1200" dirty="0">
                <a:latin typeface="+mn-ea"/>
                <a:ea typeface="+mn-ea"/>
              </a:rPr>
              <a:t> =&gt; select *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 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 limit 10;</a:t>
            </a:r>
          </a:p>
          <a:p>
            <a:r>
              <a:rPr lang="en-US" sz="1200" dirty="0">
                <a:latin typeface="+mn-ea"/>
                <a:ea typeface="+mn-ea"/>
              </a:rPr>
              <a:t>      </a:t>
            </a:r>
            <a:r>
              <a:rPr lang="en-US" sz="1200" b="1" dirty="0">
                <a:latin typeface="+mn-ea"/>
                <a:ea typeface="+mn-ea"/>
              </a:rPr>
              <a:t>Oracle </a:t>
            </a:r>
            <a:r>
              <a:rPr lang="en-US" sz="1200" dirty="0">
                <a:latin typeface="+mn-ea"/>
                <a:ea typeface="+mn-ea"/>
              </a:rPr>
              <a:t>=&gt; select * 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from ( select *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   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 )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where </a:t>
            </a:r>
            <a:r>
              <a:rPr lang="en-US" sz="1200" dirty="0" err="1">
                <a:latin typeface="+mn-ea"/>
                <a:ea typeface="+mn-ea"/>
              </a:rPr>
              <a:t>rownum</a:t>
            </a:r>
            <a:r>
              <a:rPr lang="en-US" sz="1200" dirty="0">
                <a:latin typeface="+mn-ea"/>
                <a:ea typeface="+mn-ea"/>
              </a:rPr>
              <a:t> &lt;= 10;</a:t>
            </a:r>
          </a:p>
          <a:p>
            <a:r>
              <a:rPr lang="en-US" sz="1200" dirty="0">
                <a:latin typeface="+mn-ea"/>
                <a:ea typeface="+mn-ea"/>
              </a:rPr>
              <a:t> </a:t>
            </a:r>
          </a:p>
          <a:p>
            <a:r>
              <a:rPr lang="en-US" sz="1200" dirty="0">
                <a:latin typeface="+mn-ea"/>
                <a:ea typeface="+mn-ea"/>
              </a:rPr>
              <a:t>    </a:t>
            </a:r>
            <a:r>
              <a:rPr lang="ko-KR" altLang="en-US" sz="1200" dirty="0" err="1">
                <a:latin typeface="+mn-ea"/>
                <a:ea typeface="+mn-ea"/>
              </a:rPr>
              <a:t>두번째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3</a:t>
            </a:r>
            <a:r>
              <a:rPr lang="ko-KR" altLang="en-US" sz="1200" dirty="0">
                <a:latin typeface="+mn-ea"/>
                <a:ea typeface="+mn-ea"/>
              </a:rPr>
              <a:t>번째 </a:t>
            </a:r>
            <a:r>
              <a:rPr lang="ko-KR" altLang="en-US" sz="1200" dirty="0" err="1">
                <a:latin typeface="+mn-ea"/>
                <a:ea typeface="+mn-ea"/>
              </a:rPr>
              <a:t>부터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5</a:t>
            </a:r>
            <a:r>
              <a:rPr lang="ko-KR" altLang="en-US" sz="1200" dirty="0">
                <a:latin typeface="+mn-ea"/>
                <a:ea typeface="+mn-ea"/>
              </a:rPr>
              <a:t>개만 보여주시오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latin typeface="+mn-ea"/>
                <a:ea typeface="+mn-ea"/>
              </a:rPr>
              <a:t>      </a:t>
            </a:r>
            <a:r>
              <a:rPr lang="en-US" sz="1200" b="1" dirty="0" err="1">
                <a:latin typeface="+mn-ea"/>
                <a:ea typeface="+mn-ea"/>
              </a:rPr>
              <a:t>Mysql</a:t>
            </a:r>
            <a:r>
              <a:rPr lang="en-US" sz="1200" dirty="0">
                <a:latin typeface="+mn-ea"/>
                <a:ea typeface="+mn-ea"/>
              </a:rPr>
              <a:t> =&gt; select *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 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 limit 3, 5;</a:t>
            </a:r>
          </a:p>
          <a:p>
            <a:r>
              <a:rPr lang="en-US" sz="1200" dirty="0">
                <a:latin typeface="+mn-ea"/>
                <a:ea typeface="+mn-ea"/>
              </a:rPr>
              <a:t>      </a:t>
            </a:r>
            <a:r>
              <a:rPr lang="en-US" sz="1200" b="1" dirty="0">
                <a:latin typeface="+mn-ea"/>
                <a:ea typeface="+mn-ea"/>
              </a:rPr>
              <a:t>Oracle</a:t>
            </a:r>
            <a:r>
              <a:rPr lang="en-US" sz="1200" dirty="0">
                <a:latin typeface="+mn-ea"/>
                <a:ea typeface="+mn-ea"/>
              </a:rPr>
              <a:t> =&gt; select * 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from ( select * 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   from </a:t>
            </a:r>
            <a:r>
              <a:rPr lang="en-US" sz="1200" dirty="0" err="1">
                <a:latin typeface="+mn-ea"/>
                <a:ea typeface="+mn-ea"/>
              </a:rPr>
              <a:t>table_name</a:t>
            </a: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                            )</a:t>
            </a:r>
          </a:p>
          <a:p>
            <a:r>
              <a:rPr lang="en-US" sz="1200" dirty="0">
                <a:latin typeface="+mn-ea"/>
                <a:ea typeface="+mn-ea"/>
              </a:rPr>
              <a:t>                     where </a:t>
            </a:r>
            <a:r>
              <a:rPr lang="en-US" sz="1200" dirty="0" err="1">
                <a:latin typeface="+mn-ea"/>
                <a:ea typeface="+mn-ea"/>
              </a:rPr>
              <a:t>rownum</a:t>
            </a:r>
            <a:r>
              <a:rPr lang="en-US" sz="1200" dirty="0">
                <a:latin typeface="+mn-ea"/>
                <a:ea typeface="+mn-ea"/>
              </a:rPr>
              <a:t> &gt;= 3 and </a:t>
            </a:r>
            <a:r>
              <a:rPr lang="en-US" sz="1200" dirty="0" err="1">
                <a:latin typeface="+mn-ea"/>
                <a:ea typeface="+mn-ea"/>
              </a:rPr>
              <a:t>rownum</a:t>
            </a:r>
            <a:r>
              <a:rPr lang="en-US" sz="1200" dirty="0">
                <a:latin typeface="+mn-ea"/>
                <a:ea typeface="+mn-ea"/>
              </a:rPr>
              <a:t> &lt;= 8;</a:t>
            </a:r>
            <a:br>
              <a:rPr lang="en-US" sz="1200" dirty="0">
                <a:latin typeface="+mn-ea"/>
                <a:ea typeface="+mn-ea"/>
              </a:rPr>
            </a:br>
            <a:endParaRPr lang="en-US" sz="1200" dirty="0">
              <a:latin typeface="+mn-ea"/>
              <a:ea typeface="+mn-ea"/>
            </a:endParaRPr>
          </a:p>
          <a:p>
            <a:r>
              <a:rPr lang="en-US" sz="1200" dirty="0">
                <a:latin typeface="+mn-ea"/>
                <a:ea typeface="+mn-ea"/>
              </a:rPr>
              <a:t>=&gt; </a:t>
            </a:r>
            <a:r>
              <a:rPr lang="en-US" altLang="ko-KR" sz="1200" dirty="0"/>
              <a:t>where </a:t>
            </a:r>
            <a:r>
              <a:rPr lang="en-US" altLang="ko-KR" sz="1200" dirty="0" err="1"/>
              <a:t>rownum</a:t>
            </a:r>
            <a:r>
              <a:rPr lang="en-US" altLang="ko-KR" sz="1200" dirty="0"/>
              <a:t> between 1 and 10 ;</a:t>
            </a:r>
            <a:endParaRPr 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marL="171450" indent="-171450" eaLnBrk="1" latinLnBrk="1" hangingPunct="1">
              <a:buFont typeface="Symbol" panose="05050102010706020507" pitchFamily="18" charset="2"/>
              <a:buChar char="Þ"/>
              <a:defRPr/>
            </a:pPr>
            <a:endParaRPr kumimoji="0" lang="ko-KR" alt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10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ROW_NUMBER() , </a:t>
            </a:r>
            <a:r>
              <a:rPr kumimoji="0" lang="en-US" altLang="ko-KR" sz="1200" b="1" dirty="0" err="1">
                <a:latin typeface="+mn-ea"/>
                <a:ea typeface="+mn-ea"/>
              </a:rPr>
              <a:t>rownum</a:t>
            </a:r>
            <a:endParaRPr kumimoji="0"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 err="1">
                <a:latin typeface="+mn-ea"/>
                <a:ea typeface="+mn-ea"/>
              </a:rPr>
              <a:t>오라클에서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1</a:t>
            </a:r>
            <a:r>
              <a:rPr kumimoji="0" lang="ko-KR" altLang="en-US" sz="1200" dirty="0">
                <a:latin typeface="+mn-ea"/>
                <a:ea typeface="+mn-ea"/>
              </a:rPr>
              <a:t>번의 </a:t>
            </a:r>
            <a:r>
              <a:rPr kumimoji="0" lang="en-US" altLang="ko-KR" sz="1200" dirty="0">
                <a:latin typeface="+mn-ea"/>
                <a:ea typeface="+mn-ea"/>
              </a:rPr>
              <a:t>select </a:t>
            </a:r>
            <a:r>
              <a:rPr kumimoji="0" lang="ko-KR" altLang="en-US" sz="1200" dirty="0">
                <a:latin typeface="+mn-ea"/>
                <a:ea typeface="+mn-ea"/>
              </a:rPr>
              <a:t>구문이 실행되면 해당구문에 자동으로 </a:t>
            </a:r>
            <a:r>
              <a:rPr kumimoji="0" lang="en-US" altLang="ko-KR" sz="1200" dirty="0">
                <a:latin typeface="+mn-ea"/>
                <a:ea typeface="+mn-ea"/>
              </a:rPr>
              <a:t>1 row</a:t>
            </a:r>
            <a:r>
              <a:rPr kumimoji="0" lang="ko-KR" altLang="en-US" sz="1200" dirty="0">
                <a:latin typeface="+mn-ea"/>
                <a:ea typeface="+mn-ea"/>
              </a:rPr>
              <a:t>당 </a:t>
            </a:r>
            <a:r>
              <a:rPr kumimoji="0" lang="en-US" altLang="ko-KR" sz="1200" dirty="0">
                <a:latin typeface="+mn-ea"/>
                <a:ea typeface="+mn-ea"/>
              </a:rPr>
              <a:t>1</a:t>
            </a:r>
            <a:r>
              <a:rPr kumimoji="0" lang="ko-KR" altLang="en-US" sz="1200" dirty="0">
                <a:latin typeface="+mn-ea"/>
                <a:ea typeface="+mn-ea"/>
              </a:rPr>
              <a:t>개의 번호가 자동으로 생성되며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    이 자동생성번호의 </a:t>
            </a:r>
            <a:r>
              <a:rPr kumimoji="0" lang="ko-KR" altLang="en-US" sz="1200" dirty="0" err="1">
                <a:latin typeface="+mn-ea"/>
                <a:ea typeface="+mn-ea"/>
              </a:rPr>
              <a:t>필드명이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latin typeface="+mn-ea"/>
                <a:ea typeface="+mn-ea"/>
              </a:rPr>
              <a:t>rownum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이다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 err="1">
                <a:latin typeface="+mn-ea"/>
                <a:ea typeface="+mn-ea"/>
              </a:rPr>
              <a:t>필그명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 err="1">
                <a:latin typeface="+mn-ea"/>
                <a:ea typeface="+mn-ea"/>
              </a:rPr>
              <a:t>r</a:t>
            </a:r>
            <a:r>
              <a:rPr kumimoji="0" lang="en-US" altLang="ko-KR" sz="1200" dirty="0" err="1">
                <a:latin typeface="+mn-ea"/>
              </a:rPr>
              <a:t>ownum</a:t>
            </a:r>
            <a:r>
              <a:rPr kumimoji="0" lang="en-US" altLang="ko-KR" sz="1200" dirty="0">
                <a:latin typeface="+mn-ea"/>
              </a:rPr>
              <a:t>  </a:t>
            </a:r>
            <a:r>
              <a:rPr kumimoji="0" lang="ko-KR" altLang="en-US" sz="1200" dirty="0">
                <a:latin typeface="+mn-ea"/>
              </a:rPr>
              <a:t>또는</a:t>
            </a:r>
            <a:r>
              <a:rPr kumimoji="0" lang="en-US" altLang="ko-KR" sz="1200" dirty="0">
                <a:latin typeface="+mn-ea"/>
              </a:rPr>
              <a:t> ROW_NUMBER()  </a:t>
            </a:r>
            <a:r>
              <a:rPr kumimoji="0" lang="ko-KR" altLang="en-US" sz="1200" dirty="0">
                <a:latin typeface="+mn-ea"/>
              </a:rPr>
              <a:t>함수를 사용하면 출력 가능</a:t>
            </a:r>
            <a:r>
              <a:rPr kumimoji="0" lang="en-US" altLang="ko-KR" sz="1200" dirty="0">
                <a:latin typeface="+mn-ea"/>
              </a:rPr>
              <a:t>.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OVER()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dirty="0">
                <a:latin typeface="+mn-ea"/>
                <a:ea typeface="+mn-ea"/>
              </a:rPr>
              <a:t>ORDER BY, GROUP BY </a:t>
            </a:r>
            <a:r>
              <a:rPr lang="ko-KR" altLang="en-US" sz="1200" dirty="0" err="1">
                <a:latin typeface="+mn-ea"/>
                <a:ea typeface="+mn-ea"/>
              </a:rPr>
              <a:t>서브퀘리</a:t>
            </a:r>
            <a:r>
              <a:rPr lang="ko-KR" altLang="en-US" sz="1200" dirty="0">
                <a:latin typeface="+mn-ea"/>
                <a:ea typeface="+mn-ea"/>
              </a:rPr>
              <a:t> 를 개선하기 위해 나온 함수</a:t>
            </a:r>
            <a:endParaRPr lang="en-US" altLang="ko-KR" sz="1200" dirty="0">
              <a:latin typeface="+mn-ea"/>
              <a:ea typeface="+mn-ea"/>
            </a:endParaRPr>
          </a:p>
          <a:p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&lt;select id="</a:t>
            </a:r>
            <a:r>
              <a:rPr kumimoji="0" lang="en-US" altLang="ko-KR" sz="1400" b="1" dirty="0" err="1">
                <a:solidFill>
                  <a:srgbClr val="00CC99"/>
                </a:solidFill>
                <a:latin typeface="+mn-ea"/>
                <a:ea typeface="+mn-ea"/>
              </a:rPr>
              <a:t>pageBoardList</a:t>
            </a:r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" </a:t>
            </a:r>
            <a:r>
              <a:rPr kumimoji="0" lang="en-US" altLang="ko-KR" sz="1400" b="1" dirty="0" err="1">
                <a:solidFill>
                  <a:srgbClr val="00CC99"/>
                </a:solidFill>
                <a:latin typeface="+mn-ea"/>
                <a:ea typeface="+mn-ea"/>
              </a:rPr>
              <a:t>resultType</a:t>
            </a:r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="</a:t>
            </a:r>
            <a:r>
              <a:rPr kumimoji="0" lang="en-US" altLang="ko-KR" sz="1400" b="1" dirty="0" err="1">
                <a:solidFill>
                  <a:srgbClr val="00CC99"/>
                </a:solidFill>
                <a:latin typeface="+mn-ea"/>
                <a:ea typeface="+mn-ea"/>
              </a:rPr>
              <a:t>vo.BoardVO</a:t>
            </a:r>
            <a:r>
              <a:rPr kumimoji="0" lang="en-US" altLang="ko-KR" sz="1400" b="1" dirty="0">
                <a:solidFill>
                  <a:srgbClr val="00CC99"/>
                </a:solidFill>
                <a:latin typeface="+mn-ea"/>
                <a:ea typeface="+mn-ea"/>
              </a:rPr>
              <a:t>"&gt;</a:t>
            </a:r>
          </a:p>
          <a:p>
            <a:r>
              <a:rPr kumimoji="0" lang="en-US" altLang="ko-KR" sz="1400" dirty="0">
                <a:latin typeface="+mn-ea"/>
                <a:ea typeface="+mn-ea"/>
              </a:rPr>
              <a:t>       select * from </a:t>
            </a:r>
          </a:p>
          <a:p>
            <a:r>
              <a:rPr kumimoji="0" lang="en-US" altLang="ko-KR" sz="1400" dirty="0">
                <a:latin typeface="+mn-ea"/>
                <a:ea typeface="+mn-ea"/>
              </a:rPr>
              <a:t>	(select b.* , ROW_NUMBER() OVER(order by root </a:t>
            </a:r>
            <a:r>
              <a:rPr kumimoji="0" lang="en-US" altLang="ko-KR" sz="1400" dirty="0" err="1">
                <a:latin typeface="+mn-ea"/>
                <a:ea typeface="+mn-ea"/>
              </a:rPr>
              <a:t>desc</a:t>
            </a:r>
            <a:r>
              <a:rPr kumimoji="0" lang="en-US" altLang="ko-KR" sz="1400" dirty="0">
                <a:latin typeface="+mn-ea"/>
                <a:ea typeface="+mn-ea"/>
              </a:rPr>
              <a:t>, step </a:t>
            </a:r>
            <a:r>
              <a:rPr kumimoji="0" lang="en-US" altLang="ko-KR" sz="1400" dirty="0" err="1">
                <a:latin typeface="+mn-ea"/>
                <a:ea typeface="+mn-ea"/>
              </a:rPr>
              <a:t>asc</a:t>
            </a:r>
            <a:r>
              <a:rPr kumimoji="0" lang="en-US" altLang="ko-KR" sz="1400" dirty="0">
                <a:latin typeface="+mn-ea"/>
                <a:ea typeface="+mn-ea"/>
              </a:rPr>
              <a:t>) </a:t>
            </a:r>
            <a:r>
              <a:rPr kumimoji="0" lang="en-US" altLang="ko-KR" sz="1400" dirty="0" err="1">
                <a:latin typeface="+mn-ea"/>
                <a:ea typeface="+mn-ea"/>
              </a:rPr>
              <a:t>rnum</a:t>
            </a:r>
            <a:r>
              <a:rPr kumimoji="0" lang="en-US" altLang="ko-KR" sz="1400" dirty="0">
                <a:latin typeface="+mn-ea"/>
                <a:ea typeface="+mn-ea"/>
              </a:rPr>
              <a:t> from board b) </a:t>
            </a:r>
            <a:br>
              <a:rPr kumimoji="0" lang="en-US" altLang="ko-KR" sz="1400" dirty="0">
                <a:latin typeface="+mn-ea"/>
                <a:ea typeface="+mn-ea"/>
              </a:rPr>
            </a:br>
            <a:r>
              <a:rPr kumimoji="0" lang="en-US" altLang="ko-KR" sz="1400" dirty="0">
                <a:latin typeface="+mn-ea"/>
                <a:ea typeface="+mn-ea"/>
              </a:rPr>
              <a:t>	where </a:t>
            </a:r>
            <a:r>
              <a:rPr kumimoji="0" lang="en-US" altLang="ko-KR" sz="1400" dirty="0" err="1">
                <a:latin typeface="+mn-ea"/>
                <a:ea typeface="+mn-ea"/>
              </a:rPr>
              <a:t>rnum</a:t>
            </a:r>
            <a:r>
              <a:rPr kumimoji="0" lang="en-US" altLang="ko-KR" sz="1400" dirty="0">
                <a:latin typeface="+mn-ea"/>
                <a:ea typeface="+mn-ea"/>
              </a:rPr>
              <a:t> between #{</a:t>
            </a:r>
            <a:r>
              <a:rPr kumimoji="0" lang="en-US" altLang="ko-KR" sz="1400" dirty="0" err="1">
                <a:latin typeface="+mn-ea"/>
                <a:ea typeface="+mn-ea"/>
              </a:rPr>
              <a:t>sno</a:t>
            </a:r>
            <a:r>
              <a:rPr kumimoji="0" lang="en-US" altLang="ko-KR" sz="1400" dirty="0">
                <a:latin typeface="+mn-ea"/>
                <a:ea typeface="+mn-ea"/>
              </a:rPr>
              <a:t>} and #{</a:t>
            </a:r>
            <a:r>
              <a:rPr kumimoji="0" lang="en-US" altLang="ko-KR" sz="1400" dirty="0" err="1">
                <a:latin typeface="+mn-ea"/>
                <a:ea typeface="+mn-ea"/>
              </a:rPr>
              <a:t>eno</a:t>
            </a:r>
            <a:r>
              <a:rPr kumimoji="0" lang="en-US" altLang="ko-KR" sz="1400" dirty="0">
                <a:latin typeface="+mn-ea"/>
                <a:ea typeface="+mn-ea"/>
              </a:rPr>
              <a:t>}</a:t>
            </a:r>
          </a:p>
          <a:p>
            <a:r>
              <a:rPr kumimoji="0" lang="en-US" altLang="ko-KR" sz="1400" b="1" dirty="0">
                <a:solidFill>
                  <a:srgbClr val="00CC66"/>
                </a:solidFill>
                <a:latin typeface="+mn-ea"/>
                <a:ea typeface="+mn-ea"/>
              </a:rPr>
              <a:t>&lt;/select&gt;</a:t>
            </a:r>
          </a:p>
          <a:p>
            <a:endParaRPr kumimoji="0" lang="en-US" altLang="ko-KR" sz="1400" b="1" dirty="0">
              <a:solidFill>
                <a:srgbClr val="00CC66"/>
              </a:solidFill>
              <a:latin typeface="+mn-ea"/>
              <a:ea typeface="+mn-ea"/>
            </a:endParaRPr>
          </a:p>
          <a:p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*** Row </a:t>
            </a:r>
            <a:r>
              <a: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개수 제한에도 이용 </a:t>
            </a:r>
            <a:endParaRPr kumimoji="0" lang="en-US" altLang="ko-KR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=&gt; board</a:t>
            </a:r>
            <a:r>
              <a: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 에서 가장 최근 자료</a:t>
            </a:r>
            <a:r>
              <a:rPr kumimoji="0"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 2</a:t>
            </a:r>
            <a:r>
              <a: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rPr>
              <a:t>개만 출력 하기</a:t>
            </a:r>
            <a:endParaRPr kumimoji="0" lang="en-US" altLang="ko-KR" sz="1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   </a:t>
            </a:r>
            <a:r>
              <a:rPr kumimoji="0" lang="en-US" altLang="ko-KR" sz="1200" b="1" dirty="0">
                <a:latin typeface="+mn-ea"/>
                <a:ea typeface="+mn-ea"/>
              </a:rPr>
              <a:t>&lt;![CDATA[ </a:t>
            </a:r>
            <a:r>
              <a:rPr kumimoji="0" lang="en-US" altLang="ko-KR" sz="1200" dirty="0">
                <a:latin typeface="+mn-ea"/>
              </a:rPr>
              <a:t>select * from </a:t>
            </a:r>
          </a:p>
          <a:p>
            <a:r>
              <a:rPr kumimoji="0" lang="en-US" altLang="ko-KR" sz="1200" dirty="0">
                <a:latin typeface="+mn-ea"/>
              </a:rPr>
              <a:t>	(select b.* , ROW_NUMBER() OVER(order by </a:t>
            </a:r>
            <a:r>
              <a:rPr kumimoji="0" lang="en-US" altLang="ko-KR" sz="1200" dirty="0" err="1">
                <a:latin typeface="+mn-ea"/>
              </a:rPr>
              <a:t>regdate</a:t>
            </a:r>
            <a:r>
              <a:rPr kumimoji="0" lang="en-US" altLang="ko-KR" sz="1200" dirty="0">
                <a:latin typeface="+mn-ea"/>
              </a:rPr>
              <a:t> </a:t>
            </a:r>
            <a:r>
              <a:rPr kumimoji="0" lang="en-US" altLang="ko-KR" sz="1200" dirty="0" err="1">
                <a:latin typeface="+mn-ea"/>
              </a:rPr>
              <a:t>desc</a:t>
            </a:r>
            <a:r>
              <a:rPr kumimoji="0" lang="en-US" altLang="ko-KR" sz="1200" dirty="0">
                <a:latin typeface="+mn-ea"/>
              </a:rPr>
              <a:t>) </a:t>
            </a:r>
            <a:r>
              <a:rPr kumimoji="0" lang="en-US" altLang="ko-KR" sz="1200" dirty="0" err="1">
                <a:latin typeface="+mn-ea"/>
              </a:rPr>
              <a:t>rnum</a:t>
            </a:r>
            <a:r>
              <a:rPr kumimoji="0" lang="en-US" altLang="ko-KR" sz="1200" dirty="0">
                <a:latin typeface="+mn-ea"/>
              </a:rPr>
              <a:t> from board b) </a:t>
            </a:r>
            <a:br>
              <a:rPr kumimoji="0" lang="en-US" altLang="ko-KR" sz="1200" dirty="0">
                <a:latin typeface="+mn-ea"/>
              </a:rPr>
            </a:br>
            <a:r>
              <a:rPr kumimoji="0" lang="en-US" altLang="ko-KR" sz="1200" dirty="0">
                <a:latin typeface="+mn-ea"/>
              </a:rPr>
              <a:t>	where </a:t>
            </a:r>
            <a:r>
              <a:rPr kumimoji="0" lang="en-US" altLang="ko-KR" sz="1200" dirty="0" err="1">
                <a:latin typeface="+mn-ea"/>
              </a:rPr>
              <a:t>rnum</a:t>
            </a:r>
            <a:r>
              <a:rPr kumimoji="0" lang="en-US" altLang="ko-KR" sz="1200" dirty="0">
                <a:latin typeface="+mn-ea"/>
              </a:rPr>
              <a:t> &lt; 2  </a:t>
            </a:r>
            <a:r>
              <a:rPr kumimoji="0" lang="en-US" altLang="ko-KR" sz="1200" b="1" dirty="0">
                <a:latin typeface="+mn-ea"/>
              </a:rPr>
              <a:t>]]&gt;</a:t>
            </a:r>
            <a:endParaRPr kumimoji="0" lang="en-US" altLang="ko-KR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72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3719"/>
            <a:ext cx="8715375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$,   #</a:t>
            </a:r>
          </a:p>
          <a:p>
            <a:pPr eaLnBrk="1" latinLnBrk="1" hangingPunct="1">
              <a:defRPr/>
            </a:pPr>
            <a:endParaRPr kumimoji="0" lang="en-US" altLang="ko-KR" sz="12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=&gt; </a:t>
            </a:r>
            <a:r>
              <a:rPr kumimoji="0" lang="en-US" altLang="ko-KR" sz="1200" dirty="0">
                <a:latin typeface="+mn-ea"/>
                <a:ea typeface="+mn-ea"/>
              </a:rPr>
              <a:t>SQL</a:t>
            </a:r>
            <a:r>
              <a:rPr kumimoji="0" lang="ko-KR" altLang="en-US" sz="1200" dirty="0">
                <a:latin typeface="+mn-ea"/>
                <a:ea typeface="+mn-ea"/>
              </a:rPr>
              <a:t>의 필드와 값을 </a:t>
            </a:r>
            <a:r>
              <a:rPr kumimoji="0" lang="ko-KR" altLang="en-US" sz="1200" dirty="0" err="1">
                <a:latin typeface="+mn-ea"/>
                <a:ea typeface="+mn-ea"/>
              </a:rPr>
              <a:t>여러가지</a:t>
            </a:r>
            <a:r>
              <a:rPr kumimoji="0" lang="ko-KR" altLang="en-US" sz="1200" dirty="0">
                <a:latin typeface="+mn-ea"/>
                <a:ea typeface="+mn-ea"/>
              </a:rPr>
              <a:t> 형태 사용하기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${</a:t>
            </a:r>
            <a:r>
              <a:rPr kumimoji="0" lang="ko-KR" altLang="en-US" sz="1200" dirty="0" err="1">
                <a:latin typeface="+mn-ea"/>
                <a:ea typeface="+mn-ea"/>
              </a:rPr>
              <a:t>변수명</a:t>
            </a:r>
            <a:r>
              <a:rPr kumimoji="0" lang="en-US" altLang="ko-KR" sz="1200" dirty="0">
                <a:latin typeface="+mn-ea"/>
                <a:ea typeface="+mn-ea"/>
              </a:rPr>
              <a:t>} : VALUE =&gt; </a:t>
            </a:r>
            <a:r>
              <a:rPr kumimoji="0" lang="ko-KR" altLang="en-US" sz="1200" dirty="0">
                <a:latin typeface="+mn-ea"/>
                <a:ea typeface="+mn-ea"/>
              </a:rPr>
              <a:t>필드 표현 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#{</a:t>
            </a:r>
            <a:r>
              <a:rPr kumimoji="0" lang="ko-KR" altLang="en-US" sz="1200" dirty="0" err="1">
                <a:latin typeface="+mn-ea"/>
                <a:ea typeface="+mn-ea"/>
              </a:rPr>
              <a:t>변수명</a:t>
            </a:r>
            <a:r>
              <a:rPr kumimoji="0" lang="en-US" altLang="ko-KR" sz="1200" dirty="0">
                <a:latin typeface="+mn-ea"/>
                <a:ea typeface="+mn-ea"/>
              </a:rPr>
              <a:t>} : 'VALUE' =&gt; </a:t>
            </a:r>
            <a:r>
              <a:rPr kumimoji="0" lang="ko-KR" altLang="en-US" sz="1200" dirty="0">
                <a:latin typeface="+mn-ea"/>
                <a:ea typeface="+mn-ea"/>
              </a:rPr>
              <a:t>값 표현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select * from </a:t>
            </a:r>
            <a:r>
              <a:rPr kumimoji="0" lang="en-US" altLang="ko-KR" sz="1200" dirty="0" err="1">
                <a:latin typeface="+mn-ea"/>
                <a:ea typeface="+mn-ea"/>
              </a:rPr>
              <a:t>myhewon</a:t>
            </a:r>
            <a:r>
              <a:rPr kumimoji="0" lang="en-US" altLang="ko-KR" sz="1200" dirty="0">
                <a:latin typeface="+mn-ea"/>
                <a:ea typeface="+mn-ea"/>
              </a:rPr>
              <a:t> where ${</a:t>
            </a:r>
            <a:r>
              <a:rPr kumimoji="0" lang="en-US" altLang="ko-KR" sz="1200" dirty="0" err="1">
                <a:latin typeface="+mn-ea"/>
                <a:ea typeface="+mn-ea"/>
              </a:rPr>
              <a:t>searchMenu</a:t>
            </a:r>
            <a:r>
              <a:rPr kumimoji="0" lang="en-US" altLang="ko-KR" sz="1200" dirty="0">
                <a:latin typeface="+mn-ea"/>
                <a:ea typeface="+mn-ea"/>
              </a:rPr>
              <a:t>} like '%'||#{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}||'%'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$</a:t>
            </a:r>
            <a:r>
              <a:rPr kumimoji="0" lang="ko-KR" altLang="en-US" sz="1200" dirty="0">
                <a:latin typeface="+mn-ea"/>
                <a:ea typeface="+mn-ea"/>
              </a:rPr>
              <a:t>를 사용하여 검색하려는 필드를 표시함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#</a:t>
            </a:r>
            <a:r>
              <a:rPr kumimoji="0" lang="ko-KR" altLang="en-US" sz="1200" dirty="0">
                <a:latin typeface="+mn-ea"/>
                <a:ea typeface="+mn-ea"/>
              </a:rPr>
              <a:t>을 이용하여 검색 질의를 표시함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*** bind 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ko-KR" sz="1200" b="1" dirty="0" err="1">
                <a:solidFill>
                  <a:srgbClr val="0000FF"/>
                </a:solidFill>
                <a:latin typeface="+mn-ea"/>
                <a:ea typeface="+mn-ea"/>
              </a:rPr>
              <a:t>OGNL표현을</a:t>
            </a:r>
            <a:r>
              <a:rPr kumimoji="0" lang="ko-KR" altLang="ko-KR" sz="1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>
                <a:solidFill>
                  <a:srgbClr val="333333"/>
                </a:solidFill>
                <a:latin typeface="+mn-ea"/>
                <a:ea typeface="+mn-ea"/>
              </a:rPr>
              <a:t>사용해서 변수를 만든 뒤 컨텍스트에 바인딩한다</a:t>
            </a:r>
            <a: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. </a:t>
            </a:r>
            <a:b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</a:br>
            <a: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     </a:t>
            </a:r>
            <a:r>
              <a:rPr kumimoji="0" lang="ko-KR" altLang="en-US" sz="1200" dirty="0">
                <a:solidFill>
                  <a:srgbClr val="333333"/>
                </a:solidFill>
                <a:latin typeface="+mn-ea"/>
                <a:ea typeface="+mn-ea"/>
              </a:rPr>
              <a:t>즉</a:t>
            </a:r>
            <a:r>
              <a:rPr kumimoji="0" lang="en-US" altLang="ko-KR" sz="1200" dirty="0">
                <a:solidFill>
                  <a:srgbClr val="333333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>
                <a:latin typeface="+mn-ea"/>
                <a:ea typeface="+mn-ea"/>
              </a:rPr>
              <a:t>외부에서 전달된 </a:t>
            </a:r>
            <a:r>
              <a:rPr kumimoji="0" lang="ko-KR" altLang="en-US" sz="1200" dirty="0" err="1">
                <a:latin typeface="+mn-ea"/>
                <a:ea typeface="+mn-ea"/>
              </a:rPr>
              <a:t>파라미터를</a:t>
            </a:r>
            <a:r>
              <a:rPr kumimoji="0" lang="ko-KR" altLang="en-US" sz="1200" dirty="0">
                <a:latin typeface="+mn-ea"/>
                <a:ea typeface="+mn-ea"/>
              </a:rPr>
              <a:t> 이용하여 변수 생성하는 </a:t>
            </a:r>
            <a:r>
              <a:rPr kumimoji="0" lang="ko-KR" altLang="en-US" sz="1200" dirty="0" err="1">
                <a:latin typeface="+mn-ea"/>
                <a:ea typeface="+mn-ea"/>
              </a:rPr>
              <a:t>엘리먼트</a:t>
            </a: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endParaRPr kumimoji="0" lang="ko-KR" altLang="en-US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	</a:t>
            </a:r>
            <a:r>
              <a:rPr kumimoji="0" lang="en-US" altLang="ko-KR" sz="1200" dirty="0">
                <a:latin typeface="+mn-ea"/>
                <a:ea typeface="+mn-ea"/>
              </a:rPr>
              <a:t>&lt;bind name="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" value="'%'+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+'%'"/&gt; </a:t>
            </a:r>
          </a:p>
          <a:p>
            <a:pPr lvl="0"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	  select * from </a:t>
            </a:r>
            <a:r>
              <a:rPr kumimoji="0" lang="en-US" altLang="ko-KR" sz="1200" dirty="0" err="1">
                <a:latin typeface="+mn-ea"/>
                <a:ea typeface="+mn-ea"/>
              </a:rPr>
              <a:t>myhewon</a:t>
            </a:r>
            <a:r>
              <a:rPr kumimoji="0" lang="en-US" altLang="ko-KR" sz="1200" dirty="0">
                <a:latin typeface="+mn-ea"/>
                <a:ea typeface="+mn-ea"/>
              </a:rPr>
              <a:t> where ${</a:t>
            </a:r>
            <a:r>
              <a:rPr kumimoji="0" lang="en-US" altLang="ko-KR" sz="1200" dirty="0" err="1">
                <a:latin typeface="+mn-ea"/>
                <a:ea typeface="+mn-ea"/>
              </a:rPr>
              <a:t>searchMenu</a:t>
            </a:r>
            <a:r>
              <a:rPr kumimoji="0" lang="en-US" altLang="ko-KR" sz="1200" dirty="0">
                <a:latin typeface="+mn-ea"/>
                <a:ea typeface="+mn-ea"/>
              </a:rPr>
              <a:t>} like #{</a:t>
            </a:r>
            <a:r>
              <a:rPr kumimoji="0" lang="en-US" altLang="ko-KR" sz="1200" dirty="0" err="1">
                <a:latin typeface="+mn-ea"/>
                <a:ea typeface="+mn-ea"/>
              </a:rPr>
              <a:t>searchValue</a:t>
            </a:r>
            <a:r>
              <a:rPr kumimoji="0" lang="en-US" altLang="ko-KR" sz="1200" dirty="0">
                <a:latin typeface="+mn-ea"/>
                <a:ea typeface="+mn-ea"/>
              </a:rPr>
              <a:t>}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 	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&lt;</a:t>
            </a:r>
            <a:r>
              <a:rPr kumimoji="0" lang="ko-KR" altLang="ko-KR" sz="1200" dirty="0" err="1">
                <a:solidFill>
                  <a:srgbClr val="000088"/>
                </a:solidFill>
                <a:latin typeface="+mn-ea"/>
                <a:ea typeface="+mn-ea"/>
              </a:rPr>
              <a:t>select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id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selectBlogsLike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resultType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Blog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&gt;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latinLnBrk="1" hangingPunct="1">
              <a:defRPr/>
            </a:pPr>
            <a:r>
              <a:rPr kumimoji="0" lang="en-US" altLang="ko-KR" sz="1200" dirty="0">
                <a:solidFill>
                  <a:srgbClr val="000088"/>
                </a:solidFill>
                <a:latin typeface="+mn-ea"/>
                <a:ea typeface="+mn-ea"/>
              </a:rPr>
              <a:t>	    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&lt;</a:t>
            </a:r>
            <a:r>
              <a:rPr kumimoji="0" lang="ko-KR" altLang="ko-KR" sz="1200" dirty="0" err="1">
                <a:solidFill>
                  <a:srgbClr val="000088"/>
                </a:solidFill>
                <a:latin typeface="+mn-ea"/>
                <a:ea typeface="+mn-ea"/>
              </a:rPr>
              <a:t>bind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name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pattern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 err="1">
                <a:solidFill>
                  <a:srgbClr val="660066"/>
                </a:solidFill>
                <a:latin typeface="+mn-ea"/>
                <a:ea typeface="+mn-ea"/>
              </a:rPr>
              <a:t>value</a:t>
            </a:r>
            <a:r>
              <a:rPr kumimoji="0" lang="ko-KR" altLang="ko-KR" sz="1200" dirty="0">
                <a:solidFill>
                  <a:srgbClr val="666600"/>
                </a:solidFill>
                <a:latin typeface="+mn-ea"/>
                <a:ea typeface="+mn-ea"/>
              </a:rPr>
              <a:t>=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"'%' + _</a:t>
            </a:r>
            <a:r>
              <a:rPr kumimoji="0" lang="ko-KR" altLang="ko-KR" sz="1200" dirty="0" err="1">
                <a:solidFill>
                  <a:srgbClr val="008800"/>
                </a:solidFill>
                <a:latin typeface="+mn-ea"/>
                <a:ea typeface="+mn-ea"/>
              </a:rPr>
              <a:t>parameter.getTitle</a:t>
            </a:r>
            <a:r>
              <a:rPr kumimoji="0" lang="ko-KR" altLang="ko-KR" sz="1200" dirty="0">
                <a:solidFill>
                  <a:srgbClr val="008800"/>
                </a:solidFill>
                <a:latin typeface="+mn-ea"/>
                <a:ea typeface="+mn-ea"/>
              </a:rPr>
              <a:t>() + '%'"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/&gt;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latinLnBrk="1" hangingPunct="1">
              <a:defRPr/>
            </a:pPr>
            <a:r>
              <a:rPr kumimoji="0"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	     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SELECT * FROM BLOG WHERE </a:t>
            </a:r>
            <a:r>
              <a:rPr kumimoji="0" lang="ko-KR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title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 LIKE #{</a:t>
            </a:r>
            <a:r>
              <a:rPr kumimoji="0" lang="ko-KR" altLang="ko-KR" sz="1200" dirty="0" err="1">
                <a:solidFill>
                  <a:srgbClr val="000000"/>
                </a:solidFill>
                <a:latin typeface="+mn-ea"/>
                <a:ea typeface="+mn-ea"/>
              </a:rPr>
              <a:t>pattern</a:t>
            </a:r>
            <a:r>
              <a:rPr kumimoji="0" lang="ko-KR" altLang="ko-KR" sz="1200" dirty="0">
                <a:solidFill>
                  <a:srgbClr val="000000"/>
                </a:solidFill>
                <a:latin typeface="+mn-ea"/>
                <a:ea typeface="+mn-ea"/>
              </a:rPr>
              <a:t>} </a:t>
            </a:r>
            <a:endParaRPr kumimoji="0"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1" latinLnBrk="1" hangingPunct="1">
              <a:defRPr/>
            </a:pPr>
            <a:r>
              <a:rPr kumimoji="0" lang="en-US" altLang="ko-KR" sz="1200" dirty="0">
                <a:solidFill>
                  <a:srgbClr val="000088"/>
                </a:solidFill>
                <a:latin typeface="+mn-ea"/>
                <a:ea typeface="+mn-ea"/>
              </a:rPr>
              <a:t>	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&lt;/</a:t>
            </a:r>
            <a:r>
              <a:rPr kumimoji="0" lang="ko-KR" altLang="ko-KR" sz="1200" dirty="0" err="1">
                <a:solidFill>
                  <a:srgbClr val="000088"/>
                </a:solidFill>
                <a:latin typeface="+mn-ea"/>
                <a:ea typeface="+mn-ea"/>
              </a:rPr>
              <a:t>select</a:t>
            </a:r>
            <a:r>
              <a:rPr kumimoji="0" lang="ko-KR" altLang="ko-KR" sz="1200" dirty="0">
                <a:solidFill>
                  <a:srgbClr val="000088"/>
                </a:solidFill>
                <a:latin typeface="+mn-ea"/>
                <a:ea typeface="+mn-ea"/>
              </a:rPr>
              <a:t>&gt;</a:t>
            </a:r>
            <a:endParaRPr kumimoji="0" lang="ko-KR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/>
            </a:r>
            <a:br>
              <a:rPr kumimoji="0" lang="en-US" altLang="ko-KR" sz="1200" dirty="0">
                <a:latin typeface="+mn-ea"/>
                <a:ea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=&gt; bind</a:t>
            </a:r>
            <a:r>
              <a:rPr kumimoji="0" lang="ko-KR" altLang="en-US" sz="1200" dirty="0">
                <a:latin typeface="+mn-ea"/>
                <a:ea typeface="+mn-ea"/>
              </a:rPr>
              <a:t>를 사용하여 </a:t>
            </a:r>
            <a:r>
              <a:rPr kumimoji="0" lang="ko-KR" altLang="en-US" sz="1200" dirty="0" err="1">
                <a:latin typeface="+mn-ea"/>
                <a:ea typeface="+mn-ea"/>
              </a:rPr>
              <a:t>파라미터에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'%'</a:t>
            </a:r>
            <a:r>
              <a:rPr kumimoji="0" lang="ko-KR" altLang="en-US" sz="1200" dirty="0">
                <a:latin typeface="+mn-ea"/>
                <a:ea typeface="+mn-ea"/>
              </a:rPr>
              <a:t>를 붙여서 </a:t>
            </a:r>
            <a:r>
              <a:rPr kumimoji="0" lang="ko-KR" altLang="en-US" sz="1200" dirty="0" err="1">
                <a:latin typeface="+mn-ea"/>
                <a:ea typeface="+mn-ea"/>
              </a:rPr>
              <a:t>사용가능함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*** </a:t>
            </a:r>
            <a:r>
              <a:rPr kumimoji="0" lang="en-US" altLang="ko-KR" sz="1200" dirty="0" err="1">
                <a:latin typeface="+mn-ea"/>
                <a:ea typeface="+mn-ea"/>
              </a:rPr>
              <a:t>MyBatis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OGNL ( Object Graph Navigation Language :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객체에 접근하기 위한 언어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kumimoji="0" lang="en-US" altLang="ko-KR" sz="1200" dirty="0" err="1">
                <a:latin typeface="+mn-ea"/>
                <a:ea typeface="+mn-ea"/>
              </a:rPr>
              <a:t>MyBatis</a:t>
            </a:r>
            <a:r>
              <a:rPr kumimoji="0" lang="ko-KR" altLang="en-US" sz="1200" dirty="0">
                <a:latin typeface="+mn-ea"/>
                <a:ea typeface="+mn-ea"/>
              </a:rPr>
              <a:t>는 </a:t>
            </a:r>
            <a:r>
              <a:rPr kumimoji="0" lang="en-US" altLang="ko-KR" sz="1200" dirty="0">
                <a:latin typeface="+mn-ea"/>
                <a:ea typeface="+mn-ea"/>
              </a:rPr>
              <a:t>XML element</a:t>
            </a:r>
            <a:r>
              <a:rPr kumimoji="0" lang="ko-KR" altLang="en-US" sz="1200" dirty="0">
                <a:latin typeface="+mn-ea"/>
                <a:ea typeface="+mn-ea"/>
              </a:rPr>
              <a:t>를 줄이고 다양한 조건을 처리하기 위해 </a:t>
            </a:r>
            <a:r>
              <a:rPr kumimoji="0" lang="en-US" altLang="ko-KR" sz="1200" dirty="0">
                <a:latin typeface="+mn-ea"/>
                <a:ea typeface="+mn-ea"/>
              </a:rPr>
              <a:t>OGNL </a:t>
            </a:r>
            <a:r>
              <a:rPr kumimoji="0" lang="ko-KR" altLang="en-US" sz="1200" dirty="0">
                <a:latin typeface="+mn-ea"/>
                <a:ea typeface="+mn-ea"/>
              </a:rPr>
              <a:t>표현식을 사용</a:t>
            </a:r>
            <a:r>
              <a:rPr kumimoji="0" lang="en-US" altLang="ko-KR" sz="1200" dirty="0">
                <a:latin typeface="+mn-ea"/>
                <a:ea typeface="+mn-ea"/>
              </a:rPr>
              <a:t>.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(</a:t>
            </a:r>
            <a:r>
              <a:rPr kumimoji="0" lang="en-US" altLang="ko-KR" sz="1200" dirty="0" err="1">
                <a:latin typeface="+mn-ea"/>
                <a:ea typeface="+mn-ea"/>
              </a:rPr>
              <a:t>jsp</a:t>
            </a:r>
            <a:r>
              <a:rPr kumimoji="0" lang="ko-KR" altLang="en-US" sz="1200" dirty="0">
                <a:latin typeface="+mn-ea"/>
                <a:ea typeface="+mn-ea"/>
              </a:rPr>
              <a:t>에서 주로 사용하는 </a:t>
            </a:r>
            <a:r>
              <a:rPr kumimoji="0" lang="en-US" altLang="ko-KR" sz="1200" dirty="0">
                <a:latin typeface="+mn-ea"/>
                <a:ea typeface="+mn-ea"/>
              </a:rPr>
              <a:t>JSTL </a:t>
            </a:r>
            <a:r>
              <a:rPr kumimoji="0" lang="ko-KR" altLang="en-US" sz="1200" dirty="0">
                <a:latin typeface="+mn-ea"/>
                <a:ea typeface="+mn-ea"/>
              </a:rPr>
              <a:t>표현식이 </a:t>
            </a:r>
            <a:r>
              <a:rPr kumimoji="0" lang="en-US" altLang="ko-KR" sz="1200" dirty="0">
                <a:latin typeface="+mn-ea"/>
                <a:ea typeface="+mn-ea"/>
              </a:rPr>
              <a:t>OGNL</a:t>
            </a:r>
            <a:r>
              <a:rPr kumimoji="0" lang="ko-KR" altLang="en-US" sz="1200" dirty="0">
                <a:latin typeface="+mn-ea"/>
                <a:ea typeface="+mn-ea"/>
              </a:rPr>
              <a:t>이기 때문에 이를 사용하던 개발자는 </a:t>
            </a:r>
            <a:r>
              <a:rPr kumimoji="0" lang="en-US" altLang="ko-KR" sz="1200" dirty="0" err="1">
                <a:latin typeface="+mn-ea"/>
                <a:ea typeface="+mn-ea"/>
              </a:rPr>
              <a:t>MyBatis</a:t>
            </a:r>
            <a:r>
              <a:rPr kumimoji="0" lang="ko-KR" altLang="en-US" sz="1200" dirty="0">
                <a:latin typeface="+mn-ea"/>
                <a:ea typeface="+mn-ea"/>
              </a:rPr>
              <a:t>의 </a:t>
            </a:r>
            <a:r>
              <a:rPr kumimoji="0" lang="ko-KR" altLang="en-US" sz="1200" dirty="0" err="1">
                <a:latin typeface="+mn-ea"/>
                <a:ea typeface="+mn-ea"/>
              </a:rPr>
              <a:t>조건문에</a:t>
            </a:r>
            <a:r>
              <a:rPr kumimoji="0" lang="ko-KR" altLang="en-US" sz="1200" dirty="0">
                <a:latin typeface="+mn-ea"/>
                <a:ea typeface="+mn-ea"/>
              </a:rPr>
              <a:t> 적용하면 됨</a:t>
            </a:r>
            <a:r>
              <a:rPr kumimoji="0" lang="en-US" altLang="ko-KR" sz="1200" dirty="0">
                <a:latin typeface="+mn-ea"/>
                <a:ea typeface="+mn-ea"/>
              </a:rPr>
              <a:t>)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9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409340"/>
            <a:ext cx="871537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*** </a:t>
            </a:r>
            <a:r>
              <a:rPr lang="en-US" altLang="ko-KR" sz="1200" b="1" dirty="0" err="1">
                <a:latin typeface="+mn-ea"/>
                <a:ea typeface="+mn-ea"/>
              </a:rPr>
              <a:t>Mapper</a:t>
            </a: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ko-KR" altLang="en-US" sz="1200" b="1" dirty="0">
                <a:latin typeface="+mn-ea"/>
                <a:ea typeface="+mn-ea"/>
              </a:rPr>
              <a:t>동적 </a:t>
            </a:r>
            <a:r>
              <a:rPr lang="en-US" altLang="ko-KR" sz="1200" b="1" dirty="0">
                <a:latin typeface="+mn-ea"/>
                <a:ea typeface="+mn-ea"/>
              </a:rPr>
              <a:t>SQL </a:t>
            </a:r>
            <a:r>
              <a:rPr lang="ko-KR" altLang="en-US" sz="1200" b="1" dirty="0">
                <a:latin typeface="+mn-ea"/>
                <a:ea typeface="+mn-ea"/>
              </a:rPr>
              <a:t>구현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https://mybatis.org/mybatis-3/ko/dynamic-sql.html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hlinkClick r:id="rId3"/>
              </a:rPr>
              <a:t>https://2ham-s.tistory.com/273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  <a:p>
            <a:pPr marL="85725" indent="-85725">
              <a:buFontTx/>
              <a:buChar char="-"/>
            </a:pPr>
            <a:r>
              <a:rPr lang="ko-KR" altLang="en-US" sz="1200" dirty="0" err="1">
                <a:latin typeface="+mn-ea"/>
                <a:ea typeface="+mn-ea"/>
              </a:rPr>
              <a:t>마이바티스의</a:t>
            </a:r>
            <a:r>
              <a:rPr lang="ko-KR" altLang="en-US" sz="1200" dirty="0">
                <a:latin typeface="+mn-ea"/>
                <a:ea typeface="+mn-ea"/>
              </a:rPr>
              <a:t> 가장 강력한 기능 중 하나는 동적 </a:t>
            </a:r>
            <a:r>
              <a:rPr lang="en-US" altLang="ko-KR" sz="1200" dirty="0">
                <a:latin typeface="+mn-ea"/>
                <a:ea typeface="+mn-ea"/>
              </a:rPr>
              <a:t>SQL</a:t>
            </a:r>
            <a:r>
              <a:rPr lang="ko-KR" altLang="en-US" sz="1200" dirty="0">
                <a:latin typeface="+mn-ea"/>
                <a:ea typeface="+mn-ea"/>
              </a:rPr>
              <a:t>을 처리하는 방법이다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85725" indent="-85725">
              <a:buFontTx/>
              <a:buChar char="-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마이바티스의</a:t>
            </a:r>
            <a:r>
              <a:rPr lang="ko-KR" altLang="en-US" sz="1200" dirty="0">
                <a:latin typeface="+mn-ea"/>
                <a:ea typeface="+mn-ea"/>
              </a:rPr>
              <a:t> 이전 버전에서는 알아야 할 </a:t>
            </a:r>
            <a:r>
              <a:rPr lang="ko-KR" altLang="en-US" sz="1200" dirty="0" err="1">
                <a:latin typeface="+mn-ea"/>
                <a:ea typeface="+mn-ea"/>
              </a:rPr>
              <a:t>엘리먼트가</a:t>
            </a:r>
            <a:r>
              <a:rPr lang="ko-KR" altLang="en-US" sz="1200" dirty="0">
                <a:latin typeface="+mn-ea"/>
                <a:ea typeface="+mn-ea"/>
              </a:rPr>
              <a:t> 많았지만 </a:t>
            </a:r>
            <a:r>
              <a:rPr lang="ko-KR" altLang="en-US" sz="1200" dirty="0" err="1">
                <a:latin typeface="+mn-ea"/>
                <a:ea typeface="+mn-ea"/>
              </a:rPr>
              <a:t>마이바티스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3 </a:t>
            </a:r>
            <a:r>
              <a:rPr lang="ko-KR" altLang="en-US" sz="1200" dirty="0">
                <a:latin typeface="+mn-ea"/>
                <a:ea typeface="+mn-ea"/>
              </a:rPr>
              <a:t>에서는 이를 크게 개선했고 실제 사용해야 할 엘리먼트가 반 이하로 줄었다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마이바티스의</a:t>
            </a:r>
            <a:r>
              <a:rPr lang="ko-KR" altLang="en-US" sz="1200" dirty="0">
                <a:latin typeface="+mn-ea"/>
                <a:ea typeface="+mn-ea"/>
              </a:rPr>
              <a:t> 다른 </a:t>
            </a:r>
            <a:r>
              <a:rPr lang="ko-KR" altLang="en-US" sz="1200" dirty="0" err="1">
                <a:latin typeface="+mn-ea"/>
                <a:ea typeface="+mn-ea"/>
              </a:rPr>
              <a:t>엘리먼트의</a:t>
            </a:r>
            <a:r>
              <a:rPr lang="ko-KR" altLang="en-US" sz="1200" dirty="0">
                <a:latin typeface="+mn-ea"/>
                <a:ea typeface="+mn-ea"/>
              </a:rPr>
              <a:t> 사용을 최대한 줄이기 위해 제거하기 위해 </a:t>
            </a:r>
            <a:r>
              <a:rPr lang="en-US" altLang="ko-KR" sz="1200" dirty="0">
                <a:latin typeface="+mn-ea"/>
                <a:ea typeface="+mn-ea"/>
              </a:rPr>
              <a:t>JSTL </a:t>
            </a:r>
            <a:r>
              <a:rPr lang="ko-KR" altLang="en-US" sz="1200" dirty="0">
                <a:latin typeface="+mn-ea"/>
                <a:ea typeface="+mn-ea"/>
              </a:rPr>
              <a:t>또는 </a:t>
            </a:r>
            <a:r>
              <a:rPr lang="en-US" altLang="ko-KR" sz="1200" dirty="0">
                <a:latin typeface="+mn-ea"/>
                <a:ea typeface="+mn-ea"/>
              </a:rPr>
              <a:t>XML</a:t>
            </a:r>
            <a:r>
              <a:rPr lang="ko-KR" altLang="en-US" sz="1200" dirty="0">
                <a:latin typeface="+mn-ea"/>
                <a:ea typeface="+mn-ea"/>
              </a:rPr>
              <a:t>기반의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기반의 </a:t>
            </a:r>
            <a:r>
              <a:rPr kumimoji="0" lang="en-US" altLang="ko-KR" sz="1200" dirty="0">
                <a:latin typeface="+mn-ea"/>
              </a:rPr>
              <a:t>OGNL </a:t>
            </a:r>
            <a:r>
              <a:rPr lang="ko-KR" altLang="en-US" sz="1200" dirty="0">
                <a:latin typeface="+mn-ea"/>
                <a:ea typeface="+mn-ea"/>
              </a:rPr>
              <a:t>표현식을 가져왔다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85725" indent="-85725"/>
            <a:endParaRPr lang="en-US" altLang="ko-KR" sz="1200" dirty="0">
              <a:latin typeface="+mn-ea"/>
              <a:ea typeface="+mn-ea"/>
            </a:endParaRPr>
          </a:p>
          <a:p>
            <a:r>
              <a:rPr lang="en-US" sz="1200" b="1" dirty="0">
                <a:latin typeface="+mn-ea"/>
                <a:ea typeface="+mn-ea"/>
              </a:rPr>
              <a:t>=&gt; if</a:t>
            </a:r>
          </a:p>
          <a:p>
            <a:r>
              <a:rPr lang="ko-KR" altLang="en-US" sz="1200" dirty="0">
                <a:latin typeface="+mn-ea"/>
                <a:ea typeface="+mn-ea"/>
              </a:rPr>
              <a:t>동적 </a:t>
            </a:r>
            <a:r>
              <a:rPr lang="en-US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에서 가장 공통적으로 사용되는 것으로 </a:t>
            </a:r>
            <a:r>
              <a:rPr lang="en-US" sz="1200" dirty="0">
                <a:latin typeface="+mn-ea"/>
                <a:ea typeface="+mn-ea"/>
              </a:rPr>
              <a:t>where</a:t>
            </a:r>
            <a:r>
              <a:rPr lang="ko-KR" altLang="en-US" sz="1200" dirty="0">
                <a:latin typeface="+mn-ea"/>
                <a:ea typeface="+mn-ea"/>
              </a:rPr>
              <a:t>의 일부로 포함될 수 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en-US" altLang="ko-KR" sz="1200" dirty="0">
                <a:latin typeface="+mn-ea"/>
                <a:ea typeface="+mn-ea"/>
              </a:rPr>
              <a:t>&lt;</a:t>
            </a:r>
            <a:r>
              <a:rPr lang="en-US" sz="1200" dirty="0">
                <a:latin typeface="+mn-ea"/>
                <a:ea typeface="+mn-ea"/>
              </a:rPr>
              <a:t>select id="</a:t>
            </a:r>
            <a:r>
              <a:rPr lang="en-US" sz="1200" dirty="0" err="1">
                <a:latin typeface="+mn-ea"/>
                <a:ea typeface="+mn-ea"/>
              </a:rPr>
              <a:t>findActiveBlogWithTitleLike</a:t>
            </a:r>
            <a:r>
              <a:rPr lang="en-US" sz="1200" dirty="0">
                <a:latin typeface="+mn-ea"/>
                <a:ea typeface="+mn-ea"/>
              </a:rPr>
              <a:t>" </a:t>
            </a:r>
            <a:r>
              <a:rPr lang="en-US" sz="1200" dirty="0" err="1">
                <a:latin typeface="+mn-ea"/>
                <a:ea typeface="+mn-ea"/>
              </a:rPr>
              <a:t>resultType</a:t>
            </a:r>
            <a:r>
              <a:rPr lang="en-US" sz="1200" dirty="0">
                <a:latin typeface="+mn-ea"/>
                <a:ea typeface="+mn-ea"/>
              </a:rPr>
              <a:t>="Blog"&gt;</a:t>
            </a:r>
          </a:p>
          <a:p>
            <a:r>
              <a:rPr lang="en-US" sz="1200" dirty="0">
                <a:latin typeface="+mn-ea"/>
                <a:ea typeface="+mn-ea"/>
              </a:rPr>
              <a:t>	SELECT * FROM BLOG </a:t>
            </a:r>
          </a:p>
          <a:p>
            <a:r>
              <a:rPr lang="en-US" sz="1200" dirty="0">
                <a:latin typeface="+mn-ea"/>
                <a:ea typeface="+mn-ea"/>
              </a:rPr>
              <a:t>	WHERE state = ‘ACTIVE’ </a:t>
            </a:r>
          </a:p>
          <a:p>
            <a:r>
              <a:rPr lang="en-US" sz="1200" dirty="0">
                <a:latin typeface="+mn-ea"/>
                <a:ea typeface="+mn-ea"/>
              </a:rPr>
              <a:t>	&lt;if test="title != null"&gt; AND title like #{title} &lt;/if&gt; </a:t>
            </a:r>
          </a:p>
          <a:p>
            <a:r>
              <a:rPr lang="en-US" sz="1200" dirty="0">
                <a:latin typeface="+mn-ea"/>
                <a:ea typeface="+mn-ea"/>
              </a:rPr>
              <a:t>&lt;/select&gt;</a:t>
            </a:r>
          </a:p>
          <a:p>
            <a:r>
              <a:rPr lang="en-US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문자열 </a:t>
            </a:r>
            <a:r>
              <a:rPr lang="ko-KR" altLang="en-US" sz="1200" dirty="0" err="1">
                <a:latin typeface="+mn-ea"/>
                <a:ea typeface="+mn-ea"/>
              </a:rPr>
              <a:t>비교시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&lt;if test=‘ title == “</a:t>
            </a:r>
            <a:r>
              <a:rPr lang="en-US" altLang="ko-KR" sz="1200" dirty="0" err="1">
                <a:latin typeface="+mn-ea"/>
                <a:ea typeface="+mn-ea"/>
              </a:rPr>
              <a:t>Mybatis</a:t>
            </a:r>
            <a:r>
              <a:rPr lang="en-US" altLang="ko-KR" sz="1200" dirty="0">
                <a:latin typeface="+mn-ea"/>
                <a:ea typeface="+mn-ea"/>
              </a:rPr>
              <a:t>” ’&gt; &lt;/if&gt;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( </a:t>
            </a:r>
            <a:r>
              <a:rPr lang="ko-KR" altLang="en-US" sz="1200" dirty="0">
                <a:latin typeface="+mn-ea"/>
                <a:ea typeface="+mn-ea"/>
              </a:rPr>
              <a:t>외부를</a:t>
            </a:r>
            <a:r>
              <a:rPr lang="en-US" altLang="ko-KR" sz="1200" dirty="0">
                <a:latin typeface="+mn-ea"/>
                <a:ea typeface="+mn-ea"/>
              </a:rPr>
              <a:t> ‘ </a:t>
            </a:r>
            <a:r>
              <a:rPr lang="ko-KR" altLang="en-US" sz="1200" dirty="0">
                <a:latin typeface="+mn-ea"/>
                <a:ea typeface="+mn-ea"/>
              </a:rPr>
              <a:t>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내부 문자열을 </a:t>
            </a:r>
            <a:r>
              <a:rPr lang="en-US" altLang="ko-KR" sz="1200" dirty="0">
                <a:latin typeface="+mn-ea"/>
                <a:ea typeface="+mn-ea"/>
              </a:rPr>
              <a:t>“ </a:t>
            </a:r>
            <a:r>
              <a:rPr lang="ko-KR" altLang="en-US" sz="1200" dirty="0">
                <a:latin typeface="+mn-ea"/>
                <a:ea typeface="+mn-ea"/>
              </a:rPr>
              <a:t>로 </a:t>
            </a:r>
            <a:r>
              <a:rPr lang="en-US" altLang="ko-KR" sz="1200" dirty="0">
                <a:latin typeface="+mn-ea"/>
                <a:ea typeface="+mn-ea"/>
              </a:rPr>
              <a:t>… )</a:t>
            </a:r>
            <a:r>
              <a:rPr lang="en-US" sz="1200" dirty="0">
                <a:latin typeface="+mn-ea"/>
                <a:ea typeface="+mn-ea"/>
              </a:rPr>
              <a:t>	</a:t>
            </a:r>
          </a:p>
          <a:p>
            <a:endParaRPr 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=&gt; choose, when, otherwise</a:t>
            </a:r>
          </a:p>
          <a:p>
            <a:r>
              <a:rPr lang="ko-KR" altLang="en-US" sz="1200" dirty="0">
                <a:latin typeface="+mn-ea"/>
                <a:ea typeface="+mn-ea"/>
              </a:rPr>
              <a:t>자바의 </a:t>
            </a:r>
            <a:r>
              <a:rPr lang="en-US" altLang="ko-KR" sz="1200" dirty="0">
                <a:latin typeface="+mn-ea"/>
                <a:ea typeface="+mn-ea"/>
              </a:rPr>
              <a:t>switch </a:t>
            </a:r>
            <a:r>
              <a:rPr lang="ko-KR" altLang="en-US" sz="1200" dirty="0">
                <a:latin typeface="+mn-ea"/>
                <a:ea typeface="+mn-ea"/>
              </a:rPr>
              <a:t>구문과 유사하며 </a:t>
            </a:r>
            <a:r>
              <a:rPr lang="ko-KR" altLang="en-US" sz="1200" dirty="0" err="1">
                <a:latin typeface="+mn-ea"/>
                <a:ea typeface="+mn-ea"/>
              </a:rPr>
              <a:t>마이바티스에서는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choose </a:t>
            </a:r>
            <a:r>
              <a:rPr lang="ko-KR" altLang="en-US" sz="1200" dirty="0" err="1">
                <a:latin typeface="+mn-ea"/>
                <a:ea typeface="+mn-ea"/>
              </a:rPr>
              <a:t>엘리먼트를</a:t>
            </a:r>
            <a:r>
              <a:rPr lang="ko-KR" altLang="en-US" sz="1200" dirty="0">
                <a:latin typeface="+mn-ea"/>
                <a:ea typeface="+mn-ea"/>
              </a:rPr>
              <a:t> 제공한다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ko-KR" altLang="en-US" sz="1200" dirty="0">
                <a:latin typeface="+mn-ea"/>
                <a:ea typeface="+mn-ea"/>
              </a:rPr>
              <a:t>위 예제를 다시 사용해보자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>
                <a:latin typeface="+mn-ea"/>
                <a:ea typeface="+mn-ea"/>
              </a:rPr>
              <a:t>지금은 </a:t>
            </a:r>
            <a:r>
              <a:rPr lang="en-US" altLang="ko-KR" sz="1200" dirty="0">
                <a:latin typeface="+mn-ea"/>
                <a:ea typeface="+mn-ea"/>
              </a:rPr>
              <a:t>title</a:t>
            </a:r>
            <a:r>
              <a:rPr lang="ko-KR" altLang="en-US" sz="1200" dirty="0">
                <a:latin typeface="+mn-ea"/>
                <a:ea typeface="+mn-ea"/>
              </a:rPr>
              <a:t>만으로 검색하고 </a:t>
            </a:r>
            <a:r>
              <a:rPr lang="en-US" altLang="ko-KR" sz="1200" dirty="0">
                <a:latin typeface="+mn-ea"/>
                <a:ea typeface="+mn-ea"/>
              </a:rPr>
              <a:t>author</a:t>
            </a:r>
            <a:r>
              <a:rPr lang="ko-KR" altLang="en-US" sz="1200" dirty="0">
                <a:latin typeface="+mn-ea"/>
                <a:ea typeface="+mn-ea"/>
              </a:rPr>
              <a:t>가 있다면 그 값으로 검색된다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둘다</a:t>
            </a:r>
            <a:r>
              <a:rPr lang="ko-KR" altLang="en-US" sz="1200" dirty="0">
                <a:latin typeface="+mn-ea"/>
                <a:ea typeface="+mn-ea"/>
              </a:rPr>
              <a:t> 제공하지 않는다면 </a:t>
            </a:r>
            <a:r>
              <a:rPr lang="en-US" altLang="ko-KR" sz="1200" dirty="0">
                <a:latin typeface="+mn-ea"/>
                <a:ea typeface="+mn-ea"/>
              </a:rPr>
              <a:t>featured </a:t>
            </a:r>
            <a:r>
              <a:rPr lang="ko-KR" altLang="en-US" sz="1200" dirty="0">
                <a:latin typeface="+mn-ea"/>
                <a:ea typeface="+mn-ea"/>
              </a:rPr>
              <a:t>상태의 </a:t>
            </a:r>
            <a:r>
              <a:rPr lang="en-US" altLang="ko-KR" sz="1200" dirty="0">
                <a:latin typeface="+mn-ea"/>
                <a:ea typeface="+mn-ea"/>
              </a:rPr>
              <a:t>blog</a:t>
            </a:r>
            <a:r>
              <a:rPr lang="ko-KR" altLang="en-US" sz="1200" dirty="0">
                <a:latin typeface="+mn-ea"/>
                <a:ea typeface="+mn-ea"/>
              </a:rPr>
              <a:t>가 리턴된다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pPr marL="271463" indent="-271463"/>
            <a:r>
              <a:rPr lang="en-US" sz="1200" dirty="0">
                <a:latin typeface="+mn-ea"/>
                <a:ea typeface="+mn-ea"/>
              </a:rPr>
              <a:t>&lt;select id="</a:t>
            </a:r>
            <a:r>
              <a:rPr lang="en-US" sz="1200" dirty="0" err="1">
                <a:latin typeface="+mn-ea"/>
                <a:ea typeface="+mn-ea"/>
              </a:rPr>
              <a:t>findActiveBlogLike</a:t>
            </a:r>
            <a:r>
              <a:rPr lang="en-US" sz="1200" dirty="0">
                <a:latin typeface="+mn-ea"/>
                <a:ea typeface="+mn-ea"/>
              </a:rPr>
              <a:t>" </a:t>
            </a:r>
            <a:r>
              <a:rPr lang="en-US" sz="1200" dirty="0" err="1">
                <a:latin typeface="+mn-ea"/>
                <a:ea typeface="+mn-ea"/>
              </a:rPr>
              <a:t>resultType</a:t>
            </a:r>
            <a:r>
              <a:rPr lang="en-US" sz="1200" dirty="0">
                <a:latin typeface="+mn-ea"/>
                <a:ea typeface="+mn-ea"/>
              </a:rPr>
              <a:t>="Blog"&gt;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SELECT * FROM BLOG WHERE state = ‘ACTIVE’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&lt;choose&gt; 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	&lt;when test="title != null"&gt; AND title like #{title} &lt;/when&gt;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	&lt;when test="author != null and author.name != null"&gt; AND </a:t>
            </a:r>
            <a:r>
              <a:rPr lang="en-US" sz="1200" dirty="0" err="1">
                <a:latin typeface="+mn-ea"/>
                <a:ea typeface="+mn-ea"/>
              </a:rPr>
              <a:t>author_name</a:t>
            </a:r>
            <a:r>
              <a:rPr lang="en-US" sz="1200" dirty="0">
                <a:latin typeface="+mn-ea"/>
                <a:ea typeface="+mn-ea"/>
              </a:rPr>
              <a:t> like #{author.name} &lt;/when&gt;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	&lt;otherwise&gt; AND featured = 1 &lt;/otherwise&gt;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&lt;/choose&gt;</a:t>
            </a:r>
          </a:p>
          <a:p>
            <a:pPr marL="271463" indent="-271463"/>
            <a:r>
              <a:rPr lang="en-US" sz="1200" dirty="0">
                <a:latin typeface="+mn-ea"/>
                <a:ea typeface="+mn-ea"/>
              </a:rPr>
              <a:t> &lt;/select&gt;</a:t>
            </a:r>
          </a:p>
          <a:p>
            <a:pPr marL="271463" indent="-271463"/>
            <a:endParaRPr lang="en-US" sz="1200" dirty="0">
              <a:latin typeface="+mn-ea"/>
              <a:ea typeface="+mn-ea"/>
            </a:endParaRPr>
          </a:p>
          <a:p>
            <a:pPr marL="271463" indent="-271463"/>
            <a:endParaRPr lang="en-US" sz="1200" dirty="0">
              <a:latin typeface="+mn-ea"/>
              <a:ea typeface="+mn-ea"/>
            </a:endParaRPr>
          </a:p>
          <a:p>
            <a:pPr marL="271463" indent="-271463"/>
            <a:endParaRPr 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10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5097" y="188640"/>
            <a:ext cx="8715375" cy="510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lnSpc>
                <a:spcPts val="1700"/>
              </a:lnSpc>
            </a:pPr>
            <a:r>
              <a:rPr lang="en-US" altLang="ko-KR" sz="1200" b="1" dirty="0">
                <a:latin typeface="+mn-ea"/>
              </a:rPr>
              <a:t>*** </a:t>
            </a:r>
            <a:r>
              <a:rPr lang="en-US" sz="1200" b="1" dirty="0">
                <a:latin typeface="+mn-ea"/>
                <a:ea typeface="+mn-ea"/>
              </a:rPr>
              <a:t>trim, where, set </a:t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trim,where,set</a:t>
            </a:r>
            <a:r>
              <a:rPr lang="ko-KR" altLang="en-US" sz="1200" dirty="0">
                <a:latin typeface="+mn-ea"/>
                <a:ea typeface="+mn-ea"/>
              </a:rPr>
              <a:t>은 단독으로 사용되지 않고 </a:t>
            </a:r>
            <a:r>
              <a:rPr lang="en-US" altLang="ko-KR" sz="1200" dirty="0">
                <a:latin typeface="+mn-ea"/>
                <a:ea typeface="+mn-ea"/>
              </a:rPr>
              <a:t>&lt;if&gt;,&lt;choose&gt;</a:t>
            </a:r>
            <a:r>
              <a:rPr lang="ko-KR" altLang="en-US" sz="1200" dirty="0">
                <a:latin typeface="+mn-ea"/>
                <a:ea typeface="+mn-ea"/>
              </a:rPr>
              <a:t>와 같은 태그들을 내포하여 </a:t>
            </a:r>
            <a:r>
              <a:rPr lang="en-US" altLang="ko-KR" sz="1200" dirty="0">
                <a:latin typeface="+mn-ea"/>
                <a:ea typeface="+mn-ea"/>
              </a:rPr>
              <a:t>SQL</a:t>
            </a:r>
            <a:r>
              <a:rPr lang="ko-KR" altLang="en-US" sz="1200" dirty="0">
                <a:latin typeface="+mn-ea"/>
                <a:ea typeface="+mn-ea"/>
              </a:rPr>
              <a:t>들을 연결해 주고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앞 뒤에 필요한 구문들 </a:t>
            </a:r>
            <a:r>
              <a:rPr lang="en-US" altLang="ko-KR" sz="1200" dirty="0">
                <a:latin typeface="+mn-ea"/>
                <a:ea typeface="+mn-ea"/>
              </a:rPr>
              <a:t>(AND,OR,WHERE </a:t>
            </a:r>
            <a:r>
              <a:rPr lang="ko-KR" altLang="en-US" sz="1200" dirty="0">
                <a:latin typeface="+mn-ea"/>
                <a:ea typeface="+mn-ea"/>
              </a:rPr>
              <a:t>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을 추가하거나 생략하는 역할을 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200" dirty="0">
              <a:latin typeface="+mn-ea"/>
              <a:ea typeface="+mn-ea"/>
            </a:endParaRP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>=&gt; trim element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if element</a:t>
            </a:r>
            <a:r>
              <a:rPr lang="ko-KR" altLang="en-US" sz="1200" dirty="0">
                <a:latin typeface="+mn-ea"/>
                <a:ea typeface="+mn-ea"/>
              </a:rPr>
              <a:t>의 단점을 보완할 수 있는 기능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 * trim </a:t>
            </a:r>
            <a:r>
              <a:rPr lang="ko-KR" altLang="en-US" sz="1200" dirty="0">
                <a:latin typeface="+mn-ea"/>
                <a:ea typeface="+mn-ea"/>
              </a:rPr>
              <a:t>속성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prefix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</a:t>
            </a:r>
            <a:r>
              <a:rPr lang="ko-KR" altLang="en-US" sz="1200" dirty="0">
                <a:latin typeface="+mn-ea"/>
                <a:ea typeface="+mn-ea"/>
              </a:rPr>
              <a:t>의 내용이 있으면 가장 앞에 붙여줍니다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 err="1">
                <a:latin typeface="+mn-ea"/>
                <a:ea typeface="+mn-ea"/>
              </a:rPr>
              <a:t>prefixOverrides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 </a:t>
            </a:r>
            <a:r>
              <a:rPr lang="ko-KR" altLang="en-US" sz="1200" dirty="0">
                <a:latin typeface="+mn-ea"/>
                <a:ea typeface="+mn-ea"/>
              </a:rPr>
              <a:t>내용 중 가장 앞에 해당하는 문자들이 있으면 자동으로 지워줍니다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suffix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</a:t>
            </a:r>
            <a:r>
              <a:rPr lang="ko-KR" altLang="en-US" sz="1200" dirty="0">
                <a:latin typeface="+mn-ea"/>
                <a:ea typeface="+mn-ea"/>
              </a:rPr>
              <a:t>의 내용이 있으면 가장 뒤에 붙여줍니다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en-US" altLang="ko-KR" sz="1200" dirty="0" err="1">
                <a:latin typeface="+mn-ea"/>
                <a:ea typeface="+mn-ea"/>
              </a:rPr>
              <a:t>suffixOverrides</a:t>
            </a:r>
            <a:r>
              <a:rPr lang="en-US" altLang="ko-KR" sz="1200" dirty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실행 후 </a:t>
            </a:r>
            <a:r>
              <a:rPr lang="en-US" altLang="ko-KR" sz="1200" dirty="0">
                <a:latin typeface="+mn-ea"/>
                <a:ea typeface="+mn-ea"/>
              </a:rPr>
              <a:t>element </a:t>
            </a:r>
            <a:r>
              <a:rPr lang="ko-KR" altLang="en-US" sz="1200" dirty="0">
                <a:latin typeface="+mn-ea"/>
                <a:ea typeface="+mn-ea"/>
              </a:rPr>
              <a:t>내용 중 가장 뒤에 해당하는 문자들이 있으면 자동으로 지워줍니다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&lt;trim prefix="WHERE" </a:t>
            </a:r>
            <a:r>
              <a:rPr lang="en-US" altLang="ko-KR" sz="1200" dirty="0" err="1">
                <a:latin typeface="+mn-ea"/>
                <a:ea typeface="+mn-ea"/>
              </a:rPr>
              <a:t>prefixOverrides</a:t>
            </a:r>
            <a:r>
              <a:rPr lang="en-US" altLang="ko-KR" sz="1200" dirty="0">
                <a:latin typeface="+mn-ea"/>
                <a:ea typeface="+mn-ea"/>
              </a:rPr>
              <a:t>="AND |OR "&gt; ... &lt;/trim&gt;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override </a:t>
            </a:r>
            <a:r>
              <a:rPr lang="ko-KR" altLang="en-US" sz="1200" dirty="0">
                <a:latin typeface="+mn-ea"/>
                <a:ea typeface="+mn-ea"/>
              </a:rPr>
              <a:t>속성은 오버라이드하는 텍스트의 목록을 제한한다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결과는 </a:t>
            </a:r>
            <a:r>
              <a:rPr lang="en-US" altLang="ko-KR" sz="1200" dirty="0">
                <a:latin typeface="+mn-ea"/>
                <a:ea typeface="+mn-ea"/>
              </a:rPr>
              <a:t>override </a:t>
            </a:r>
            <a:r>
              <a:rPr lang="ko-KR" altLang="en-US" sz="1200" dirty="0">
                <a:latin typeface="+mn-ea"/>
                <a:ea typeface="+mn-ea"/>
              </a:rPr>
              <a:t>속성에 명시된 것들을 지우고 </a:t>
            </a:r>
            <a:r>
              <a:rPr lang="en-US" altLang="ko-KR" sz="1200" dirty="0">
                <a:latin typeface="+mn-ea"/>
                <a:ea typeface="+mn-ea"/>
              </a:rPr>
              <a:t>with </a:t>
            </a:r>
            <a:r>
              <a:rPr lang="ko-KR" altLang="en-US" sz="1200" dirty="0">
                <a:latin typeface="+mn-ea"/>
                <a:ea typeface="+mn-ea"/>
              </a:rPr>
              <a:t>속성에 명시된 것을 추가한다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&lt;trim prefix="SET" </a:t>
            </a:r>
            <a:r>
              <a:rPr lang="en-US" altLang="ko-KR" sz="1200" dirty="0" err="1">
                <a:latin typeface="+mn-ea"/>
                <a:ea typeface="+mn-ea"/>
              </a:rPr>
              <a:t>suffixOverrides</a:t>
            </a:r>
            <a:r>
              <a:rPr lang="en-US" altLang="ko-KR" sz="1200" dirty="0">
                <a:latin typeface="+mn-ea"/>
                <a:ea typeface="+mn-ea"/>
              </a:rPr>
              <a:t>=","&gt; ... &lt;/trim&gt;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</a:t>
            </a:r>
            <a:r>
              <a:rPr lang="ko-KR" altLang="en-US" sz="1200" dirty="0">
                <a:latin typeface="+mn-ea"/>
                <a:ea typeface="+mn-ea"/>
              </a:rPr>
              <a:t>동적으로 </a:t>
            </a:r>
            <a:r>
              <a:rPr lang="en-US" altLang="ko-KR" sz="1200" dirty="0">
                <a:latin typeface="+mn-ea"/>
                <a:ea typeface="+mn-ea"/>
              </a:rPr>
              <a:t>SET </a:t>
            </a:r>
            <a:r>
              <a:rPr lang="ko-KR" altLang="en-US" sz="1200" dirty="0">
                <a:latin typeface="+mn-ea"/>
                <a:ea typeface="+mn-ea"/>
              </a:rPr>
              <a:t>키워드를 붙이고 </a:t>
            </a:r>
            <a:r>
              <a:rPr lang="ko-KR" altLang="en-US" sz="1200" dirty="0" err="1">
                <a:latin typeface="+mn-ea"/>
                <a:ea typeface="+mn-ea"/>
              </a:rPr>
              <a:t>필요없는</a:t>
            </a:r>
            <a:r>
              <a:rPr lang="ko-KR" altLang="en-US" sz="1200" dirty="0">
                <a:latin typeface="+mn-ea"/>
                <a:ea typeface="+mn-ea"/>
              </a:rPr>
              <a:t> 콤마를 제거한다</a:t>
            </a:r>
            <a:r>
              <a:rPr lang="en-US" altLang="ko-KR" sz="1200" dirty="0">
                <a:latin typeface="+mn-ea"/>
                <a:ea typeface="+mn-ea"/>
              </a:rPr>
              <a:t>. (</a:t>
            </a:r>
            <a:r>
              <a:rPr lang="ko-KR" altLang="en-US" sz="1200" dirty="0">
                <a:latin typeface="+mn-ea"/>
                <a:ea typeface="+mn-ea"/>
              </a:rPr>
              <a:t>접두사는 추가하고 접미사를 </a:t>
            </a:r>
            <a:r>
              <a:rPr lang="ko-KR" altLang="en-US" sz="1200" dirty="0" err="1">
                <a:latin typeface="+mn-ea"/>
                <a:ea typeface="+mn-ea"/>
              </a:rPr>
              <a:t>오버라이딩</a:t>
            </a:r>
            <a:r>
              <a:rPr lang="ko-KR" altLang="en-US" sz="1200" dirty="0">
                <a:latin typeface="+mn-ea"/>
                <a:ea typeface="+mn-ea"/>
              </a:rPr>
              <a:t> 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 marL="185738" indent="-185738">
              <a:lnSpc>
                <a:spcPts val="17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>=&gt; where </a:t>
            </a:r>
            <a:r>
              <a:rPr lang="ko-KR" altLang="en-US" sz="1200" dirty="0">
                <a:latin typeface="+mn-ea"/>
                <a:ea typeface="+mn-ea"/>
              </a:rPr>
              <a:t>의 경우 태그 </a:t>
            </a:r>
            <a:r>
              <a:rPr lang="ko-KR" altLang="en-US" sz="1200" dirty="0" err="1">
                <a:latin typeface="+mn-ea"/>
                <a:ea typeface="+mn-ea"/>
              </a:rPr>
              <a:t>안족에서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SQL</a:t>
            </a:r>
            <a:r>
              <a:rPr lang="ko-KR" altLang="en-US" sz="1200" dirty="0">
                <a:latin typeface="+mn-ea"/>
                <a:ea typeface="+mn-ea"/>
              </a:rPr>
              <a:t>이 생성될 때는 </a:t>
            </a:r>
            <a:r>
              <a:rPr lang="en-US" altLang="ko-KR" sz="1200" dirty="0">
                <a:latin typeface="+mn-ea"/>
                <a:ea typeface="+mn-ea"/>
              </a:rPr>
              <a:t>where </a:t>
            </a:r>
            <a:r>
              <a:rPr lang="ko-KR" altLang="en-US" sz="1200" dirty="0">
                <a:latin typeface="+mn-ea"/>
                <a:ea typeface="+mn-ea"/>
              </a:rPr>
              <a:t>구문이 붙고 그렇지 않는 경우에는 생성되지 않음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>=&gt; set element</a:t>
            </a:r>
            <a:r>
              <a:rPr lang="ko-KR" altLang="en-US" sz="1200" dirty="0">
                <a:latin typeface="+mn-ea"/>
                <a:ea typeface="+mn-ea"/>
              </a:rPr>
              <a:t>는 마지막으로 명시된 칼럼 표기에서 쉼표를 자동으로 제거한다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그러나 이는 </a:t>
            </a:r>
            <a:r>
              <a:rPr lang="en-US" altLang="ko-KR" sz="1200" dirty="0">
                <a:latin typeface="+mn-ea"/>
                <a:ea typeface="+mn-ea"/>
              </a:rPr>
              <a:t>trim element</a:t>
            </a:r>
            <a:r>
              <a:rPr lang="ko-KR" altLang="en-US" sz="1200" dirty="0">
                <a:latin typeface="+mn-ea"/>
                <a:ea typeface="+mn-ea"/>
              </a:rPr>
              <a:t>로 대체 가능하기 때문에 </a:t>
            </a:r>
            <a:r>
              <a:rPr lang="en-US" altLang="ko-KR" sz="1200" dirty="0">
                <a:latin typeface="+mn-ea"/>
                <a:ea typeface="+mn-ea"/>
              </a:rPr>
              <a:t>trim</a:t>
            </a:r>
            <a:r>
              <a:rPr lang="ko-KR" altLang="en-US" sz="1200" dirty="0">
                <a:latin typeface="+mn-ea"/>
                <a:ea typeface="+mn-ea"/>
              </a:rPr>
              <a:t>을 사용하는 경우가 더 많음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85738" indent="-185738">
              <a:lnSpc>
                <a:spcPts val="1700"/>
              </a:lnSpc>
            </a:pP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263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5097" y="188640"/>
            <a:ext cx="8715375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5738" indent="-185738"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sz="1200" b="1" dirty="0" err="1">
                <a:latin typeface="+mn-ea"/>
                <a:ea typeface="+mn-ea"/>
              </a:rPr>
              <a:t>Foreach</a:t>
            </a:r>
            <a:r>
              <a:rPr lang="en-US" sz="1200" b="1" dirty="0">
                <a:latin typeface="+mn-ea"/>
                <a:ea typeface="+mn-ea"/>
              </a:rPr>
              <a:t/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sz="1200" b="1" dirty="0">
                <a:latin typeface="+mn-ea"/>
                <a:ea typeface="+mn-ea"/>
              </a:rPr>
              <a:t/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&lt;select id="</a:t>
            </a:r>
            <a:r>
              <a:rPr lang="en-US" sz="1200" dirty="0" err="1">
                <a:latin typeface="+mn-ea"/>
                <a:ea typeface="+mn-ea"/>
              </a:rPr>
              <a:t>selectPostIn</a:t>
            </a:r>
            <a:r>
              <a:rPr lang="en-US" sz="1200" dirty="0">
                <a:latin typeface="+mn-ea"/>
                <a:ea typeface="+mn-ea"/>
              </a:rPr>
              <a:t>" </a:t>
            </a:r>
            <a:r>
              <a:rPr lang="en-US" sz="1200" dirty="0" err="1">
                <a:latin typeface="+mn-ea"/>
                <a:ea typeface="+mn-ea"/>
              </a:rPr>
              <a:t>resultType</a:t>
            </a:r>
            <a:r>
              <a:rPr lang="en-US" sz="1200" dirty="0">
                <a:latin typeface="+mn-ea"/>
                <a:ea typeface="+mn-ea"/>
              </a:rPr>
              <a:t>="</a:t>
            </a:r>
            <a:r>
              <a:rPr lang="en-US" sz="1200" dirty="0" err="1">
                <a:latin typeface="+mn-ea"/>
                <a:ea typeface="+mn-ea"/>
              </a:rPr>
              <a:t>domain.blog.Post</a:t>
            </a:r>
            <a:r>
              <a:rPr lang="en-US" sz="1200" dirty="0">
                <a:latin typeface="+mn-ea"/>
                <a:ea typeface="+mn-ea"/>
              </a:rPr>
              <a:t>"&gt;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     SELECT * FROM POST P WHERE ID in 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     </a:t>
            </a:r>
            <a:r>
              <a:rPr lang="en-US" sz="1200" b="1" dirty="0">
                <a:latin typeface="+mn-ea"/>
                <a:ea typeface="+mn-ea"/>
              </a:rPr>
              <a:t>&lt;</a:t>
            </a:r>
            <a:r>
              <a:rPr lang="en-US" sz="1200" b="1" dirty="0" err="1">
                <a:latin typeface="+mn-ea"/>
                <a:ea typeface="+mn-ea"/>
              </a:rPr>
              <a:t>foreach</a:t>
            </a:r>
            <a:r>
              <a:rPr lang="en-US" sz="1200" b="1" dirty="0">
                <a:latin typeface="+mn-ea"/>
                <a:ea typeface="+mn-ea"/>
              </a:rPr>
              <a:t> item</a:t>
            </a:r>
            <a:r>
              <a:rPr lang="en-US" sz="1200" dirty="0">
                <a:latin typeface="+mn-ea"/>
                <a:ea typeface="+mn-ea"/>
              </a:rPr>
              <a:t>="item" </a:t>
            </a:r>
            <a:r>
              <a:rPr lang="en-US" sz="1200" b="1" dirty="0">
                <a:latin typeface="+mn-ea"/>
                <a:ea typeface="+mn-ea"/>
              </a:rPr>
              <a:t>index</a:t>
            </a:r>
            <a:r>
              <a:rPr lang="en-US" sz="1200" dirty="0">
                <a:latin typeface="+mn-ea"/>
                <a:ea typeface="+mn-ea"/>
              </a:rPr>
              <a:t>="index" </a:t>
            </a:r>
            <a:r>
              <a:rPr lang="en-US" sz="1200" b="1" dirty="0">
                <a:latin typeface="+mn-ea"/>
                <a:ea typeface="+mn-ea"/>
              </a:rPr>
              <a:t>collection</a:t>
            </a:r>
            <a:r>
              <a:rPr lang="en-US" sz="1200" dirty="0">
                <a:latin typeface="+mn-ea"/>
                <a:ea typeface="+mn-ea"/>
              </a:rPr>
              <a:t>="list" </a:t>
            </a:r>
            <a:r>
              <a:rPr lang="en-US" sz="1200" b="1" dirty="0">
                <a:latin typeface="+mn-ea"/>
                <a:ea typeface="+mn-ea"/>
              </a:rPr>
              <a:t>open</a:t>
            </a:r>
            <a:r>
              <a:rPr lang="en-US" sz="1200" dirty="0">
                <a:latin typeface="+mn-ea"/>
                <a:ea typeface="+mn-ea"/>
              </a:rPr>
              <a:t>="(" </a:t>
            </a:r>
            <a:r>
              <a:rPr lang="en-US" sz="1200" b="1" dirty="0">
                <a:latin typeface="+mn-ea"/>
                <a:ea typeface="+mn-ea"/>
              </a:rPr>
              <a:t>separator</a:t>
            </a:r>
            <a:r>
              <a:rPr lang="en-US" sz="1200" dirty="0">
                <a:latin typeface="+mn-ea"/>
                <a:ea typeface="+mn-ea"/>
              </a:rPr>
              <a:t>="," </a:t>
            </a:r>
            <a:r>
              <a:rPr lang="en-US" sz="1200" b="1" dirty="0">
                <a:latin typeface="+mn-ea"/>
                <a:ea typeface="+mn-ea"/>
              </a:rPr>
              <a:t>close</a:t>
            </a:r>
            <a:r>
              <a:rPr lang="en-US" sz="1200" dirty="0">
                <a:latin typeface="+mn-ea"/>
                <a:ea typeface="+mn-ea"/>
              </a:rPr>
              <a:t>=")"&gt; #{item} </a:t>
            </a:r>
            <a:r>
              <a:rPr lang="en-US" sz="1200" b="1" dirty="0">
                <a:latin typeface="+mn-ea"/>
                <a:ea typeface="+mn-ea"/>
              </a:rPr>
              <a:t>&lt;/</a:t>
            </a:r>
            <a:r>
              <a:rPr lang="en-US" sz="1200" b="1" dirty="0" err="1">
                <a:latin typeface="+mn-ea"/>
                <a:ea typeface="+mn-ea"/>
              </a:rPr>
              <a:t>foreach</a:t>
            </a:r>
            <a:r>
              <a:rPr lang="en-US" sz="1200" b="1" dirty="0">
                <a:latin typeface="+mn-ea"/>
                <a:ea typeface="+mn-ea"/>
              </a:rPr>
              <a:t>&gt;</a:t>
            </a:r>
            <a:br>
              <a:rPr lang="en-US" sz="1200" b="1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>&lt;/select&gt;</a:t>
            </a:r>
            <a:br>
              <a:rPr lang="en-US" sz="1200" dirty="0">
                <a:latin typeface="+mn-ea"/>
                <a:ea typeface="+mn-ea"/>
              </a:rPr>
            </a:br>
            <a:r>
              <a:rPr lang="en-US" sz="1200" dirty="0">
                <a:latin typeface="+mn-ea"/>
                <a:ea typeface="+mn-ea"/>
              </a:rPr>
              <a:t/>
            </a:r>
            <a:br>
              <a:rPr lang="en-US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item = </a:t>
            </a:r>
            <a:r>
              <a:rPr lang="ko-KR" altLang="en-US" sz="1200" dirty="0">
                <a:latin typeface="+mn-ea"/>
                <a:ea typeface="+mn-ea"/>
              </a:rPr>
              <a:t>전달받은 </a:t>
            </a:r>
            <a:r>
              <a:rPr lang="ko-KR" altLang="en-US" sz="1200" dirty="0" err="1">
                <a:latin typeface="+mn-ea"/>
                <a:ea typeface="+mn-ea"/>
              </a:rPr>
              <a:t>인자값을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alias </a:t>
            </a:r>
            <a:r>
              <a:rPr lang="ko-KR" altLang="en-US" sz="1200" dirty="0">
                <a:latin typeface="+mn-ea"/>
                <a:ea typeface="+mn-ea"/>
              </a:rPr>
              <a:t>명으로 대체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index= </a:t>
            </a:r>
            <a:r>
              <a:rPr lang="ko-KR" altLang="en-US" sz="1200" dirty="0">
                <a:latin typeface="+mn-ea"/>
                <a:ea typeface="+mn-ea"/>
              </a:rPr>
              <a:t>반복되는 구문 번호이다</a:t>
            </a:r>
            <a:r>
              <a:rPr lang="en-US" altLang="ko-KR" sz="1200" dirty="0">
                <a:latin typeface="+mn-ea"/>
                <a:ea typeface="+mn-ea"/>
              </a:rPr>
              <a:t>. 0</a:t>
            </a:r>
            <a:r>
              <a:rPr lang="ko-KR" altLang="en-US" sz="1200" dirty="0">
                <a:latin typeface="+mn-ea"/>
                <a:ea typeface="+mn-ea"/>
              </a:rPr>
              <a:t>부터 순차적으로 증가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항목의 인덱스 값을 꺼낼 때 사용할 변수 이름을 지정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collection = </a:t>
            </a:r>
            <a:r>
              <a:rPr lang="ko-KR" altLang="en-US" sz="1200" dirty="0">
                <a:latin typeface="+mn-ea"/>
                <a:ea typeface="+mn-ea"/>
              </a:rPr>
              <a:t>전달받은 </a:t>
            </a:r>
            <a:r>
              <a:rPr lang="ko-KR" altLang="en-US" sz="1200" dirty="0" err="1">
                <a:latin typeface="+mn-ea"/>
                <a:ea typeface="+mn-ea"/>
              </a:rPr>
              <a:t>인자값</a:t>
            </a:r>
            <a:r>
              <a:rPr lang="en-US" altLang="ko-KR" sz="1200" dirty="0">
                <a:latin typeface="+mn-ea"/>
                <a:ea typeface="+mn-ea"/>
              </a:rPr>
              <a:t> (List</a:t>
            </a:r>
            <a:r>
              <a:rPr lang="ko-KR" altLang="en-US" sz="1200" dirty="0">
                <a:latin typeface="+mn-ea"/>
                <a:ea typeface="+mn-ea"/>
              </a:rPr>
              <a:t>나 </a:t>
            </a:r>
            <a:r>
              <a:rPr lang="en-US" altLang="ko-KR" sz="1200" dirty="0">
                <a:latin typeface="+mn-ea"/>
                <a:ea typeface="+mn-ea"/>
              </a:rPr>
              <a:t>Array </a:t>
            </a:r>
            <a:r>
              <a:rPr lang="ko-KR" altLang="en-US" sz="1200" dirty="0">
                <a:latin typeface="+mn-ea"/>
                <a:ea typeface="+mn-ea"/>
              </a:rPr>
              <a:t>형태만 가능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open = </a:t>
            </a:r>
            <a:r>
              <a:rPr lang="ko-KR" altLang="en-US" sz="1200" dirty="0">
                <a:latin typeface="+mn-ea"/>
                <a:ea typeface="+mn-ea"/>
              </a:rPr>
              <a:t>해당 구문이 </a:t>
            </a:r>
            <a:r>
              <a:rPr lang="ko-KR" altLang="en-US" sz="1200" dirty="0" err="1">
                <a:latin typeface="+mn-ea"/>
                <a:ea typeface="+mn-ea"/>
              </a:rPr>
              <a:t>시작될때</a:t>
            </a:r>
            <a:r>
              <a:rPr lang="ko-KR" altLang="en-US" sz="1200" dirty="0">
                <a:latin typeface="+mn-ea"/>
                <a:ea typeface="+mn-ea"/>
              </a:rPr>
              <a:t> 삽입할 문자열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close = </a:t>
            </a:r>
            <a:r>
              <a:rPr lang="ko-KR" altLang="en-US" sz="1200" dirty="0">
                <a:latin typeface="+mn-ea"/>
                <a:ea typeface="+mn-ea"/>
              </a:rPr>
              <a:t>해당 구문이 </a:t>
            </a:r>
            <a:r>
              <a:rPr lang="ko-KR" altLang="en-US" sz="1200" dirty="0" err="1">
                <a:latin typeface="+mn-ea"/>
                <a:ea typeface="+mn-ea"/>
              </a:rPr>
              <a:t>종료될때</a:t>
            </a:r>
            <a:r>
              <a:rPr lang="ko-KR" altLang="en-US" sz="1200" dirty="0">
                <a:latin typeface="+mn-ea"/>
                <a:ea typeface="+mn-ea"/>
              </a:rPr>
              <a:t> 삽입할 문자열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-&gt; separator = </a:t>
            </a:r>
            <a:r>
              <a:rPr lang="ko-KR" altLang="en-US" sz="1200" dirty="0">
                <a:latin typeface="+mn-ea"/>
                <a:ea typeface="+mn-ea"/>
              </a:rPr>
              <a:t>반복 되는 사이에 출력할 문자열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  <a:p>
            <a:pPr marL="185738" indent="-185738">
              <a:lnSpc>
                <a:spcPts val="1700"/>
              </a:lnSpc>
            </a:pPr>
            <a:r>
              <a:rPr lang="en-US" sz="1200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7504" y="255270"/>
            <a:ext cx="8715375" cy="51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>
                <a:latin typeface="+mn-ea"/>
                <a:ea typeface="+mn-ea"/>
              </a:rPr>
              <a:t>***   </a:t>
            </a:r>
            <a:r>
              <a:rPr lang="en-US" sz="1400" b="1" dirty="0" err="1">
                <a:latin typeface="+mn-ea"/>
                <a:ea typeface="+mn-ea"/>
              </a:rPr>
              <a:t>Mybatis</a:t>
            </a:r>
            <a:r>
              <a:rPr lang="en-US" sz="1400" b="1" dirty="0">
                <a:latin typeface="+mn-ea"/>
                <a:ea typeface="+mn-ea"/>
              </a:rPr>
              <a:t>  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ko-KR" altLang="en-US" sz="1400" b="1" dirty="0">
                <a:latin typeface="+mn-ea"/>
                <a:ea typeface="+mn-ea"/>
              </a:rPr>
              <a:t>를 이용한 배열 </a:t>
            </a:r>
            <a:r>
              <a:rPr lang="ko-KR" altLang="en-US" sz="1400" b="1" dirty="0" err="1">
                <a:latin typeface="+mn-ea"/>
                <a:ea typeface="+mn-ea"/>
              </a:rPr>
              <a:t>파라미터</a:t>
            </a:r>
            <a:r>
              <a:rPr lang="ko-KR" altLang="en-US" sz="1400" b="1" dirty="0">
                <a:latin typeface="+mn-ea"/>
                <a:ea typeface="+mn-ea"/>
              </a:rPr>
              <a:t> 사용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Array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형태를 넘겼을 경우의 예제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en-US" sz="1200" b="1" dirty="0">
              <a:solidFill>
                <a:srgbClr val="0000FF"/>
              </a:solidFill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&lt;Java Code&gt; 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String[]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 = {"SP", "BX"} ;</a:t>
            </a:r>
          </a:p>
          <a:p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hm</a:t>
            </a:r>
            <a:r>
              <a:rPr lang="en-US" altLang="ko-KR" sz="1000" dirty="0">
                <a:latin typeface="+mn-ea"/>
                <a:ea typeface="+mn-ea"/>
              </a:rPr>
              <a:t> = new 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sUser_age</a:t>
            </a:r>
            <a:r>
              <a:rPr lang="en-US" altLang="ko-KR" sz="1000" dirty="0">
                <a:latin typeface="+mn-ea"/>
                <a:ea typeface="+mn-ea"/>
              </a:rPr>
              <a:t>", 23) 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sUser_type</a:t>
            </a:r>
            <a:r>
              <a:rPr lang="en-US" altLang="ko-KR" sz="1000" dirty="0">
                <a:latin typeface="+mn-ea"/>
                <a:ea typeface="+mn-ea"/>
              </a:rPr>
              <a:t>",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) 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 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&lt;SQL Mapper&gt;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&lt;select id="</a:t>
            </a:r>
            <a:r>
              <a:rPr lang="en-US" altLang="ko-KR" sz="1000" dirty="0" err="1">
                <a:latin typeface="+mn-ea"/>
                <a:ea typeface="+mn-ea"/>
              </a:rPr>
              <a:t>getTList</a:t>
            </a:r>
            <a:r>
              <a:rPr lang="en-US" altLang="ko-KR" sz="1000" dirty="0">
                <a:latin typeface="+mn-ea"/>
                <a:ea typeface="+mn-ea"/>
              </a:rPr>
              <a:t>" </a:t>
            </a:r>
            <a:r>
              <a:rPr lang="en-US" altLang="ko-KR" sz="1000" dirty="0" err="1">
                <a:latin typeface="+mn-ea"/>
                <a:ea typeface="+mn-ea"/>
              </a:rPr>
              <a:t>resultType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 </a:t>
            </a:r>
            <a:r>
              <a:rPr lang="en-US" altLang="ko-KR" sz="1000" dirty="0" err="1">
                <a:latin typeface="+mn-ea"/>
                <a:ea typeface="+mn-ea"/>
              </a:rPr>
              <a:t>parameterType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SELECT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name, age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FROM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en-US" altLang="ko-KR" sz="1000" dirty="0" err="1">
                <a:latin typeface="+mn-ea"/>
                <a:ea typeface="+mn-ea"/>
              </a:rPr>
              <a:t>TB_user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   WHERE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age = #{</a:t>
            </a:r>
            <a:r>
              <a:rPr lang="en-US" altLang="ko-KR" sz="1000" dirty="0" err="1">
                <a:latin typeface="+mn-ea"/>
                <a:ea typeface="+mn-ea"/>
              </a:rPr>
              <a:t>sUser_age</a:t>
            </a:r>
            <a:r>
              <a:rPr lang="en-US" altLang="ko-KR" sz="1000" dirty="0">
                <a:latin typeface="+mn-ea"/>
                <a:ea typeface="+mn-ea"/>
              </a:rPr>
              <a:t>} AND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en-US" altLang="ko-KR" sz="1000" dirty="0" err="1">
                <a:latin typeface="+mn-ea"/>
                <a:ea typeface="+mn-ea"/>
              </a:rPr>
              <a:t>user_type</a:t>
            </a:r>
            <a:r>
              <a:rPr lang="en-US" altLang="ko-KR" sz="1000" dirty="0">
                <a:latin typeface="+mn-ea"/>
                <a:ea typeface="+mn-ea"/>
              </a:rPr>
              <a:t> IN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&lt;</a:t>
            </a:r>
            <a:r>
              <a:rPr lang="en-US" altLang="ko-KR" sz="1000" dirty="0" err="1">
                <a:latin typeface="+mn-ea"/>
                <a:ea typeface="+mn-ea"/>
              </a:rPr>
              <a:t>foreach</a:t>
            </a:r>
            <a:r>
              <a:rPr lang="en-US" altLang="ko-KR" sz="1000" dirty="0">
                <a:latin typeface="+mn-ea"/>
                <a:ea typeface="+mn-ea"/>
              </a:rPr>
              <a:t> collection="</a:t>
            </a:r>
            <a:r>
              <a:rPr lang="en-US" altLang="ko-KR" sz="1000" dirty="0" err="1">
                <a:latin typeface="+mn-ea"/>
                <a:ea typeface="+mn-ea"/>
              </a:rPr>
              <a:t>sUser_type</a:t>
            </a:r>
            <a:r>
              <a:rPr lang="en-US" altLang="ko-KR" sz="1000" dirty="0">
                <a:latin typeface="+mn-ea"/>
                <a:ea typeface="+mn-ea"/>
              </a:rPr>
              <a:t>" item="type" index="index"  open="(" close=")" separator=","&gt;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    #{type[index]}</a:t>
            </a:r>
          </a:p>
          <a:p>
            <a:r>
              <a:rPr lang="en-US" altLang="ko-KR" sz="1000" dirty="0">
                <a:latin typeface="+mn-ea"/>
                <a:ea typeface="+mn-ea"/>
              </a:rPr>
              <a:t>        &lt;/</a:t>
            </a:r>
            <a:r>
              <a:rPr lang="en-US" altLang="ko-KR" sz="1000" dirty="0" err="1">
                <a:latin typeface="+mn-ea"/>
                <a:ea typeface="+mn-ea"/>
              </a:rPr>
              <a:t>foreach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&lt;/select&gt;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=&gt;  </a:t>
            </a:r>
            <a:r>
              <a:rPr lang="en-US" altLang="ko-KR" sz="1000" b="1" dirty="0">
                <a:solidFill>
                  <a:srgbClr val="663300"/>
                </a:solidFill>
                <a:latin typeface="+mn-ea"/>
                <a:ea typeface="+mn-ea"/>
              </a:rPr>
              <a:t>Spring Ajax </a:t>
            </a:r>
            <a:r>
              <a:rPr lang="ko-KR" altLang="en-US" sz="1000" b="1" dirty="0" err="1">
                <a:solidFill>
                  <a:srgbClr val="663300"/>
                </a:solidFill>
                <a:latin typeface="+mn-ea"/>
                <a:ea typeface="+mn-ea"/>
              </a:rPr>
              <a:t>배열파라미터</a:t>
            </a:r>
            <a:r>
              <a:rPr lang="ko-KR" altLang="en-US" sz="1000" b="1" dirty="0">
                <a:solidFill>
                  <a:srgbClr val="663300"/>
                </a:solidFill>
                <a:latin typeface="+mn-ea"/>
                <a:ea typeface="+mn-ea"/>
              </a:rPr>
              <a:t> 전달 </a:t>
            </a:r>
            <a:r>
              <a:rPr lang="en-US" altLang="ko-KR" sz="1000" b="1" dirty="0">
                <a:latin typeface="+mn-ea"/>
                <a:ea typeface="+mn-ea"/>
              </a:rPr>
              <a:t>&amp; </a:t>
            </a:r>
            <a:r>
              <a:rPr lang="en-US" altLang="ko-KR" sz="1000" b="1" dirty="0" err="1">
                <a:latin typeface="+mn-ea"/>
                <a:ea typeface="+mn-ea"/>
              </a:rPr>
              <a:t>Mybatis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 :  https://eco-veloper.tistory.com/18</a:t>
            </a:r>
          </a:p>
          <a:p>
            <a:endParaRPr lang="en-US" altLang="ko-KR" sz="1000" dirty="0">
              <a:latin typeface="+mn-ea"/>
              <a:ea typeface="+mn-ea"/>
            </a:endParaRPr>
          </a:p>
          <a:p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979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07504" y="116632"/>
            <a:ext cx="8715375" cy="656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1" dirty="0">
                <a:latin typeface="+mn-ea"/>
                <a:ea typeface="+mn-ea"/>
              </a:rPr>
              <a:t>***   </a:t>
            </a:r>
            <a:r>
              <a:rPr lang="en-US" sz="1400" b="1" dirty="0" err="1">
                <a:latin typeface="+mn-ea"/>
                <a:ea typeface="+mn-ea"/>
              </a:rPr>
              <a:t>Mybatis</a:t>
            </a:r>
            <a:r>
              <a:rPr lang="en-US" sz="1400" b="1" dirty="0">
                <a:latin typeface="+mn-ea"/>
                <a:ea typeface="+mn-ea"/>
              </a:rPr>
              <a:t>  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ko-KR" altLang="en-US" sz="1400" b="1" dirty="0">
                <a:latin typeface="+mn-ea"/>
                <a:ea typeface="+mn-ea"/>
              </a:rPr>
              <a:t>를 이용한 배열 </a:t>
            </a:r>
            <a:r>
              <a:rPr lang="ko-KR" altLang="en-US" sz="1400" b="1" dirty="0" err="1">
                <a:latin typeface="+mn-ea"/>
                <a:ea typeface="+mn-ea"/>
              </a:rPr>
              <a:t>파라미터</a:t>
            </a:r>
            <a:r>
              <a:rPr lang="ko-KR" altLang="en-US" sz="1400" b="1" dirty="0">
                <a:latin typeface="+mn-ea"/>
                <a:ea typeface="+mn-ea"/>
              </a:rPr>
              <a:t> 사용</a:t>
            </a: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List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형태를 넘겼을 경우의 예제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700"/>
              </a:lnSpc>
            </a:pPr>
            <a:endParaRPr lang="en-US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&lt;Java Code&gt; </a:t>
            </a:r>
          </a:p>
          <a:p>
            <a:r>
              <a:rPr lang="en-US" altLang="ko-KR" sz="1000" dirty="0">
                <a:latin typeface="+mn-ea"/>
                <a:ea typeface="+mn-ea"/>
              </a:rPr>
              <a:t>List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 = new </a:t>
            </a:r>
            <a:r>
              <a:rPr lang="en-US" altLang="ko-KR" sz="1000" dirty="0" err="1">
                <a:latin typeface="+mn-ea"/>
                <a:ea typeface="+mn-ea"/>
              </a:rPr>
              <a:t>ArrayList</a:t>
            </a:r>
            <a:r>
              <a:rPr lang="en-US" altLang="ko-KR" sz="1000" dirty="0"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sUserTP.add</a:t>
            </a:r>
            <a:r>
              <a:rPr lang="en-US" altLang="ko-KR" sz="1000" dirty="0">
                <a:latin typeface="+mn-ea"/>
                <a:ea typeface="+mn-ea"/>
              </a:rPr>
              <a:t>("SP");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sUserTP.add</a:t>
            </a:r>
            <a:r>
              <a:rPr lang="en-US" altLang="ko-KR" sz="1000" dirty="0">
                <a:latin typeface="+mn-ea"/>
                <a:ea typeface="+mn-ea"/>
              </a:rPr>
              <a:t>("BX");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hm</a:t>
            </a:r>
            <a:r>
              <a:rPr lang="en-US" altLang="ko-KR" sz="1000" dirty="0">
                <a:latin typeface="+mn-ea"/>
                <a:ea typeface="+mn-ea"/>
              </a:rPr>
              <a:t> = new 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();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sUser_age</a:t>
            </a:r>
            <a:r>
              <a:rPr lang="en-US" altLang="ko-KR" sz="1000" dirty="0">
                <a:latin typeface="+mn-ea"/>
                <a:ea typeface="+mn-ea"/>
              </a:rPr>
              <a:t>", 23) ;</a:t>
            </a:r>
          </a:p>
          <a:p>
            <a:r>
              <a:rPr lang="en-US" altLang="ko-KR" sz="1000" dirty="0" err="1">
                <a:latin typeface="+mn-ea"/>
                <a:ea typeface="+mn-ea"/>
              </a:rPr>
              <a:t>hm.put</a:t>
            </a:r>
            <a:r>
              <a:rPr lang="en-US" altLang="ko-KR" sz="1000" dirty="0">
                <a:latin typeface="+mn-ea"/>
                <a:ea typeface="+mn-ea"/>
              </a:rPr>
              <a:t>("</a:t>
            </a:r>
            <a:r>
              <a:rPr lang="en-US" altLang="ko-KR" sz="1000" dirty="0" err="1">
                <a:latin typeface="+mn-ea"/>
                <a:ea typeface="+mn-ea"/>
              </a:rPr>
              <a:t>sUser_type</a:t>
            </a:r>
            <a:r>
              <a:rPr lang="en-US" altLang="ko-KR" sz="1000" dirty="0">
                <a:latin typeface="+mn-ea"/>
                <a:ea typeface="+mn-ea"/>
              </a:rPr>
              <a:t>", </a:t>
            </a:r>
            <a:r>
              <a:rPr lang="en-US" altLang="ko-KR" sz="1000" dirty="0" err="1">
                <a:latin typeface="+mn-ea"/>
                <a:ea typeface="+mn-ea"/>
              </a:rPr>
              <a:t>sUserTP</a:t>
            </a:r>
            <a:r>
              <a:rPr lang="en-US" altLang="ko-KR" sz="1000" dirty="0">
                <a:latin typeface="+mn-ea"/>
                <a:ea typeface="+mn-ea"/>
              </a:rPr>
              <a:t>) 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</a:t>
            </a:r>
          </a:p>
          <a:p>
            <a:r>
              <a:rPr lang="en-US" altLang="ko-KR" sz="1200" b="1" dirty="0">
                <a:latin typeface="+mn-ea"/>
                <a:ea typeface="+mn-ea"/>
              </a:rPr>
              <a:t>&lt;SQL Mapper&gt;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&lt;select id="</a:t>
            </a:r>
            <a:r>
              <a:rPr lang="en-US" altLang="ko-KR" sz="1000" dirty="0" err="1">
                <a:latin typeface="+mn-ea"/>
                <a:ea typeface="+mn-ea"/>
              </a:rPr>
              <a:t>getTList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resultType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parameterType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SELECT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name, age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FROM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dirty="0" err="1">
                <a:latin typeface="+mn-ea"/>
                <a:ea typeface="+mn-ea"/>
              </a:rPr>
              <a:t>TB_user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    </a:t>
            </a:r>
            <a:r>
              <a:rPr lang="en-US" altLang="ko-KR" sz="1000" b="1" dirty="0">
                <a:latin typeface="+mn-ea"/>
                <a:ea typeface="+mn-ea"/>
              </a:rPr>
              <a:t>WHERE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age = #{</a:t>
            </a:r>
            <a:r>
              <a:rPr lang="en-US" altLang="ko-KR" sz="1000" b="1" dirty="0" err="1">
                <a:latin typeface="+mn-ea"/>
                <a:ea typeface="+mn-ea"/>
              </a:rPr>
              <a:t>sUser_age</a:t>
            </a:r>
            <a:r>
              <a:rPr lang="en-US" altLang="ko-KR" sz="1000" b="1" dirty="0">
                <a:latin typeface="+mn-ea"/>
                <a:ea typeface="+mn-ea"/>
              </a:rPr>
              <a:t>} AND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 collection="</a:t>
            </a:r>
            <a:r>
              <a:rPr lang="en-US" altLang="ko-KR" sz="1000" b="1" dirty="0" err="1">
                <a:latin typeface="+mn-ea"/>
                <a:ea typeface="+mn-ea"/>
              </a:rPr>
              <a:t>sUser_type</a:t>
            </a:r>
            <a:r>
              <a:rPr lang="en-US" altLang="ko-KR" sz="1000" b="1" dirty="0">
                <a:latin typeface="+mn-ea"/>
                <a:ea typeface="+mn-ea"/>
              </a:rPr>
              <a:t>" item="type"  open="(" close=")" separator="or"&gt;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    </a:t>
            </a:r>
            <a:r>
              <a:rPr lang="en-US" altLang="ko-KR" sz="1000" b="1" dirty="0" err="1">
                <a:latin typeface="+mn-ea"/>
                <a:ea typeface="+mn-ea"/>
              </a:rPr>
              <a:t>user_type</a:t>
            </a:r>
            <a:r>
              <a:rPr lang="en-US" altLang="ko-KR" sz="1000" b="1" dirty="0">
                <a:latin typeface="+mn-ea"/>
                <a:ea typeface="+mn-ea"/>
              </a:rPr>
              <a:t> = #{</a:t>
            </a:r>
            <a:r>
              <a:rPr lang="en-US" altLang="ko-KR" sz="1000" b="1" dirty="0" err="1">
                <a:latin typeface="+mn-ea"/>
                <a:ea typeface="+mn-ea"/>
              </a:rPr>
              <a:t>type.value</a:t>
            </a:r>
            <a:r>
              <a:rPr lang="en-US" altLang="ko-KR" sz="1000" b="1" dirty="0">
                <a:latin typeface="+mn-ea"/>
                <a:ea typeface="+mn-ea"/>
              </a:rPr>
              <a:t>}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&lt;/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&lt;/select&gt;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</a:t>
            </a:r>
          </a:p>
          <a:p>
            <a:r>
              <a:rPr lang="ko-KR" altLang="en-US" sz="1000" b="1" dirty="0">
                <a:latin typeface="+mn-ea"/>
                <a:ea typeface="+mn-ea"/>
              </a:rPr>
              <a:t>또는 </a:t>
            </a:r>
            <a:r>
              <a:rPr lang="en-US" altLang="ko-KR" sz="1000" b="1" dirty="0">
                <a:latin typeface="+mn-ea"/>
                <a:ea typeface="+mn-ea"/>
              </a:rPr>
              <a:t>or </a:t>
            </a:r>
            <a:r>
              <a:rPr lang="ko-KR" altLang="en-US" sz="1000" b="1" dirty="0">
                <a:latin typeface="+mn-ea"/>
                <a:ea typeface="+mn-ea"/>
              </a:rPr>
              <a:t>구문을 </a:t>
            </a:r>
            <a:r>
              <a:rPr lang="en-US" altLang="ko-KR" sz="1000" b="1" dirty="0">
                <a:latin typeface="+mn-ea"/>
                <a:ea typeface="+mn-ea"/>
              </a:rPr>
              <a:t>IN </a:t>
            </a:r>
            <a:r>
              <a:rPr lang="ko-KR" altLang="en-US" sz="1000" b="1" dirty="0">
                <a:latin typeface="+mn-ea"/>
                <a:ea typeface="+mn-ea"/>
              </a:rPr>
              <a:t>구문으로 변경</a:t>
            </a:r>
          </a:p>
          <a:p>
            <a:r>
              <a:rPr lang="ko-KR" altLang="en-US" sz="1000" dirty="0">
                <a:latin typeface="+mn-ea"/>
                <a:ea typeface="+mn-ea"/>
              </a:rPr>
              <a:t> 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&lt;select id="</a:t>
            </a:r>
            <a:r>
              <a:rPr lang="en-US" altLang="ko-KR" sz="1000" dirty="0" err="1">
                <a:latin typeface="+mn-ea"/>
                <a:ea typeface="+mn-ea"/>
              </a:rPr>
              <a:t>getTList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resultType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 </a:t>
            </a:r>
            <a:r>
              <a:rPr lang="en-US" altLang="ko-KR" sz="1000" dirty="0" err="1">
                <a:latin typeface="+mn-ea"/>
                <a:ea typeface="+mn-ea"/>
              </a:rPr>
              <a:t>parameterType</a:t>
            </a:r>
            <a:r>
              <a:rPr lang="en-US" altLang="ko-KR" sz="1000" dirty="0">
                <a:latin typeface="+mn-ea"/>
                <a:ea typeface="+mn-ea"/>
              </a:rPr>
              <a:t>="</a:t>
            </a:r>
            <a:r>
              <a:rPr lang="en-US" altLang="ko-KR" sz="1000" dirty="0" err="1">
                <a:latin typeface="+mn-ea"/>
                <a:ea typeface="+mn-ea"/>
              </a:rPr>
              <a:t>hashmap</a:t>
            </a:r>
            <a:r>
              <a:rPr lang="en-US" altLang="ko-KR" sz="1000" dirty="0">
                <a:latin typeface="+mn-ea"/>
                <a:ea typeface="+mn-ea"/>
              </a:rPr>
              <a:t>"&gt;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SELECT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name, age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FROM</a:t>
            </a:r>
          </a:p>
          <a:p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dirty="0" err="1">
                <a:latin typeface="+mn-ea"/>
                <a:ea typeface="+mn-ea"/>
              </a:rPr>
              <a:t>TB_user</a:t>
            </a:r>
            <a:endParaRPr lang="en-US" altLang="ko-KR" sz="1000" dirty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    </a:t>
            </a:r>
            <a:r>
              <a:rPr lang="en-US" altLang="ko-KR" sz="1000" b="1" dirty="0">
                <a:latin typeface="+mn-ea"/>
                <a:ea typeface="+mn-ea"/>
              </a:rPr>
              <a:t>WHERE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age = #{</a:t>
            </a:r>
            <a:r>
              <a:rPr lang="en-US" altLang="ko-KR" sz="1000" b="1" dirty="0" err="1">
                <a:latin typeface="+mn-ea"/>
                <a:ea typeface="+mn-ea"/>
              </a:rPr>
              <a:t>sUser_age</a:t>
            </a:r>
            <a:r>
              <a:rPr lang="en-US" altLang="ko-KR" sz="1000" b="1" dirty="0">
                <a:latin typeface="+mn-ea"/>
                <a:ea typeface="+mn-ea"/>
              </a:rPr>
              <a:t>} AND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</a:t>
            </a:r>
            <a:r>
              <a:rPr lang="en-US" altLang="ko-KR" sz="1000" b="1" dirty="0" err="1">
                <a:latin typeface="+mn-ea"/>
                <a:ea typeface="+mn-ea"/>
              </a:rPr>
              <a:t>user_type</a:t>
            </a:r>
            <a:r>
              <a:rPr lang="en-US" altLang="ko-KR" sz="1000" b="1" dirty="0">
                <a:latin typeface="+mn-ea"/>
                <a:ea typeface="+mn-ea"/>
              </a:rPr>
              <a:t> IN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 collection="</a:t>
            </a:r>
            <a:r>
              <a:rPr lang="en-US" altLang="ko-KR" sz="1000" b="1" dirty="0" err="1">
                <a:latin typeface="+mn-ea"/>
                <a:ea typeface="+mn-ea"/>
              </a:rPr>
              <a:t>sUser_type</a:t>
            </a:r>
            <a:r>
              <a:rPr lang="en-US" altLang="ko-KR" sz="1000" b="1" dirty="0">
                <a:latin typeface="+mn-ea"/>
                <a:ea typeface="+mn-ea"/>
              </a:rPr>
              <a:t>" item="type"  open="(" close=")" separator=","&gt;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    #{</a:t>
            </a:r>
            <a:r>
              <a:rPr lang="en-US" altLang="ko-KR" sz="1000" b="1" dirty="0" err="1">
                <a:latin typeface="+mn-ea"/>
                <a:ea typeface="+mn-ea"/>
              </a:rPr>
              <a:t>type.value</a:t>
            </a:r>
            <a:r>
              <a:rPr lang="en-US" altLang="ko-KR" sz="1000" b="1" dirty="0">
                <a:latin typeface="+mn-ea"/>
                <a:ea typeface="+mn-ea"/>
              </a:rPr>
              <a:t>}</a:t>
            </a:r>
          </a:p>
          <a:p>
            <a:r>
              <a:rPr lang="en-US" altLang="ko-KR" sz="1000" b="1" dirty="0">
                <a:latin typeface="+mn-ea"/>
                <a:ea typeface="+mn-ea"/>
              </a:rPr>
              <a:t>        &lt;/</a:t>
            </a:r>
            <a:r>
              <a:rPr lang="en-US" altLang="ko-KR" sz="1000" b="1" dirty="0" err="1">
                <a:latin typeface="+mn-ea"/>
                <a:ea typeface="+mn-ea"/>
              </a:rPr>
              <a:t>foreach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latin typeface="+mn-ea"/>
                <a:ea typeface="+mn-ea"/>
              </a:rPr>
              <a:t>&lt;/select&gt;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92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7"/>
          <p:cNvGrpSpPr>
            <a:grpSpLocks/>
          </p:cNvGrpSpPr>
          <p:nvPr/>
        </p:nvGrpSpPr>
        <p:grpSpPr bwMode="auto">
          <a:xfrm>
            <a:off x="2989958" y="1901676"/>
            <a:ext cx="1011237" cy="1766888"/>
            <a:chOff x="2928927" y="1628414"/>
            <a:chExt cx="1011017" cy="176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2940037" y="2009465"/>
              <a:ext cx="928486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10800000">
              <a:off x="2928927" y="3393950"/>
              <a:ext cx="92848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3" name="TextBox 26"/>
            <p:cNvSpPr txBox="1">
              <a:spLocks noChangeArrowheads="1"/>
            </p:cNvSpPr>
            <p:nvPr/>
          </p:nvSpPr>
          <p:spPr bwMode="auto">
            <a:xfrm>
              <a:off x="2984714" y="1628414"/>
              <a:ext cx="917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1 </a:t>
              </a: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요청</a:t>
              </a:r>
            </a:p>
          </p:txBody>
        </p:sp>
        <p:sp>
          <p:nvSpPr>
            <p:cNvPr id="2084" name="TextBox 27"/>
            <p:cNvSpPr txBox="1">
              <a:spLocks noChangeArrowheads="1"/>
            </p:cNvSpPr>
            <p:nvPr/>
          </p:nvSpPr>
          <p:spPr bwMode="auto">
            <a:xfrm>
              <a:off x="2939812" y="3002744"/>
              <a:ext cx="1000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6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응답</a:t>
              </a:r>
            </a:p>
          </p:txBody>
        </p:sp>
      </p:grpSp>
      <p:sp>
        <p:nvSpPr>
          <p:cNvPr id="2051" name="TextBox 32"/>
          <p:cNvSpPr txBox="1">
            <a:spLocks noChangeArrowheads="1"/>
          </p:cNvSpPr>
          <p:nvPr/>
        </p:nvSpPr>
        <p:spPr bwMode="auto">
          <a:xfrm>
            <a:off x="251520" y="404664"/>
            <a:ext cx="466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Web Programming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75458" y="4581376"/>
            <a:ext cx="142875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Html5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Css3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JavaScript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Jquery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Ajax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3" name="TextBox 34"/>
          <p:cNvSpPr txBox="1">
            <a:spLocks noChangeArrowheads="1"/>
          </p:cNvSpPr>
          <p:nvPr/>
        </p:nvSpPr>
        <p:spPr bwMode="auto">
          <a:xfrm>
            <a:off x="4132957" y="4475014"/>
            <a:ext cx="254986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Java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Servlet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JSP (Java Server Page)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Spring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580927" y="3878907"/>
            <a:ext cx="5784850" cy="1587"/>
          </a:xfrm>
          <a:prstGeom prst="line">
            <a:avLst/>
          </a:prstGeom>
          <a:ln w="63500">
            <a:solidFill>
              <a:srgbClr val="FF3399">
                <a:alpha val="29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38"/>
          <p:cNvSpPr txBox="1">
            <a:spLocks noChangeArrowheads="1"/>
          </p:cNvSpPr>
          <p:nvPr/>
        </p:nvSpPr>
        <p:spPr bwMode="auto">
          <a:xfrm>
            <a:off x="4156770" y="5546576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ASP, PHP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" name="그룹 46"/>
          <p:cNvGrpSpPr>
            <a:grpSpLocks/>
          </p:cNvGrpSpPr>
          <p:nvPr/>
        </p:nvGrpSpPr>
        <p:grpSpPr bwMode="auto">
          <a:xfrm>
            <a:off x="4061520" y="1874689"/>
            <a:ext cx="4875213" cy="4707532"/>
            <a:chOff x="4022269" y="1601878"/>
            <a:chExt cx="4875365" cy="4707563"/>
          </a:xfrm>
        </p:grpSpPr>
        <p:sp>
          <p:nvSpPr>
            <p:cNvPr id="4" name="직사각형 3"/>
            <p:cNvSpPr/>
            <p:nvPr/>
          </p:nvSpPr>
          <p:spPr>
            <a:xfrm>
              <a:off x="4022269" y="1612990"/>
              <a:ext cx="1800281" cy="2160603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308340" y="1601878"/>
              <a:ext cx="1800281" cy="2160602"/>
            </a:xfrm>
            <a:prstGeom prst="rect">
              <a:avLst/>
            </a:prstGeom>
            <a:solidFill>
              <a:srgbClr val="B8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원통 5"/>
            <p:cNvSpPr/>
            <p:nvPr/>
          </p:nvSpPr>
          <p:spPr>
            <a:xfrm>
              <a:off x="6379781" y="4387959"/>
              <a:ext cx="1785993" cy="1357323"/>
            </a:xfrm>
            <a:prstGeom prst="can">
              <a:avLst/>
            </a:prstGeom>
            <a:solidFill>
              <a:srgbClr val="FFC000"/>
            </a:solidFill>
            <a:ln w="12700">
              <a:solidFill>
                <a:srgbClr val="DA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9" name="TextBox 12"/>
            <p:cNvSpPr txBox="1">
              <a:spLocks noChangeArrowheads="1"/>
            </p:cNvSpPr>
            <p:nvPr/>
          </p:nvSpPr>
          <p:spPr bwMode="auto">
            <a:xfrm>
              <a:off x="4291013" y="2538052"/>
              <a:ext cx="121444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웹서버</a:t>
              </a:r>
            </a:p>
          </p:txBody>
        </p:sp>
        <p:sp>
          <p:nvSpPr>
            <p:cNvPr id="2070" name="TextBox 13"/>
            <p:cNvSpPr txBox="1">
              <a:spLocks noChangeArrowheads="1"/>
            </p:cNvSpPr>
            <p:nvPr/>
          </p:nvSpPr>
          <p:spPr bwMode="auto">
            <a:xfrm>
              <a:off x="6308285" y="2404704"/>
              <a:ext cx="17859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웹어플리케이션</a:t>
              </a: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/>
              </a:r>
              <a:b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서버 </a:t>
              </a: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(WAS)</a:t>
              </a: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1" name="TextBox 14"/>
            <p:cNvSpPr txBox="1">
              <a:spLocks noChangeArrowheads="1"/>
            </p:cNvSpPr>
            <p:nvPr/>
          </p:nvSpPr>
          <p:spPr bwMode="auto">
            <a:xfrm>
              <a:off x="6871028" y="5201438"/>
              <a:ext cx="1971363" cy="1108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DBMS</a:t>
              </a: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Oracle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MySql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, 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/>
              </a:r>
              <a:b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</a:br>
              <a:r>
                <a:rPr kumimoji="0" lang="en-US" altLang="ko-KR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MsSql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, </a:t>
              </a:r>
              <a:r>
                <a:rPr kumimoji="1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Maria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…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654270" y="2030506"/>
              <a:ext cx="928717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rot="5400000">
              <a:off x="7081489" y="4119671"/>
              <a:ext cx="928693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16200000">
              <a:off x="6514733" y="4137133"/>
              <a:ext cx="928695" cy="158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rot="10800000">
              <a:off x="5665383" y="3386240"/>
              <a:ext cx="928716" cy="158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6" name="TextBox 28"/>
            <p:cNvSpPr txBox="1">
              <a:spLocks noChangeArrowheads="1"/>
            </p:cNvSpPr>
            <p:nvPr/>
          </p:nvSpPr>
          <p:spPr bwMode="auto">
            <a:xfrm>
              <a:off x="5786446" y="1673316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2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7" name="TextBox 29"/>
            <p:cNvSpPr txBox="1">
              <a:spLocks noChangeArrowheads="1"/>
            </p:cNvSpPr>
            <p:nvPr/>
          </p:nvSpPr>
          <p:spPr bwMode="auto">
            <a:xfrm>
              <a:off x="7429520" y="390653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3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8" name="TextBox 30"/>
            <p:cNvSpPr txBox="1">
              <a:spLocks noChangeArrowheads="1"/>
            </p:cNvSpPr>
            <p:nvPr/>
          </p:nvSpPr>
          <p:spPr bwMode="auto">
            <a:xfrm>
              <a:off x="6506948" y="3920552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4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79" name="TextBox 31"/>
            <p:cNvSpPr txBox="1">
              <a:spLocks noChangeArrowheads="1"/>
            </p:cNvSpPr>
            <p:nvPr/>
          </p:nvSpPr>
          <p:spPr bwMode="auto">
            <a:xfrm>
              <a:off x="5791210" y="3052410"/>
              <a:ext cx="5606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5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2080" name="TextBox 39"/>
            <p:cNvSpPr txBox="1">
              <a:spLocks noChangeArrowheads="1"/>
            </p:cNvSpPr>
            <p:nvPr/>
          </p:nvSpPr>
          <p:spPr bwMode="auto">
            <a:xfrm>
              <a:off x="7708002" y="3915422"/>
              <a:ext cx="11896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SQL</a:t>
              </a: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7" name="그룹 45"/>
          <p:cNvGrpSpPr>
            <a:grpSpLocks/>
          </p:cNvGrpSpPr>
          <p:nvPr/>
        </p:nvGrpSpPr>
        <p:grpSpPr bwMode="auto">
          <a:xfrm>
            <a:off x="429320" y="1058714"/>
            <a:ext cx="2989263" cy="3101975"/>
            <a:chOff x="357158" y="785794"/>
            <a:chExt cx="2988521" cy="3102100"/>
          </a:xfrm>
        </p:grpSpPr>
        <p:sp>
          <p:nvSpPr>
            <p:cNvPr id="9" name="TextBox 8"/>
            <p:cNvSpPr txBox="1"/>
            <p:nvPr/>
          </p:nvSpPr>
          <p:spPr>
            <a:xfrm>
              <a:off x="714257" y="785794"/>
              <a:ext cx="2285433" cy="369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Client  :  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사용자</a:t>
              </a:r>
            </a:p>
          </p:txBody>
        </p:sp>
        <p:pic>
          <p:nvPicPr>
            <p:cNvPr id="2062" name="Picture 4"/>
            <p:cNvPicPr>
              <a:picLocks noChangeAspect="1" noChangeArrowheads="1"/>
            </p:cNvPicPr>
            <p:nvPr/>
          </p:nvPicPr>
          <p:blipFill>
            <a:blip r:embed="rId3">
              <a:lum bright="40000" contrast="-26000"/>
            </a:blip>
            <a:srcRect/>
            <a:stretch>
              <a:fillRect/>
            </a:stretch>
          </p:blipFill>
          <p:spPr bwMode="auto">
            <a:xfrm flipH="1">
              <a:off x="357158" y="1783308"/>
              <a:ext cx="2071702" cy="2104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999936" y="1673242"/>
              <a:ext cx="1799778" cy="2160675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42000"/>
              </a:schemeClr>
            </a:solidFill>
            <a:ln w="38100" cmpd="thickThin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4" name="TextBox 17"/>
            <p:cNvSpPr txBox="1">
              <a:spLocks noChangeArrowheads="1"/>
            </p:cNvSpPr>
            <p:nvPr/>
          </p:nvSpPr>
          <p:spPr bwMode="auto">
            <a:xfrm>
              <a:off x="1000100" y="2518430"/>
              <a:ext cx="1785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Web Browser</a:t>
              </a: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417468" y="1225549"/>
              <a:ext cx="2928211" cy="1588"/>
            </a:xfrm>
            <a:prstGeom prst="straightConnector1">
              <a:avLst/>
            </a:prstGeom>
            <a:ln w="63500">
              <a:solidFill>
                <a:schemeClr val="accent1">
                  <a:shade val="95000"/>
                  <a:satMod val="105000"/>
                  <a:alpha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48"/>
          <p:cNvGrpSpPr>
            <a:grpSpLocks/>
          </p:cNvGrpSpPr>
          <p:nvPr/>
        </p:nvGrpSpPr>
        <p:grpSpPr bwMode="auto">
          <a:xfrm>
            <a:off x="3561458" y="1065064"/>
            <a:ext cx="5143500" cy="431800"/>
            <a:chOff x="3500806" y="791814"/>
            <a:chExt cx="5143536" cy="432508"/>
          </a:xfrm>
        </p:grpSpPr>
        <p:sp>
          <p:nvSpPr>
            <p:cNvPr id="2059" name="TextBox 15"/>
            <p:cNvSpPr txBox="1">
              <a:spLocks noChangeArrowheads="1"/>
            </p:cNvSpPr>
            <p:nvPr/>
          </p:nvSpPr>
          <p:spPr bwMode="auto">
            <a:xfrm>
              <a:off x="4929190" y="791814"/>
              <a:ext cx="22860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Server : Tomcat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V="1">
              <a:off x="3500806" y="1214781"/>
              <a:ext cx="5143536" cy="9541"/>
            </a:xfrm>
            <a:prstGeom prst="straightConnector1">
              <a:avLst/>
            </a:prstGeom>
            <a:ln w="63500">
              <a:solidFill>
                <a:srgbClr val="808000">
                  <a:alpha val="31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아래쪽 화살표 37"/>
          <p:cNvSpPr/>
          <p:nvPr/>
        </p:nvSpPr>
        <p:spPr>
          <a:xfrm rot="2354733">
            <a:off x="3277237" y="4785400"/>
            <a:ext cx="346803" cy="829134"/>
          </a:xfrm>
          <a:prstGeom prst="down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04194" y="5559289"/>
            <a:ext cx="928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모바일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85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116632"/>
            <a:ext cx="8938931" cy="64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파라미터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INSERT ALL</a:t>
            </a:r>
            <a:b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https://haenny.tistory.com/21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VO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public class </a:t>
            </a:r>
            <a:r>
              <a:rPr lang="en-US" altLang="ko-KR" sz="1200" b="1" dirty="0" err="1">
                <a:latin typeface="+mn-ea"/>
                <a:ea typeface="+mn-ea"/>
              </a:rPr>
              <a:t>TestVO</a:t>
            </a:r>
            <a:r>
              <a:rPr lang="en-US" altLang="ko-KR" sz="1200" b="1" dirty="0">
                <a:latin typeface="+mn-ea"/>
                <a:ea typeface="+mn-ea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</a:t>
            </a:r>
            <a:r>
              <a:rPr lang="en-US" altLang="ko-KR" sz="1200" b="1" dirty="0" err="1">
                <a:latin typeface="+mn-ea"/>
                <a:ea typeface="+mn-ea"/>
              </a:rPr>
              <a:t>idx</a:t>
            </a:r>
            <a:r>
              <a:rPr lang="en-US" altLang="ko-KR" sz="1200" b="1" dirty="0">
                <a:latin typeface="+mn-ea"/>
                <a:ea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</a:t>
            </a:r>
            <a:r>
              <a:rPr lang="en-US" altLang="ko-KR" sz="1200" b="1" dirty="0" err="1">
                <a:latin typeface="+mn-ea"/>
                <a:ea typeface="+mn-ea"/>
              </a:rPr>
              <a:t>timestampAccident</a:t>
            </a:r>
            <a:r>
              <a:rPr lang="en-US" altLang="ko-KR" sz="1200" b="1" dirty="0">
                <a:latin typeface="+mn-ea"/>
                <a:ea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vin;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private String </a:t>
            </a:r>
            <a:r>
              <a:rPr lang="en-US" altLang="ko-KR" sz="1200" b="1" dirty="0" err="1">
                <a:latin typeface="+mn-ea"/>
                <a:ea typeface="+mn-ea"/>
              </a:rPr>
              <a:t>dataGb</a:t>
            </a:r>
            <a:r>
              <a:rPr lang="en-US" altLang="ko-KR" sz="1200" b="1" dirty="0">
                <a:latin typeface="+mn-ea"/>
                <a:ea typeface="+mn-ea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… … ..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} // class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Mapper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-&gt; Oracle</a:t>
            </a:r>
            <a:r>
              <a:rPr lang="ko-KR" altLang="en-US" sz="1200" b="1" dirty="0">
                <a:latin typeface="+mn-ea"/>
                <a:ea typeface="+mn-ea"/>
              </a:rPr>
              <a:t>의 </a:t>
            </a:r>
            <a:r>
              <a:rPr lang="en-US" altLang="ko-KR" sz="1200" b="1" dirty="0" err="1">
                <a:latin typeface="+mn-ea"/>
                <a:ea typeface="+mn-ea"/>
              </a:rPr>
              <a:t>Multi_Insert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구문 </a:t>
            </a:r>
            <a:r>
              <a:rPr lang="en-US" altLang="ko-KR" sz="1200" b="1" dirty="0">
                <a:latin typeface="+mn-ea"/>
                <a:ea typeface="+mn-ea"/>
              </a:rPr>
              <a:t>: INSERT ALL 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&lt;insert id="</a:t>
            </a:r>
            <a:r>
              <a:rPr lang="en-US" altLang="ko-KR" sz="1200" b="1" dirty="0" err="1">
                <a:latin typeface="+mn-ea"/>
                <a:ea typeface="+mn-ea"/>
              </a:rPr>
              <a:t>insCompareResult</a:t>
            </a:r>
            <a:r>
              <a:rPr lang="en-US" altLang="ko-KR" sz="1200" b="1" dirty="0">
                <a:latin typeface="+mn-ea"/>
                <a:ea typeface="+mn-ea"/>
              </a:rPr>
              <a:t>" </a:t>
            </a:r>
            <a:r>
              <a:rPr lang="en-US" altLang="ko-KR" sz="1200" b="1" dirty="0" err="1">
                <a:latin typeface="+mn-ea"/>
                <a:ea typeface="+mn-ea"/>
              </a:rPr>
              <a:t>parameterType</a:t>
            </a:r>
            <a:r>
              <a:rPr lang="en-US" altLang="ko-KR" sz="1200" b="1" dirty="0">
                <a:latin typeface="+mn-ea"/>
                <a:ea typeface="+mn-ea"/>
              </a:rPr>
              <a:t>="</a:t>
            </a:r>
            <a:r>
              <a:rPr lang="en-US" altLang="ko-KR" sz="1200" b="1" dirty="0" err="1">
                <a:latin typeface="+mn-ea"/>
                <a:ea typeface="+mn-ea"/>
              </a:rPr>
              <a:t>java.util.List</a:t>
            </a:r>
            <a:r>
              <a:rPr lang="en-US" altLang="ko-KR" sz="1200" b="1" dirty="0">
                <a:latin typeface="+mn-ea"/>
                <a:ea typeface="+mn-ea"/>
              </a:rPr>
              <a:t>" &gt;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 collection="list" item="item" open="INSERT ALL" close="SELECT * FROM SYS.DUAL“ separator=" "&gt;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              INTO KTF_COMPARE_RESULT ( IDX, TIMESTAMP_ACCIDENT, VIN, DATA_GB 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              VALUES ( #{</a:t>
            </a:r>
            <a:r>
              <a:rPr lang="en-US" altLang="ko-KR" sz="1200" b="1" dirty="0" err="1">
                <a:latin typeface="+mn-ea"/>
                <a:ea typeface="+mn-ea"/>
              </a:rPr>
              <a:t>item.idx</a:t>
            </a:r>
            <a:r>
              <a:rPr lang="en-US" altLang="ko-KR" sz="1200" b="1" dirty="0">
                <a:latin typeface="+mn-ea"/>
                <a:ea typeface="+mn-ea"/>
              </a:rPr>
              <a:t>}, #{</a:t>
            </a:r>
            <a:r>
              <a:rPr lang="en-US" altLang="ko-KR" sz="1200" b="1" dirty="0" err="1">
                <a:latin typeface="+mn-ea"/>
                <a:ea typeface="+mn-ea"/>
              </a:rPr>
              <a:t>item.timestampAccident</a:t>
            </a:r>
            <a:r>
              <a:rPr lang="en-US" altLang="ko-KR" sz="1200" b="1" dirty="0">
                <a:latin typeface="+mn-ea"/>
                <a:ea typeface="+mn-ea"/>
              </a:rPr>
              <a:t>}, #{</a:t>
            </a:r>
            <a:r>
              <a:rPr lang="en-US" altLang="ko-KR" sz="1200" b="1" dirty="0" err="1">
                <a:latin typeface="+mn-ea"/>
                <a:ea typeface="+mn-ea"/>
              </a:rPr>
              <a:t>item.vin</a:t>
            </a:r>
            <a:r>
              <a:rPr lang="en-US" altLang="ko-KR" sz="1200" b="1" dirty="0">
                <a:latin typeface="+mn-ea"/>
                <a:ea typeface="+mn-ea"/>
              </a:rPr>
              <a:t>}, #{</a:t>
            </a:r>
            <a:r>
              <a:rPr lang="en-US" altLang="ko-KR" sz="1200" b="1" dirty="0" err="1">
                <a:latin typeface="+mn-ea"/>
                <a:ea typeface="+mn-ea"/>
              </a:rPr>
              <a:t>item.dataGb</a:t>
            </a:r>
            <a:r>
              <a:rPr lang="en-US" altLang="ko-KR" sz="1200" b="1" dirty="0">
                <a:latin typeface="+mn-ea"/>
                <a:ea typeface="+mn-ea"/>
              </a:rPr>
              <a:t>} )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&lt;/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&lt;/insert&gt;</a:t>
            </a:r>
          </a:p>
          <a:p>
            <a:pPr>
              <a:lnSpc>
                <a:spcPts val="17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latin typeface="+mn-ea"/>
                <a:ea typeface="+mn-ea"/>
              </a:rPr>
              <a:t>   </a:t>
            </a: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-&gt; Mapper </a:t>
            </a:r>
            <a:r>
              <a:rPr lang="ko-KR" altLang="en-US" sz="1200" b="1" dirty="0">
                <a:solidFill>
                  <a:srgbClr val="663300"/>
                </a:solidFill>
                <a:latin typeface="+mn-ea"/>
                <a:ea typeface="+mn-ea"/>
              </a:rPr>
              <a:t>실행결과</a:t>
            </a:r>
            <a:endParaRPr lang="en-US" altLang="ko-KR" sz="12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INSERT ALL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  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INTO</a:t>
            </a: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KTF_COMPARE_RESULT (IDX, TIMESTAMP_ACCIDENT, VIN , DATA_GB) 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	VALUES ('1', '1565052057', 'VINVINVIN1', '1' ) 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  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INTO</a:t>
            </a: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KTF_COMPARE_RESULT </a:t>
            </a:r>
            <a:r>
              <a:rPr lang="en-US" altLang="ko-KR" sz="1100" dirty="0">
                <a:solidFill>
                  <a:srgbClr val="663300"/>
                </a:solidFill>
                <a:latin typeface="+mn-ea"/>
              </a:rPr>
              <a:t>(IDX, TIMESTAMP_ACCIDENT, VIN , DATA_GB) 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	VALUES ('2', '1565052058' , 'VINVINVIN2', '2' )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SELECT * FROM SYS.DUAL</a:t>
            </a:r>
            <a:endParaRPr lang="ko-KR" altLang="en-US" sz="1100" b="1" dirty="0">
              <a:solidFill>
                <a:srgbClr val="6633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79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116632"/>
            <a:ext cx="8938931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파라메터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DELETE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https://haenny.tistory.com/21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Mapper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&lt;delete id="</a:t>
            </a:r>
            <a:r>
              <a:rPr lang="en-US" altLang="ko-KR" sz="1200" b="1" dirty="0" err="1">
                <a:latin typeface="+mn-ea"/>
                <a:ea typeface="+mn-ea"/>
              </a:rPr>
              <a:t>delCompareResult</a:t>
            </a:r>
            <a:r>
              <a:rPr lang="en-US" altLang="ko-KR" sz="1200" b="1" dirty="0">
                <a:latin typeface="+mn-ea"/>
                <a:ea typeface="+mn-ea"/>
              </a:rPr>
              <a:t>" </a:t>
            </a:r>
            <a:r>
              <a:rPr lang="en-US" altLang="ko-KR" sz="1200" b="1" dirty="0" err="1">
                <a:latin typeface="+mn-ea"/>
                <a:ea typeface="+mn-ea"/>
              </a:rPr>
              <a:t>parameterType</a:t>
            </a:r>
            <a:r>
              <a:rPr lang="en-US" altLang="ko-KR" sz="1200" b="1" dirty="0">
                <a:latin typeface="+mn-ea"/>
                <a:ea typeface="+mn-ea"/>
              </a:rPr>
              <a:t>="</a:t>
            </a:r>
            <a:r>
              <a:rPr lang="en-US" altLang="ko-KR" sz="1200" b="1" dirty="0" err="1">
                <a:latin typeface="+mn-ea"/>
                <a:ea typeface="+mn-ea"/>
              </a:rPr>
              <a:t>java.util.List</a:t>
            </a:r>
            <a:r>
              <a:rPr lang="en-US" altLang="ko-KR" sz="1200" b="1" dirty="0">
                <a:latin typeface="+mn-ea"/>
                <a:ea typeface="+mn-ea"/>
              </a:rPr>
              <a:t>"&gt;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DELETE FROM KTF_COMPARE_RESULT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&lt;where&gt;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 collection="list" item="item" open="" close="" separator="OR"&gt;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    (IDX = #{</a:t>
            </a:r>
            <a:r>
              <a:rPr lang="en-US" altLang="ko-KR" sz="1200" b="1" dirty="0" err="1">
                <a:latin typeface="+mn-ea"/>
                <a:ea typeface="+mn-ea"/>
              </a:rPr>
              <a:t>item.idx</a:t>
            </a:r>
            <a:r>
              <a:rPr lang="en-US" altLang="ko-KR" sz="1200" b="1" dirty="0">
                <a:latin typeface="+mn-ea"/>
                <a:ea typeface="+mn-ea"/>
              </a:rPr>
              <a:t>} AND VIN = #{</a:t>
            </a:r>
            <a:r>
              <a:rPr lang="en-US" altLang="ko-KR" sz="1200" b="1" dirty="0" err="1">
                <a:latin typeface="+mn-ea"/>
                <a:ea typeface="+mn-ea"/>
              </a:rPr>
              <a:t>item.vin</a:t>
            </a:r>
            <a:r>
              <a:rPr lang="en-US" altLang="ko-KR" sz="1200" b="1" dirty="0">
                <a:latin typeface="+mn-ea"/>
                <a:ea typeface="+mn-ea"/>
              </a:rPr>
              <a:t>})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&lt;/</a:t>
            </a:r>
            <a:r>
              <a:rPr lang="en-US" altLang="ko-KR" sz="1200" b="1" dirty="0" err="1">
                <a:latin typeface="+mn-ea"/>
                <a:ea typeface="+mn-ea"/>
              </a:rPr>
              <a:t>foreach</a:t>
            </a:r>
            <a:r>
              <a:rPr lang="en-US" altLang="ko-KR" sz="1200" b="1" dirty="0">
                <a:latin typeface="+mn-ea"/>
                <a:ea typeface="+mn-ea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 &lt;/where&gt;</a:t>
            </a: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&lt;/delete&gt;</a:t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   </a:t>
            </a: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-&gt; Mapper </a:t>
            </a:r>
            <a:r>
              <a:rPr lang="ko-KR" altLang="en-US" sz="1200" b="1" dirty="0">
                <a:solidFill>
                  <a:srgbClr val="663300"/>
                </a:solidFill>
                <a:latin typeface="+mn-ea"/>
                <a:ea typeface="+mn-ea"/>
              </a:rPr>
              <a:t>실행결과</a:t>
            </a:r>
            <a:endParaRPr lang="en-US" altLang="ko-KR" sz="12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>
              <a:lnSpc>
                <a:spcPts val="1500"/>
              </a:lnSpc>
            </a:pPr>
            <a:r>
              <a:rPr lang="en-US" altLang="ko-KR" sz="1200" b="1" dirty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DELETE FROM KTF_COMPARE_RESULT WHERE 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	(TIMESTAMP_ACCIDENT = '1565059999' AND VIN = 'VINVINVIN1') OR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               (TIMESTAMP_ACCIDENT = '1565059999' AND VIN = 'VINVINVIN2')</a:t>
            </a:r>
            <a:b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</a:b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/>
            </a:r>
            <a:b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</a:b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-&gt; 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만약 리스트 내 </a:t>
            </a:r>
            <a:r>
              <a:rPr lang="ko-KR" altLang="en-US" sz="1100" b="1" dirty="0" err="1">
                <a:solidFill>
                  <a:srgbClr val="663300"/>
                </a:solidFill>
                <a:latin typeface="+mn-ea"/>
                <a:ea typeface="+mn-ea"/>
              </a:rPr>
              <a:t>인자값에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 따라 조건을 동적으로 주고 싶다면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, 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아래와 같이 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foreach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문 내에 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if</a:t>
            </a:r>
            <a:r>
              <a:rPr lang="ko-KR" altLang="en-US" sz="1100" b="1" dirty="0">
                <a:solidFill>
                  <a:srgbClr val="663300"/>
                </a:solidFill>
                <a:latin typeface="+mn-ea"/>
                <a:ea typeface="+mn-ea"/>
              </a:rPr>
              <a:t>태그를 활용한다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&lt;delete id="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delCompareResult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" 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parameterType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="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java.util.List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"&gt;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DELETE FROM KTF_COMPARE_RESULT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&lt;where&gt;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foreach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collection="list" item="item" open="" close="" separator="OR"&gt;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&lt;if test='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==null or "".equals(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)'&gt;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    (TIMESTAMP_ACCIDENT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item.timestampAccident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 AND VIN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item.vin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})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&lt;/if&gt;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&lt;if test='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!=null and !"".equals(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)'&gt;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   (TIMESTAMP_ACCIDENT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item.timestampAccident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 AND IDX = #{</a:t>
            </a:r>
            <a:r>
              <a:rPr lang="en-US" altLang="ko-KR" sz="1100" b="1" dirty="0" err="1">
                <a:solidFill>
                  <a:srgbClr val="C00000"/>
                </a:solidFill>
                <a:latin typeface="+mn-ea"/>
                <a:ea typeface="+mn-ea"/>
              </a:rPr>
              <a:t>item.dataGb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})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       &lt;/if&gt;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&lt;/</a:t>
            </a:r>
            <a:r>
              <a:rPr lang="en-US" altLang="ko-KR" sz="1100" b="1" dirty="0" err="1">
                <a:solidFill>
                  <a:srgbClr val="663300"/>
                </a:solidFill>
                <a:latin typeface="+mn-ea"/>
                <a:ea typeface="+mn-ea"/>
              </a:rPr>
              <a:t>foreach</a:t>
            </a: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    &lt;/where&gt;</a:t>
            </a:r>
          </a:p>
          <a:p>
            <a:pPr>
              <a:lnSpc>
                <a:spcPts val="1500"/>
              </a:lnSpc>
            </a:pPr>
            <a:r>
              <a:rPr lang="en-US" altLang="ko-KR" sz="1100" b="1" dirty="0">
                <a:solidFill>
                  <a:srgbClr val="663300"/>
                </a:solidFill>
                <a:latin typeface="+mn-ea"/>
                <a:ea typeface="+mn-ea"/>
              </a:rPr>
              <a:t>&lt;/delete&gt;</a:t>
            </a:r>
            <a:endParaRPr lang="ko-KR" altLang="en-US" sz="1100" b="1" dirty="0">
              <a:solidFill>
                <a:srgbClr val="6633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04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565" y="116632"/>
            <a:ext cx="8938931" cy="6440225"/>
            <a:chOff x="97565" y="116632"/>
            <a:chExt cx="8938931" cy="6440225"/>
          </a:xfrm>
        </p:grpSpPr>
        <p:sp>
          <p:nvSpPr>
            <p:cNvPr id="7170" name="직사각형 3"/>
            <p:cNvSpPr>
              <a:spLocks noChangeArrowheads="1"/>
            </p:cNvSpPr>
            <p:nvPr/>
          </p:nvSpPr>
          <p:spPr bwMode="auto">
            <a:xfrm>
              <a:off x="97565" y="116632"/>
              <a:ext cx="8938931" cy="644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400" b="1" dirty="0">
                  <a:latin typeface="+mn-ea"/>
                  <a:ea typeface="+mn-ea"/>
                </a:rPr>
                <a:t>*** [</a:t>
              </a:r>
              <a:r>
                <a:rPr lang="en-US" altLang="ko-KR" sz="1400" b="1" dirty="0" err="1">
                  <a:latin typeface="+mn-ea"/>
                  <a:ea typeface="+mn-ea"/>
                </a:rPr>
                <a:t>Mybatis</a:t>
              </a:r>
              <a:r>
                <a:rPr lang="en-US" altLang="ko-KR" sz="1400" b="1" dirty="0">
                  <a:latin typeface="+mn-ea"/>
                  <a:ea typeface="+mn-ea"/>
                </a:rPr>
                <a:t>] List </a:t>
              </a:r>
              <a:r>
                <a:rPr lang="ko-KR" altLang="en-US" sz="1400" b="1" dirty="0" err="1">
                  <a:latin typeface="+mn-ea"/>
                  <a:ea typeface="+mn-ea"/>
                </a:rPr>
                <a:t>파라메터</a:t>
              </a:r>
              <a:r>
                <a:rPr lang="ko-KR" altLang="en-US" sz="1400" b="1" dirty="0">
                  <a:latin typeface="+mn-ea"/>
                  <a:ea typeface="+mn-ea"/>
                </a:rPr>
                <a:t> </a:t>
              </a:r>
              <a:r>
                <a:rPr lang="en-US" altLang="ko-KR" sz="1400" b="1" dirty="0" err="1">
                  <a:latin typeface="+mn-ea"/>
                  <a:ea typeface="+mn-ea"/>
                </a:rPr>
                <a:t>foreach</a:t>
              </a:r>
              <a:r>
                <a:rPr lang="en-US" altLang="ko-KR" sz="1400" b="1" dirty="0">
                  <a:latin typeface="+mn-ea"/>
                  <a:ea typeface="+mn-ea"/>
                </a:rPr>
                <a:t> </a:t>
              </a:r>
              <a:r>
                <a:rPr lang="ko-KR" altLang="en-US" sz="1400" b="1" dirty="0">
                  <a:latin typeface="+mn-ea"/>
                  <a:ea typeface="+mn-ea"/>
                </a:rPr>
                <a:t>사용 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MERGE 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600" dirty="0">
                  <a:solidFill>
                    <a:srgbClr val="C00000"/>
                  </a:solidFill>
                  <a:latin typeface="+mn-ea"/>
                  <a:ea typeface="+mn-ea"/>
                </a:rPr>
                <a:t>병합</a:t>
              </a:r>
              <a:r>
                <a:rPr lang="en-US" altLang="ko-KR" sz="1600" dirty="0">
                  <a:solidFill>
                    <a:srgbClr val="C00000"/>
                  </a:solidFill>
                  <a:latin typeface="+mn-ea"/>
                  <a:ea typeface="+mn-ea"/>
                </a:rPr>
                <a:t>) </a:t>
              </a:r>
              <a:r>
                <a:rPr lang="en-US" altLang="ko-KR" sz="1400" b="1" dirty="0">
                  <a:latin typeface="+mn-ea"/>
                  <a:ea typeface="+mn-ea"/>
                </a:rPr>
                <a:t/>
              </a:r>
              <a:br>
                <a:rPr lang="en-US" altLang="ko-KR" sz="14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=&gt; </a:t>
              </a:r>
              <a:r>
                <a:rPr lang="en-US" altLang="ko-KR" sz="1200" b="1" dirty="0">
                  <a:latin typeface="+mn-ea"/>
                  <a:ea typeface="+mn-ea"/>
                  <a:hlinkClick r:id="rId2"/>
                </a:rPr>
                <a:t>https://haenny.tistory.com/21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=&gt; Mapper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&lt;insert id="</a:t>
              </a:r>
              <a:r>
                <a:rPr lang="en-US" altLang="ko-KR" sz="1200" b="1" dirty="0" err="1">
                  <a:latin typeface="+mn-ea"/>
                  <a:ea typeface="+mn-ea"/>
                </a:rPr>
                <a:t>insCoapLog</a:t>
              </a:r>
              <a:r>
                <a:rPr lang="en-US" altLang="ko-KR" sz="1200" b="1" dirty="0">
                  <a:latin typeface="+mn-ea"/>
                  <a:ea typeface="+mn-ea"/>
                </a:rPr>
                <a:t>" </a:t>
              </a:r>
              <a:r>
                <a:rPr lang="en-US" altLang="ko-KR" sz="1200" b="1" dirty="0" err="1">
                  <a:latin typeface="+mn-ea"/>
                  <a:ea typeface="+mn-ea"/>
                </a:rPr>
                <a:t>parameterType</a:t>
              </a:r>
              <a:r>
                <a:rPr lang="en-US" altLang="ko-KR" sz="1200" b="1" dirty="0">
                  <a:latin typeface="+mn-ea"/>
                  <a:ea typeface="+mn-ea"/>
                </a:rPr>
                <a:t>="</a:t>
              </a:r>
              <a:r>
                <a:rPr lang="en-US" altLang="ko-KR" sz="1200" b="1" dirty="0" err="1">
                  <a:latin typeface="+mn-ea"/>
                  <a:ea typeface="+mn-ea"/>
                </a:rPr>
                <a:t>java.util.List</a:t>
              </a:r>
              <a:r>
                <a:rPr lang="en-US" altLang="ko-KR" sz="1200" b="1" dirty="0">
                  <a:latin typeface="+mn-ea"/>
                  <a:ea typeface="+mn-ea"/>
                </a:rPr>
                <a:t>" 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MERGE INTO KTF_COMPARE_RESULT R1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USING (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</a:t>
              </a:r>
              <a:r>
                <a:rPr lang="en-US" altLang="ko-KR" sz="1200" b="1" dirty="0" err="1">
                  <a:latin typeface="+mn-ea"/>
                  <a:ea typeface="+mn-ea"/>
                </a:rPr>
                <a:t>foreach</a:t>
              </a:r>
              <a:r>
                <a:rPr lang="en-US" altLang="ko-KR" sz="1200" b="1" dirty="0">
                  <a:latin typeface="+mn-ea"/>
                  <a:ea typeface="+mn-ea"/>
                </a:rPr>
                <a:t>  collection="list" item="item" open="" close="" separator="union"&gt;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SELECT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item.timestampAccident</a:t>
              </a:r>
              <a:r>
                <a:rPr lang="en-US" altLang="ko-KR" sz="1200" b="1" dirty="0">
                  <a:latin typeface="+mn-ea"/>
                  <a:ea typeface="+mn-ea"/>
                </a:rPr>
                <a:t>} AS </a:t>
              </a:r>
              <a:r>
                <a:rPr lang="en-US" altLang="ko-KR" sz="1200" b="1" dirty="0" err="1">
                  <a:latin typeface="+mn-ea"/>
                  <a:ea typeface="+mn-ea"/>
                </a:rPr>
                <a:t>timestampAccident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   ,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item.vin</a:t>
              </a:r>
              <a:r>
                <a:rPr lang="en-US" altLang="ko-KR" sz="1200" b="1" dirty="0">
                  <a:latin typeface="+mn-ea"/>
                  <a:ea typeface="+mn-ea"/>
                </a:rPr>
                <a:t>} AS vin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   ,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item.objGb</a:t>
              </a:r>
              <a:r>
                <a:rPr lang="en-US" altLang="ko-KR" sz="1200" b="1" dirty="0">
                  <a:latin typeface="+mn-ea"/>
                  <a:ea typeface="+mn-ea"/>
                </a:rPr>
                <a:t>} AS </a:t>
              </a:r>
              <a:r>
                <a:rPr lang="en-US" altLang="ko-KR" sz="1200" b="1" dirty="0" err="1">
                  <a:latin typeface="+mn-ea"/>
                  <a:ea typeface="+mn-ea"/>
                </a:rPr>
                <a:t>idx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   , #{</a:t>
              </a:r>
              <a:r>
                <a:rPr lang="en-US" altLang="ko-KR" sz="1200" b="1" dirty="0" err="1">
                  <a:latin typeface="+mn-ea"/>
                  <a:ea typeface="+mn-ea"/>
                </a:rPr>
                <a:t>item.dataGb</a:t>
              </a:r>
              <a:r>
                <a:rPr lang="en-US" altLang="ko-KR" sz="1200" b="1" dirty="0">
                  <a:latin typeface="+mn-ea"/>
                  <a:ea typeface="+mn-ea"/>
                </a:rPr>
                <a:t>} AS </a:t>
              </a:r>
              <a:r>
                <a:rPr lang="en-US" altLang="ko-KR" sz="1200" b="1" dirty="0" err="1">
                  <a:latin typeface="+mn-ea"/>
                  <a:ea typeface="+mn-ea"/>
                </a:rPr>
                <a:t>dataGb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FROM SYS.DUAL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</a:t>
              </a:r>
              <a:r>
                <a:rPr lang="en-US" altLang="ko-KR" sz="1200" b="1" dirty="0" err="1">
                  <a:latin typeface="+mn-ea"/>
                  <a:ea typeface="+mn-ea"/>
                </a:rPr>
                <a:t>foreach</a:t>
              </a:r>
              <a:r>
                <a:rPr lang="en-US" altLang="ko-KR" sz="1200" b="1" dirty="0">
                  <a:latin typeface="+mn-ea"/>
                  <a:ea typeface="+mn-ea"/>
                </a:rPr>
                <a:t>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) T1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ON (R1.TIMESTAMP_ACCIDENT = T1.timestampAccident)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WHEN MATCHED THEN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UPDATE 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&lt;set&gt;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R1.VIN= T1.vin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, R1.IDX= T1.idx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, R1.DATA_GB= T1.dataGb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&lt;/set&gt;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WHEN NOT MATCHED THEN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INSERT 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&lt;trim prefix="(" suffix=")" </a:t>
              </a:r>
              <a:r>
                <a:rPr lang="en-US" altLang="ko-KR" sz="1200" b="1" dirty="0" err="1">
                  <a:latin typeface="+mn-ea"/>
                  <a:ea typeface="+mn-ea"/>
                </a:rPr>
                <a:t>suffixOverrides</a:t>
              </a:r>
              <a:r>
                <a:rPr lang="en-US" altLang="ko-KR" sz="1200" b="1" dirty="0">
                  <a:latin typeface="+mn-ea"/>
                  <a:ea typeface="+mn-ea"/>
                </a:rPr>
                <a:t>="," &gt; 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TIMESTAMP_ACCIDENT, VIN, IDX , DATA_GB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&lt;/trim&gt;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&lt;trim  prefix="values (" suffix=")" </a:t>
              </a:r>
              <a:r>
                <a:rPr lang="en-US" altLang="ko-KR" sz="1200" b="1" dirty="0" err="1">
                  <a:latin typeface="+mn-ea"/>
                  <a:ea typeface="+mn-ea"/>
                </a:rPr>
                <a:t>suffixOverrides</a:t>
              </a:r>
              <a:r>
                <a:rPr lang="en-US" altLang="ko-KR" sz="1200" b="1" dirty="0">
                  <a:latin typeface="+mn-ea"/>
                  <a:ea typeface="+mn-ea"/>
                </a:rPr>
                <a:t>=","&gt;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      T1.timestampAccident, T1.vin , T1.idx , T1.dataGb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            &lt;/trim&gt;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latin typeface="+mn-ea"/>
                  <a:ea typeface="+mn-ea"/>
                </a:rPr>
                <a:t>&lt;/insert&gt;</a:t>
              </a:r>
              <a:endParaRPr lang="ko-KR" altLang="en-US" sz="1100" b="1" dirty="0">
                <a:solidFill>
                  <a:srgbClr val="663300"/>
                </a:solidFill>
                <a:latin typeface="+mn-ea"/>
                <a:ea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779912" y="2115474"/>
              <a:ext cx="52565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MERGE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문에서의 </a:t>
              </a:r>
              <a:r>
                <a:rPr lang="en-US" altLang="ko-KR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foreach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는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list </a:t>
              </a:r>
              <a:r>
                <a:rPr lang="ko-KR" altLang="en-US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파라미터를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가져와서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MERGE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문에 사용할 테이블을 먼저 만들었다</a:t>
              </a:r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ON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조건에는 테이블의 키 값인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TIMESTAMP_ACCIDENT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를 넣어주었고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,</a:t>
              </a:r>
            </a:p>
            <a:p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키 값이 매칭되는 데이터가 있다면 나머지 </a:t>
              </a:r>
              <a:r>
                <a:rPr lang="ko-KR" altLang="en-US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컬럼의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데이터를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UPDATE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해준다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*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이때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ON 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에 넣어준 </a:t>
              </a:r>
              <a:r>
                <a:rPr lang="ko-KR" altLang="en-US" sz="1200" dirty="0" err="1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컬럼을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UPDATE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에 넣어주면 에러가 난다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endPara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  <a:p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키 값이 매칭되지 않을 때는 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INSERT</a:t>
              </a:r>
              <a:r>
                <a:rPr lang="ko-KR" altLang="en-US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를 해준다</a:t>
              </a:r>
              <a:r>
                <a:rPr lang="en-US" altLang="ko-KR" sz="1200" dirty="0">
                  <a:solidFill>
                    <a:srgbClr val="008000"/>
                  </a:solidFill>
                  <a:latin typeface="휴먼매직체" pitchFamily="18" charset="-127"/>
                  <a:ea typeface="휴먼매직체" pitchFamily="18" charset="-127"/>
                </a:rPr>
                <a:t>.</a:t>
              </a:r>
              <a:endPara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20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350505"/>
            <a:ext cx="8938931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lnSpc>
                <a:spcPts val="15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파라메터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MERGE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C00000"/>
                </a:solidFill>
                <a:latin typeface="+mn-ea"/>
                <a:ea typeface="+mn-ea"/>
              </a:rPr>
              <a:t>병합</a:t>
            </a: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)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https://offbyone.tistory.com/253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테이블에 데이터가 이미 존재하면 업데이트 하고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존재하지 않으면 입력을 해야 하는 경우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    </a:t>
            </a:r>
            <a:r>
              <a:rPr lang="ko-KR" altLang="en-US" sz="1200" b="1" dirty="0" err="1">
                <a:latin typeface="+mn-ea"/>
                <a:ea typeface="+mn-ea"/>
              </a:rPr>
              <a:t>오라클에서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latin typeface="+mn-ea"/>
                <a:ea typeface="+mn-ea"/>
              </a:rPr>
              <a:t>이작업을</a:t>
            </a:r>
            <a:r>
              <a:rPr lang="ko-KR" altLang="en-US" sz="1200" b="1" dirty="0">
                <a:latin typeface="+mn-ea"/>
                <a:ea typeface="+mn-ea"/>
              </a:rPr>
              <a:t> 한번에 할 수 있는 쿼리가 </a:t>
            </a:r>
            <a:r>
              <a:rPr lang="en-US" altLang="ko-KR" sz="1200" b="1" dirty="0">
                <a:latin typeface="+mn-ea"/>
                <a:ea typeface="+mn-ea"/>
              </a:rPr>
              <a:t>MERGE INTO </a:t>
            </a:r>
            <a:r>
              <a:rPr lang="ko-KR" altLang="en-US" sz="1200" b="1" dirty="0">
                <a:latin typeface="+mn-ea"/>
                <a:ea typeface="+mn-ea"/>
              </a:rPr>
              <a:t>문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268288" indent="-268288">
              <a:lnSpc>
                <a:spcPts val="1500"/>
              </a:lnSpc>
            </a:pP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예</a:t>
            </a:r>
            <a:r>
              <a:rPr lang="en-US" altLang="ko-KR" sz="1200" b="1" dirty="0">
                <a:latin typeface="+mn-ea"/>
                <a:ea typeface="+mn-ea"/>
              </a:rPr>
              <a:t>1) </a:t>
            </a:r>
            <a:r>
              <a:rPr lang="ko-KR" altLang="en-US" sz="1200" b="1" dirty="0">
                <a:latin typeface="+mn-ea"/>
                <a:ea typeface="+mn-ea"/>
              </a:rPr>
              <a:t>동일한 테이블 구조를 가지고 있는 </a:t>
            </a:r>
            <a:r>
              <a:rPr lang="en-US" altLang="ko-KR" sz="1200" b="1" dirty="0">
                <a:latin typeface="+mn-ea"/>
                <a:ea typeface="+mn-ea"/>
              </a:rPr>
              <a:t>TMP_SCORE </a:t>
            </a:r>
            <a:r>
              <a:rPr lang="ko-KR" altLang="en-US" sz="1200" b="1" dirty="0">
                <a:latin typeface="+mn-ea"/>
                <a:ea typeface="+mn-ea"/>
              </a:rPr>
              <a:t>테이블로부터 데이터를 옮기는 예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TMP_SCORE </a:t>
            </a:r>
            <a:r>
              <a:rPr lang="ko-KR" altLang="en-US" sz="1200" b="1" dirty="0">
                <a:latin typeface="+mn-ea"/>
                <a:ea typeface="+mn-ea"/>
              </a:rPr>
              <a:t>테이블에 </a:t>
            </a:r>
            <a:r>
              <a:rPr lang="ko-KR" altLang="en-US" sz="1200" b="1" dirty="0" err="1">
                <a:latin typeface="+mn-ea"/>
                <a:ea typeface="+mn-ea"/>
              </a:rPr>
              <a:t>있는것과</a:t>
            </a:r>
            <a:r>
              <a:rPr lang="ko-KR" altLang="en-US" sz="1200" b="1" dirty="0">
                <a:latin typeface="+mn-ea"/>
                <a:ea typeface="+mn-ea"/>
              </a:rPr>
              <a:t> 동일한 과정코드와 학생코드를 가진 데이터가 </a:t>
            </a:r>
            <a:r>
              <a:rPr lang="en-US" altLang="ko-KR" sz="1200" b="1" dirty="0">
                <a:latin typeface="+mn-ea"/>
                <a:ea typeface="+mn-ea"/>
              </a:rPr>
              <a:t>TB_SCORE</a:t>
            </a:r>
            <a:r>
              <a:rPr lang="ko-KR" altLang="en-US" sz="1200" b="1" dirty="0">
                <a:latin typeface="+mn-ea"/>
                <a:ea typeface="+mn-ea"/>
              </a:rPr>
              <a:t>에 있으면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SCORE </a:t>
            </a:r>
            <a:r>
              <a:rPr lang="ko-KR" altLang="en-US" sz="1200" b="1" dirty="0">
                <a:latin typeface="+mn-ea"/>
                <a:ea typeface="+mn-ea"/>
              </a:rPr>
              <a:t>를 업데이트하고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없으면 입력합니다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MERGE INTO TB_SCORE S USING TMP_SCORE T ON   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	(S.COURSE_ID = T.COURSE_ID AND S.STUDENT_ID = T.STUDENT_ID)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MATCHED THEN UPDATE SET S.SCORE = T.SCORE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NOT MATCHED THEN INSERT (S.COURSE_ID, S.STUDENT_ID, S.SCORE)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	VALUES (T.COURSE_ID, T.STUDENT_ID, T.SCORE) ;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( USING 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절에는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테이블외에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뷰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인라인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뷰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등이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올수도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있음 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268288" indent="-268288">
              <a:lnSpc>
                <a:spcPts val="1500"/>
              </a:lnSpc>
            </a:pPr>
            <a:endParaRPr lang="en-US" altLang="ko-KR" sz="1200" dirty="0">
              <a:solidFill>
                <a:srgbClr val="008000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예</a:t>
            </a:r>
            <a:r>
              <a:rPr lang="en-US" altLang="ko-KR" sz="1200" b="1" dirty="0">
                <a:latin typeface="+mn-ea"/>
                <a:ea typeface="+mn-ea"/>
              </a:rPr>
              <a:t>2) </a:t>
            </a:r>
            <a:r>
              <a:rPr lang="ko-KR" altLang="en-US" sz="1200" b="1" dirty="0">
                <a:latin typeface="+mn-ea"/>
                <a:ea typeface="+mn-ea"/>
              </a:rPr>
              <a:t>다른 테이블에서 데이터를 비교해서 가져오는 것이 아니라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직접 값을 </a:t>
            </a:r>
            <a:r>
              <a:rPr lang="ko-KR" altLang="en-US" sz="1200" b="1" dirty="0" err="1">
                <a:latin typeface="+mn-ea"/>
                <a:ea typeface="+mn-ea"/>
              </a:rPr>
              <a:t>넣을때는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DUAL</a:t>
            </a:r>
            <a:r>
              <a:rPr lang="ko-KR" altLang="en-US" sz="1200" b="1" dirty="0">
                <a:latin typeface="+mn-ea"/>
                <a:ea typeface="+mn-ea"/>
              </a:rPr>
              <a:t>을 사용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MERGE INTO TB_SCORE S USING DUAL ON (S.COURSE_ID = 'C1' AND S.STUDENT_ID = 'S1')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MATCHED THEN UPDATE SET S.SCORE = 20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NOT MATCHED THEN INSERT (S.COURSE_ID, S.STUDENT_ID, S.SCORE) VALUES ('C1', 'S1', 20) ;</a:t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업데이트나 입력 하나만 하는 경우 </a:t>
            </a:r>
            <a:r>
              <a:rPr lang="en-US" altLang="ko-KR" sz="1200" b="1" dirty="0">
                <a:latin typeface="+mn-ea"/>
                <a:ea typeface="+mn-ea"/>
              </a:rPr>
              <a:t>( </a:t>
            </a:r>
            <a:r>
              <a:rPr lang="ko-KR" altLang="en-US" sz="1200" b="1" dirty="0">
                <a:latin typeface="+mn-ea"/>
                <a:ea typeface="+mn-ea"/>
              </a:rPr>
              <a:t>존재하면 아무것도 하지 않고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없으면 입력 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MERGE INTO TB_SCORE S USING DUAL ON (S.COURSE_ID = 'C1' AND S.STUDENT_ID = 'S1')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WHEN NOT MATCHED THEN INSERT (S.COURSE_ID, S.STUDENT_ID, S.SCORE) VALUES ('C1', 'S1', 20) ;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( ON 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뒤에 나오는 </a:t>
            </a:r>
            <a:r>
              <a:rPr lang="ko-KR" altLang="en-US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매칭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조건은 </a:t>
            </a:r>
            <a:r>
              <a:rPr lang="en-US" altLang="ko-KR" sz="1200" dirty="0" err="1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Primery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 Key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를 사용함 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_ </a:t>
            </a:r>
            <a:r>
              <a:rPr lang="ko-KR" altLang="en-US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중복 에러 예방 위해 </a:t>
            </a:r>
            <a:r>
              <a:rPr lang="en-US" altLang="ko-KR" sz="1200" dirty="0">
                <a:solidFill>
                  <a:srgbClr val="008000"/>
                </a:solidFill>
                <a:latin typeface="휴먼매직체" pitchFamily="18" charset="-127"/>
                <a:ea typeface="휴먼매직체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55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97565" y="116632"/>
            <a:ext cx="893893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lnSpc>
                <a:spcPts val="1500"/>
              </a:lnSpc>
            </a:pPr>
            <a:r>
              <a:rPr lang="en-US" altLang="ko-KR" sz="1400" b="1" dirty="0">
                <a:latin typeface="+mn-ea"/>
                <a:ea typeface="+mn-ea"/>
              </a:rPr>
              <a:t>*** [</a:t>
            </a:r>
            <a:r>
              <a:rPr lang="en-US" altLang="ko-KR" sz="1400" b="1" dirty="0" err="1">
                <a:latin typeface="+mn-ea"/>
                <a:ea typeface="+mn-ea"/>
              </a:rPr>
              <a:t>Mybatis</a:t>
            </a:r>
            <a:r>
              <a:rPr lang="en-US" altLang="ko-KR" sz="1400" b="1" dirty="0">
                <a:latin typeface="+mn-ea"/>
                <a:ea typeface="+mn-ea"/>
              </a:rPr>
              <a:t>] List </a:t>
            </a:r>
            <a:r>
              <a:rPr lang="ko-KR" altLang="en-US" sz="1400" b="1" dirty="0" err="1">
                <a:latin typeface="+mn-ea"/>
                <a:ea typeface="+mn-ea"/>
              </a:rPr>
              <a:t>파라메터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latin typeface="+mn-ea"/>
                <a:ea typeface="+mn-ea"/>
              </a:rPr>
              <a:t>foreach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사용 </a:t>
            </a:r>
            <a:r>
              <a:rPr lang="en-US" altLang="ko-KR" sz="1400" b="1" dirty="0">
                <a:latin typeface="+mn-ea"/>
                <a:ea typeface="+mn-ea"/>
              </a:rPr>
              <a:t>MERGE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병합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1400" b="1" dirty="0">
                <a:latin typeface="+mn-ea"/>
                <a:ea typeface="+mn-ea"/>
              </a:rPr>
              <a:t/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  <a:hlinkClick r:id="rId2"/>
              </a:rPr>
              <a:t>https://offbyone.tistory.com/253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268288" indent="-268288">
              <a:lnSpc>
                <a:spcPts val="1500"/>
              </a:lnSpc>
            </a:pPr>
            <a:r>
              <a:rPr lang="en-US" altLang="ko-KR" sz="1200" b="1" dirty="0">
                <a:latin typeface="+mn-ea"/>
                <a:ea typeface="+mn-ea"/>
              </a:rPr>
              <a:t>=&gt; NOT EXISTS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en-US" altLang="ko-KR" sz="1200" b="1" dirty="0">
                <a:latin typeface="+mn-ea"/>
                <a:ea typeface="+mn-ea"/>
                <a:hlinkClick r:id="rId3"/>
              </a:rPr>
              <a:t>https://blog.naver.com/yazzya/221454487975</a:t>
            </a:r>
            <a:r>
              <a:rPr lang="en-US" altLang="ko-KR" sz="1200" b="1" dirty="0">
                <a:latin typeface="+mn-ea"/>
                <a:ea typeface="+mn-ea"/>
              </a:rPr>
              <a:t>) </a:t>
            </a:r>
            <a:endParaRPr lang="en-US" altLang="ko-KR" sz="1200" dirty="0">
              <a:solidFill>
                <a:srgbClr val="008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8" t="10090" r="19889" b="1965"/>
          <a:stretch/>
        </p:blipFill>
        <p:spPr bwMode="auto">
          <a:xfrm>
            <a:off x="4394615" y="127300"/>
            <a:ext cx="4660931" cy="669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83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&lt;</a:t>
            </a:r>
            <a:r>
              <a:rPr kumimoji="0" lang="en-US" altLang="ko-KR" sz="1400" b="1" dirty="0" err="1">
                <a:latin typeface="+mn-ea"/>
                <a:ea typeface="+mn-ea"/>
              </a:rPr>
              <a:t>url</a:t>
            </a:r>
            <a:r>
              <a:rPr kumimoji="0" lang="en-US" altLang="ko-KR" sz="1400" b="1" dirty="0">
                <a:latin typeface="+mn-ea"/>
                <a:ea typeface="+mn-ea"/>
              </a:rPr>
              <a:t>-pattern&gt;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=&gt; Exactly </a:t>
            </a:r>
            <a:r>
              <a:rPr kumimoji="0" lang="en-US" altLang="ko-KR" sz="1200" dirty="0">
                <a:latin typeface="+mn-ea"/>
              </a:rPr>
              <a:t>(1:1) </a:t>
            </a:r>
            <a:r>
              <a:rPr kumimoji="0" lang="en-US" altLang="ko-KR" sz="1200" dirty="0">
                <a:latin typeface="+mn-ea"/>
                <a:ea typeface="+mn-ea"/>
              </a:rPr>
              <a:t>matching :  </a:t>
            </a:r>
            <a:r>
              <a:rPr kumimoji="0" lang="ko-KR" altLang="en-US" sz="1200" dirty="0">
                <a:latin typeface="+mn-ea"/>
                <a:ea typeface="+mn-ea"/>
              </a:rPr>
              <a:t>반드시 </a:t>
            </a:r>
            <a:r>
              <a:rPr kumimoji="0" lang="en-US" altLang="ko-KR" sz="1200" dirty="0">
                <a:latin typeface="+mn-ea"/>
                <a:ea typeface="+mn-ea"/>
              </a:rPr>
              <a:t>/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시작 </a:t>
            </a:r>
            <a:r>
              <a:rPr kumimoji="0" lang="en-US" altLang="ko-KR" sz="1200" dirty="0">
                <a:latin typeface="+mn-ea"/>
                <a:ea typeface="+mn-ea"/>
              </a:rPr>
              <a:t>-&gt; /User/</a:t>
            </a:r>
            <a:r>
              <a:rPr kumimoji="0" lang="en-US" altLang="ko-KR" sz="1200" dirty="0" err="1">
                <a:latin typeface="+mn-ea"/>
                <a:ea typeface="+mn-ea"/>
              </a:rPr>
              <a:t>abc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</a:p>
          <a:p>
            <a:r>
              <a:rPr kumimoji="0" lang="en-US" altLang="ko-KR" sz="1200" dirty="0">
                <a:latin typeface="+mn-ea"/>
                <a:ea typeface="+mn-ea"/>
              </a:rPr>
              <a:t>=&gt; Directory matching  :  </a:t>
            </a:r>
            <a:r>
              <a:rPr kumimoji="0" lang="ko-KR" altLang="en-US" sz="1200" dirty="0">
                <a:latin typeface="+mn-ea"/>
                <a:ea typeface="+mn-ea"/>
              </a:rPr>
              <a:t>반드시 </a:t>
            </a:r>
            <a:r>
              <a:rPr kumimoji="0" lang="en-US" altLang="ko-KR" sz="1200" dirty="0">
                <a:latin typeface="+mn-ea"/>
                <a:ea typeface="+mn-ea"/>
              </a:rPr>
              <a:t>/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시작하고 </a:t>
            </a:r>
            <a:r>
              <a:rPr kumimoji="0" lang="en-US" altLang="ko-KR" sz="1200" dirty="0">
                <a:latin typeface="+mn-ea"/>
                <a:ea typeface="+mn-ea"/>
              </a:rPr>
              <a:t>* </a:t>
            </a:r>
            <a:r>
              <a:rPr kumimoji="0" lang="ko-KR" altLang="en-US" sz="1200" dirty="0">
                <a:latin typeface="+mn-ea"/>
                <a:ea typeface="+mn-ea"/>
              </a:rPr>
              <a:t>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끝남 </a:t>
            </a:r>
            <a:r>
              <a:rPr kumimoji="0" lang="en-US" altLang="ko-KR" sz="1200" dirty="0">
                <a:latin typeface="+mn-ea"/>
                <a:ea typeface="+mn-ea"/>
              </a:rPr>
              <a:t>-&gt; /user/* -&gt; user</a:t>
            </a:r>
            <a:r>
              <a:rPr kumimoji="0" lang="ko-KR" altLang="en-US" sz="1200" dirty="0">
                <a:latin typeface="+mn-ea"/>
                <a:ea typeface="+mn-ea"/>
              </a:rPr>
              <a:t> 이하 모두</a:t>
            </a: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Extension (</a:t>
            </a:r>
            <a:r>
              <a:rPr kumimoji="0" lang="ko-KR" altLang="en-US" sz="1200" dirty="0" err="1">
                <a:latin typeface="+mn-ea"/>
                <a:ea typeface="+mn-ea"/>
              </a:rPr>
              <a:t>확장자</a:t>
            </a:r>
            <a:r>
              <a:rPr kumimoji="0" lang="en-US" altLang="ko-KR" sz="1200" dirty="0">
                <a:latin typeface="+mn-ea"/>
                <a:ea typeface="+mn-ea"/>
              </a:rPr>
              <a:t>) matching  : 	/ </a:t>
            </a:r>
            <a:r>
              <a:rPr kumimoji="0" lang="ko-KR" altLang="en-US" sz="1200" dirty="0">
                <a:latin typeface="+mn-ea"/>
                <a:ea typeface="+mn-ea"/>
              </a:rPr>
              <a:t>로 시작하면 안되고 </a:t>
            </a:r>
            <a:r>
              <a:rPr kumimoji="0" lang="ko-KR" altLang="en-US" sz="1200" dirty="0" err="1">
                <a:latin typeface="+mn-ea"/>
                <a:ea typeface="+mn-ea"/>
              </a:rPr>
              <a:t>확장자로</a:t>
            </a:r>
            <a:r>
              <a:rPr kumimoji="0" lang="ko-KR" altLang="en-US" sz="1200" dirty="0">
                <a:latin typeface="+mn-ea"/>
                <a:ea typeface="+mn-ea"/>
              </a:rPr>
              <a:t> 끝남 </a:t>
            </a:r>
            <a:r>
              <a:rPr kumimoji="0" lang="en-US" altLang="ko-KR" sz="1200" dirty="0">
                <a:latin typeface="+mn-ea"/>
                <a:ea typeface="+mn-ea"/>
              </a:rPr>
              <a:t>-&gt; </a:t>
            </a:r>
            <a:r>
              <a:rPr lang="en-US" altLang="ko-KR" sz="1200" dirty="0">
                <a:latin typeface="+mn-ea"/>
                <a:ea typeface="+mn-ea"/>
              </a:rPr>
              <a:t>&lt;</a:t>
            </a:r>
            <a:r>
              <a:rPr lang="en-US" altLang="ko-KR" sz="1200" dirty="0" err="1">
                <a:latin typeface="+mn-ea"/>
                <a:ea typeface="+mn-ea"/>
              </a:rPr>
              <a:t>url</a:t>
            </a:r>
            <a:r>
              <a:rPr lang="en-US" altLang="ko-KR" sz="1200" dirty="0">
                <a:latin typeface="+mn-ea"/>
                <a:ea typeface="+mn-ea"/>
              </a:rPr>
              <a:t>-pattern&gt;*.do&lt;/</a:t>
            </a:r>
            <a:r>
              <a:rPr lang="en-US" altLang="ko-KR" sz="1200" dirty="0" err="1">
                <a:latin typeface="+mn-ea"/>
                <a:ea typeface="+mn-ea"/>
              </a:rPr>
              <a:t>url</a:t>
            </a:r>
            <a:r>
              <a:rPr lang="en-US" altLang="ko-KR" sz="1200" dirty="0">
                <a:latin typeface="+mn-ea"/>
                <a:ea typeface="+mn-ea"/>
              </a:rPr>
              <a:t>-pattern&gt;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b="1" dirty="0">
                <a:latin typeface="+mn-ea"/>
                <a:ea typeface="+mn-ea"/>
              </a:rPr>
              <a:t>&lt;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-pattern&gt;/*&lt;/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 :  	</a:t>
            </a:r>
            <a:r>
              <a:rPr lang="en-US" altLang="ko-KR" sz="1200" dirty="0">
                <a:latin typeface="+mn-ea"/>
                <a:ea typeface="+mn-ea"/>
              </a:rPr>
              <a:t>/* </a:t>
            </a:r>
            <a:r>
              <a:rPr lang="ko-KR" altLang="en-US" sz="1200" dirty="0">
                <a:latin typeface="+mn-ea"/>
                <a:ea typeface="+mn-ea"/>
              </a:rPr>
              <a:t>는 모든 요청을 자기가 처리하겠다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b="1" dirty="0">
                <a:latin typeface="+mn-ea"/>
                <a:ea typeface="+mn-ea"/>
              </a:rPr>
              <a:t>&lt;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-pattern&gt;/&lt;/</a:t>
            </a:r>
            <a:r>
              <a:rPr kumimoji="0" lang="en-US" altLang="ko-KR" sz="1200" b="1" dirty="0" err="1">
                <a:latin typeface="+mn-ea"/>
                <a:ea typeface="+mn-ea"/>
              </a:rPr>
              <a:t>url</a:t>
            </a:r>
            <a:r>
              <a:rPr kumimoji="0" lang="en-US" altLang="ko-KR" sz="1200" b="1" dirty="0">
                <a:latin typeface="+mn-ea"/>
                <a:ea typeface="+mn-ea"/>
              </a:rPr>
              <a:t>-pattern&gt;  :  </a:t>
            </a:r>
            <a:r>
              <a:rPr lang="en-US" altLang="ko-KR" sz="1200" dirty="0">
                <a:latin typeface="+mn-ea"/>
                <a:ea typeface="+mn-ea"/>
              </a:rPr>
              <a:t> / </a:t>
            </a:r>
            <a:r>
              <a:rPr lang="ko-KR" altLang="en-US" sz="1200" dirty="0">
                <a:latin typeface="+mn-ea"/>
                <a:ea typeface="+mn-ea"/>
              </a:rPr>
              <a:t>는 모든 요청은 받지만 처리 못하는 것은 넘기겠다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			(  </a:t>
            </a:r>
            <a:r>
              <a:rPr lang="ko-KR" altLang="en-US" sz="1200" dirty="0">
                <a:latin typeface="+mn-ea"/>
                <a:ea typeface="+mn-ea"/>
              </a:rPr>
              <a:t>처리 </a:t>
            </a:r>
            <a:r>
              <a:rPr lang="ko-KR" altLang="en-US" sz="1200" dirty="0" err="1">
                <a:latin typeface="+mn-ea"/>
                <a:ea typeface="+mn-ea"/>
              </a:rPr>
              <a:t>안되는</a:t>
            </a:r>
            <a:r>
              <a:rPr lang="ko-KR" altLang="en-US" sz="1200" dirty="0">
                <a:latin typeface="+mn-ea"/>
                <a:ea typeface="+mn-ea"/>
              </a:rPr>
              <a:t> 부분이 있다면 </a:t>
            </a:r>
            <a:r>
              <a:rPr lang="en-US" altLang="ko-KR" sz="1200" dirty="0">
                <a:latin typeface="+mn-ea"/>
                <a:ea typeface="+mn-ea"/>
              </a:rPr>
              <a:t> xml</a:t>
            </a:r>
            <a:r>
              <a:rPr lang="ko-KR" altLang="en-US" sz="1200" dirty="0">
                <a:latin typeface="+mn-ea"/>
                <a:ea typeface="+mn-ea"/>
              </a:rPr>
              <a:t> 에 추가적으로 필요한 코드를 작성함 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kumimoji="0" lang="en-US" altLang="ko-KR" sz="1200" b="1" dirty="0">
              <a:latin typeface="+mn-ea"/>
              <a:ea typeface="+mn-ea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425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32"/>
          <p:cNvSpPr txBox="1">
            <a:spLocks noChangeArrowheads="1"/>
          </p:cNvSpPr>
          <p:nvPr/>
        </p:nvSpPr>
        <p:spPr bwMode="auto">
          <a:xfrm>
            <a:off x="64910" y="57463"/>
            <a:ext cx="4667605" cy="40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MVC2 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35496" y="2795165"/>
            <a:ext cx="1441450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** web.xml **</a:t>
            </a:r>
            <a:endParaRPr lang="ko-KR" altLang="en-US" sz="1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714155" y="2101390"/>
            <a:ext cx="0" cy="576000"/>
          </a:xfrm>
          <a:prstGeom prst="line">
            <a:avLst/>
          </a:prstGeom>
          <a:ln w="2222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34925" y="3020674"/>
            <a:ext cx="2922588" cy="3754874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marL="88900" indent="-88900" eaLnBrk="1" latinLnBrk="1" hangingPunct="1">
              <a:defRPr/>
            </a:pP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. </a:t>
            </a:r>
            <a:r>
              <a:rPr lang="en-US" altLang="ko-KR" sz="1400" b="1" dirty="0" err="1">
                <a:solidFill>
                  <a:srgbClr val="002060"/>
                </a:solidFill>
                <a:latin typeface="+mn-ea"/>
                <a:ea typeface="+mn-ea"/>
              </a:rPr>
              <a:t>DispatcherServlet</a:t>
            </a:r>
            <a:r>
              <a:rPr lang="en-US" altLang="ko-KR" sz="1400" dirty="0">
                <a:latin typeface="+mn-ea"/>
                <a:ea typeface="+mn-ea"/>
              </a:rPr>
              <a:t/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servlet-context.xml</a:t>
            </a:r>
            <a:b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1) </a:t>
            </a:r>
            <a:r>
              <a:rPr lang="en-US" altLang="ko-KR" sz="1200" dirty="0" err="1">
                <a:solidFill>
                  <a:srgbClr val="663300"/>
                </a:solidFill>
                <a:latin typeface="+mn-ea"/>
                <a:ea typeface="+mn-ea"/>
              </a:rPr>
              <a:t>ViewResolver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2) </a:t>
            </a:r>
            <a:r>
              <a:rPr lang="ko-KR" altLang="en-US" sz="1200" dirty="0" err="1">
                <a:solidFill>
                  <a:srgbClr val="002060"/>
                </a:solidFill>
                <a:latin typeface="+mn-ea"/>
                <a:ea typeface="+mn-ea"/>
              </a:rPr>
              <a:t>어노테이션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 적용 패키지설정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3)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  <a:ea typeface="+mn-ea"/>
              </a:rPr>
              <a:t>JsonView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4) 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  <a:ea typeface="+mn-ea"/>
              </a:rPr>
              <a:t>multipartResolver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   (</a:t>
            </a:r>
            <a:r>
              <a:rPr lang="en-US" altLang="ko-KR" sz="1200" dirty="0" err="1">
                <a:solidFill>
                  <a:srgbClr val="002060"/>
                </a:solidFill>
                <a:latin typeface="+mn-ea"/>
                <a:ea typeface="+mn-ea"/>
              </a:rPr>
              <a:t>FileUpLoad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  <a:ea typeface="+mn-ea"/>
              </a:rPr>
              <a:t>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)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5) 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ea typeface="+mn-ea"/>
              </a:rPr>
              <a:t>데이터베이스 연결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6)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  <a:ea typeface="+mn-ea"/>
              </a:rPr>
              <a:t>SqlSessionTemplate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7) 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  <a:ea typeface="+mn-ea"/>
              </a:rPr>
              <a:t>SqlSessionFactory</a:t>
            </a:r>
            <a: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   -&gt; </a:t>
            </a:r>
            <a:r>
              <a:rPr lang="en-US" altLang="ko-KR" sz="1200" dirty="0" err="1">
                <a:solidFill>
                  <a:srgbClr val="808000"/>
                </a:solidFill>
                <a:latin typeface="+mn-ea"/>
                <a:ea typeface="+mn-ea"/>
              </a:rPr>
              <a:t>dataSource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,</a:t>
            </a:r>
            <a:b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   -&gt; </a:t>
            </a:r>
            <a:r>
              <a:rPr lang="en-US" altLang="ko-KR" sz="1200" dirty="0" err="1">
                <a:solidFill>
                  <a:srgbClr val="808000"/>
                </a:solidFill>
                <a:latin typeface="+mn-ea"/>
                <a:ea typeface="+mn-ea"/>
              </a:rPr>
              <a:t>MyBatis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08000"/>
                </a:solidFill>
                <a:latin typeface="+mn-ea"/>
                <a:ea typeface="+mn-ea"/>
              </a:rPr>
              <a:t>설정 파일 위치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,</a:t>
            </a:r>
            <a:b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   -&gt; SQL </a:t>
            </a:r>
            <a:r>
              <a:rPr lang="en-US" altLang="ko-KR" sz="1200" b="1" dirty="0">
                <a:solidFill>
                  <a:srgbClr val="808000"/>
                </a:solidFill>
                <a:latin typeface="+mn-ea"/>
                <a:ea typeface="+mn-ea"/>
              </a:rPr>
              <a:t>mapper</a:t>
            </a:r>
            <a:r>
              <a:rPr lang="en-US" altLang="ko-KR" sz="1200" dirty="0">
                <a:solidFill>
                  <a:srgbClr val="808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08000"/>
                </a:solidFill>
                <a:latin typeface="+mn-ea"/>
                <a:ea typeface="+mn-ea"/>
              </a:rPr>
              <a:t>파일위치지정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>8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) Exception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</a:rPr>
            </a:br>
            <a:r>
              <a:rPr lang="en-US" altLang="ko-KR" sz="1200" dirty="0">
                <a:solidFill>
                  <a:srgbClr val="002060"/>
                </a:solidFill>
                <a:latin typeface="+mn-ea"/>
              </a:rPr>
              <a:t>9) Transaction </a:t>
            </a:r>
            <a:r>
              <a:rPr lang="ko-KR" altLang="en-US" sz="1200" dirty="0">
                <a:solidFill>
                  <a:srgbClr val="002060"/>
                </a:solidFill>
                <a:latin typeface="+mn-ea"/>
              </a:rPr>
              <a:t>설정</a:t>
            </a:r>
            <a: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rgbClr val="00206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	</a:t>
            </a:r>
          </a:p>
          <a:p>
            <a:pPr marL="88900" indent="-88900" eaLnBrk="1" latinLnBrk="1" hangingPunct="1">
              <a:defRPr/>
            </a:pP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>
                <a:solidFill>
                  <a:srgbClr val="002060"/>
                </a:solidFill>
                <a:latin typeface="+mn-ea"/>
                <a:ea typeface="+mn-ea"/>
              </a:rPr>
              <a:t>한글 처리 필터</a:t>
            </a:r>
            <a:endParaRPr lang="en-US" altLang="ko-KR" sz="14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 marL="88900" indent="-88900" eaLnBrk="1" latinLnBrk="1" hangingPunct="1">
              <a:defRPr/>
            </a:pP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en-US" altLang="ko-KR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ContextLoaderListener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=&gt;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root-context.xml</a:t>
            </a:r>
            <a:endParaRPr lang="ko-KR" altLang="en-US" sz="12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 rot="10800000">
            <a:off x="930055" y="2071456"/>
            <a:ext cx="0" cy="576000"/>
          </a:xfrm>
          <a:prstGeom prst="line">
            <a:avLst/>
          </a:prstGeom>
          <a:ln w="2222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642439" y="2242767"/>
            <a:ext cx="1243870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성공시</a:t>
            </a:r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143808" y="1965751"/>
            <a:ext cx="2700000" cy="23089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9" name="그룹 19"/>
          <p:cNvGrpSpPr>
            <a:grpSpLocks/>
          </p:cNvGrpSpPr>
          <p:nvPr/>
        </p:nvGrpSpPr>
        <p:grpSpPr bwMode="auto">
          <a:xfrm>
            <a:off x="930638" y="1095269"/>
            <a:ext cx="1049075" cy="451852"/>
            <a:chOff x="2700512" y="1495876"/>
            <a:chExt cx="1295301" cy="444423"/>
          </a:xfrm>
        </p:grpSpPr>
        <p:sp>
          <p:nvSpPr>
            <p:cNvPr id="5" name="TextBox 4"/>
            <p:cNvSpPr txBox="1"/>
            <p:nvPr/>
          </p:nvSpPr>
          <p:spPr>
            <a:xfrm>
              <a:off x="2705144" y="1500544"/>
              <a:ext cx="1265141" cy="307988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home.jsp</a:t>
              </a:r>
              <a:r>
                <a:rPr lang="en-US" altLang="ko-KR" sz="1400" dirty="0">
                  <a:latin typeface="+mn-ea"/>
                  <a:ea typeface="+mn-ea"/>
                </a:rPr>
                <a:t>  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9" name="순서도: 문서 18"/>
            <p:cNvSpPr/>
            <p:nvPr/>
          </p:nvSpPr>
          <p:spPr>
            <a:xfrm>
              <a:off x="2700512" y="1495876"/>
              <a:ext cx="1295301" cy="444423"/>
            </a:xfrm>
            <a:prstGeom prst="flowChartDocumen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grpSp>
        <p:nvGrpSpPr>
          <p:cNvPr id="7180" name="그룹 112"/>
          <p:cNvGrpSpPr>
            <a:grpSpLocks/>
          </p:cNvGrpSpPr>
          <p:nvPr/>
        </p:nvGrpSpPr>
        <p:grpSpPr bwMode="auto">
          <a:xfrm>
            <a:off x="971600" y="693297"/>
            <a:ext cx="1347554" cy="503455"/>
            <a:chOff x="1746815" y="1349427"/>
            <a:chExt cx="1563569" cy="627089"/>
          </a:xfrm>
        </p:grpSpPr>
        <p:sp>
          <p:nvSpPr>
            <p:cNvPr id="23" name="순서도: 문서 22"/>
            <p:cNvSpPr/>
            <p:nvPr/>
          </p:nvSpPr>
          <p:spPr>
            <a:xfrm>
              <a:off x="1891267" y="1349427"/>
              <a:ext cx="1296888" cy="627089"/>
            </a:xfrm>
            <a:prstGeom prst="flowChartDocumen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6815" y="1416105"/>
              <a:ext cx="1563569" cy="277010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loginForm.jsp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>
            <a:off x="4405748" y="2132856"/>
            <a:ext cx="649288" cy="6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2881162" y="1790441"/>
            <a:ext cx="1440000" cy="526909"/>
            <a:chOff x="5940152" y="1319560"/>
            <a:chExt cx="1291828" cy="526931"/>
          </a:xfrm>
        </p:grpSpPr>
        <p:sp>
          <p:nvSpPr>
            <p:cNvPr id="26" name="직사각형 25"/>
            <p:cNvSpPr/>
            <p:nvPr/>
          </p:nvSpPr>
          <p:spPr>
            <a:xfrm>
              <a:off x="5939911" y="1319263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70072" y="1360540"/>
              <a:ext cx="1261966" cy="461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Dispatcher</a:t>
              </a:r>
              <a:b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2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Servlet</a:t>
              </a: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5101762" y="1411927"/>
            <a:ext cx="2080088" cy="1296993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 bwMode="auto">
          <a:xfrm>
            <a:off x="5084805" y="1471831"/>
            <a:ext cx="210361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+mn-ea"/>
              </a:rPr>
              <a:t>Controller</a:t>
            </a:r>
          </a:p>
          <a:p>
            <a:pPr algn="ctr" eaLnBrk="1" latinLnBrk="1" hangingPunct="1">
              <a:defRPr/>
            </a:pPr>
            <a:r>
              <a:rPr lang="ko-KR" altLang="en-US" sz="1200" dirty="0" err="1">
                <a:latin typeface="+mn-ea"/>
                <a:ea typeface="+mn-ea"/>
              </a:rPr>
              <a:t>요청명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 err="1">
                <a:latin typeface="+mn-ea"/>
                <a:ea typeface="+mn-ea"/>
              </a:rPr>
              <a:t>메서드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(1:1)</a:t>
            </a:r>
          </a:p>
          <a:p>
            <a:pPr algn="ctr" eaLnBrk="1" latinLnBrk="1" hangingPunct="1">
              <a:defRPr/>
            </a:pPr>
            <a:endParaRPr lang="en-US" altLang="ko-KR" sz="12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200" dirty="0">
                <a:latin typeface="+mn-ea"/>
              </a:rPr>
              <a:t>@</a:t>
            </a:r>
            <a:r>
              <a:rPr lang="en-US" altLang="ko-KR" sz="1200" dirty="0" err="1">
                <a:latin typeface="+mn-ea"/>
              </a:rPr>
              <a:t>RequestMapping</a:t>
            </a:r>
            <a:r>
              <a:rPr lang="en-US" altLang="ko-KR" sz="1200" dirty="0">
                <a:latin typeface="+mn-ea"/>
              </a:rPr>
              <a:t>("/login")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b="1" dirty="0">
                <a:solidFill>
                  <a:srgbClr val="7030A0"/>
                </a:solidFill>
              </a:rPr>
              <a:t>public </a:t>
            </a:r>
            <a:r>
              <a:rPr lang="en-US" altLang="ko-KR" sz="1200" b="1" dirty="0">
                <a:solidFill>
                  <a:srgbClr val="FF6600"/>
                </a:solidFill>
              </a:rPr>
              <a:t>MV</a:t>
            </a:r>
            <a:r>
              <a:rPr lang="en-US" altLang="ko-KR" sz="1200" b="1" dirty="0">
                <a:solidFill>
                  <a:srgbClr val="7030A0"/>
                </a:solidFill>
              </a:rPr>
              <a:t>  </a:t>
            </a:r>
            <a:r>
              <a:rPr lang="en-US" altLang="ko-KR" sz="1200" b="1" dirty="0"/>
              <a:t>login(…)  {..}</a:t>
            </a:r>
            <a:endParaRPr lang="ko-KR" altLang="en-US" sz="1200" dirty="0">
              <a:latin typeface="+mn-ea"/>
            </a:endParaRPr>
          </a:p>
          <a:p>
            <a:pPr algn="ctr" eaLnBrk="1" latinLnBrk="1" hangingPunct="1">
              <a:defRPr/>
            </a:pP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 bwMode="auto">
          <a:xfrm>
            <a:off x="7219950" y="2014688"/>
            <a:ext cx="358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 bwMode="auto">
          <a:xfrm>
            <a:off x="2051720" y="934441"/>
            <a:ext cx="0" cy="1223906"/>
          </a:xfrm>
          <a:prstGeom prst="line">
            <a:avLst/>
          </a:prstGeom>
          <a:ln w="53975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4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2731218" y="1003310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43" name="꺾인 연결선 42"/>
          <p:cNvCxnSpPr/>
          <p:nvPr/>
        </p:nvCxnSpPr>
        <p:spPr bwMode="auto">
          <a:xfrm flipV="1">
            <a:off x="1886309" y="2132857"/>
            <a:ext cx="2091123" cy="1074736"/>
          </a:xfrm>
          <a:prstGeom prst="bentConnector3">
            <a:avLst>
              <a:gd name="adj1" fmla="val 99759"/>
            </a:avLst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2" name="그룹 61"/>
          <p:cNvGrpSpPr>
            <a:grpSpLocks/>
          </p:cNvGrpSpPr>
          <p:nvPr/>
        </p:nvGrpSpPr>
        <p:grpSpPr bwMode="auto">
          <a:xfrm>
            <a:off x="7595968" y="601854"/>
            <a:ext cx="1260475" cy="533400"/>
            <a:chOff x="7776393" y="621417"/>
            <a:chExt cx="1260379" cy="533422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76393" y="621417"/>
              <a:ext cx="1260379" cy="533422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4296" y="653168"/>
              <a:ext cx="858055" cy="4616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dirty="0">
                  <a:solidFill>
                    <a:srgbClr val="7030A0"/>
                  </a:solidFill>
                  <a:latin typeface="+mn-ea"/>
                  <a:ea typeface="+mn-ea"/>
                </a:rPr>
                <a:t>interface</a:t>
              </a:r>
            </a:p>
            <a:p>
              <a:pPr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MService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 bwMode="auto">
          <a:xfrm rot="5400000">
            <a:off x="8055278" y="1397630"/>
            <a:ext cx="360363" cy="0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4345466" y="2192792"/>
            <a:ext cx="1184275" cy="4778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login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en-US" altLang="ko-KR" sz="1100" dirty="0">
                <a:latin typeface="+mn-ea"/>
                <a:ea typeface="+mn-ea"/>
              </a:rPr>
              <a:t>id, password)</a:t>
            </a:r>
            <a:endParaRPr lang="ko-KR" altLang="en-US" sz="1100" dirty="0">
              <a:latin typeface="+mn-ea"/>
              <a:ea typeface="+mn-ea"/>
            </a:endParaRPr>
          </a:p>
        </p:txBody>
      </p:sp>
      <p:grpSp>
        <p:nvGrpSpPr>
          <p:cNvPr id="7195" name="그룹 68"/>
          <p:cNvGrpSpPr>
            <a:grpSpLocks/>
          </p:cNvGrpSpPr>
          <p:nvPr/>
        </p:nvGrpSpPr>
        <p:grpSpPr bwMode="auto">
          <a:xfrm>
            <a:off x="7574396" y="1620638"/>
            <a:ext cx="1406969" cy="526909"/>
            <a:chOff x="7494126" y="1412776"/>
            <a:chExt cx="1406862" cy="526931"/>
          </a:xfrm>
        </p:grpSpPr>
        <p:sp>
          <p:nvSpPr>
            <p:cNvPr id="67" name="직사각형 66"/>
            <p:cNvSpPr/>
            <p:nvPr/>
          </p:nvSpPr>
          <p:spPr>
            <a:xfrm>
              <a:off x="7523853" y="1412925"/>
              <a:ext cx="1301651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93693" y="1543105"/>
              <a:ext cx="1408005" cy="2619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100" b="1" dirty="0" err="1">
                  <a:latin typeface="+mn-ea"/>
                </a:rPr>
                <a:t>MServiceImpl</a:t>
              </a:r>
              <a:endParaRPr lang="ko-KR" altLang="en-US" sz="1100" b="1" dirty="0">
                <a:latin typeface="+mn-ea"/>
              </a:endParaRPr>
            </a:p>
          </p:txBody>
        </p:sp>
      </p:grpSp>
      <p:grpSp>
        <p:nvGrpSpPr>
          <p:cNvPr id="7196" name="그룹 72"/>
          <p:cNvGrpSpPr>
            <a:grpSpLocks/>
          </p:cNvGrpSpPr>
          <p:nvPr/>
        </p:nvGrpSpPr>
        <p:grpSpPr bwMode="auto">
          <a:xfrm>
            <a:off x="7608917" y="3728390"/>
            <a:ext cx="1291926" cy="526878"/>
            <a:chOff x="7532836" y="3502065"/>
            <a:chExt cx="1291828" cy="526931"/>
          </a:xfrm>
        </p:grpSpPr>
        <p:sp>
          <p:nvSpPr>
            <p:cNvPr id="71" name="직사각형 70"/>
            <p:cNvSpPr/>
            <p:nvPr/>
          </p:nvSpPr>
          <p:spPr>
            <a:xfrm>
              <a:off x="7532807" y="3502096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562967" y="3632276"/>
              <a:ext cx="1261967" cy="2762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SqlSession</a:t>
              </a: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 bwMode="auto">
          <a:xfrm>
            <a:off x="7843838" y="2141602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 bwMode="auto">
          <a:xfrm rot="10800000">
            <a:off x="8066088" y="2123650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7807692" y="2332606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7286604" y="4801417"/>
            <a:ext cx="1658980" cy="461665"/>
          </a:xfrm>
          <a:prstGeom prst="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b="1" dirty="0">
                <a:latin typeface="+mn-ea"/>
              </a:rPr>
              <a:t>memberMapper.xm</a:t>
            </a:r>
            <a:r>
              <a:rPr lang="en-US" altLang="ko-KR" sz="1200" dirty="0">
                <a:latin typeface="+mn-ea"/>
              </a:rPr>
              <a:t>l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solidFill>
                  <a:srgbClr val="808000"/>
                </a:solidFill>
                <a:latin typeface="+mn-ea"/>
              </a:rPr>
              <a:t>( SQL</a:t>
            </a:r>
            <a:r>
              <a:rPr lang="ko-KR" altLang="en-US" sz="1200" dirty="0">
                <a:solidFill>
                  <a:srgbClr val="808000"/>
                </a:solidFill>
                <a:latin typeface="+mn-ea"/>
              </a:rPr>
              <a:t> 구문 처리</a:t>
            </a:r>
            <a:r>
              <a:rPr lang="en-US" altLang="ko-KR" sz="1200" dirty="0">
                <a:solidFill>
                  <a:srgbClr val="808000"/>
                </a:solidFill>
                <a:latin typeface="+mn-ea"/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6370534" y="3203000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 err="1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MembedrVO</a:t>
            </a:r>
            <a:endParaRPr lang="ko-KR" altLang="en-US" sz="1200" dirty="0">
              <a:ln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 flipH="1">
            <a:off x="7340217" y="2092378"/>
            <a:ext cx="8566" cy="110988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 bwMode="auto">
          <a:xfrm rot="420000" flipH="1">
            <a:off x="7565935" y="3352560"/>
            <a:ext cx="256936" cy="3283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endCxn id="71" idx="1"/>
          </p:cNvCxnSpPr>
          <p:nvPr/>
        </p:nvCxnSpPr>
        <p:spPr bwMode="auto">
          <a:xfrm flipV="1">
            <a:off x="1785141" y="3991931"/>
            <a:ext cx="5823747" cy="94923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 bwMode="auto">
          <a:xfrm flipV="1">
            <a:off x="2534756" y="4999632"/>
            <a:ext cx="4814213" cy="44980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auto">
          <a:xfrm>
            <a:off x="7861300" y="4291332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auto">
          <a:xfrm rot="10800000">
            <a:off x="8083550" y="4255268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 bwMode="auto">
          <a:xfrm>
            <a:off x="7824957" y="4471292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101" name="원통 100"/>
          <p:cNvSpPr/>
          <p:nvPr/>
        </p:nvSpPr>
        <p:spPr bwMode="auto">
          <a:xfrm>
            <a:off x="7577138" y="5767485"/>
            <a:ext cx="1103312" cy="1008063"/>
          </a:xfrm>
          <a:prstGeom prst="can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7604125" y="6154835"/>
            <a:ext cx="1042988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b="1">
                <a:latin typeface="+mn-ea"/>
                <a:ea typeface="+mn-ea"/>
              </a:rPr>
              <a:t>DBMS</a:t>
            </a:r>
            <a:endParaRPr lang="ko-KR" altLang="en-US" sz="1400">
              <a:latin typeface="+mn-ea"/>
              <a:ea typeface="+mn-ea"/>
            </a:endParaRPr>
          </a:p>
        </p:txBody>
      </p:sp>
      <p:cxnSp>
        <p:nvCxnSpPr>
          <p:cNvPr id="103" name="직선 연결선 102"/>
          <p:cNvCxnSpPr/>
          <p:nvPr/>
        </p:nvCxnSpPr>
        <p:spPr bwMode="auto">
          <a:xfrm>
            <a:off x="7861300" y="5306982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 bwMode="auto">
          <a:xfrm rot="10800000">
            <a:off x="8083550" y="5261344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7824957" y="5449436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106" name="직선 화살표 연결선 105"/>
          <p:cNvCxnSpPr/>
          <p:nvPr/>
        </p:nvCxnSpPr>
        <p:spPr bwMode="auto">
          <a:xfrm rot="10800000">
            <a:off x="7181850" y="1857525"/>
            <a:ext cx="358775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 bwMode="auto">
          <a:xfrm flipH="1">
            <a:off x="4377609" y="1628800"/>
            <a:ext cx="853059" cy="0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 flipH="1" flipV="1">
            <a:off x="2212070" y="1198314"/>
            <a:ext cx="740845" cy="205515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083251" y="554479"/>
            <a:ext cx="1224136" cy="508767"/>
            <a:chOff x="2030413" y="650656"/>
            <a:chExt cx="1490662" cy="627063"/>
          </a:xfrm>
        </p:grpSpPr>
        <p:sp>
          <p:nvSpPr>
            <p:cNvPr id="111" name="순서도: 문서 110"/>
            <p:cNvSpPr/>
            <p:nvPr/>
          </p:nvSpPr>
          <p:spPr bwMode="auto">
            <a:xfrm>
              <a:off x="2114780" y="650656"/>
              <a:ext cx="1296988" cy="627063"/>
            </a:xfrm>
            <a:prstGeom prst="flowChartDocumen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 bwMode="auto">
            <a:xfrm>
              <a:off x="2030413" y="720725"/>
              <a:ext cx="149066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latin typeface="+mn-ea"/>
                  <a:ea typeface="+mn-ea"/>
                </a:rPr>
                <a:t>loginSuccess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cxnSp>
        <p:nvCxnSpPr>
          <p:cNvPr id="115" name="꺾인 연결선 114"/>
          <p:cNvCxnSpPr/>
          <p:nvPr/>
        </p:nvCxnSpPr>
        <p:spPr bwMode="auto">
          <a:xfrm flipV="1">
            <a:off x="1583063" y="1561841"/>
            <a:ext cx="2544762" cy="2062163"/>
          </a:xfrm>
          <a:prstGeom prst="bentConnector3">
            <a:avLst>
              <a:gd name="adj1" fmla="val 99947"/>
            </a:avLst>
          </a:prstGeom>
          <a:ln w="12700">
            <a:solidFill>
              <a:srgbClr val="99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 bwMode="auto">
          <a:xfrm>
            <a:off x="63500" y="2768053"/>
            <a:ext cx="2957513" cy="404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grpSp>
        <p:nvGrpSpPr>
          <p:cNvPr id="69" name="그룹 68"/>
          <p:cNvGrpSpPr>
            <a:grpSpLocks/>
          </p:cNvGrpSpPr>
          <p:nvPr/>
        </p:nvGrpSpPr>
        <p:grpSpPr bwMode="auto">
          <a:xfrm>
            <a:off x="7566368" y="2637729"/>
            <a:ext cx="1406969" cy="526909"/>
            <a:chOff x="7494126" y="1412776"/>
            <a:chExt cx="1406862" cy="526931"/>
          </a:xfrm>
        </p:grpSpPr>
        <p:sp>
          <p:nvSpPr>
            <p:cNvPr id="70" name="직사각형 69"/>
            <p:cNvSpPr/>
            <p:nvPr/>
          </p:nvSpPr>
          <p:spPr>
            <a:xfrm>
              <a:off x="7523853" y="1412925"/>
              <a:ext cx="1301651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93693" y="1543105"/>
              <a:ext cx="1408005" cy="2619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100" b="1" dirty="0" err="1">
                  <a:latin typeface="+mn-ea"/>
                </a:rPr>
                <a:t>MemberDAO</a:t>
              </a:r>
              <a:endParaRPr lang="ko-KR" altLang="en-US" sz="1100" b="1" dirty="0">
                <a:latin typeface="+mn-ea"/>
              </a:endParaRPr>
            </a:p>
          </p:txBody>
        </p:sp>
      </p:grpSp>
      <p:cxnSp>
        <p:nvCxnSpPr>
          <p:cNvPr id="79" name="직선 연결선 78"/>
          <p:cNvCxnSpPr/>
          <p:nvPr/>
        </p:nvCxnSpPr>
        <p:spPr bwMode="auto">
          <a:xfrm>
            <a:off x="7859213" y="3181244"/>
            <a:ext cx="0" cy="540000"/>
          </a:xfrm>
          <a:prstGeom prst="line">
            <a:avLst/>
          </a:prstGeom>
          <a:ln w="2222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 bwMode="auto">
          <a:xfrm rot="10800000">
            <a:off x="8081463" y="3166200"/>
            <a:ext cx="0" cy="5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 bwMode="auto">
          <a:xfrm>
            <a:off x="7822870" y="3371714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 dirty="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 dirty="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85" name="직선 화살표 연결선 84"/>
          <p:cNvCxnSpPr/>
          <p:nvPr/>
        </p:nvCxnSpPr>
        <p:spPr bwMode="auto">
          <a:xfrm>
            <a:off x="4416258" y="1999350"/>
            <a:ext cx="899103" cy="0"/>
          </a:xfrm>
          <a:prstGeom prst="straightConnector1">
            <a:avLst/>
          </a:prstGeom>
          <a:ln w="22225">
            <a:solidFill>
              <a:srgbClr val="8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29"/>
          <p:cNvGrpSpPr>
            <a:grpSpLocks/>
          </p:cNvGrpSpPr>
          <p:nvPr/>
        </p:nvGrpSpPr>
        <p:grpSpPr bwMode="auto">
          <a:xfrm>
            <a:off x="2864558" y="1343893"/>
            <a:ext cx="1440333" cy="350775"/>
            <a:chOff x="5939911" y="1319891"/>
            <a:chExt cx="1292127" cy="527072"/>
          </a:xfrm>
        </p:grpSpPr>
        <p:sp>
          <p:nvSpPr>
            <p:cNvPr id="87" name="직사각형 86"/>
            <p:cNvSpPr/>
            <p:nvPr/>
          </p:nvSpPr>
          <p:spPr>
            <a:xfrm>
              <a:off x="5939911" y="1319891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970072" y="1360541"/>
              <a:ext cx="1261966" cy="4162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 b="1" dirty="0" err="1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ViewResolver</a:t>
              </a:r>
              <a:endPara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90" name="직선 화살표 연결선 89"/>
          <p:cNvCxnSpPr/>
          <p:nvPr/>
        </p:nvCxnSpPr>
        <p:spPr bwMode="auto">
          <a:xfrm>
            <a:off x="1429065" y="2139206"/>
            <a:ext cx="138477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 bwMode="auto">
          <a:xfrm>
            <a:off x="1825186" y="2097576"/>
            <a:ext cx="1184275" cy="4778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login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100" b="1" dirty="0">
                <a:latin typeface="+mn-ea"/>
                <a:ea typeface="+mn-ea"/>
              </a:rPr>
              <a:t>(</a:t>
            </a:r>
            <a:r>
              <a:rPr lang="en-US" altLang="ko-KR" sz="1100" dirty="0">
                <a:latin typeface="+mn-ea"/>
                <a:ea typeface="+mn-ea"/>
              </a:rPr>
              <a:t>id, password)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8492" y="1690298"/>
            <a:ext cx="2541146" cy="27699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dirty="0">
                <a:latin typeface="+mn-ea"/>
                <a:ea typeface="+mn-ea"/>
              </a:rPr>
              <a:t>프로젝트실행</a:t>
            </a:r>
            <a:r>
              <a:rPr lang="en-US" altLang="ko-KR" sz="1200" b="1" dirty="0">
                <a:latin typeface="+mn-ea"/>
                <a:ea typeface="+mn-ea"/>
              </a:rPr>
              <a:t>: / , home, </a:t>
            </a:r>
            <a:r>
              <a:rPr lang="en-US" altLang="ko-KR" sz="1200" b="1" dirty="0" err="1">
                <a:latin typeface="+mn-ea"/>
                <a:ea typeface="+mn-ea"/>
              </a:rPr>
              <a:t>loginf</a:t>
            </a:r>
            <a:r>
              <a:rPr lang="en-US" altLang="ko-KR" sz="1200" dirty="0">
                <a:latin typeface="+mn-ea"/>
                <a:ea typeface="+mn-ea"/>
              </a:rPr>
              <a:t>  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93" name="직선 화살표 연결선 92"/>
          <p:cNvCxnSpPr/>
          <p:nvPr/>
        </p:nvCxnSpPr>
        <p:spPr bwMode="auto">
          <a:xfrm rot="10800000">
            <a:off x="4361236" y="1505805"/>
            <a:ext cx="647700" cy="63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 bwMode="auto">
          <a:xfrm flipH="1" flipV="1">
            <a:off x="2685078" y="1040121"/>
            <a:ext cx="560811" cy="269118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8" name="자유형 7177"/>
          <p:cNvSpPr/>
          <p:nvPr/>
        </p:nvSpPr>
        <p:spPr>
          <a:xfrm rot="13290065">
            <a:off x="5129467" y="1636811"/>
            <a:ext cx="329749" cy="335934"/>
          </a:xfrm>
          <a:custGeom>
            <a:avLst/>
            <a:gdLst>
              <a:gd name="connsiteX0" fmla="*/ 22472 w 354056"/>
              <a:gd name="connsiteY0" fmla="*/ 0 h 345108"/>
              <a:gd name="connsiteX1" fmla="*/ 32982 w 354056"/>
              <a:gd name="connsiteY1" fmla="*/ 325821 h 345108"/>
              <a:gd name="connsiteX2" fmla="*/ 337782 w 354056"/>
              <a:gd name="connsiteY2" fmla="*/ 304800 h 345108"/>
              <a:gd name="connsiteX3" fmla="*/ 285231 w 354056"/>
              <a:gd name="connsiteY3" fmla="*/ 283779 h 34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056" h="345108">
                <a:moveTo>
                  <a:pt x="22472" y="0"/>
                </a:moveTo>
                <a:cubicBezTo>
                  <a:pt x="1451" y="137510"/>
                  <a:pt x="-19570" y="275021"/>
                  <a:pt x="32982" y="325821"/>
                </a:cubicBezTo>
                <a:cubicBezTo>
                  <a:pt x="85534" y="376621"/>
                  <a:pt x="295741" y="311807"/>
                  <a:pt x="337782" y="304800"/>
                </a:cubicBezTo>
                <a:cubicBezTo>
                  <a:pt x="379823" y="297793"/>
                  <a:pt x="332527" y="290786"/>
                  <a:pt x="285231" y="283779"/>
                </a:cubicBezTo>
              </a:path>
            </a:pathLst>
          </a:custGeom>
          <a:ln w="19050">
            <a:solidFill>
              <a:srgbClr val="808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6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32"/>
          <p:cNvSpPr txBox="1">
            <a:spLocks noChangeArrowheads="1"/>
          </p:cNvSpPr>
          <p:nvPr/>
        </p:nvSpPr>
        <p:spPr bwMode="auto">
          <a:xfrm>
            <a:off x="88209" y="80963"/>
            <a:ext cx="4667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Spring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en-US" altLang="ko-KR" sz="2000" b="1" dirty="0" err="1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 MVC </a:t>
            </a:r>
            <a:r>
              <a:rPr kumimoji="0" lang="ko-KR" altLang="en-US" sz="2000" b="1" dirty="0">
                <a:solidFill>
                  <a:srgbClr val="663300"/>
                </a:solidFill>
                <a:latin typeface="맑은 고딕" pitchFamily="50" charset="-127"/>
                <a:ea typeface="맑은 고딕" pitchFamily="50" charset="-127"/>
              </a:rPr>
              <a:t>연결구조</a:t>
            </a:r>
          </a:p>
        </p:txBody>
      </p:sp>
      <p:grpSp>
        <p:nvGrpSpPr>
          <p:cNvPr id="7180" name="그룹 112"/>
          <p:cNvGrpSpPr>
            <a:grpSpLocks/>
          </p:cNvGrpSpPr>
          <p:nvPr/>
        </p:nvGrpSpPr>
        <p:grpSpPr bwMode="auto">
          <a:xfrm>
            <a:off x="107504" y="1611958"/>
            <a:ext cx="1949023" cy="2211507"/>
            <a:chOff x="1746815" y="1349427"/>
            <a:chExt cx="1563569" cy="627089"/>
          </a:xfrm>
        </p:grpSpPr>
        <p:sp>
          <p:nvSpPr>
            <p:cNvPr id="23" name="순서도: 문서 22"/>
            <p:cNvSpPr/>
            <p:nvPr/>
          </p:nvSpPr>
          <p:spPr>
            <a:xfrm>
              <a:off x="1891267" y="1349427"/>
              <a:ext cx="1296888" cy="627089"/>
            </a:xfrm>
            <a:prstGeom prst="flowChartDocumen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6815" y="1374621"/>
              <a:ext cx="1563569" cy="546906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lnSpc>
                  <a:spcPts val="1600"/>
                </a:lnSpc>
                <a:defRPr/>
              </a:pPr>
              <a:r>
                <a:rPr lang="en-US" altLang="ko-KR" sz="1400" dirty="0" err="1">
                  <a:latin typeface="+mn-ea"/>
                  <a:ea typeface="+mn-ea"/>
                </a:rPr>
                <a:t>mJoinForm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marL="268288" indent="-88900" eaLnBrk="1" latinLnBrk="1" hangingPunct="1">
                <a:lnSpc>
                  <a:spcPts val="1600"/>
                </a:lnSpc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&lt;form action=..&gt;</a:t>
              </a:r>
              <a:br>
                <a:rPr lang="en-US" altLang="ko-KR" sz="1200" dirty="0">
                  <a:latin typeface="+mn-ea"/>
                  <a:ea typeface="+mn-ea"/>
                </a:rPr>
              </a:br>
              <a:r>
                <a:rPr lang="en-US" altLang="ko-KR" sz="1200" dirty="0">
                  <a:latin typeface="+mn-ea"/>
                  <a:ea typeface="+mn-ea"/>
                </a:rPr>
                <a:t>&lt;input name=..&gt; ….</a:t>
              </a:r>
              <a:br>
                <a:rPr lang="en-US" altLang="ko-KR" sz="1200" dirty="0">
                  <a:latin typeface="+mn-ea"/>
                  <a:ea typeface="+mn-ea"/>
                </a:rPr>
              </a:br>
              <a:r>
                <a:rPr lang="en-US" altLang="ko-KR" sz="1200" b="1" dirty="0" err="1">
                  <a:latin typeface="+mn-ea"/>
                  <a:ea typeface="+mn-ea"/>
                </a:rPr>
                <a:t>id,password</a:t>
              </a:r>
              <a:r>
                <a:rPr lang="en-US" altLang="ko-KR" sz="1200" b="1" dirty="0">
                  <a:latin typeface="+mn-ea"/>
                  <a:ea typeface="+mn-ea"/>
                </a:rPr>
                <a:t>,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r>
                <a:rPr lang="en-US" altLang="ko-KR" sz="1200" b="1" dirty="0" err="1">
                  <a:latin typeface="+mn-ea"/>
                  <a:ea typeface="+mn-ea"/>
                </a:rPr>
                <a:t>name,lev</a:t>
              </a:r>
              <a:r>
                <a:rPr lang="en-US" altLang="ko-KR" sz="1200" b="1" dirty="0">
                  <a:latin typeface="+mn-ea"/>
                  <a:ea typeface="+mn-ea"/>
                </a:rPr>
                <a:t>,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r>
                <a:rPr lang="en-US" altLang="ko-KR" sz="1200" b="1" dirty="0" err="1">
                  <a:latin typeface="+mn-ea"/>
                  <a:ea typeface="+mn-ea"/>
                </a:rPr>
                <a:t>birthd</a:t>
              </a:r>
              <a:r>
                <a:rPr lang="en-US" altLang="ko-KR" sz="1200" b="1" dirty="0">
                  <a:latin typeface="+mn-ea"/>
                  <a:ea typeface="+mn-ea"/>
                </a:rPr>
                <a:t>, point,</a:t>
              </a:r>
              <a:br>
                <a:rPr lang="en-US" altLang="ko-KR" sz="1200" b="1" dirty="0">
                  <a:latin typeface="+mn-ea"/>
                  <a:ea typeface="+mn-ea"/>
                </a:rPr>
              </a:br>
              <a:r>
                <a:rPr lang="en-US" altLang="ko-KR" sz="1200" b="1" dirty="0">
                  <a:latin typeface="+mn-ea"/>
                  <a:ea typeface="+mn-ea"/>
                </a:rPr>
                <a:t>weight, </a:t>
              </a:r>
              <a:r>
                <a:rPr lang="en-US" altLang="ko-KR" sz="1200" b="1" dirty="0" err="1">
                  <a:solidFill>
                    <a:srgbClr val="0000FF"/>
                  </a:solidFill>
                  <a:latin typeface="+mn-ea"/>
                  <a:ea typeface="+mn-ea"/>
                </a:rPr>
                <a:t>uploadfilef</a:t>
              </a:r>
              <a:endParaRPr lang="en-US" altLang="ko-KR" sz="1200" b="1" dirty="0">
                <a:solidFill>
                  <a:srgbClr val="0000FF"/>
                </a:solidFill>
                <a:latin typeface="+mn-ea"/>
                <a:ea typeface="+mn-ea"/>
              </a:endParaRPr>
            </a:p>
            <a:p>
              <a:pPr marL="357188" indent="-177800" eaLnBrk="1" latinLnBrk="1" hangingPunct="1">
                <a:defRPr/>
              </a:pPr>
              <a:endParaRPr lang="en-US" altLang="ko-KR" sz="1200" dirty="0">
                <a:latin typeface="+mn-ea"/>
                <a:ea typeface="+mn-ea"/>
              </a:endParaRPr>
            </a:p>
            <a:p>
              <a:pPr marL="357188" indent="-177800" algn="ctr" eaLnBrk="1" latinLnBrk="1" hangingPunct="1">
                <a:defRPr/>
              </a:pP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cxnSp>
        <p:nvCxnSpPr>
          <p:cNvPr id="24" name="직선 화살표 연결선 23"/>
          <p:cNvCxnSpPr/>
          <p:nvPr/>
        </p:nvCxnSpPr>
        <p:spPr bwMode="auto">
          <a:xfrm>
            <a:off x="1952872" y="1988840"/>
            <a:ext cx="898945" cy="0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2869098" y="1677955"/>
            <a:ext cx="1291926" cy="526909"/>
            <a:chOff x="5940152" y="1319560"/>
            <a:chExt cx="1291828" cy="526931"/>
          </a:xfrm>
        </p:grpSpPr>
        <p:sp>
          <p:nvSpPr>
            <p:cNvPr id="26" name="직사각형 25"/>
            <p:cNvSpPr/>
            <p:nvPr/>
          </p:nvSpPr>
          <p:spPr>
            <a:xfrm>
              <a:off x="5939911" y="1319263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70072" y="1360540"/>
              <a:ext cx="1261966" cy="4619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>
                  <a:solidFill>
                    <a:srgbClr val="002060"/>
                  </a:solidFill>
                  <a:latin typeface="+mn-ea"/>
                </a:rPr>
                <a:t>Dispatcher</a:t>
              </a:r>
              <a:br>
                <a:rPr lang="en-US" altLang="ko-KR" sz="1200">
                  <a:solidFill>
                    <a:srgbClr val="002060"/>
                  </a:solidFill>
                  <a:latin typeface="+mn-ea"/>
                </a:rPr>
              </a:br>
              <a:r>
                <a:rPr lang="en-US" altLang="ko-KR" sz="1200">
                  <a:solidFill>
                    <a:srgbClr val="002060"/>
                  </a:solidFill>
                  <a:latin typeface="+mn-ea"/>
                </a:rPr>
                <a:t>Servlet</a:t>
              </a:r>
              <a:endParaRPr lang="en-US" altLang="ko-KR" sz="1200">
                <a:solidFill>
                  <a:srgbClr val="00206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5062114" y="1677164"/>
            <a:ext cx="1290638" cy="527051"/>
            <a:chOff x="5940676" y="1318767"/>
            <a:chExt cx="1290540" cy="527072"/>
          </a:xfrm>
        </p:grpSpPr>
        <p:sp>
          <p:nvSpPr>
            <p:cNvPr id="32" name="직사각형 31"/>
            <p:cNvSpPr/>
            <p:nvPr/>
          </p:nvSpPr>
          <p:spPr>
            <a:xfrm>
              <a:off x="5940676" y="1318767"/>
              <a:ext cx="1290540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70837" y="1360044"/>
              <a:ext cx="1260379" cy="4616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dirty="0" err="1">
                  <a:latin typeface="+mn-ea"/>
                  <a:ea typeface="+mn-ea"/>
                </a:rPr>
                <a:t>memController</a:t>
              </a:r>
              <a:r>
                <a:rPr lang="en-US" altLang="ko-KR" sz="1200" dirty="0">
                  <a:latin typeface="+mn-ea"/>
                  <a:ea typeface="+mn-ea"/>
                </a:rPr>
                <a:t/>
              </a:r>
              <a:br>
                <a:rPr lang="en-US" altLang="ko-KR" sz="1200" dirty="0">
                  <a:latin typeface="+mn-ea"/>
                  <a:ea typeface="+mn-ea"/>
                </a:rPr>
              </a:br>
              <a:r>
                <a:rPr lang="en-US" altLang="ko-KR" sz="1200" b="1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mjoin</a:t>
              </a:r>
              <a:r>
                <a:rPr lang="en-US" altLang="ko-KR" sz="1200" b="1" dirty="0"/>
                <a:t>(…)</a:t>
              </a:r>
              <a:endParaRPr lang="ko-KR" altLang="en-US" sz="1200" dirty="0">
                <a:latin typeface="+mn-ea"/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 bwMode="auto">
          <a:xfrm>
            <a:off x="6457903" y="2026318"/>
            <a:ext cx="358775" cy="0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 bwMode="auto">
          <a:xfrm>
            <a:off x="4053478" y="2134017"/>
            <a:ext cx="15600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ea"/>
                <a:ea typeface="+mn-ea"/>
              </a:rPr>
              <a:t>@</a:t>
            </a:r>
            <a:r>
              <a:rPr lang="en-US" altLang="ko-KR" sz="1100" dirty="0" err="1">
                <a:latin typeface="+mn-ea"/>
                <a:ea typeface="+mn-ea"/>
              </a:rPr>
              <a:t>RequestMapping</a:t>
            </a:r>
            <a:r>
              <a:rPr lang="en-US" altLang="ko-KR" sz="1100" dirty="0">
                <a:latin typeface="+mn-ea"/>
                <a:ea typeface="+mn-ea"/>
              </a:rPr>
              <a:t/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("/mjoin.do")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 bwMode="auto">
          <a:xfrm>
            <a:off x="4227311" y="1982490"/>
            <a:ext cx="842965" cy="0"/>
          </a:xfrm>
          <a:prstGeom prst="straightConnector1">
            <a:avLst/>
          </a:prstGeom>
          <a:ln w="2222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2" name="그룹 61"/>
          <p:cNvGrpSpPr>
            <a:grpSpLocks/>
          </p:cNvGrpSpPr>
          <p:nvPr/>
        </p:nvGrpSpPr>
        <p:grpSpPr bwMode="auto">
          <a:xfrm>
            <a:off x="6799721" y="671448"/>
            <a:ext cx="1260475" cy="533400"/>
            <a:chOff x="7776393" y="621417"/>
            <a:chExt cx="1260379" cy="533422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76393" y="621417"/>
              <a:ext cx="1260379" cy="533422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4296" y="653168"/>
              <a:ext cx="819650" cy="4616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dirty="0">
                  <a:solidFill>
                    <a:srgbClr val="7030A0"/>
                  </a:solidFill>
                  <a:latin typeface="+mn-ea"/>
                  <a:ea typeface="+mn-ea"/>
                </a:rPr>
                <a:t>interface</a:t>
              </a:r>
            </a:p>
            <a:p>
              <a:pPr eaLnBrk="1" latinLnBrk="1" hangingPunct="1">
                <a:defRPr/>
              </a:pPr>
              <a:r>
                <a:rPr lang="en-US" altLang="ko-KR" sz="1200" dirty="0" err="1">
                  <a:latin typeface="+mn-ea"/>
                  <a:ea typeface="+mn-ea"/>
                </a:rPr>
                <a:t>MService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 bwMode="auto">
          <a:xfrm rot="5400000">
            <a:off x="7272481" y="1448618"/>
            <a:ext cx="360363" cy="0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95" name="그룹 68"/>
          <p:cNvGrpSpPr>
            <a:grpSpLocks/>
          </p:cNvGrpSpPr>
          <p:nvPr/>
        </p:nvGrpSpPr>
        <p:grpSpPr bwMode="auto">
          <a:xfrm>
            <a:off x="6832227" y="1677955"/>
            <a:ext cx="1406969" cy="526909"/>
            <a:chOff x="7494126" y="1412776"/>
            <a:chExt cx="1406862" cy="526931"/>
          </a:xfrm>
        </p:grpSpPr>
        <p:sp>
          <p:nvSpPr>
            <p:cNvPr id="67" name="직사각형 66"/>
            <p:cNvSpPr/>
            <p:nvPr/>
          </p:nvSpPr>
          <p:spPr>
            <a:xfrm>
              <a:off x="7523853" y="1412925"/>
              <a:ext cx="1301651" cy="527072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93693" y="1543105"/>
              <a:ext cx="1408005" cy="2619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100" dirty="0" err="1">
                  <a:latin typeface="+mn-ea"/>
                </a:rPr>
                <a:t>MServiceImpl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196" name="그룹 72"/>
          <p:cNvGrpSpPr>
            <a:grpSpLocks/>
          </p:cNvGrpSpPr>
          <p:nvPr/>
        </p:nvGrpSpPr>
        <p:grpSpPr bwMode="auto">
          <a:xfrm>
            <a:off x="6861790" y="2954761"/>
            <a:ext cx="1291926" cy="526909"/>
            <a:chOff x="7532836" y="3502065"/>
            <a:chExt cx="1291828" cy="526931"/>
          </a:xfrm>
        </p:grpSpPr>
        <p:sp>
          <p:nvSpPr>
            <p:cNvPr id="71" name="직사각형 70"/>
            <p:cNvSpPr/>
            <p:nvPr/>
          </p:nvSpPr>
          <p:spPr>
            <a:xfrm>
              <a:off x="7532807" y="3502096"/>
              <a:ext cx="1292127" cy="527072"/>
            </a:xfrm>
            <a:prstGeom prst="rect">
              <a:avLst/>
            </a:prstGeom>
            <a:noFill/>
            <a:ln w="6350" cmpd="sng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562967" y="3632276"/>
              <a:ext cx="1261967" cy="2762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>
                  <a:solidFill>
                    <a:srgbClr val="002060"/>
                  </a:solidFill>
                  <a:latin typeface="+mn-ea"/>
                </a:rPr>
                <a:t>SqlSession</a:t>
              </a:r>
              <a:endParaRPr lang="en-US" altLang="ko-KR" sz="1200">
                <a:solidFill>
                  <a:srgbClr val="00206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 bwMode="auto">
          <a:xfrm>
            <a:off x="7392255" y="2242928"/>
            <a:ext cx="0" cy="690563"/>
          </a:xfrm>
          <a:prstGeom prst="line">
            <a:avLst/>
          </a:prstGeom>
          <a:ln w="22225">
            <a:solidFill>
              <a:srgbClr val="0000F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 bwMode="auto">
          <a:xfrm rot="10800000">
            <a:off x="7614505" y="2204828"/>
            <a:ext cx="0" cy="690563"/>
          </a:xfrm>
          <a:prstGeom prst="line">
            <a:avLst/>
          </a:prstGeom>
          <a:ln w="22225">
            <a:solidFill>
              <a:srgbClr val="008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 bwMode="auto">
          <a:xfrm>
            <a:off x="7356109" y="2693308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758637" y="4243178"/>
            <a:ext cx="1573212" cy="461963"/>
          </a:xfrm>
          <a:prstGeom prst="rect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atin typeface="+mn-ea"/>
              </a:rPr>
              <a:t>memberMapper.xml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solidFill>
                  <a:srgbClr val="808000"/>
                </a:solidFill>
                <a:latin typeface="+mn-ea"/>
              </a:rPr>
              <a:t>( SQL</a:t>
            </a:r>
            <a:r>
              <a:rPr lang="ko-KR" altLang="en-US" sz="1200">
                <a:solidFill>
                  <a:srgbClr val="808000"/>
                </a:solidFill>
                <a:latin typeface="+mn-ea"/>
              </a:rPr>
              <a:t> 구문 처리</a:t>
            </a:r>
            <a:r>
              <a:rPr lang="en-US" altLang="ko-KR" sz="1200">
                <a:solidFill>
                  <a:srgbClr val="808000"/>
                </a:solidFill>
                <a:latin typeface="+mn-ea"/>
              </a:rPr>
              <a:t>)</a:t>
            </a:r>
          </a:p>
        </p:txBody>
      </p:sp>
      <p:cxnSp>
        <p:nvCxnSpPr>
          <p:cNvPr id="94" name="직선 연결선 93"/>
          <p:cNvCxnSpPr/>
          <p:nvPr/>
        </p:nvCxnSpPr>
        <p:spPr bwMode="auto">
          <a:xfrm>
            <a:off x="7409717" y="3543091"/>
            <a:ext cx="0" cy="690562"/>
          </a:xfrm>
          <a:prstGeom prst="line">
            <a:avLst/>
          </a:prstGeom>
          <a:ln w="22225">
            <a:solidFill>
              <a:srgbClr val="0000F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 bwMode="auto">
          <a:xfrm rot="10800000">
            <a:off x="7631967" y="3504991"/>
            <a:ext cx="0" cy="690562"/>
          </a:xfrm>
          <a:prstGeom prst="line">
            <a:avLst/>
          </a:prstGeom>
          <a:ln w="22225">
            <a:solidFill>
              <a:srgbClr val="008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 bwMode="auto">
          <a:xfrm>
            <a:off x="7373374" y="3993838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sp>
        <p:nvSpPr>
          <p:cNvPr id="101" name="원통 100"/>
          <p:cNvSpPr/>
          <p:nvPr/>
        </p:nvSpPr>
        <p:spPr bwMode="auto">
          <a:xfrm>
            <a:off x="7055982" y="5506828"/>
            <a:ext cx="1103312" cy="1008063"/>
          </a:xfrm>
          <a:prstGeom prst="can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 bwMode="auto">
          <a:xfrm>
            <a:off x="7082969" y="5894178"/>
            <a:ext cx="1042988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rgbClr val="6600CC"/>
                </a:solidFill>
                <a:latin typeface="+mn-ea"/>
                <a:ea typeface="+mn-ea"/>
              </a:rPr>
              <a:t>DBMS</a:t>
            </a:r>
            <a:endParaRPr lang="ko-KR" altLang="en-US" sz="1400" dirty="0">
              <a:solidFill>
                <a:srgbClr val="6600CC"/>
              </a:solidFill>
              <a:latin typeface="+mn-ea"/>
              <a:ea typeface="+mn-ea"/>
            </a:endParaRPr>
          </a:p>
        </p:txBody>
      </p:sp>
      <p:cxnSp>
        <p:nvCxnSpPr>
          <p:cNvPr id="103" name="직선 연결선 102"/>
          <p:cNvCxnSpPr/>
          <p:nvPr/>
        </p:nvCxnSpPr>
        <p:spPr bwMode="auto">
          <a:xfrm>
            <a:off x="7409717" y="4792453"/>
            <a:ext cx="0" cy="692150"/>
          </a:xfrm>
          <a:prstGeom prst="line">
            <a:avLst/>
          </a:prstGeom>
          <a:ln w="22225">
            <a:solidFill>
              <a:srgbClr val="0000FF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 bwMode="auto">
          <a:xfrm rot="10800000">
            <a:off x="7631967" y="4754353"/>
            <a:ext cx="0" cy="692150"/>
          </a:xfrm>
          <a:prstGeom prst="line">
            <a:avLst/>
          </a:prstGeom>
          <a:ln w="22225">
            <a:solidFill>
              <a:srgbClr val="008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7373374" y="5243323"/>
            <a:ext cx="1368256" cy="276988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200">
                <a:ln>
                  <a:solidFill>
                    <a:srgbClr val="FF0000"/>
                  </a:solidFill>
                </a:ln>
                <a:latin typeface="+mn-ea"/>
                <a:ea typeface="+mn-ea"/>
              </a:rPr>
              <a:t>Find OK</a:t>
            </a:r>
            <a:endParaRPr lang="ko-KR" altLang="en-US" sz="1200">
              <a:ln>
                <a:solidFill>
                  <a:srgbClr val="FF0000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106" name="직선 화살표 연결선 105"/>
          <p:cNvCxnSpPr/>
          <p:nvPr/>
        </p:nvCxnSpPr>
        <p:spPr bwMode="auto">
          <a:xfrm rot="10800000">
            <a:off x="6439681" y="1869155"/>
            <a:ext cx="358775" cy="0"/>
          </a:xfrm>
          <a:prstGeom prst="straightConnector1">
            <a:avLst/>
          </a:prstGeom>
          <a:ln w="2222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 bwMode="auto">
          <a:xfrm flipH="1">
            <a:off x="4197494" y="1838474"/>
            <a:ext cx="807854" cy="0"/>
          </a:xfrm>
          <a:prstGeom prst="straightConnector1">
            <a:avLst/>
          </a:prstGeom>
          <a:ln w="2222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 flipH="1" flipV="1">
            <a:off x="3268272" y="1268352"/>
            <a:ext cx="590068" cy="360448"/>
          </a:xfrm>
          <a:prstGeom prst="straightConnector1">
            <a:avLst/>
          </a:prstGeom>
          <a:ln w="22225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문서 110"/>
          <p:cNvSpPr/>
          <p:nvPr/>
        </p:nvSpPr>
        <p:spPr bwMode="auto">
          <a:xfrm>
            <a:off x="1824751" y="666750"/>
            <a:ext cx="1393825" cy="774463"/>
          </a:xfrm>
          <a:prstGeom prst="flowChartDocumen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2" name="TextBox 111"/>
          <p:cNvSpPr txBox="1"/>
          <p:nvPr/>
        </p:nvSpPr>
        <p:spPr bwMode="auto">
          <a:xfrm>
            <a:off x="1777610" y="720725"/>
            <a:ext cx="1490662" cy="307975"/>
          </a:xfrm>
          <a:prstGeom prst="rect">
            <a:avLst/>
          </a:prstGeom>
          <a:noFill/>
          <a:ln w="3175">
            <a:noFill/>
          </a:ln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 err="1">
                <a:latin typeface="+mn-ea"/>
                <a:ea typeface="+mn-ea"/>
              </a:rPr>
              <a:t>memberList.jsp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93238" y="1647252"/>
            <a:ext cx="9457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mjoin.do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5277614" y="5407089"/>
            <a:ext cx="1848911" cy="1118255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9388" indent="-179388" eaLnBrk="1" latinLnBrk="1" hangingPunct="1">
              <a:lnSpc>
                <a:spcPts val="1600"/>
              </a:lnSpc>
              <a:defRPr/>
            </a:pPr>
            <a:r>
              <a:rPr lang="en-US" altLang="ko-KR" sz="1400" dirty="0">
                <a:solidFill>
                  <a:srgbClr val="6600CC"/>
                </a:solidFill>
                <a:latin typeface="+mn-ea"/>
                <a:ea typeface="+mn-ea"/>
              </a:rPr>
              <a:t>[ Table : </a:t>
            </a:r>
            <a:r>
              <a:rPr lang="en-US" altLang="ko-KR" sz="1400" dirty="0">
                <a:solidFill>
                  <a:srgbClr val="6600CC"/>
                </a:solidFill>
                <a:latin typeface="+mn-ea"/>
              </a:rPr>
              <a:t>member ]</a:t>
            </a:r>
            <a:endParaRPr lang="en-US" altLang="ko-KR" sz="1400" dirty="0">
              <a:solidFill>
                <a:srgbClr val="6600CC"/>
              </a:solidFill>
              <a:latin typeface="+mn-ea"/>
              <a:ea typeface="+mn-ea"/>
            </a:endParaRPr>
          </a:p>
          <a:p>
            <a:pPr marL="179388" eaLnBrk="1" latinLnBrk="1" hangingPunct="1">
              <a:lnSpc>
                <a:spcPts val="1600"/>
              </a:lnSpc>
              <a:defRPr/>
            </a:pPr>
            <a:r>
              <a:rPr lang="en-US" altLang="ko-KR" sz="1200" b="1" dirty="0" err="1">
                <a:latin typeface="+mn-ea"/>
                <a:ea typeface="+mn-ea"/>
              </a:rPr>
              <a:t>id,password</a:t>
            </a:r>
            <a:r>
              <a:rPr lang="en-US" altLang="ko-KR" sz="1200" b="1" dirty="0">
                <a:latin typeface="+mn-ea"/>
                <a:ea typeface="+mn-ea"/>
              </a:rPr>
              <a:t>,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 err="1">
                <a:latin typeface="+mn-ea"/>
                <a:ea typeface="+mn-ea"/>
              </a:rPr>
              <a:t>name,lev</a:t>
            </a:r>
            <a:r>
              <a:rPr lang="en-US" altLang="ko-KR" sz="1200" b="1" dirty="0">
                <a:latin typeface="+mn-ea"/>
                <a:ea typeface="+mn-ea"/>
              </a:rPr>
              <a:t>,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 err="1">
                <a:latin typeface="+mn-ea"/>
                <a:ea typeface="+mn-ea"/>
              </a:rPr>
              <a:t>birthd</a:t>
            </a:r>
            <a:r>
              <a:rPr lang="en-US" altLang="ko-KR" sz="1200" b="1" dirty="0">
                <a:latin typeface="+mn-ea"/>
                <a:ea typeface="+mn-ea"/>
              </a:rPr>
              <a:t>, point,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weight, </a:t>
            </a:r>
            <a:r>
              <a:rPr lang="en-US" altLang="ko-KR" sz="1200" b="1" dirty="0" err="1">
                <a:solidFill>
                  <a:srgbClr val="008000"/>
                </a:solidFill>
                <a:latin typeface="+mn-ea"/>
                <a:ea typeface="+mn-ea"/>
              </a:rPr>
              <a:t>uploadfile</a:t>
            </a:r>
            <a:endParaRPr lang="ko-KR" altLang="en-US" sz="14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68895" y="2401143"/>
            <a:ext cx="129614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MemberVO</a:t>
            </a:r>
            <a:endParaRPr lang="en-US" altLang="ko-KR" sz="1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/>
            <a:r>
              <a:rPr lang="en-US" altLang="ko-KR" sz="1200" b="1" dirty="0" err="1">
                <a:latin typeface="+mn-ea"/>
              </a:rPr>
              <a:t>id,password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name,lev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birthd</a:t>
            </a:r>
            <a:r>
              <a:rPr lang="en-US" altLang="ko-KR" sz="1200" b="1" dirty="0">
                <a:latin typeface="+mn-ea"/>
              </a:rPr>
              <a:t>, point,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weight, </a:t>
            </a:r>
          </a:p>
          <a:p>
            <a:pPr marL="88900"/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uploadfile</a:t>
            </a:r>
            <a:r>
              <a:rPr lang="en-US" altLang="ko-KR" sz="1200" b="1" dirty="0">
                <a:latin typeface="+mn-ea"/>
              </a:rPr>
              <a:t>,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marL="88900"/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uploadfilef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6711" y="2351449"/>
            <a:ext cx="1716161" cy="8571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257393" y="5383156"/>
            <a:ext cx="1716161" cy="11521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61339" y="5243323"/>
            <a:ext cx="129614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MemberVO</a:t>
            </a:r>
            <a:endParaRPr lang="en-US" altLang="ko-KR" sz="14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900"/>
            <a:r>
              <a:rPr lang="en-US" altLang="ko-KR" sz="1200" b="1" dirty="0" err="1">
                <a:latin typeface="+mn-ea"/>
              </a:rPr>
              <a:t>id,password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name,lev</a:t>
            </a:r>
            <a:r>
              <a:rPr lang="en-US" altLang="ko-KR" sz="1200" b="1" dirty="0">
                <a:latin typeface="+mn-ea"/>
              </a:rPr>
              <a:t>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 err="1">
                <a:latin typeface="+mn-ea"/>
              </a:rPr>
              <a:t>birthd</a:t>
            </a:r>
            <a:r>
              <a:rPr lang="en-US" altLang="ko-KR" sz="1200" b="1" dirty="0">
                <a:latin typeface="+mn-ea"/>
              </a:rPr>
              <a:t>, point,</a:t>
            </a:r>
            <a:br>
              <a:rPr lang="en-US" altLang="ko-KR" sz="1200" b="1" dirty="0">
                <a:latin typeface="+mn-ea"/>
              </a:rPr>
            </a:br>
            <a:r>
              <a:rPr lang="en-US" altLang="ko-KR" sz="1200" b="1" dirty="0">
                <a:latin typeface="+mn-ea"/>
              </a:rPr>
              <a:t>weight, </a:t>
            </a:r>
          </a:p>
          <a:p>
            <a:pPr marL="88900"/>
            <a:r>
              <a:rPr lang="en-US" altLang="ko-KR" sz="1200" b="1" dirty="0" err="1">
                <a:solidFill>
                  <a:srgbClr val="008000"/>
                </a:solidFill>
                <a:latin typeface="+mn-ea"/>
              </a:rPr>
              <a:t>uploadfile</a:t>
            </a:r>
            <a:r>
              <a:rPr lang="en-US" altLang="ko-KR" sz="1200" b="1" dirty="0">
                <a:latin typeface="+mn-ea"/>
              </a:rPr>
              <a:t>,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marL="88900"/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uploadfilef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56527" y="28318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/>
          <p:nvPr/>
        </p:nvCxnSpPr>
        <p:spPr>
          <a:xfrm flipV="1">
            <a:off x="2126414" y="2798614"/>
            <a:ext cx="3002180" cy="22264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9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66429" y="116632"/>
            <a:ext cx="87153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1) Spring </a:t>
            </a:r>
            <a:r>
              <a:rPr kumimoji="0" lang="ko-KR" altLang="en-US" sz="1200" b="1" dirty="0">
                <a:latin typeface="+mn-ea"/>
              </a:rPr>
              <a:t>프로젝트</a:t>
            </a:r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r>
              <a:rPr kumimoji="0" lang="ko-KR" altLang="en-US" sz="1200" b="1" dirty="0">
                <a:latin typeface="+mn-ea"/>
                <a:ea typeface="+mn-ea"/>
              </a:rPr>
              <a:t>를</a:t>
            </a:r>
            <a:r>
              <a:rPr kumimoji="0" lang="en-US" altLang="ko-KR" sz="1200" b="1" dirty="0">
                <a:latin typeface="+mn-ea"/>
                <a:ea typeface="+mn-ea"/>
              </a:rPr>
              <a:t> JPA </a:t>
            </a:r>
            <a:r>
              <a:rPr kumimoji="0" lang="ko-KR" altLang="en-US" sz="1200" b="1" dirty="0">
                <a:latin typeface="+mn-ea"/>
                <a:ea typeface="+mn-ea"/>
              </a:rPr>
              <a:t>프로젝트로 변환</a:t>
            </a: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ko-KR" altLang="en-US" sz="1200" dirty="0">
                <a:latin typeface="+mn-ea"/>
                <a:ea typeface="+mn-ea"/>
              </a:rPr>
              <a:t>프로젝트 </a:t>
            </a:r>
            <a:r>
              <a:rPr kumimoji="0" lang="ko-KR" altLang="en-US" sz="1200" dirty="0" err="1">
                <a:latin typeface="+mn-ea"/>
                <a:ea typeface="+mn-ea"/>
              </a:rPr>
              <a:t>우클릭</a:t>
            </a:r>
            <a:r>
              <a:rPr kumimoji="0" lang="ko-KR" altLang="en-US" sz="1200" dirty="0">
                <a:latin typeface="+mn-ea"/>
                <a:ea typeface="+mn-ea"/>
              </a:rPr>
              <a:t> </a:t>
            </a:r>
            <a:r>
              <a:rPr kumimoji="0" lang="en-US" altLang="ko-KR" sz="1200" dirty="0">
                <a:latin typeface="+mn-ea"/>
                <a:ea typeface="+mn-ea"/>
              </a:rPr>
              <a:t>– properties – Project Facets 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-&gt; java version , Tomcat</a:t>
            </a:r>
            <a:r>
              <a:rPr kumimoji="0" lang="en-US" altLang="ko-KR" sz="1200" dirty="0">
                <a:latin typeface="+mn-ea"/>
              </a:rPr>
              <a:t> ,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</a:rPr>
              <a:t>JPA</a:t>
            </a:r>
            <a:r>
              <a:rPr kumimoji="0" lang="en-US" altLang="ko-KR" sz="1200" dirty="0">
                <a:latin typeface="+mn-ea"/>
                <a:ea typeface="+mn-ea"/>
              </a:rPr>
              <a:t>  ----------&gt;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en-US" altLang="ko-KR" sz="1200" dirty="0">
                <a:latin typeface="+mn-ea"/>
                <a:ea typeface="+mn-ea"/>
              </a:rPr>
              <a:t>	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-&gt;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Error : 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클릭 후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	-&gt; </a:t>
            </a:r>
            <a:r>
              <a:rPr kumimoji="0" lang="en-US" altLang="ko-KR" sz="1200" dirty="0">
                <a:latin typeface="+mn-ea"/>
                <a:ea typeface="+mn-ea"/>
              </a:rPr>
              <a:t>JPA implementation 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Type 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항목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 err="1">
                <a:solidFill>
                  <a:srgbClr val="FF0000"/>
                </a:solidFill>
                <a:latin typeface="+mn-ea"/>
                <a:ea typeface="+mn-ea"/>
              </a:rPr>
              <a:t>두번째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(Disable Library Con…)</a:t>
            </a:r>
            <a:r>
              <a:rPr kumimoji="0"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로 변경 후 </a:t>
            </a:r>
            <a:r>
              <a:rPr kumimoji="0"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Apply and Close </a:t>
            </a:r>
            <a:r>
              <a:rPr kumimoji="0" lang="en-US" altLang="ko-KR" sz="1200" dirty="0">
                <a:latin typeface="+mn-ea"/>
                <a:ea typeface="+mn-ea"/>
              </a:rPr>
              <a:t>	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7361"/>
          <a:stretch/>
        </p:blipFill>
        <p:spPr>
          <a:xfrm>
            <a:off x="323528" y="1772816"/>
            <a:ext cx="5243166" cy="4176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42"/>
          <a:stretch/>
        </p:blipFill>
        <p:spPr bwMode="auto">
          <a:xfrm>
            <a:off x="4499992" y="4316292"/>
            <a:ext cx="4316726" cy="220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072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66429" y="271676"/>
            <a:ext cx="87153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pPr marL="176213" indent="-176213"/>
            <a:endParaRPr kumimoji="0"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2) pom.xml </a:t>
            </a:r>
            <a:r>
              <a:rPr lang="ko-KR" altLang="en-US" sz="1200" b="1" dirty="0">
                <a:latin typeface="+mn-ea"/>
                <a:ea typeface="+mn-ea"/>
              </a:rPr>
              <a:t>추가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&lt;!-- JPA_</a:t>
            </a:r>
            <a:r>
              <a:rPr lang="ko-KR" altLang="en-US" sz="1400" dirty="0" err="1">
                <a:latin typeface="+mn-ea"/>
                <a:ea typeface="+mn-ea"/>
              </a:rPr>
              <a:t>하이버네이트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--&gt; 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&lt;dependency&gt;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en-US" altLang="ko-KR" sz="1400" dirty="0" err="1">
                <a:latin typeface="+mn-ea"/>
                <a:ea typeface="+mn-ea"/>
              </a:rPr>
              <a:t>org.hibernate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&gt;hibernate-</a:t>
            </a:r>
            <a:r>
              <a:rPr lang="en-US" altLang="ko-KR" sz="1400" dirty="0" err="1">
                <a:latin typeface="+mn-ea"/>
                <a:ea typeface="+mn-ea"/>
              </a:rPr>
              <a:t>entitymanager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&lt;version&gt;5.1.0.Final&lt;/version&gt;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&lt;/dependency&gt;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&lt;!--</a:t>
            </a:r>
            <a:r>
              <a:rPr lang="en-US" altLang="ko-KR" sz="1400" dirty="0" err="1">
                <a:latin typeface="+mn-ea"/>
                <a:ea typeface="+mn-ea"/>
              </a:rPr>
              <a:t>Spring_ORM</a:t>
            </a:r>
            <a:r>
              <a:rPr lang="en-US" altLang="ko-KR" sz="1400" dirty="0">
                <a:latin typeface="+mn-ea"/>
                <a:ea typeface="+mn-ea"/>
              </a:rPr>
              <a:t> --&gt; 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&lt;dependency&gt;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en-US" altLang="ko-KR" sz="1400" dirty="0" err="1">
                <a:latin typeface="+mn-ea"/>
                <a:ea typeface="+mn-ea"/>
              </a:rPr>
              <a:t>org.springframework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groupId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&gt;spring-</a:t>
            </a:r>
            <a:r>
              <a:rPr lang="en-US" altLang="ko-KR" sz="1400" dirty="0" err="1">
                <a:latin typeface="+mn-ea"/>
                <a:ea typeface="+mn-ea"/>
              </a:rPr>
              <a:t>orm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artifactId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  &lt;version&gt;${</a:t>
            </a:r>
            <a:r>
              <a:rPr lang="en-US" altLang="ko-KR" sz="1400" dirty="0" err="1">
                <a:latin typeface="+mn-ea"/>
                <a:ea typeface="+mn-ea"/>
              </a:rPr>
              <a:t>org.springframework</a:t>
            </a:r>
            <a:r>
              <a:rPr lang="en-US" altLang="ko-KR" sz="1400" dirty="0">
                <a:latin typeface="+mn-ea"/>
                <a:ea typeface="+mn-ea"/>
              </a:rPr>
              <a:t>-version}&lt;/version&gt;</a:t>
            </a:r>
          </a:p>
          <a:p>
            <a:pPr marL="176213" indent="-176213"/>
            <a:r>
              <a:rPr lang="en-US" altLang="ko-KR" sz="1400" dirty="0">
                <a:latin typeface="+mn-ea"/>
                <a:ea typeface="+mn-ea"/>
              </a:rPr>
              <a:t>    &lt;/dependency&gt;</a:t>
            </a:r>
          </a:p>
          <a:p>
            <a:pPr marL="176213" indent="-176213"/>
            <a:endParaRPr lang="en-US" altLang="ko-KR" sz="1400" dirty="0">
              <a:latin typeface="+mn-ea"/>
              <a:ea typeface="+mn-ea"/>
            </a:endParaRPr>
          </a:p>
          <a:p>
            <a:pPr marL="176213" indent="-176213"/>
            <a:endParaRPr lang="en-US" altLang="ko-KR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666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6"/>
          <p:cNvSpPr txBox="1">
            <a:spLocks noChangeArrowheads="1"/>
          </p:cNvSpPr>
          <p:nvPr/>
        </p:nvSpPr>
        <p:spPr bwMode="auto">
          <a:xfrm>
            <a:off x="107504" y="292586"/>
            <a:ext cx="5786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전자정부 프레임워크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v3.0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 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굴림" panose="020B0600000101010101" pitchFamily="50" charset="-127"/>
                <a:cs typeface="+mn-cs"/>
              </a:rPr>
              <a:t>아키텍쳐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굴림" panose="020B0600000101010101" pitchFamily="50" charset="-127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92149" y="1084266"/>
            <a:ext cx="8600331" cy="5452266"/>
            <a:chOff x="292149" y="1084266"/>
            <a:chExt cx="8600331" cy="5452266"/>
          </a:xfrm>
        </p:grpSpPr>
        <p:grpSp>
          <p:nvGrpSpPr>
            <p:cNvPr id="2" name="그룹 28"/>
            <p:cNvGrpSpPr>
              <a:grpSpLocks/>
            </p:cNvGrpSpPr>
            <p:nvPr/>
          </p:nvGrpSpPr>
          <p:grpSpPr bwMode="auto">
            <a:xfrm>
              <a:off x="292149" y="1124744"/>
              <a:ext cx="8600331" cy="5411788"/>
              <a:chOff x="-142908" y="946851"/>
              <a:chExt cx="9460983" cy="5411107"/>
            </a:xfrm>
          </p:grpSpPr>
          <p:pic>
            <p:nvPicPr>
              <p:cNvPr id="3076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 l="21960" t="19574" r="20389" b="5219"/>
              <a:stretch>
                <a:fillRect/>
              </a:stretch>
            </p:blipFill>
            <p:spPr bwMode="auto">
              <a:xfrm>
                <a:off x="857224" y="1142984"/>
                <a:ext cx="7500990" cy="52149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" name="그룹 27"/>
              <p:cNvGrpSpPr>
                <a:grpSpLocks/>
              </p:cNvGrpSpPr>
              <p:nvPr/>
            </p:nvGrpSpPr>
            <p:grpSpPr bwMode="auto">
              <a:xfrm>
                <a:off x="-142908" y="1694809"/>
                <a:ext cx="1557781" cy="1458322"/>
                <a:chOff x="-142908" y="1694809"/>
                <a:chExt cx="1557781" cy="1458322"/>
              </a:xfrm>
            </p:grpSpPr>
            <p:grpSp>
              <p:nvGrpSpPr>
                <p:cNvPr id="4" name="그룹 18"/>
                <p:cNvGrpSpPr>
                  <a:grpSpLocks/>
                </p:cNvGrpSpPr>
                <p:nvPr/>
              </p:nvGrpSpPr>
              <p:grpSpPr bwMode="auto">
                <a:xfrm>
                  <a:off x="-142908" y="1694809"/>
                  <a:ext cx="1071569" cy="1458322"/>
                  <a:chOff x="-32" y="1694809"/>
                  <a:chExt cx="1071569" cy="1458322"/>
                </a:xfrm>
              </p:grpSpPr>
              <p:sp>
                <p:nvSpPr>
                  <p:cNvPr id="8" name="직사각형 7"/>
                  <p:cNvSpPr/>
                  <p:nvPr/>
                </p:nvSpPr>
                <p:spPr bwMode="auto">
                  <a:xfrm>
                    <a:off x="293675" y="1694470"/>
                    <a:ext cx="500095" cy="83015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  <a:alpha val="42000"/>
                    </a:schemeClr>
                  </a:solidFill>
                  <a:ln w="38100" cmpd="thickThin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88" name="Text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2" y="2629911"/>
                    <a:ext cx="1071569" cy="5232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marL="0" marR="0" lvl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rPr>
                      <a:t>Web</a:t>
                    </a:r>
                    <a:br>
                      <a: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rPr>
                    </a:br>
                    <a:r>
                      <a:rPr kumimoji="0" lang="en-US" altLang="ko-KR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rPr>
                      <a:t> Browser</a:t>
                    </a:r>
                    <a:endParaRPr kumimoji="0" lang="ko-KR" altLang="en-US" sz="1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endParaRPr>
                  </a:p>
                </p:txBody>
              </p:sp>
            </p:grpSp>
            <p:cxnSp>
              <p:nvCxnSpPr>
                <p:cNvPr id="12" name="직선 화살표 연결선 11"/>
                <p:cNvCxnSpPr/>
                <p:nvPr/>
              </p:nvCxnSpPr>
              <p:spPr bwMode="auto">
                <a:xfrm>
                  <a:off x="500072" y="2130977"/>
                  <a:ext cx="647742" cy="1588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86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96865" y="1785926"/>
                  <a:ext cx="91800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rPr>
                    <a:t>HTTP</a:t>
                  </a:r>
                  <a:endParaRPr kumimoji="0" lang="ko-KR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" name="그룹 26"/>
              <p:cNvGrpSpPr>
                <a:grpSpLocks/>
              </p:cNvGrpSpPr>
              <p:nvPr/>
            </p:nvGrpSpPr>
            <p:grpSpPr bwMode="auto">
              <a:xfrm>
                <a:off x="8085643" y="2890822"/>
                <a:ext cx="1232432" cy="1573014"/>
                <a:chOff x="8085643" y="2890822"/>
                <a:chExt cx="1232432" cy="1573014"/>
              </a:xfrm>
            </p:grpSpPr>
            <p:sp>
              <p:nvSpPr>
                <p:cNvPr id="22" name="원통 21"/>
                <p:cNvSpPr/>
                <p:nvPr/>
              </p:nvSpPr>
              <p:spPr>
                <a:xfrm>
                  <a:off x="8542750" y="2890822"/>
                  <a:ext cx="642979" cy="1573014"/>
                </a:xfrm>
                <a:prstGeom prst="can">
                  <a:avLst/>
                </a:prstGeom>
                <a:solidFill>
                  <a:schemeClr val="accent6">
                    <a:lumMod val="50000"/>
                    <a:alpha val="69000"/>
                  </a:schemeClr>
                </a:solidFill>
                <a:ln>
                  <a:solidFill>
                    <a:srgbClr val="6633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82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8400067" y="3500438"/>
                  <a:ext cx="91800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rPr>
                    <a:t>DBMS</a:t>
                  </a:r>
                  <a:endPara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endParaRPr>
                </a:p>
              </p:txBody>
            </p:sp>
            <p:cxnSp>
              <p:nvCxnSpPr>
                <p:cNvPr id="20" name="직선 화살표 연결선 19"/>
                <p:cNvCxnSpPr/>
                <p:nvPr/>
              </p:nvCxnSpPr>
              <p:spPr bwMode="auto">
                <a:xfrm>
                  <a:off x="8085643" y="3345262"/>
                  <a:ext cx="647742" cy="158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6"/>
              <p:cNvSpPr txBox="1">
                <a:spLocks noChangeArrowheads="1"/>
              </p:cNvSpPr>
              <p:nvPr/>
            </p:nvSpPr>
            <p:spPr bwMode="auto">
              <a:xfrm>
                <a:off x="-82579" y="946851"/>
                <a:ext cx="1230393" cy="4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Presentation  Tier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26" name="TextBox 26"/>
              <p:cNvSpPr txBox="1">
                <a:spLocks noChangeArrowheads="1"/>
              </p:cNvSpPr>
              <p:nvPr/>
            </p:nvSpPr>
            <p:spPr bwMode="auto">
              <a:xfrm>
                <a:off x="8084055" y="953200"/>
                <a:ext cx="1143075" cy="46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Persistence  Tier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6135156" y="1084266"/>
              <a:ext cx="14428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Persistence Layer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173044" y="1103724"/>
              <a:ext cx="12059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rPr>
                <a:t>Service 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22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638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3) </a:t>
            </a:r>
            <a:r>
              <a:rPr lang="en-US" altLang="ko-KR" sz="1200" b="1" dirty="0" err="1">
                <a:latin typeface="+mn-ea"/>
                <a:ea typeface="+mn-ea"/>
              </a:rPr>
              <a:t>ContextLoaderListener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latin typeface="+mn-ea"/>
                <a:ea typeface="+mn-ea"/>
              </a:rPr>
              <a:t>설정화일</a:t>
            </a:r>
            <a:r>
              <a:rPr lang="ko-KR" altLang="en-US" sz="1200" b="1" dirty="0">
                <a:latin typeface="+mn-ea"/>
                <a:ea typeface="+mn-ea"/>
              </a:rPr>
              <a:t>  </a:t>
            </a:r>
            <a:r>
              <a:rPr lang="en-US" altLang="ko-KR" sz="1200" b="1" dirty="0">
                <a:latin typeface="+mn-ea"/>
                <a:ea typeface="+mn-ea"/>
              </a:rPr>
              <a:t>-  root-context.xml 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spc="-100" dirty="0">
                <a:latin typeface="+mn-ea"/>
                <a:ea typeface="+mn-ea"/>
              </a:rPr>
              <a:t>데이터베이스 연결 </a:t>
            </a:r>
            <a:endParaRPr lang="en-US" altLang="ko-KR" sz="1200" spc="-100" dirty="0">
              <a:latin typeface="+mn-ea"/>
              <a:ea typeface="+mn-ea"/>
            </a:endParaRPr>
          </a:p>
          <a:p>
            <a:endParaRPr lang="en-US" altLang="ko-KR" sz="1200" spc="-100" dirty="0"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&lt;!-- 1.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데이터베이스 연결 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org.springframework.jdbc.datasource.DriverManagerDataSource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driverClassName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oracle.jdbc.driver.OracleDriver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url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jdbc:oracle:thin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:@127.0.0.1:1521:orcl"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"username"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"system"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"password"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value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"oracle"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 spc="-100" dirty="0">
              <a:latin typeface="+mn-ea"/>
              <a:ea typeface="+mn-ea"/>
            </a:endParaRPr>
          </a:p>
          <a:p>
            <a:r>
              <a:rPr lang="en-US" altLang="ko-KR" sz="1200" spc="-100" dirty="0">
                <a:latin typeface="+mn-ea"/>
                <a:ea typeface="+mn-ea"/>
              </a:rPr>
              <a:t/>
            </a:r>
            <a:br>
              <a:rPr lang="en-US" altLang="ko-KR" sz="1200" spc="-100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en-US" altLang="ko-KR" sz="1200" spc="-100" dirty="0">
                <a:latin typeface="+mn-ea"/>
                <a:ea typeface="+mn-ea"/>
              </a:rPr>
              <a:t>Spring </a:t>
            </a:r>
            <a:r>
              <a:rPr lang="ko-KR" altLang="en-US" sz="1200" spc="-100" dirty="0">
                <a:latin typeface="+mn-ea"/>
                <a:ea typeface="+mn-ea"/>
              </a:rPr>
              <a:t>과 </a:t>
            </a:r>
            <a:r>
              <a:rPr lang="en-US" altLang="ko-KR" sz="1200" spc="-100" dirty="0">
                <a:latin typeface="+mn-ea"/>
                <a:ea typeface="+mn-ea"/>
              </a:rPr>
              <a:t>JPA </a:t>
            </a:r>
            <a:r>
              <a:rPr lang="ko-KR" altLang="en-US" sz="1200" spc="-100" dirty="0">
                <a:latin typeface="+mn-ea"/>
                <a:ea typeface="+mn-ea"/>
              </a:rPr>
              <a:t>연동</a:t>
            </a:r>
            <a:r>
              <a:rPr lang="en-US" altLang="ko-KR" sz="1200" spc="-100" dirty="0">
                <a:latin typeface="+mn-ea"/>
                <a:ea typeface="+mn-ea"/>
              </a:rPr>
              <a:t>  </a:t>
            </a:r>
          </a:p>
          <a:p>
            <a:r>
              <a:rPr lang="en-US" altLang="ko-KR" sz="1200" spc="-100" dirty="0">
                <a:latin typeface="+mn-ea"/>
                <a:ea typeface="+mn-ea"/>
              </a:rPr>
              <a:t> 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&lt;!-- 2. Spring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과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JPA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연동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&lt;!-- 2.1)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jpaVendorAdapter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DB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연동에 사용할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JPA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벤더를 지정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Hibernate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JPA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구현체로 사용하고 있으므로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HibernateJpaVendorAdapter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등록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org.springframework.orm.jpa.vendor.HibernateJpaVendorAdapter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JPA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이용하여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DAO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구현 하려면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EntityManager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객체가 필요하고 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EntityManager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객체를 생성 하려면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...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ManagerFactoryBean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클래스를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Bean </a:t>
            </a:r>
            <a:r>
              <a:rPr lang="ko-KR" altLang="en-US" sz="1200" dirty="0" err="1">
                <a:solidFill>
                  <a:srgbClr val="3F5FBF"/>
                </a:solidFill>
                <a:latin typeface="Consolas"/>
              </a:rPr>
              <a:t>등록해야하며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&lt;!--  =&gt;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이때  앞서 설정한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dataSource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와 </a:t>
            </a:r>
            <a:r>
              <a:rPr lang="en-US" altLang="ko-KR" sz="1200" dirty="0" err="1">
                <a:solidFill>
                  <a:srgbClr val="3F5FBF"/>
                </a:solidFill>
                <a:latin typeface="Consolas"/>
              </a:rPr>
              <a:t>jpaVendorAdapter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 </a:t>
            </a:r>
            <a:r>
              <a:rPr lang="ko-KR" altLang="en-US" sz="1200" dirty="0">
                <a:solidFill>
                  <a:srgbClr val="3F5FBF"/>
                </a:solidFill>
                <a:latin typeface="Consolas"/>
              </a:rPr>
              <a:t>를 의존성 주입함</a:t>
            </a:r>
            <a:r>
              <a:rPr lang="en-US" altLang="ko-KR" sz="12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entityManagerFactory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</a:p>
          <a:p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"org.springframework.orm.jpa.LocalContainerEntityManagerFactoryBean"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dataSource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property </a:t>
            </a:r>
            <a:r>
              <a:rPr lang="en-US" altLang="ko-KR" sz="1200" dirty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7F007F"/>
                </a:solidFill>
                <a:latin typeface="Consolas"/>
              </a:rPr>
              <a:t>ref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200" i="1" dirty="0" err="1">
                <a:solidFill>
                  <a:srgbClr val="2A00FF"/>
                </a:solidFill>
                <a:latin typeface="Consolas"/>
              </a:rPr>
              <a:t>jpaVendorAdapter</a:t>
            </a:r>
            <a:r>
              <a:rPr lang="en-US" altLang="ko-KR" sz="1200" i="1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200" i="1" dirty="0">
                <a:solidFill>
                  <a:srgbClr val="008080"/>
                </a:solidFill>
                <a:latin typeface="Consolas"/>
              </a:rPr>
              <a:t>/&gt;</a:t>
            </a:r>
          </a:p>
          <a:p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/>
              </a:rPr>
              <a:t>bean</a:t>
            </a:r>
            <a:r>
              <a:rPr lang="en-US" altLang="ko-KR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 spc="-100" dirty="0">
                <a:latin typeface="+mn-ea"/>
                <a:ea typeface="+mn-ea"/>
              </a:rPr>
              <a:t/>
            </a:r>
            <a:br>
              <a:rPr lang="en-US" altLang="ko-KR" sz="1200" spc="-1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endParaRPr lang="en-US" altLang="ko-KR" sz="11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481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3414" r="6030" b="8168"/>
          <a:stretch/>
        </p:blipFill>
        <p:spPr bwMode="auto">
          <a:xfrm>
            <a:off x="2539656" y="332656"/>
            <a:ext cx="6511097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61553" y="116632"/>
            <a:ext cx="8715375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pPr marL="176213" indent="-176213"/>
            <a:endParaRPr kumimoji="0"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4) JPA </a:t>
            </a:r>
            <a:r>
              <a:rPr lang="ko-KR" altLang="en-US" sz="1200" b="1" dirty="0" err="1">
                <a:latin typeface="+mn-ea"/>
                <a:ea typeface="+mn-ea"/>
              </a:rPr>
              <a:t>설정화일</a:t>
            </a:r>
            <a:r>
              <a:rPr lang="ko-KR" altLang="en-US" sz="1200" b="1" dirty="0">
                <a:latin typeface="+mn-ea"/>
                <a:ea typeface="+mn-ea"/>
              </a:rPr>
              <a:t> 작성 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persistence.xml</a:t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>
                <a:latin typeface="+mn-ea"/>
                <a:ea typeface="+mn-ea"/>
              </a:rPr>
              <a:t>영속성 </a:t>
            </a:r>
            <a:r>
              <a:rPr lang="ko-KR" altLang="en-US" sz="1200" b="1" dirty="0" err="1">
                <a:latin typeface="+mn-ea"/>
                <a:ea typeface="+mn-ea"/>
              </a:rPr>
              <a:t>유닛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latin typeface="+mn-ea"/>
                <a:ea typeface="+mn-ea"/>
              </a:rPr>
              <a:t>프로퍼티</a:t>
            </a:r>
            <a:r>
              <a:rPr lang="ko-KR" altLang="en-US" sz="1200" b="1" dirty="0">
                <a:latin typeface="+mn-ea"/>
                <a:ea typeface="+mn-ea"/>
              </a:rPr>
              <a:t> 설정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커넥션 관련 설정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생략 가능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76213" indent="-176213"/>
            <a:endParaRPr lang="en-US" altLang="ko-KR" sz="1200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Dialect </a:t>
            </a:r>
            <a:r>
              <a:rPr lang="ko-KR" altLang="en-US" sz="1200" b="1" dirty="0">
                <a:latin typeface="+mn-ea"/>
                <a:ea typeface="+mn-ea"/>
              </a:rPr>
              <a:t>클래스 설정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en-US" altLang="ko-KR" sz="1200" dirty="0">
                <a:latin typeface="+mn-ea"/>
                <a:ea typeface="+mn-ea"/>
              </a:rPr>
              <a:t>DBMS</a:t>
            </a:r>
            <a:r>
              <a:rPr lang="ko-KR" altLang="en-US" sz="1200" dirty="0">
                <a:latin typeface="+mn-ea"/>
                <a:ea typeface="+mn-ea"/>
              </a:rPr>
              <a:t>마다 다른 </a:t>
            </a:r>
            <a:r>
              <a:rPr lang="en-US" altLang="ko-KR" sz="1200" dirty="0">
                <a:latin typeface="+mn-ea"/>
                <a:ea typeface="+mn-ea"/>
              </a:rPr>
              <a:t>Dialect </a:t>
            </a:r>
            <a:r>
              <a:rPr lang="ko-KR" altLang="en-US" sz="1200" dirty="0">
                <a:latin typeface="+mn-ea"/>
                <a:ea typeface="+mn-ea"/>
              </a:rPr>
              <a:t>클래스 제공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SQL </a:t>
            </a:r>
            <a:r>
              <a:rPr lang="ko-KR" altLang="en-US" sz="1200" dirty="0">
                <a:latin typeface="+mn-ea"/>
                <a:ea typeface="+mn-ea"/>
              </a:rPr>
              <a:t>구문 자동 생성</a:t>
            </a:r>
            <a:endParaRPr lang="en-US" altLang="ko-KR" sz="1200" dirty="0">
              <a:latin typeface="+mn-ea"/>
              <a:ea typeface="+mn-ea"/>
            </a:endParaRPr>
          </a:p>
          <a:p>
            <a:pPr marL="176213" indent="-176213"/>
            <a:endParaRPr lang="en-US" altLang="ko-KR" sz="1200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dirty="0">
                <a:latin typeface="+mn-ea"/>
                <a:ea typeface="+mn-ea"/>
              </a:rPr>
              <a:t>=&gt; </a:t>
            </a:r>
            <a:r>
              <a:rPr lang="en-US" altLang="ko-KR" sz="1200" b="1" dirty="0">
                <a:latin typeface="+mn-ea"/>
                <a:ea typeface="+mn-ea"/>
              </a:rPr>
              <a:t>JPA </a:t>
            </a:r>
            <a:r>
              <a:rPr lang="ko-KR" altLang="en-US" sz="1200" b="1" dirty="0">
                <a:latin typeface="+mn-ea"/>
                <a:ea typeface="+mn-ea"/>
              </a:rPr>
              <a:t>구현체 관련 속성 설정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생성된 </a:t>
            </a:r>
            <a:r>
              <a:rPr lang="en-US" altLang="ko-KR" sz="1200" dirty="0">
                <a:latin typeface="+mn-ea"/>
                <a:ea typeface="+mn-ea"/>
              </a:rPr>
              <a:t>SQL </a:t>
            </a:r>
            <a:r>
              <a:rPr lang="ko-KR" altLang="en-US" sz="1200" dirty="0">
                <a:latin typeface="+mn-ea"/>
                <a:ea typeface="+mn-ea"/>
              </a:rPr>
              <a:t>콘솔에 출력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일정한 포맷으로 출력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주석 함께 출력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새로운 키 생성 전략 사용</a:t>
            </a:r>
            <a:r>
              <a:rPr lang="en-US" altLang="ko-KR" sz="1200" dirty="0">
                <a:latin typeface="+mn-ea"/>
                <a:ea typeface="+mn-ea"/>
              </a:rPr>
              <a:t/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- DDL </a:t>
            </a:r>
            <a:r>
              <a:rPr lang="ko-KR" altLang="en-US" sz="1200" dirty="0">
                <a:latin typeface="+mn-ea"/>
                <a:ea typeface="+mn-ea"/>
              </a:rPr>
              <a:t>구문 자동 처리 설정</a:t>
            </a:r>
            <a:endParaRPr kumimoji="0"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43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61553" y="116632"/>
            <a:ext cx="87153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pPr marL="176213" indent="-176213"/>
            <a:endParaRPr kumimoji="0" lang="en-US" altLang="ko-KR" sz="1200" b="1" dirty="0">
              <a:latin typeface="+mn-ea"/>
              <a:ea typeface="+mn-ea"/>
            </a:endParaRPr>
          </a:p>
          <a:p>
            <a:pPr marL="176213" indent="-176213"/>
            <a:r>
              <a:rPr lang="en-US" altLang="ko-KR" sz="1200" b="1" dirty="0">
                <a:latin typeface="+mn-ea"/>
                <a:ea typeface="+mn-ea"/>
              </a:rPr>
              <a:t>=&gt; </a:t>
            </a:r>
            <a:r>
              <a:rPr lang="ko-KR" altLang="en-US" sz="1200" b="1" dirty="0" err="1">
                <a:latin typeface="+mn-ea"/>
                <a:ea typeface="+mn-ea"/>
              </a:rPr>
              <a:t>실행시</a:t>
            </a:r>
            <a:r>
              <a:rPr lang="ko-KR" altLang="en-US" sz="1200" b="1" dirty="0">
                <a:latin typeface="+mn-ea"/>
                <a:ea typeface="+mn-ea"/>
              </a:rPr>
              <a:t> </a:t>
            </a:r>
            <a:r>
              <a:rPr lang="en-US" altLang="ko-KR" sz="1200" b="1" dirty="0">
                <a:latin typeface="+mn-ea"/>
                <a:ea typeface="+mn-ea"/>
              </a:rPr>
              <a:t>console</a:t>
            </a:r>
            <a:r>
              <a:rPr lang="ko-KR" altLang="en-US" sz="1200" b="1" dirty="0">
                <a:latin typeface="+mn-ea"/>
                <a:ea typeface="+mn-ea"/>
              </a:rPr>
              <a:t> 출력 결과</a:t>
            </a:r>
            <a:r>
              <a:rPr lang="en-US" altLang="ko-KR" sz="1200" b="1" dirty="0">
                <a:latin typeface="+mn-ea"/>
                <a:ea typeface="+mn-ea"/>
              </a:rPr>
              <a:t/>
            </a:r>
            <a:br>
              <a:rPr lang="en-US" altLang="ko-KR" sz="1200" b="1" dirty="0">
                <a:latin typeface="+mn-ea"/>
                <a:ea typeface="+mn-ea"/>
              </a:rPr>
            </a:br>
            <a:endParaRPr lang="en-US" altLang="ko-KR" sz="1200" b="1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0802" r="5774" b="6676"/>
          <a:stretch/>
        </p:blipFill>
        <p:spPr bwMode="auto">
          <a:xfrm>
            <a:off x="2699792" y="353953"/>
            <a:ext cx="6097820" cy="641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867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5) Mapping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endParaRPr kumimoji="0" lang="en-US" altLang="ko-KR" sz="1200" dirty="0">
              <a:latin typeface="+mn-ea"/>
              <a:ea typeface="+mn-ea"/>
            </a:endParaRPr>
          </a:p>
          <a:p>
            <a:r>
              <a:rPr kumimoji="0" lang="en-US" altLang="ko-KR" sz="1200" dirty="0">
                <a:latin typeface="+mn-ea"/>
                <a:ea typeface="+mn-ea"/>
              </a:rPr>
              <a:t>=&gt; </a:t>
            </a:r>
            <a:r>
              <a:rPr kumimoji="0" lang="en-US" altLang="ko-KR" sz="1200" dirty="0" err="1">
                <a:latin typeface="+mn-ea"/>
                <a:ea typeface="+mn-ea"/>
              </a:rPr>
              <a:t>BoardVO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에 </a:t>
            </a:r>
            <a:r>
              <a:rPr kumimoji="0" lang="en-US" altLang="ko-KR" sz="1200" dirty="0">
                <a:latin typeface="+mn-ea"/>
                <a:ea typeface="+mn-ea"/>
              </a:rPr>
              <a:t>@ </a:t>
            </a:r>
            <a:r>
              <a:rPr kumimoji="0" lang="ko-KR" altLang="en-US" sz="1200" dirty="0" err="1">
                <a:latin typeface="+mn-ea"/>
                <a:ea typeface="+mn-ea"/>
              </a:rPr>
              <a:t>매핑</a:t>
            </a:r>
            <a:endParaRPr kumimoji="0"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---------------------------------------------------------------------------------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@Entity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테이블과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매핑되는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개체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@Table(name="board") 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Entity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관련된 테이블을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name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속성을 사용하여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매핑함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=&gt; name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생략시에는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클래스의 이름이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매핑됨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public</a:t>
            </a:r>
            <a:r>
              <a:rPr lang="en-US" altLang="ko-KR" sz="1200" b="1" dirty="0">
                <a:latin typeface="+mn-ea"/>
                <a:ea typeface="+mn-ea"/>
              </a:rPr>
              <a:t> class </a:t>
            </a:r>
            <a:r>
              <a:rPr lang="en-US" altLang="ko-KR" sz="1200" b="1" dirty="0" err="1">
                <a:latin typeface="+mn-ea"/>
                <a:ea typeface="+mn-ea"/>
              </a:rPr>
              <a:t>BoardVO</a:t>
            </a:r>
            <a:r>
              <a:rPr lang="en-US" altLang="ko-KR" sz="1200" b="1" dirty="0">
                <a:latin typeface="+mn-ea"/>
                <a:ea typeface="+mn-ea"/>
              </a:rPr>
              <a:t> {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@Id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테이블의 기본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key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와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매핑함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@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GeneratedValue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id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로 설정된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기본키의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값을 자동으로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생성할때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사용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seq</a:t>
            </a:r>
            <a:r>
              <a:rPr lang="en-US" altLang="ko-KR" sz="1200" b="1" dirty="0">
                <a:latin typeface="+mn-ea"/>
                <a:ea typeface="+mn-ea"/>
              </a:rPr>
              <a:t>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title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id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content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String </a:t>
            </a:r>
            <a:r>
              <a:rPr lang="en-US" altLang="ko-KR" sz="1200" b="1" dirty="0" err="1">
                <a:latin typeface="+mn-ea"/>
                <a:ea typeface="+mn-ea"/>
              </a:rPr>
              <a:t>regdate</a:t>
            </a:r>
            <a:r>
              <a:rPr lang="en-US" altLang="ko-KR" sz="1200" b="1" dirty="0">
                <a:latin typeface="+mn-ea"/>
                <a:ea typeface="+mn-ea"/>
              </a:rPr>
              <a:t>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cnt</a:t>
            </a:r>
            <a:r>
              <a:rPr lang="en-US" altLang="ko-KR" sz="1200" b="1" dirty="0">
                <a:latin typeface="+mn-ea"/>
                <a:ea typeface="+mn-ea"/>
              </a:rPr>
              <a:t>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root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step ;</a:t>
            </a:r>
          </a:p>
          <a:p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latin typeface="+mn-ea"/>
                <a:ea typeface="+mn-ea"/>
              </a:rPr>
              <a:t>int</a:t>
            </a:r>
            <a:r>
              <a:rPr lang="en-US" altLang="ko-KR" sz="1200" b="1" dirty="0">
                <a:latin typeface="+mn-ea"/>
                <a:ea typeface="+mn-ea"/>
              </a:rPr>
              <a:t> indent 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//@Temporal(</a:t>
            </a:r>
            <a:r>
              <a:rPr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TemporalType.TIMESTAMP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 타입의 변수에 선언하여 날짜타입을 </a:t>
            </a:r>
            <a:r>
              <a:rPr lang="ko-KR" altLang="en-US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매핑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TemporalType.DATE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 정보만 출력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TemporalType.TIME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시간정보만 출력</a:t>
            </a: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TemporalType.TIMESTEMP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날짜 시간 모두</a:t>
            </a:r>
          </a:p>
          <a:p>
            <a:r>
              <a:rPr lang="en-US" altLang="ko-KR" sz="1200" dirty="0">
                <a:latin typeface="+mn-ea"/>
                <a:ea typeface="+mn-ea"/>
              </a:rPr>
              <a:t>//private Date </a:t>
            </a:r>
            <a:r>
              <a:rPr lang="en-US" altLang="ko-KR" sz="1200" dirty="0" err="1">
                <a:latin typeface="+mn-ea"/>
                <a:ea typeface="+mn-ea"/>
              </a:rPr>
              <a:t>regdate</a:t>
            </a:r>
            <a:r>
              <a:rPr lang="en-US" altLang="ko-KR" sz="1200" dirty="0">
                <a:latin typeface="+mn-ea"/>
                <a:ea typeface="+mn-ea"/>
              </a:rPr>
              <a:t> =  new Date() ;</a:t>
            </a: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//@Transient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// SQL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문 처리시 테이블에서 제외 시켜줌</a:t>
            </a:r>
          </a:p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  <a:ea typeface="+mn-ea"/>
              </a:rPr>
              <a:t>private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age ;</a:t>
            </a:r>
          </a:p>
          <a:p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29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74557" y="116632"/>
            <a:ext cx="8715375" cy="65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400" b="1" dirty="0">
                <a:latin typeface="+mn-ea"/>
                <a:ea typeface="+mn-ea"/>
              </a:rPr>
              <a:t>*** JPA _Hibernate</a:t>
            </a:r>
          </a:p>
          <a:p>
            <a:r>
              <a:rPr kumimoji="0" lang="en-US" altLang="ko-KR" sz="1200" b="1" dirty="0">
                <a:latin typeface="+mn-ea"/>
                <a:ea typeface="+mn-ea"/>
              </a:rPr>
              <a:t> </a:t>
            </a:r>
            <a:br>
              <a:rPr kumimoji="0" lang="en-US" altLang="ko-KR" sz="1200" b="1" dirty="0">
                <a:latin typeface="+mn-ea"/>
                <a:ea typeface="+mn-ea"/>
              </a:rPr>
            </a:br>
            <a:r>
              <a:rPr kumimoji="0" lang="en-US" altLang="ko-KR" sz="1200" b="1" dirty="0">
                <a:latin typeface="+mn-ea"/>
                <a:ea typeface="+mn-ea"/>
              </a:rPr>
              <a:t>6) DAO </a:t>
            </a:r>
            <a:r>
              <a:rPr kumimoji="0" lang="ko-KR" altLang="en-US" sz="1200" b="1" dirty="0">
                <a:latin typeface="+mn-ea"/>
                <a:ea typeface="+mn-ea"/>
              </a:rPr>
              <a:t>작성</a:t>
            </a:r>
            <a:r>
              <a:rPr kumimoji="0" lang="en-US" altLang="ko-KR" sz="1200" b="1" dirty="0">
                <a:latin typeface="+mn-ea"/>
                <a:ea typeface="+mn-ea"/>
              </a:rPr>
              <a:t/>
            </a:r>
            <a:br>
              <a:rPr kumimoji="0" lang="en-US" altLang="ko-KR" sz="1200" b="1" dirty="0">
                <a:latin typeface="+mn-ea"/>
                <a:ea typeface="+mn-ea"/>
              </a:rPr>
            </a:br>
            <a:endParaRPr kumimoji="0" lang="en-US" altLang="ko-KR" sz="1200" b="1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---------------------------------------------------------------------------------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</a:rPr>
              <a:t>---------------------------------------------------------------------------------</a:t>
            </a:r>
          </a:p>
          <a:p>
            <a:endParaRPr kumimoji="0"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** Hibernate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에서 트랜잭션 처리가 잘 안되므로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C, U, D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는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Test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시 확인 </a:t>
            </a:r>
            <a:r>
              <a:rPr kumimoji="0" lang="en-US" altLang="ko-KR" sz="1200" b="1" dirty="0">
                <a:solidFill>
                  <a:srgbClr val="FF0000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주의  </a:t>
            </a:r>
            <a:endParaRPr kumimoji="0" lang="en-US" altLang="ko-KR" sz="1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9" t="15158" r="5148" b="17661"/>
          <a:stretch/>
        </p:blipFill>
        <p:spPr bwMode="auto">
          <a:xfrm>
            <a:off x="122744" y="1097281"/>
            <a:ext cx="8879078" cy="442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527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5"/>
          <p:cNvGrpSpPr>
            <a:grpSpLocks/>
          </p:cNvGrpSpPr>
          <p:nvPr/>
        </p:nvGrpSpPr>
        <p:grpSpPr bwMode="auto">
          <a:xfrm>
            <a:off x="185738" y="182563"/>
            <a:ext cx="8937625" cy="6572250"/>
            <a:chOff x="77972" y="80963"/>
            <a:chExt cx="8958524" cy="6393874"/>
          </a:xfrm>
        </p:grpSpPr>
        <p:grpSp>
          <p:nvGrpSpPr>
            <p:cNvPr id="12291" name="그룹 119"/>
            <p:cNvGrpSpPr>
              <a:grpSpLocks/>
            </p:cNvGrpSpPr>
            <p:nvPr/>
          </p:nvGrpSpPr>
          <p:grpSpPr bwMode="auto">
            <a:xfrm>
              <a:off x="77972" y="80963"/>
              <a:ext cx="8947150" cy="6228350"/>
              <a:chOff x="35620" y="80963"/>
              <a:chExt cx="9157592" cy="6228613"/>
            </a:xfrm>
          </p:grpSpPr>
          <p:sp>
            <p:nvSpPr>
              <p:cNvPr id="12300" name="TextBox 32"/>
              <p:cNvSpPr txBox="1">
                <a:spLocks noChangeArrowheads="1"/>
              </p:cNvSpPr>
              <p:nvPr/>
            </p:nvSpPr>
            <p:spPr bwMode="auto">
              <a:xfrm>
                <a:off x="88900" y="80963"/>
                <a:ext cx="8664607" cy="307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*** Spring</a:t>
                </a:r>
                <a:r>
                  <a:rPr kumimoji="0" lang="ko-KR" altLang="en-US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 </a:t>
                </a:r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&amp; JPA MVC </a:t>
                </a:r>
                <a:r>
                  <a:rPr kumimoji="0" lang="ko-KR" altLang="en-US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실행</a:t>
                </a:r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 </a:t>
                </a:r>
                <a:r>
                  <a:rPr kumimoji="0" lang="ko-KR" altLang="en-US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구조 </a:t>
                </a:r>
                <a:r>
                  <a:rPr kumimoji="0" lang="en-US" altLang="ko-KR" sz="1400" b="1" dirty="0">
                    <a:solidFill>
                      <a:srgbClr val="663300"/>
                    </a:solidFill>
                    <a:latin typeface="나눔바른고딕"/>
                    <a:ea typeface="나눔바른고딕"/>
                    <a:cs typeface="나눔바른고딕"/>
                  </a:rPr>
                  <a:t>***</a:t>
                </a:r>
                <a:endParaRPr kumimoji="0" lang="ko-KR" altLang="en-US" sz="1400" b="1" dirty="0">
                  <a:solidFill>
                    <a:srgbClr val="663300"/>
                  </a:solidFill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766" y="2431660"/>
                <a:ext cx="1441344" cy="27800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>
                    <a:solidFill>
                      <a:schemeClr val="tx2">
                        <a:lumMod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web.xml </a:t>
                </a:r>
                <a:endParaRPr lang="ko-KR" altLang="en-US" sz="1200" b="1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302" name="TextBox 17"/>
              <p:cNvSpPr txBox="1">
                <a:spLocks noChangeArrowheads="1"/>
              </p:cNvSpPr>
              <p:nvPr/>
            </p:nvSpPr>
            <p:spPr bwMode="auto">
              <a:xfrm>
                <a:off x="252199" y="1301800"/>
                <a:ext cx="1494616" cy="307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index.jsp</a:t>
                </a:r>
                <a:r>
                  <a:rPr lang="en-US" altLang="ko-KR" sz="1400">
                    <a:latin typeface="나눔바른고딕"/>
                    <a:ea typeface="나눔바른고딕"/>
                    <a:cs typeface="나눔바른고딕"/>
                  </a:rPr>
                  <a:t>  </a:t>
                </a:r>
                <a:endParaRPr lang="ko-KR" altLang="en-US" sz="14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683818" y="1713477"/>
                <a:ext cx="0" cy="691927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20" y="2700400"/>
                <a:ext cx="2921777" cy="3431833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marL="88900" indent="-88900" eaLnBrk="1" latinLnBrk="1" hangingPunct="1">
                  <a:defRPr/>
                </a:pPr>
                <a:r>
                  <a:rPr lang="en-US" altLang="ko-KR" sz="12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en-US" altLang="ko-KR" sz="12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DispatcherServlet</a:t>
                </a: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=&gt; </a:t>
                </a: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servlet-context.xml</a:t>
                </a:r>
                <a:b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1) </a:t>
                </a:r>
                <a:r>
                  <a:rPr lang="en-US" altLang="ko-KR" sz="1100" spc="-100" dirty="0" err="1">
                    <a:solidFill>
                      <a:srgbClr val="6633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ViewResolver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2) </a:t>
                </a:r>
                <a:r>
                  <a:rPr lang="ko-KR" altLang="en-US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어노테이션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적용 패키지설정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3) Exception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설정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4)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multipartResolver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(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FileUpLoad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설정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endParaRPr lang="en-US" altLang="ko-KR" sz="1100" b="1" spc="-1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2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en-US" altLang="ko-KR" sz="12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ContextLoaderListener</a:t>
                </a: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spc="-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=&gt; </a:t>
                </a: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root-context.xml</a:t>
                </a:r>
                <a:b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1)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데이터베이스 연결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     2)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스프링 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 JPA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연동 설정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- </a:t>
                </a:r>
                <a:r>
                  <a:rPr lang="en-US" altLang="ko-KR" sz="1100" b="1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JpaVendorAdapter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클래스 등록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: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HibernateJpaVendorAdapter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등록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- </a:t>
                </a:r>
                <a:r>
                  <a:rPr lang="en-US" altLang="ko-KR" sz="1100" b="1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EntityManageFactoryBean</a:t>
                </a:r>
                <a:r>
                  <a:rPr lang="en-US" altLang="ko-KR" sz="1100" b="1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클래스 등록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: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DataSource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</a:t>
                </a:r>
                <a:r>
                  <a:rPr lang="en-US" altLang="ko-KR" sz="1100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JpaVendorAdapter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의존성</a:t>
                </a:r>
                <a:endParaRPr lang="en-US" altLang="ko-KR" sz="1100" spc="-100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주입하여 </a:t>
                </a:r>
                <a:r>
                  <a:rPr lang="en-US" altLang="ko-KR" sz="1100" b="1" spc="-100" dirty="0" err="1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EntityMagager</a:t>
                </a:r>
                <a:r>
                  <a:rPr lang="en-US" altLang="ko-KR" sz="1100" b="1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b="1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객체 생성</a:t>
                </a: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200" b="1" spc="-100" dirty="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  <a:p>
                <a:pPr marL="88900" indent="-88900" eaLnBrk="1" latinLnBrk="1" hangingPunct="1">
                  <a:defRPr/>
                </a:pPr>
                <a:r>
                  <a:rPr lang="en-US" altLang="ko-KR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 </a:t>
                </a:r>
                <a:r>
                  <a:rPr lang="ko-KR" altLang="en-US" sz="1100" spc="-100" dirty="0">
                    <a:solidFill>
                      <a:srgbClr val="00206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한글 처리 필터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 rot="10800000">
                <a:off x="898798" y="1704210"/>
                <a:ext cx="0" cy="691927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11560" y="1927865"/>
                <a:ext cx="1243775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ko-KR" altLang="en-US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성공시</a:t>
                </a:r>
              </a:p>
            </p:txBody>
          </p:sp>
          <p:cxnSp>
            <p:nvCxnSpPr>
              <p:cNvPr id="23" name="직선 화살표 연결선 22"/>
              <p:cNvCxnSpPr/>
              <p:nvPr/>
            </p:nvCxnSpPr>
            <p:spPr>
              <a:xfrm>
                <a:off x="345061" y="1628531"/>
                <a:ext cx="1460888" cy="139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08" name="그룹 112"/>
              <p:cNvGrpSpPr>
                <a:grpSpLocks/>
              </p:cNvGrpSpPr>
              <p:nvPr/>
            </p:nvGrpSpPr>
            <p:grpSpPr bwMode="auto">
              <a:xfrm>
                <a:off x="1746815" y="1349427"/>
                <a:ext cx="1563569" cy="627089"/>
                <a:chOff x="1746815" y="1349427"/>
                <a:chExt cx="1563569" cy="627089"/>
              </a:xfrm>
            </p:grpSpPr>
            <p:sp>
              <p:nvSpPr>
                <p:cNvPr id="73" name="순서도: 문서 72"/>
                <p:cNvSpPr/>
                <p:nvPr/>
              </p:nvSpPr>
              <p:spPr>
                <a:xfrm>
                  <a:off x="1892268" y="1348980"/>
                  <a:ext cx="1296396" cy="627059"/>
                </a:xfrm>
                <a:prstGeom prst="flowChartDocument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8" name="TextBox 73"/>
                <p:cNvSpPr txBox="1">
                  <a:spLocks noChangeArrowheads="1"/>
                </p:cNvSpPr>
                <p:nvPr/>
              </p:nvSpPr>
              <p:spPr bwMode="auto">
                <a:xfrm>
                  <a:off x="1746815" y="1416105"/>
                  <a:ext cx="1563569" cy="307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 sz="1400">
                      <a:latin typeface="나눔바른고딕"/>
                      <a:ea typeface="나눔바른고딕"/>
                      <a:cs typeface="나눔바른고딕"/>
                    </a:rPr>
                    <a:t>index.jsp</a:t>
                  </a:r>
                  <a:endParaRPr lang="ko-KR" altLang="en-US" sz="1400">
                    <a:latin typeface="나눔바른고딕"/>
                    <a:ea typeface="나눔바른고딕"/>
                    <a:cs typeface="나눔바른고딕"/>
                  </a:endParaRPr>
                </a:p>
              </p:txBody>
            </p:sp>
          </p:grpSp>
          <p:cxnSp>
            <p:nvCxnSpPr>
              <p:cNvPr id="25" name="직선 화살표 연결선 24"/>
              <p:cNvCxnSpPr/>
              <p:nvPr/>
            </p:nvCxnSpPr>
            <p:spPr>
              <a:xfrm>
                <a:off x="3172377" y="1566752"/>
                <a:ext cx="649826" cy="61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10" name="그룹 29"/>
              <p:cNvGrpSpPr>
                <a:grpSpLocks/>
              </p:cNvGrpSpPr>
              <p:nvPr/>
            </p:nvGrpSpPr>
            <p:grpSpPr bwMode="auto">
              <a:xfrm>
                <a:off x="3864379" y="1306563"/>
                <a:ext cx="1292127" cy="527072"/>
                <a:chOff x="5939911" y="1319263"/>
                <a:chExt cx="1292127" cy="527072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5940080" y="1319980"/>
                  <a:ext cx="1291510" cy="526667"/>
                </a:xfrm>
                <a:prstGeom prst="rect">
                  <a:avLst/>
                </a:prstGeom>
                <a:noFill/>
                <a:ln w="6350" cmpd="sng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6" name="직사각형 71"/>
                <p:cNvSpPr>
                  <a:spLocks noChangeArrowheads="1"/>
                </p:cNvSpPr>
                <p:nvPr/>
              </p:nvSpPr>
              <p:spPr bwMode="auto">
                <a:xfrm>
                  <a:off x="5970072" y="1360540"/>
                  <a:ext cx="1261966" cy="4619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  <a:t>Dispatcher</a:t>
                  </a:r>
                  <a:b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</a:br>
                  <a: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  <a:t>Servlet</a:t>
                  </a:r>
                </a:p>
              </p:txBody>
            </p:sp>
          </p:grpSp>
          <p:grpSp>
            <p:nvGrpSpPr>
              <p:cNvPr id="12311" name="그룹 30"/>
              <p:cNvGrpSpPr>
                <a:grpSpLocks/>
              </p:cNvGrpSpPr>
              <p:nvPr/>
            </p:nvGrpSpPr>
            <p:grpSpPr bwMode="auto">
              <a:xfrm>
                <a:off x="5877176" y="1293863"/>
                <a:ext cx="1290540" cy="527072"/>
                <a:chOff x="5940676" y="1318767"/>
                <a:chExt cx="1290540" cy="527072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5941044" y="1318282"/>
                  <a:ext cx="1289881" cy="528212"/>
                </a:xfrm>
                <a:prstGeom prst="rect">
                  <a:avLst/>
                </a:prstGeom>
                <a:noFill/>
                <a:ln w="6350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4" name="직사각형 69"/>
                <p:cNvSpPr>
                  <a:spLocks noChangeArrowheads="1"/>
                </p:cNvSpPr>
                <p:nvPr/>
              </p:nvSpPr>
              <p:spPr bwMode="auto">
                <a:xfrm>
                  <a:off x="5970837" y="1360044"/>
                  <a:ext cx="1260379" cy="4619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latinLnBrk="1" hangingPunct="1"/>
                  <a:r>
                    <a:rPr lang="en-US" altLang="ko-KR" sz="1200">
                      <a:latin typeface="나눔바른고딕"/>
                      <a:ea typeface="나눔바른고딕"/>
                      <a:cs typeface="나눔바른고딕"/>
                    </a:rPr>
                    <a:t>BoardList</a:t>
                  </a:r>
                </a:p>
                <a:p>
                  <a:pPr eaLnBrk="1" latinLnBrk="1" hangingPunct="1"/>
                  <a:r>
                    <a:rPr lang="en-US" altLang="ko-KR" sz="1200">
                      <a:latin typeface="나눔바른고딕"/>
                      <a:ea typeface="나눔바른고딕"/>
                      <a:cs typeface="나눔바른고딕"/>
                    </a:rPr>
                    <a:t>Controller()</a:t>
                  </a:r>
                </a:p>
              </p:txBody>
            </p:sp>
          </p:grpSp>
          <p:cxnSp>
            <p:nvCxnSpPr>
              <p:cNvPr id="28" name="직선 화살표 연결선 27"/>
              <p:cNvCxnSpPr/>
              <p:nvPr/>
            </p:nvCxnSpPr>
            <p:spPr>
              <a:xfrm>
                <a:off x="7219543" y="1557485"/>
                <a:ext cx="35993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13" name="직사각형 28"/>
              <p:cNvSpPr>
                <a:spLocks noChangeArrowheads="1"/>
              </p:cNvSpPr>
              <p:nvPr/>
            </p:nvSpPr>
            <p:spPr bwMode="auto">
              <a:xfrm>
                <a:off x="4426311" y="2371819"/>
                <a:ext cx="2966813" cy="461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latinLnBrk="1" hangingPunct="1"/>
                <a:r>
                  <a:rPr lang="en-US" altLang="ko-KR" sz="1200">
                    <a:latin typeface="나눔바른고딕"/>
                    <a:ea typeface="나눔바른고딕"/>
                    <a:cs typeface="나눔바른고딕"/>
                  </a:rPr>
                  <a:t>@RequestMapping("/blc.do")</a:t>
                </a:r>
                <a:br>
                  <a:rPr lang="en-US" altLang="ko-KR" sz="1200">
                    <a:latin typeface="나눔바른고딕"/>
                    <a:ea typeface="나눔바른고딕"/>
                    <a:cs typeface="나눔바른고딕"/>
                  </a:rPr>
                </a:br>
                <a:r>
                  <a:rPr lang="en-US" altLang="ko-KR" sz="1200" b="1">
                    <a:solidFill>
                      <a:srgbClr val="7030A0"/>
                    </a:solidFill>
                    <a:latin typeface="나눔바른고딕"/>
                    <a:ea typeface="나눔바른고딕"/>
                    <a:cs typeface="나눔바른고딕"/>
                  </a:rPr>
                  <a:t>public </a:t>
                </a:r>
                <a:r>
                  <a:rPr lang="en-US" altLang="ko-KR" sz="1200" b="1">
                    <a:solidFill>
                      <a:srgbClr val="FF6600"/>
                    </a:solidFill>
                    <a:latin typeface="나눔바른고딕"/>
                    <a:ea typeface="나눔바른고딕"/>
                    <a:cs typeface="나눔바른고딕"/>
                  </a:rPr>
                  <a:t>ModelAndView</a:t>
                </a:r>
                <a:r>
                  <a:rPr lang="en-US" altLang="ko-KR" sz="1200" b="1">
                    <a:solidFill>
                      <a:srgbClr val="7030A0"/>
                    </a:solidFill>
                    <a:latin typeface="나눔바른고딕"/>
                    <a:ea typeface="나눔바른고딕"/>
                    <a:cs typeface="나눔바른고딕"/>
                  </a:rPr>
                  <a:t> </a:t>
                </a:r>
                <a:r>
                  <a:rPr lang="en-US" altLang="ko-KR" sz="1200" b="1">
                    <a:latin typeface="나눔바른고딕"/>
                    <a:ea typeface="나눔바른고딕"/>
                    <a:cs typeface="나눔바른고딕"/>
                  </a:rPr>
                  <a:t>boardlist(…)</a:t>
                </a:r>
                <a:endParaRPr lang="ko-KR" altLang="en-US" sz="12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>
                <a:off x="5195146" y="1557485"/>
                <a:ext cx="646569" cy="61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362895" y="1676410"/>
                <a:ext cx="0" cy="690383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rot="10800000">
                <a:off x="5586019" y="1637798"/>
                <a:ext cx="0" cy="691927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313288" y="1965965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4" name="꺾인 연결선 33"/>
              <p:cNvCxnSpPr/>
              <p:nvPr/>
            </p:nvCxnSpPr>
            <p:spPr>
              <a:xfrm flipV="1">
                <a:off x="1483479" y="1928160"/>
                <a:ext cx="2718198" cy="918965"/>
              </a:xfrm>
              <a:prstGeom prst="bentConnector3">
                <a:avLst>
                  <a:gd name="adj1" fmla="val 10055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꺾인 연결선 34"/>
              <p:cNvCxnSpPr/>
              <p:nvPr/>
            </p:nvCxnSpPr>
            <p:spPr>
              <a:xfrm flipV="1">
                <a:off x="2436233" y="2780713"/>
                <a:ext cx="3213303" cy="583813"/>
              </a:xfrm>
              <a:prstGeom prst="bentConnector3">
                <a:avLst>
                  <a:gd name="adj1" fmla="val 99400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20" name="그룹 61"/>
              <p:cNvGrpSpPr>
                <a:grpSpLocks/>
              </p:cNvGrpSpPr>
              <p:nvPr/>
            </p:nvGrpSpPr>
            <p:grpSpPr bwMode="auto">
              <a:xfrm>
                <a:off x="7564561" y="333385"/>
                <a:ext cx="1260379" cy="533422"/>
                <a:chOff x="7776393" y="621417"/>
                <a:chExt cx="1260379" cy="533422"/>
              </a:xfrm>
            </p:grpSpPr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7776645" y="620745"/>
                  <a:ext cx="1260566" cy="534390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2" name="직사각형 67"/>
                <p:cNvSpPr>
                  <a:spLocks noChangeArrowheads="1"/>
                </p:cNvSpPr>
                <p:nvPr/>
              </p:nvSpPr>
              <p:spPr bwMode="auto">
                <a:xfrm>
                  <a:off x="7868461" y="653168"/>
                  <a:ext cx="1148823" cy="4616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latinLnBrk="1" hangingPunct="1"/>
                  <a:r>
                    <a:rPr lang="en-US" altLang="ko-KR" sz="1200">
                      <a:solidFill>
                        <a:srgbClr val="7030A0"/>
                      </a:solidFill>
                      <a:latin typeface="나눔바른고딕"/>
                      <a:ea typeface="나눔바른고딕"/>
                      <a:cs typeface="나눔바른고딕"/>
                    </a:rPr>
                    <a:t>interface</a:t>
                  </a:r>
                </a:p>
                <a:p>
                  <a:pPr eaLnBrk="1" latinLnBrk="1" hangingPunct="1"/>
                  <a:r>
                    <a:rPr lang="en-US" altLang="ko-KR" sz="1200">
                      <a:latin typeface="나눔바른고딕"/>
                      <a:ea typeface="나눔바른고딕"/>
                      <a:cs typeface="나눔바른고딕"/>
                    </a:rPr>
                    <a:t>BoardService</a:t>
                  </a:r>
                  <a:endParaRPr lang="ko-KR" altLang="en-US" sz="1200">
                    <a:latin typeface="나눔바른고딕"/>
                    <a:ea typeface="나눔바른고딕"/>
                    <a:cs typeface="나눔바른고딕"/>
                  </a:endParaRPr>
                </a:p>
              </p:txBody>
            </p:sp>
          </p:grpSp>
          <p:cxnSp>
            <p:nvCxnSpPr>
              <p:cNvPr id="37" name="직선 화살표 연결선 36"/>
              <p:cNvCxnSpPr/>
              <p:nvPr/>
            </p:nvCxnSpPr>
            <p:spPr>
              <a:xfrm rot="5400000">
                <a:off x="7637321" y="1088736"/>
                <a:ext cx="359863" cy="0"/>
              </a:xfrm>
              <a:prstGeom prst="straightConnector1">
                <a:avLst/>
              </a:prstGeom>
              <a:ln w="22225">
                <a:solidFill>
                  <a:srgbClr val="7030A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2" name="TextBox 37"/>
              <p:cNvSpPr txBox="1">
                <a:spLocks noChangeArrowheads="1"/>
              </p:cNvSpPr>
              <p:nvPr/>
            </p:nvSpPr>
            <p:spPr bwMode="auto">
              <a:xfrm>
                <a:off x="3142683" y="1759170"/>
                <a:ext cx="844486" cy="299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blist.do</a:t>
                </a:r>
                <a:endParaRPr lang="ko-KR" altLang="en-US" sz="11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grpSp>
            <p:nvGrpSpPr>
              <p:cNvPr id="12323" name="그룹 68"/>
              <p:cNvGrpSpPr>
                <a:grpSpLocks/>
              </p:cNvGrpSpPr>
              <p:nvPr/>
            </p:nvGrpSpPr>
            <p:grpSpPr bwMode="auto">
              <a:xfrm>
                <a:off x="7574085" y="1298625"/>
                <a:ext cx="1408005" cy="527072"/>
                <a:chOff x="7493693" y="1412925"/>
                <a:chExt cx="1408005" cy="527072"/>
              </a:xfrm>
            </p:grpSpPr>
            <p:sp>
              <p:nvSpPr>
                <p:cNvPr id="65" name="직사각형 64"/>
                <p:cNvSpPr/>
                <p:nvPr/>
              </p:nvSpPr>
              <p:spPr>
                <a:xfrm>
                  <a:off x="7525138" y="1412313"/>
                  <a:ext cx="1299653" cy="528212"/>
                </a:xfrm>
                <a:prstGeom prst="rect">
                  <a:avLst/>
                </a:prstGeom>
                <a:noFill/>
                <a:ln w="6350" cmpd="sng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50" name="직사각형 65"/>
                <p:cNvSpPr>
                  <a:spLocks noChangeArrowheads="1"/>
                </p:cNvSpPr>
                <p:nvPr/>
              </p:nvSpPr>
              <p:spPr bwMode="auto">
                <a:xfrm>
                  <a:off x="7493693" y="1543105"/>
                  <a:ext cx="1408005" cy="2619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1100">
                      <a:latin typeface="나눔바른고딕"/>
                      <a:ea typeface="나눔바른고딕"/>
                      <a:cs typeface="나눔바른고딕"/>
                    </a:rPr>
                    <a:t>BoardServiceImpl</a:t>
                  </a:r>
                  <a:endParaRPr lang="ko-KR" altLang="en-US" sz="1100">
                    <a:latin typeface="나눔바른고딕"/>
                    <a:ea typeface="나눔바른고딕"/>
                    <a:cs typeface="나눔바른고딕"/>
                  </a:endParaRPr>
                </a:p>
              </p:txBody>
            </p:sp>
          </p:grpSp>
          <p:grpSp>
            <p:nvGrpSpPr>
              <p:cNvPr id="12324" name="그룹 72"/>
              <p:cNvGrpSpPr>
                <a:grpSpLocks/>
              </p:cNvGrpSpPr>
              <p:nvPr/>
            </p:nvGrpSpPr>
            <p:grpSpPr bwMode="auto">
              <a:xfrm>
                <a:off x="7583417" y="3429137"/>
                <a:ext cx="1322102" cy="527072"/>
                <a:chOff x="7507217" y="4294290"/>
                <a:chExt cx="1322102" cy="527072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7508158" y="4294547"/>
                  <a:ext cx="1320826" cy="526667"/>
                </a:xfrm>
                <a:prstGeom prst="rect">
                  <a:avLst/>
                </a:prstGeom>
                <a:noFill/>
                <a:ln w="6350" cmpd="sng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48" name="직사각형 63"/>
                <p:cNvSpPr>
                  <a:spLocks noChangeArrowheads="1"/>
                </p:cNvSpPr>
                <p:nvPr/>
              </p:nvSpPr>
              <p:spPr bwMode="auto">
                <a:xfrm>
                  <a:off x="7507217" y="4450120"/>
                  <a:ext cx="1261967" cy="276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latinLnBrk="1" hangingPunct="1"/>
                  <a:r>
                    <a:rPr lang="en-US" altLang="ko-KR" sz="1200">
                      <a:solidFill>
                        <a:srgbClr val="002060"/>
                      </a:solidFill>
                      <a:latin typeface="나눔바른고딕"/>
                      <a:ea typeface="나눔바른고딕"/>
                      <a:cs typeface="나눔바른고딕"/>
                    </a:rPr>
                    <a:t>EntityManager</a:t>
                  </a:r>
                </a:p>
              </p:txBody>
            </p:sp>
          </p:grpSp>
          <p:cxnSp>
            <p:nvCxnSpPr>
              <p:cNvPr id="41" name="직선 연결선 40"/>
              <p:cNvCxnSpPr/>
              <p:nvPr/>
            </p:nvCxnSpPr>
            <p:spPr>
              <a:xfrm>
                <a:off x="7844940" y="1904993"/>
                <a:ext cx="0" cy="539024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8066434" y="1866381"/>
                <a:ext cx="0" cy="535934"/>
              </a:xfrm>
              <a:prstGeom prst="line">
                <a:avLst/>
              </a:prstGeom>
              <a:ln w="22225">
                <a:solidFill>
                  <a:srgbClr val="99660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7807796" y="2132940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64492" y="4336003"/>
                <a:ext cx="1641667" cy="449444"/>
              </a:xfrm>
              <a:prstGeom prst="rect">
                <a:avLst/>
              </a:prstGeom>
              <a:ln w="6350" cmpd="sng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 b="1" dirty="0">
                    <a:solidFill>
                      <a:srgbClr val="C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persistence.xml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200" dirty="0">
                    <a:solidFill>
                      <a:srgbClr val="808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(JPA </a:t>
                </a:r>
                <a:r>
                  <a:rPr lang="ko-KR" altLang="en-US" sz="1200" dirty="0">
                    <a:solidFill>
                      <a:srgbClr val="808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메인 환경설정</a:t>
                </a:r>
                <a:r>
                  <a:rPr lang="en-US" altLang="ko-KR" sz="1200" dirty="0">
                    <a:solidFill>
                      <a:srgbClr val="808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99324" y="2071881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chemeClr val="tx1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MemberVO</a:t>
                </a:r>
                <a:endParaRPr lang="ko-KR" altLang="en-US" sz="1200">
                  <a:ln>
                    <a:solidFill>
                      <a:schemeClr val="tx1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7323775" y="1628531"/>
                <a:ext cx="0" cy="494233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7856341" y="1974141"/>
                <a:ext cx="0" cy="49184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861226" y="3993129"/>
                <a:ext cx="0" cy="335152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8084350" y="3982318"/>
                <a:ext cx="0" cy="307351"/>
              </a:xfrm>
              <a:prstGeom prst="line">
                <a:avLst/>
              </a:prstGeom>
              <a:ln w="22225">
                <a:solidFill>
                  <a:srgbClr val="99660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7825060" y="4088280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1" name="원통 50"/>
              <p:cNvSpPr/>
              <p:nvPr/>
            </p:nvSpPr>
            <p:spPr>
              <a:xfrm>
                <a:off x="7488268" y="5191644"/>
                <a:ext cx="1265451" cy="1118203"/>
              </a:xfrm>
              <a:prstGeom prst="can">
                <a:avLst/>
              </a:prstGeom>
              <a:noFill/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336" name="TextBox 51"/>
              <p:cNvSpPr txBox="1">
                <a:spLocks noChangeArrowheads="1"/>
              </p:cNvSpPr>
              <p:nvPr/>
            </p:nvSpPr>
            <p:spPr bwMode="auto">
              <a:xfrm>
                <a:off x="7583417" y="5570302"/>
                <a:ext cx="1042909" cy="52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DBMS</a:t>
                </a:r>
              </a:p>
              <a:p>
                <a:pPr algn="ctr" eaLnBrk="1" latinLnBrk="1" hangingPunct="1"/>
                <a:r>
                  <a:rPr lang="en-US" altLang="ko-KR" sz="1400" b="1">
                    <a:latin typeface="나눔바른고딕"/>
                    <a:ea typeface="나눔바른고딕"/>
                    <a:cs typeface="나눔바른고딕"/>
                  </a:rPr>
                  <a:t>(ORACLE)</a:t>
                </a:r>
                <a:endParaRPr lang="ko-KR" altLang="en-US" sz="14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7861226" y="4800892"/>
                <a:ext cx="0" cy="345963"/>
              </a:xfrm>
              <a:prstGeom prst="line">
                <a:avLst/>
              </a:prstGeom>
              <a:ln w="22225"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8084350" y="4800892"/>
                <a:ext cx="0" cy="307351"/>
              </a:xfrm>
              <a:prstGeom prst="line">
                <a:avLst/>
              </a:prstGeom>
              <a:ln w="22225">
                <a:solidFill>
                  <a:srgbClr val="996600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825060" y="4905593"/>
                <a:ext cx="1368152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>
                <a:spAutoFit/>
              </a:bodyPr>
              <a:lstStyle/>
              <a:p>
                <a:pPr algn="ctr" eaLnBrk="1" latinLnBrk="1" hangingPunct="1">
                  <a:defRPr/>
                </a:pPr>
                <a:r>
                  <a:rPr lang="en-US" altLang="ko-KR" sz="1200">
                    <a:ln>
                      <a:solidFill>
                        <a:srgbClr val="FF0000"/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Find OK</a:t>
                </a:r>
                <a:endParaRPr lang="ko-KR" altLang="en-US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 rot="10800000">
                <a:off x="7182084" y="1399948"/>
                <a:ext cx="358300" cy="0"/>
              </a:xfrm>
              <a:prstGeom prst="straightConnector1">
                <a:avLst/>
              </a:prstGeom>
              <a:ln w="22225">
                <a:solidFill>
                  <a:srgbClr val="9966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/>
              <p:nvPr/>
            </p:nvCxnSpPr>
            <p:spPr>
              <a:xfrm rot="10800000">
                <a:off x="5182117" y="1387592"/>
                <a:ext cx="648198" cy="6178"/>
              </a:xfrm>
              <a:prstGeom prst="straightConnector1">
                <a:avLst/>
              </a:prstGeom>
              <a:ln w="22225">
                <a:solidFill>
                  <a:srgbClr val="9966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/>
              <p:nvPr/>
            </p:nvCxnSpPr>
            <p:spPr>
              <a:xfrm flipH="1" flipV="1">
                <a:off x="3488333" y="1109586"/>
                <a:ext cx="672627" cy="112747"/>
              </a:xfrm>
              <a:prstGeom prst="straightConnector1">
                <a:avLst/>
              </a:prstGeom>
              <a:ln w="22225">
                <a:solidFill>
                  <a:srgbClr val="9966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순서도: 문서 58"/>
              <p:cNvSpPr/>
              <p:nvPr/>
            </p:nvSpPr>
            <p:spPr>
              <a:xfrm>
                <a:off x="2128420" y="666320"/>
                <a:ext cx="1296396" cy="627059"/>
              </a:xfrm>
              <a:prstGeom prst="flowChartDocumen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344" name="TextBox 59"/>
              <p:cNvSpPr txBox="1">
                <a:spLocks noChangeArrowheads="1"/>
              </p:cNvSpPr>
              <p:nvPr/>
            </p:nvSpPr>
            <p:spPr bwMode="auto">
              <a:xfrm>
                <a:off x="2030956" y="720751"/>
                <a:ext cx="1490549" cy="277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나눔바른고딕"/>
                    <a:ea typeface="나눔바른고딕"/>
                    <a:cs typeface="나눔바른고딕"/>
                  </a:rPr>
                  <a:t>getBoardList.jsp</a:t>
                </a:r>
                <a:endParaRPr lang="ko-KR" altLang="en-US" sz="1200">
                  <a:latin typeface="나눔바른고딕"/>
                  <a:ea typeface="나눔바른고딕"/>
                  <a:cs typeface="나눔바른고딕"/>
                </a:endParaRPr>
              </a:p>
            </p:txBody>
          </p:sp>
          <p:cxnSp>
            <p:nvCxnSpPr>
              <p:cNvPr id="61" name="꺾인 연결선 60"/>
              <p:cNvCxnSpPr/>
              <p:nvPr/>
            </p:nvCxnSpPr>
            <p:spPr>
              <a:xfrm flipV="1">
                <a:off x="1478593" y="1222333"/>
                <a:ext cx="2543933" cy="1990834"/>
              </a:xfrm>
              <a:prstGeom prst="bentConnector3">
                <a:avLst>
                  <a:gd name="adj1" fmla="val 99693"/>
                </a:avLst>
              </a:prstGeom>
              <a:ln w="12700">
                <a:solidFill>
                  <a:srgbClr val="9966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직사각형 61"/>
              <p:cNvSpPr/>
              <p:nvPr/>
            </p:nvSpPr>
            <p:spPr>
              <a:xfrm>
                <a:off x="64935" y="2444016"/>
                <a:ext cx="2955978" cy="386583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 bwMode="auto">
            <a:xfrm>
              <a:off x="7451649" y="2470171"/>
              <a:ext cx="1292064" cy="526646"/>
            </a:xfrm>
            <a:prstGeom prst="rect">
              <a:avLst/>
            </a:prstGeom>
            <a:noFill/>
            <a:ln w="635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93" name="직사각형 8"/>
            <p:cNvSpPr>
              <a:spLocks noChangeArrowheads="1"/>
            </p:cNvSpPr>
            <p:nvPr/>
          </p:nvSpPr>
          <p:spPr bwMode="auto">
            <a:xfrm>
              <a:off x="7452320" y="2600077"/>
              <a:ext cx="1375649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latinLnBrk="1" hangingPunct="1"/>
              <a:r>
                <a:rPr lang="en-US" altLang="ko-KR" sz="1100">
                  <a:latin typeface="나눔바른고딕"/>
                  <a:ea typeface="나눔바른고딕"/>
                  <a:cs typeface="나눔바른고딕"/>
                </a:rPr>
                <a:t>BoardDAOJPA</a:t>
              </a:r>
              <a:endParaRPr lang="ko-KR" altLang="en-US" sz="1100">
                <a:latin typeface="나눔바른고딕"/>
                <a:ea typeface="나눔바른고딕"/>
                <a:cs typeface="나눔바른고딕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 bwMode="auto">
            <a:xfrm>
              <a:off x="7734885" y="3057048"/>
              <a:ext cx="0" cy="335138"/>
            </a:xfrm>
            <a:prstGeom prst="line">
              <a:avLst/>
            </a:prstGeom>
            <a:ln w="22225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auto">
            <a:xfrm flipV="1">
              <a:off x="7952880" y="3046238"/>
              <a:ext cx="0" cy="307338"/>
            </a:xfrm>
            <a:prstGeom prst="line">
              <a:avLst/>
            </a:prstGeom>
            <a:ln w="22225">
              <a:solidFill>
                <a:srgbClr val="9966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 bwMode="auto">
            <a:xfrm>
              <a:off x="7699784" y="3152012"/>
              <a:ext cx="1336712" cy="276988"/>
            </a:xfrm>
            <a:prstGeom prst="rect">
              <a:avLst/>
            </a:prstGeom>
            <a:noFill/>
            <a:ln w="3175">
              <a:noFill/>
            </a:ln>
          </p:spPr>
          <p:txBody>
            <a:bodyPr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ko-KR" sz="1200">
                  <a:ln>
                    <a:solidFill>
                      <a:srgbClr val="FF0000"/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Find OK</a:t>
              </a:r>
              <a:endParaRPr lang="ko-KR" altLang="en-US" sz="1200">
                <a:ln>
                  <a:solidFill>
                    <a:srgbClr val="FF0000"/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421108" y="3803001"/>
              <a:ext cx="3150600" cy="267183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6801" y="3792189"/>
              <a:ext cx="3289035" cy="2545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b="1" dirty="0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persistence.xml</a:t>
              </a:r>
            </a:p>
            <a:p>
              <a:pPr>
                <a:defRPr/>
              </a:pP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영속성 </a:t>
              </a:r>
              <a:r>
                <a:rPr lang="ko-KR" altLang="en-US" sz="9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유닛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프로퍼티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설정</a:t>
              </a:r>
              <a:endParaRPr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buFont typeface="Symbol"/>
                <a:buChar char="Þ"/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커넥션 관련 설정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생략 가능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JDBC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드라이버 클래스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데이터베이스의 아이디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데이터베이스의 비밀번호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JDBC URL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Dialect 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클래스 설정</a:t>
              </a: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(DBMS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마다 다른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Dialect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클래스 제공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SQL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구문 자동 생성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 JPA </a:t>
              </a:r>
              <a:r>
                <a:rPr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구현체 관련 속성 설정</a:t>
              </a:r>
              <a:endParaRPr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생성된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콘솔에 출력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defRPr/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일정한 포맷으로 출력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주석 함께 출력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키 생성 전략 사용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DDL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구문 자동 처리 설정</a:t>
              </a:r>
            </a:p>
          </p:txBody>
        </p:sp>
        <p:cxnSp>
          <p:nvCxnSpPr>
            <p:cNvPr id="15" name="꺾인 연결선 14"/>
            <p:cNvCxnSpPr>
              <a:endCxn id="63" idx="1"/>
            </p:cNvCxnSpPr>
            <p:nvPr/>
          </p:nvCxnSpPr>
          <p:spPr>
            <a:xfrm flipV="1">
              <a:off x="2195875" y="3691803"/>
              <a:ext cx="5255774" cy="1898084"/>
            </a:xfrm>
            <a:prstGeom prst="bentConnector3">
              <a:avLst>
                <a:gd name="adj1" fmla="val 1854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901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63941A-40F6-4AB4-BA84-7293EF244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05" b="47615"/>
          <a:stretch/>
        </p:blipFill>
        <p:spPr>
          <a:xfrm>
            <a:off x="312048" y="260648"/>
            <a:ext cx="5766892" cy="4459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DF209-1851-4AB6-90C6-75B4E1CC0ED1}"/>
              </a:ext>
            </a:extLst>
          </p:cNvPr>
          <p:cNvSpPr txBox="1"/>
          <p:nvPr/>
        </p:nvSpPr>
        <p:spPr>
          <a:xfrm>
            <a:off x="323528" y="4869160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7F0055"/>
                </a:solidFill>
                <a:latin typeface="+mn-ea"/>
                <a:ea typeface="+mn-ea"/>
              </a:rPr>
              <a:t>=&gt; root ~ .xml </a:t>
            </a:r>
            <a:r>
              <a:rPr lang="ko-KR" altLang="en-US" sz="1600" dirty="0">
                <a:solidFill>
                  <a:srgbClr val="7F0055"/>
                </a:solidFill>
                <a:latin typeface="+mn-ea"/>
                <a:ea typeface="+mn-ea"/>
              </a:rPr>
              <a:t>에 </a:t>
            </a:r>
            <a:r>
              <a:rPr lang="en-US" altLang="ko-KR" sz="1600" dirty="0">
                <a:solidFill>
                  <a:srgbClr val="7F0055"/>
                </a:solidFill>
                <a:latin typeface="+mn-ea"/>
                <a:ea typeface="+mn-ea"/>
              </a:rPr>
              <a:t>bean </a:t>
            </a:r>
            <a:r>
              <a:rPr lang="ko-KR" altLang="en-US" sz="1600" dirty="0">
                <a:solidFill>
                  <a:srgbClr val="7F0055"/>
                </a:solidFill>
                <a:latin typeface="+mn-ea"/>
                <a:ea typeface="+mn-ea"/>
              </a:rPr>
              <a:t>등록한 </a:t>
            </a:r>
            <a:r>
              <a:rPr lang="en-US" altLang="ko-K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entityManagerFactory</a:t>
            </a:r>
            <a:r>
              <a:rPr lang="ko-KR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endParaRPr lang="en-US" altLang="ko-K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LocalContainerEntityManagerFactoryBean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AbstractEntityManagerFactoryBean</a:t>
            </a: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ResourceLoaderAware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LoadTimeWeaverAware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6921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71406" y="606425"/>
            <a:ext cx="885831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4013" indent="-354013"/>
            <a:r>
              <a:rPr kumimoji="0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영속성 프레임워크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Persistence Framework)</a:t>
            </a:r>
            <a:r>
              <a:rPr lang="en-US" sz="1400" dirty="0">
                <a:latin typeface="+mn-ea"/>
                <a:ea typeface="+mn-ea"/>
              </a:rPr>
              <a:t/>
            </a:r>
            <a:br>
              <a:rPr lang="en-US" sz="1400" dirty="0">
                <a:latin typeface="+mn-ea"/>
                <a:ea typeface="+mn-ea"/>
              </a:rPr>
            </a:br>
            <a:endParaRPr lang="en-US" sz="1400" dirty="0">
              <a:latin typeface="+mn-ea"/>
              <a:ea typeface="+mn-ea"/>
            </a:endParaRPr>
          </a:p>
          <a:p>
            <a:pPr marL="354013" indent="-354013"/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=&gt; </a:t>
            </a:r>
            <a:r>
              <a:rPr lang="ko-KR" altLang="en-US" sz="1400" dirty="0">
                <a:latin typeface="+mn-ea"/>
                <a:ea typeface="+mn-ea"/>
              </a:rPr>
              <a:t>정보에 대한 접근과 저장을 단순화하는 라이브러리를 의미한다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즉 </a:t>
            </a:r>
            <a:r>
              <a:rPr lang="ko-KR" altLang="en-US" sz="1400" dirty="0" err="1">
                <a:latin typeface="+mn-ea"/>
                <a:ea typeface="+mn-ea"/>
              </a:rPr>
              <a:t>관계형</a:t>
            </a:r>
            <a:r>
              <a:rPr lang="ko-KR" altLang="en-US" sz="1400" dirty="0">
                <a:latin typeface="+mn-ea"/>
                <a:ea typeface="+mn-ea"/>
              </a:rPr>
              <a:t> 데이터베이스 관리시스템</a:t>
            </a:r>
            <a:r>
              <a:rPr lang="en-US" altLang="ko-KR" sz="1400" dirty="0">
                <a:latin typeface="+mn-ea"/>
                <a:ea typeface="+mn-ea"/>
              </a:rPr>
              <a:t>(RDBMS)</a:t>
            </a:r>
            <a:r>
              <a:rPr lang="ko-KR" altLang="en-US" sz="1400" dirty="0">
                <a:latin typeface="+mn-ea"/>
                <a:ea typeface="+mn-ea"/>
              </a:rPr>
              <a:t>과 연동되는 코드를 작성하기 위한 프레임워크이다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대표적으로 오픈 프레임워크로 </a:t>
            </a:r>
            <a:r>
              <a:rPr lang="en-US" altLang="ko-KR" sz="1400" b="1" dirty="0" smtClean="0">
                <a:latin typeface="+mn-ea"/>
                <a:ea typeface="+mn-ea"/>
              </a:rPr>
              <a:t>xml </a:t>
            </a:r>
            <a:r>
              <a:rPr lang="ko-KR" altLang="en-US" sz="1400" b="1" dirty="0" smtClean="0">
                <a:latin typeface="+mn-ea"/>
                <a:ea typeface="+mn-ea"/>
              </a:rPr>
              <a:t>을 </a:t>
            </a:r>
            <a:r>
              <a:rPr lang="ko-KR" altLang="en-US" sz="1400" b="1" dirty="0" err="1" smtClean="0">
                <a:latin typeface="+mn-ea"/>
                <a:ea typeface="+mn-ea"/>
              </a:rPr>
              <a:t>기반으로하는</a:t>
            </a:r>
            <a:r>
              <a:rPr lang="ko-KR" altLang="en-US" sz="1400" b="1" dirty="0" smtClean="0">
                <a:latin typeface="+mn-ea"/>
                <a:ea typeface="+mn-ea"/>
              </a:rPr>
              <a:t>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+mn-ea"/>
                <a:ea typeface="+mn-ea"/>
              </a:rPr>
              <a:t>Mybatis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가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있음</a:t>
            </a:r>
            <a:endParaRPr lang="en-US" altLang="ko-KR" sz="1400" dirty="0">
              <a:latin typeface="+mn-ea"/>
              <a:ea typeface="+mn-ea"/>
            </a:endParaRPr>
          </a:p>
          <a:p>
            <a:pPr marL="354013" indent="-354013"/>
            <a:r>
              <a:rPr lang="en-US" altLang="ko-KR" sz="1400" dirty="0">
                <a:latin typeface="+mn-ea"/>
                <a:ea typeface="+mn-ea"/>
              </a:rPr>
              <a:t>=&gt;  </a:t>
            </a:r>
            <a:r>
              <a:rPr lang="ko-KR" altLang="en-US" sz="1400" dirty="0">
                <a:latin typeface="+mn-ea"/>
                <a:ea typeface="+mn-ea"/>
              </a:rPr>
              <a:t>최신동향은 객체</a:t>
            </a:r>
            <a:r>
              <a:rPr lang="en-US" altLang="ko-KR" sz="1400" dirty="0">
                <a:latin typeface="+mn-ea"/>
                <a:ea typeface="+mn-ea"/>
              </a:rPr>
              <a:t>-</a:t>
            </a:r>
            <a:r>
              <a:rPr lang="ko-KR" altLang="en-US" sz="1400" dirty="0">
                <a:latin typeface="+mn-ea"/>
                <a:ea typeface="+mn-ea"/>
              </a:rPr>
              <a:t>관계</a:t>
            </a:r>
            <a:r>
              <a:rPr lang="en-US" altLang="ko-KR" sz="1400" dirty="0">
                <a:latin typeface="+mn-ea"/>
                <a:ea typeface="+mn-ea"/>
              </a:rPr>
              <a:t>(ORM: Object-Relational Mapping) </a:t>
            </a:r>
            <a:r>
              <a:rPr lang="ko-KR" altLang="en-US" sz="1400" dirty="0">
                <a:latin typeface="+mn-ea"/>
                <a:ea typeface="+mn-ea"/>
              </a:rPr>
              <a:t>영속성 프레임워크를 사용하는 것이다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eaLnBrk="1" latinLnBrk="1" hangingPunct="1">
              <a:defRPr/>
            </a:pP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** ORM ( Object-relational mapping )</a:t>
            </a:r>
            <a:b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=&gt; </a:t>
            </a:r>
            <a:r>
              <a:rPr kumimoji="0" lang="ko-KR" altLang="en-US" sz="1400" dirty="0">
                <a:latin typeface="+mn-ea"/>
                <a:ea typeface="+mn-ea"/>
              </a:rPr>
              <a:t>데이터베이스와 객체 지향 프로그래밍 언어 간의 호환되지 않는 데이터를 변환하는 프로그래밍 기법이다</a:t>
            </a:r>
            <a:r>
              <a:rPr kumimoji="0" lang="en-US" altLang="ko-KR" sz="1400" dirty="0">
                <a:latin typeface="+mn-ea"/>
                <a:ea typeface="+mn-ea"/>
              </a:rPr>
              <a:t>. </a:t>
            </a:r>
            <a:br>
              <a:rPr kumimoji="0" lang="en-US" altLang="ko-KR" sz="1400" dirty="0">
                <a:latin typeface="+mn-ea"/>
                <a:ea typeface="+mn-ea"/>
              </a:rPr>
            </a:br>
            <a:r>
              <a:rPr kumimoji="0" lang="ko-KR" altLang="en-US" sz="1400" dirty="0">
                <a:latin typeface="+mn-ea"/>
                <a:ea typeface="+mn-ea"/>
              </a:rPr>
              <a:t>즉</a:t>
            </a:r>
            <a:r>
              <a:rPr kumimoji="0" lang="en-US" altLang="ko-KR" sz="1400" dirty="0">
                <a:latin typeface="+mn-ea"/>
                <a:ea typeface="+mn-ea"/>
              </a:rPr>
              <a:t>, </a:t>
            </a:r>
            <a:r>
              <a:rPr kumimoji="0" lang="ko-KR" altLang="en-US" sz="1400" dirty="0">
                <a:latin typeface="+mn-ea"/>
                <a:ea typeface="+mn-ea"/>
              </a:rPr>
              <a:t>자바객체에 저장된 </a:t>
            </a:r>
            <a:r>
              <a:rPr kumimoji="0" lang="ko-KR" altLang="en-US" sz="1400" b="1" dirty="0">
                <a:latin typeface="+mn-ea"/>
                <a:ea typeface="+mn-ea"/>
              </a:rPr>
              <a:t>데이터를 테이블의 </a:t>
            </a:r>
            <a:r>
              <a:rPr kumimoji="0" lang="en-US" altLang="ko-KR" sz="1400" b="1" dirty="0">
                <a:latin typeface="+mn-ea"/>
                <a:ea typeface="+mn-ea"/>
              </a:rPr>
              <a:t>row </a:t>
            </a:r>
            <a:r>
              <a:rPr kumimoji="0" lang="ko-KR" altLang="en-US" sz="1400" b="1" dirty="0">
                <a:latin typeface="+mn-ea"/>
                <a:ea typeface="+mn-ea"/>
              </a:rPr>
              <a:t>정보로 </a:t>
            </a:r>
            <a:r>
              <a:rPr kumimoji="0" lang="ko-KR" altLang="en-US" sz="1400" dirty="0">
                <a:latin typeface="+mn-ea"/>
                <a:ea typeface="+mn-ea"/>
              </a:rPr>
              <a:t>또는 </a:t>
            </a:r>
            <a:r>
              <a:rPr kumimoji="0" lang="ko-KR" altLang="en-US" sz="1400" b="1" dirty="0">
                <a:latin typeface="+mn-ea"/>
                <a:ea typeface="+mn-ea"/>
              </a:rPr>
              <a:t>테이블의 </a:t>
            </a:r>
            <a:r>
              <a:rPr kumimoji="0" lang="en-US" altLang="ko-KR" sz="1400" b="1" dirty="0">
                <a:latin typeface="+mn-ea"/>
                <a:ea typeface="+mn-ea"/>
              </a:rPr>
              <a:t>row </a:t>
            </a:r>
            <a:r>
              <a:rPr kumimoji="0" lang="ko-KR" altLang="en-US" sz="1400" b="1" dirty="0">
                <a:latin typeface="+mn-ea"/>
                <a:ea typeface="+mn-ea"/>
              </a:rPr>
              <a:t>정보를 자바객체로 </a:t>
            </a:r>
            <a:r>
              <a:rPr kumimoji="0" lang="ko-KR" altLang="en-US" sz="1400" dirty="0" err="1">
                <a:latin typeface="+mn-ea"/>
                <a:ea typeface="+mn-ea"/>
              </a:rPr>
              <a:t>매핑해</a:t>
            </a:r>
            <a:r>
              <a:rPr kumimoji="0" lang="ko-KR" altLang="en-US" sz="1400" dirty="0">
                <a:latin typeface="+mn-ea"/>
                <a:ea typeface="+mn-ea"/>
              </a:rPr>
              <a:t>  주며 이 과정에서 </a:t>
            </a:r>
            <a:r>
              <a:rPr kumimoji="0" lang="en-US" altLang="ko-KR" sz="1400" dirty="0">
                <a:latin typeface="+mn-ea"/>
                <a:ea typeface="+mn-ea"/>
              </a:rPr>
              <a:t>SQL </a:t>
            </a:r>
            <a:r>
              <a:rPr kumimoji="0" lang="ko-KR" altLang="en-US" sz="1400" dirty="0">
                <a:latin typeface="+mn-ea"/>
                <a:ea typeface="+mn-ea"/>
              </a:rPr>
              <a:t>과 자바코드는 </a:t>
            </a:r>
            <a:r>
              <a:rPr kumimoji="0" lang="en-US" altLang="ko-KR" sz="1400" dirty="0">
                <a:latin typeface="+mn-ea"/>
                <a:ea typeface="+mn-ea"/>
              </a:rPr>
              <a:t>ORM </a:t>
            </a:r>
            <a:r>
              <a:rPr kumimoji="0" lang="ko-KR" altLang="en-US" sz="1400" dirty="0">
                <a:latin typeface="+mn-ea"/>
                <a:ea typeface="+mn-ea"/>
              </a:rPr>
              <a:t>프레임워크가 자동으로 만들어 준다</a:t>
            </a:r>
            <a:r>
              <a:rPr kumimoji="0" lang="en-US" altLang="ko-KR" sz="1400" dirty="0">
                <a:latin typeface="+mn-ea"/>
                <a:ea typeface="+mn-ea"/>
              </a:rPr>
              <a:t>.</a:t>
            </a:r>
          </a:p>
          <a:p>
            <a:pPr marL="354013" indent="-354013"/>
            <a:r>
              <a:rPr lang="en-US" altLang="ko-KR" sz="1400" dirty="0">
                <a:latin typeface="+mn-ea"/>
                <a:ea typeface="+mn-ea"/>
              </a:rPr>
              <a:t>=&gt; ORM </a:t>
            </a:r>
            <a:r>
              <a:rPr lang="ko-KR" altLang="en-US" sz="1400" dirty="0">
                <a:latin typeface="+mn-ea"/>
                <a:ea typeface="+mn-ea"/>
              </a:rPr>
              <a:t>영속성 프레임워크는 테이블과 테이블의 각 행과 열을 추상화하기 때문에 개발자들은 데이터 베이스가 아닌 객체를 통해 코드를 구현하게 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271463" indent="-271463" eaLnBrk="1" latinLnBrk="1" hangingPunct="1">
              <a:defRPr/>
            </a:pPr>
            <a:r>
              <a:rPr kumimoji="0" lang="en-US" altLang="ko-KR" sz="1400" dirty="0">
                <a:latin typeface="+mn-ea"/>
                <a:ea typeface="+mn-ea"/>
              </a:rPr>
              <a:t>=&gt; </a:t>
            </a:r>
            <a:r>
              <a:rPr kumimoji="0" lang="ko-KR" altLang="en-US" sz="1400" dirty="0">
                <a:latin typeface="+mn-ea"/>
                <a:ea typeface="+mn-ea"/>
              </a:rPr>
              <a:t>대표적 오픈 프레임워크는 </a:t>
            </a:r>
            <a:r>
              <a:rPr kumimoji="0" lang="ko-KR" altLang="en-US" sz="1400" b="1" dirty="0" err="1">
                <a:latin typeface="+mn-ea"/>
                <a:ea typeface="+mn-ea"/>
              </a:rPr>
              <a:t>하이버네이트</a:t>
            </a:r>
            <a:r>
              <a:rPr kumimoji="0" lang="en-US" altLang="ko-KR" sz="1400" dirty="0">
                <a:latin typeface="+mn-ea"/>
                <a:ea typeface="+mn-ea"/>
              </a:rPr>
              <a:t>(</a:t>
            </a:r>
            <a:r>
              <a:rPr kumimoji="0" lang="en-US" altLang="ko-KR" sz="1400" b="1" dirty="0">
                <a:solidFill>
                  <a:srgbClr val="9900FF"/>
                </a:solidFill>
                <a:latin typeface="+mn-ea"/>
                <a:ea typeface="+mn-ea"/>
              </a:rPr>
              <a:t>Hibernate</a:t>
            </a:r>
            <a:r>
              <a:rPr kumimoji="0" lang="en-US" altLang="ko-KR" sz="1400" dirty="0">
                <a:latin typeface="+mn-ea"/>
                <a:ea typeface="+mn-ea"/>
              </a:rPr>
              <a:t>)</a:t>
            </a:r>
          </a:p>
          <a:p>
            <a:pPr marL="271463" indent="-271463" eaLnBrk="1" latinLnBrk="1" hangingPunct="1">
              <a:buFont typeface="Symbol"/>
              <a:buChar char="Þ"/>
              <a:defRPr/>
            </a:pPr>
            <a:endParaRPr kumimoji="0" lang="en-US" altLang="ko-KR" sz="1400" dirty="0">
              <a:latin typeface="+mn-ea"/>
              <a:ea typeface="+mn-ea"/>
            </a:endParaRPr>
          </a:p>
          <a:p>
            <a:r>
              <a:rPr kumimoji="0" lang="en-US" altLang="ko-KR" sz="1400" b="1" dirty="0">
                <a:latin typeface="+mn-ea"/>
                <a:ea typeface="+mn-ea"/>
              </a:rPr>
              <a:t>*** JPA ( </a:t>
            </a:r>
            <a:r>
              <a:rPr lang="en-US" altLang="ko-KR" sz="1400" b="1" dirty="0">
                <a:latin typeface="+mn-ea"/>
                <a:ea typeface="+mn-ea"/>
              </a:rPr>
              <a:t>Java Persistence API</a:t>
            </a:r>
            <a:r>
              <a:rPr kumimoji="0" lang="en-US" altLang="ko-KR" sz="1400" b="1" dirty="0">
                <a:latin typeface="+mn-ea"/>
                <a:ea typeface="+mn-ea"/>
              </a:rPr>
              <a:t>_ </a:t>
            </a:r>
            <a:r>
              <a:rPr lang="en-US" sz="1400" b="1" dirty="0">
                <a:latin typeface="+mn-ea"/>
                <a:ea typeface="+mn-ea"/>
              </a:rPr>
              <a:t>Application Program Interface </a:t>
            </a:r>
            <a:r>
              <a:rPr kumimoji="0" lang="en-US" altLang="ko-KR" sz="1400" b="1" dirty="0">
                <a:latin typeface="+mn-ea"/>
                <a:ea typeface="+mn-ea"/>
              </a:rPr>
              <a:t>)</a:t>
            </a:r>
            <a:br>
              <a:rPr kumimoji="0" lang="en-US" altLang="ko-KR" sz="1400" b="1" dirty="0">
                <a:latin typeface="+mn-ea"/>
                <a:ea typeface="+mn-ea"/>
              </a:rPr>
            </a:br>
            <a:endParaRPr kumimoji="0" lang="en-US" altLang="ko-KR" sz="1400" b="1" dirty="0">
              <a:latin typeface="+mn-ea"/>
              <a:ea typeface="+mn-ea"/>
            </a:endParaRPr>
          </a:p>
          <a:p>
            <a:r>
              <a:rPr kumimoji="0" lang="en-US" altLang="ko-KR" sz="1400" dirty="0">
                <a:latin typeface="+mn-ea"/>
                <a:ea typeface="+mn-ea"/>
              </a:rPr>
              <a:t>=&gt; </a:t>
            </a:r>
            <a:r>
              <a:rPr kumimoji="0" lang="ko-KR" altLang="en-US" sz="1400" dirty="0">
                <a:latin typeface="+mn-ea"/>
                <a:ea typeface="+mn-ea"/>
              </a:rPr>
              <a:t>모든</a:t>
            </a:r>
            <a:r>
              <a:rPr kumimoji="0" lang="en-US" altLang="ko-KR" sz="1400" dirty="0">
                <a:latin typeface="+mn-ea"/>
                <a:ea typeface="+mn-ea"/>
              </a:rPr>
              <a:t> ORM </a:t>
            </a:r>
            <a:r>
              <a:rPr kumimoji="0" lang="ko-KR" altLang="en-US" sz="1400" dirty="0">
                <a:latin typeface="+mn-ea"/>
                <a:ea typeface="+mn-ea"/>
              </a:rPr>
              <a:t>프레임워크들의 공통 인터페이스를 제공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606425"/>
            <a:ext cx="871537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** </a:t>
            </a:r>
            <a:r>
              <a:rPr kumimoji="0" lang="en-US" altLang="ko-KR" sz="1400" b="1" dirty="0" err="1">
                <a:latin typeface="맑은 고딕" pitchFamily="50" charset="-127"/>
                <a:ea typeface="맑은 고딕" pitchFamily="50" charset="-127"/>
              </a:rPr>
              <a:t>Mybatis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Apache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Ibatis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라는 이름으로 만든 프레임웤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2010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Ibatis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가 구글로 넘어가며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가 됨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기반한 데이터베이스와 자바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를 연결시켜 주는 역할을 하는 영속성 프레임워크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(Persistence Framework)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	</a:t>
            </a: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Persistence :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고집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지속됨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**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특징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연동을 편리하게 해줌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간단한 코드로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연동을 처리함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소스코드에서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문장을 분리하여 별도의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파일로 저장 관리하고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이 둘을 서로 연결시켜주는 방식으로 작동한다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71463" indent="-271463" eaLnBrk="1" latinLnBrk="1" hangingPunct="1">
              <a:buFont typeface="Symbol"/>
              <a:buChar char="Þ"/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다른 영속성 프레임워크인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하이버네이트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(Hibernate)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 비교하여 하이버네이트는 객체모델을 사용자가 생성을 하면 프레임워크에서 데이터베이스와 연결을 시켜주는 방식인데 반해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는 사용자가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문장을 만들면 그에 적합한 객체모델을 생성하는 방식으로 작동한다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247283"/>
            <a:ext cx="871537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400" b="1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 스프링 연동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설정 ***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=&gt; DAO : </a:t>
            </a:r>
            <a:r>
              <a:rPr kumimoji="0" lang="en-US" altLang="ko-KR" sz="1400" b="1" dirty="0" err="1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클래스를 통해 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mapper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 접근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New project -&gt; Spring Legacy Project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pom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필요한 라이브러리 다운로드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관련 설정 파일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-&gt; web.xml , 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root….xml (DB</a:t>
            </a:r>
            <a:r>
              <a:rPr kumimoji="0" lang="ko-KR" altLang="en-US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200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… , component-scan  )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 servlet…xml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Java code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business( Service,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ServiceImpl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     , controller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~config.xml , ~Mapper.xml</a:t>
            </a: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480729"/>
            <a:ext cx="871537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400" b="1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 스프링 연동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interface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이용 ***</a:t>
            </a:r>
            <a:endParaRPr kumimoji="0"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=&gt; interface ~~Mapper.java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클래스를 통해  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mapper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  접근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~~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Mapper.java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와  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mapper.xml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의  경로 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화일명</a:t>
            </a:r>
            <a: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~mapper.xml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의  </a:t>
            </a:r>
            <a:r>
              <a:rPr kumimoji="0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namespace </a:t>
            </a:r>
            <a:r>
              <a:rPr kumimoji="0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값은 모두 반드시 같아야 한다</a:t>
            </a:r>
            <a: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	-&gt;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때문에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bean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mapperLocations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속성 설정 필요 없음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	-&gt;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클래스를 사용하지 않기 때문에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bean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등록 하지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않아도 됨 </a:t>
            </a:r>
            <a:endParaRPr kumimoji="0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2. Interface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추상메서드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명이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mapper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구문의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와 동일해야 함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ServiceImpl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예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@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Autowired</a:t>
            </a:r>
            <a:endParaRPr kumimoji="0" lang="en-US" altLang="ko-KR" sz="12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MemberMapper</a:t>
            </a:r>
            <a:r>
              <a:rPr kumimoji="0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memberMapper</a:t>
            </a:r>
            <a:r>
              <a:rPr kumimoji="0" lang="en-US" altLang="ko-KR" sz="12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// interface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public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insert(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{ return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memberMapper.insert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); }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4. public interface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MemberMapper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MemberVO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selectOne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(String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id);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//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매퍼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Member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Mapper.xml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selectOne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구문을 의미함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} //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interface</a:t>
            </a:r>
          </a:p>
          <a:p>
            <a:pPr marL="228600" indent="-228600" eaLnBrk="1" latinLnBrk="1" hangingPunct="1">
              <a:buAutoNum type="arabicPeriod"/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1200" b="1" dirty="0" err="1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설정화일</a:t>
            </a:r>
            <a:r>
              <a:rPr kumimoji="0" lang="ko-KR" altLang="en-US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kumimoji="0" lang="en-US" altLang="ko-KR" sz="12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추가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en-US" altLang="ko-KR" sz="1200" b="1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mybatis-spring:scan</a:t>
            </a:r>
            <a:r>
              <a:rPr kumimoji="0" lang="en-US" altLang="ko-KR" sz="1200" b="1" dirty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 base-package="</a:t>
            </a:r>
            <a:r>
              <a:rPr kumimoji="0" lang="en-US" altLang="ko-KR" sz="1200" b="1" dirty="0" err="1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mapperInterface</a:t>
            </a:r>
            <a: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  <a:t>"/&gt;</a:t>
            </a:r>
            <a:br>
              <a:rPr kumimoji="0" lang="en-US" altLang="ko-KR" sz="1200" b="1" dirty="0" smtClean="0">
                <a:solidFill>
                  <a:srgbClr val="008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dao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필요 없이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interface ~Mapper.java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를 사용해서 경로 맞춰주는 설정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kumimoji="0" lang="en-US" altLang="ko-KR" sz="1200" dirty="0" err="1" smtClean="0">
                <a:latin typeface="맑은 고딕" pitchFamily="50" charset="-127"/>
                <a:ea typeface="맑은 고딕" pitchFamily="50" charset="-127"/>
              </a:rPr>
              <a:t>sqlSession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빈설정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 mappers 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관련설정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설정만 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하면 됨 </a:t>
            </a: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9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214313" y="71414"/>
            <a:ext cx="8715375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스프링 연동  ***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 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**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오라클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10g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사용시 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dependency 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는 아래</a:t>
            </a:r>
            <a:r>
              <a:rPr kumimoji="0"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버전으로 </a:t>
            </a:r>
            <a:r>
              <a:rPr kumimoji="0" lang="ko-KR" altLang="en-US" sz="1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할것</a:t>
            </a:r>
            <a:r>
              <a:rPr kumimoji="0" lang="ko-KR" altLang="en-US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latinLnBrk="1" hangingPunct="1">
              <a:buAutoNum type="arabicPeriod"/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pom.xml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추가</a:t>
            </a:r>
          </a:p>
          <a:p>
            <a:pPr marL="228600" indent="-228600"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&lt;version&gt;3.3.1&lt;/version&gt;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-Spring :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마이바티스와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스프링 연동을 위한 라이브러리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-spring&lt;/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&lt;version&gt;1.2.4&lt;/version&gt;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Spring MVC Test  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&gt;spring-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jdbc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&lt;version&gt;${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-version}&lt;/version&gt;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		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&lt;dependency&gt;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groupId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&gt;spring-test&lt;/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artifactId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&lt;version&gt;${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-version}&lt;/version&gt;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&lt;/dependency&gt;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Maven Dependencies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에서 라이브러리 추가 확인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...mybatis-3.3.1.jar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관련 라이브러리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...mybatis-spring-1.2.4.jar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Spring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연동을 위한 라이브러리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-------------------------------------------------------------------------------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*** 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필요한 라이브러리가 있을 경우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http://serarch.maven.org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등에 들어가서  검색을 해서 찾아서 넣으면 됩니다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47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직사각형 3"/>
          <p:cNvSpPr>
            <a:spLocks noChangeArrowheads="1"/>
          </p:cNvSpPr>
          <p:nvPr/>
        </p:nvSpPr>
        <p:spPr bwMode="auto">
          <a:xfrm>
            <a:off x="114923" y="131048"/>
            <a:ext cx="8715375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 root-context.xml : 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ContextLoaderListener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설정화일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데이터베이스 연결 설정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, Transaction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등을 추가 한다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웹과 관련되지 않은 설정에 이용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( *** servlet-context.xml :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DispatcherServlet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의 설정화일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웹과 관련된 설정에 이용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2.1=&gt; Namespaces (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jdbc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2.2=&gt; 	&lt;!--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데이터베이스 연결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&lt;bean id="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org.springframework.jdbc.datasource.DriverManagerDataSource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driverClassName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oracle.jdbc.driver.OracleDriver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jdbc:oracle:thin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:@127.0.0.1:1521:xe" 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name="username" value="system"/&gt;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&lt;property name="password" value="oracle"/&gt;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&lt;/bean&gt; 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2.3=&gt; Test Class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작성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Test  :  DataSourceTest.java</a:t>
            </a:r>
          </a:p>
          <a:p>
            <a:pPr eaLnBrk="1" latinLnBrk="1" hangingPunct="1">
              <a:defRPr/>
            </a:pP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2.4=&gt;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객체 설정 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와 연동시 핵심 클래스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DB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연결과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실행의 핵심 클래스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SqlSessionFactoryBean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의해 생성됨</a:t>
            </a: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 root-context.xml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에 추가</a:t>
            </a:r>
          </a:p>
          <a:p>
            <a:pPr eaLnBrk="1" latinLnBrk="1" hangingPunct="1">
              <a:defRPr/>
            </a:pP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  <a:p>
            <a:pPr eaLnBrk="1" latinLnBrk="1" hangingPunct="1">
              <a:defRPr/>
            </a:pP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&lt;bean id="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sqlSessionFactory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class="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org.mybatis.spring.SqlSessionFactoryBean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ref="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dataSource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/&gt;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MyBatis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설정 파일의 위치를 지정 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스프링 </a:t>
            </a:r>
            <a:r>
              <a:rPr kumimoji="0" lang="ko-KR" altLang="en-US" sz="1200" dirty="0" err="1">
                <a:latin typeface="맑은 고딕" pitchFamily="50" charset="-127"/>
                <a:ea typeface="맑은 고딕" pitchFamily="50" charset="-127"/>
              </a:rPr>
              <a:t>동작시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 같이 동작 하도록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configLocation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:/mybatis-config.xml" 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&lt;!-- SQL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파일의 위치를 지정합니다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. --&gt;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&lt;property name="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mapperLocations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value="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classpath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:/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/**/*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Mapper.xml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" /&gt; 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  	 &lt;!-- </a:t>
            </a:r>
            <a:r>
              <a:rPr kumimoji="0" lang="en-US" altLang="ko-KR" sz="1200" dirty="0" err="1">
                <a:latin typeface="맑은 고딕" pitchFamily="50" charset="-127"/>
                <a:ea typeface="맑은 고딕" pitchFamily="50" charset="-127"/>
              </a:rPr>
              <a:t>mappers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폴더내의 모든 폴더의 *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Mapper.xml </a:t>
            </a:r>
            <a:r>
              <a:rPr kumimoji="0" lang="ko-KR" altLang="en-US" sz="1200" dirty="0">
                <a:latin typeface="맑은 고딕" pitchFamily="50" charset="-127"/>
                <a:ea typeface="맑은 고딕" pitchFamily="50" charset="-127"/>
              </a:rPr>
              <a:t>을 인식하도록 해줌 </a:t>
            </a: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pPr eaLnBrk="1" latinLnBrk="1" hangingPunct="1">
              <a:defRPr/>
            </a:pPr>
            <a:r>
              <a:rPr kumimoji="0" lang="en-US" altLang="ko-KR" sz="1200" dirty="0">
                <a:latin typeface="맑은 고딕" pitchFamily="50" charset="-127"/>
                <a:ea typeface="맑은 고딕" pitchFamily="50" charset="-127"/>
              </a:rPr>
              <a:t>	&lt;/bean&gt; </a:t>
            </a:r>
            <a:endParaRPr kumimoji="0"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773</Words>
  <Application>Microsoft Office PowerPoint</Application>
  <PresentationFormat>화면 슬라이드 쇼(4:3)</PresentationFormat>
  <Paragraphs>724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나눔바른고딕</vt:lpstr>
      <vt:lpstr>맑은 고딕</vt:lpstr>
      <vt:lpstr>휴먼매직체</vt:lpstr>
      <vt:lpstr>Arial</vt:lpstr>
      <vt:lpstr>Consolas</vt:lpstr>
      <vt:lpstr>Symbol</vt:lpstr>
      <vt:lpstr>Office 테마</vt:lpstr>
      <vt:lpstr>1_Office 테마</vt:lpstr>
      <vt:lpstr>Mybatis , JPA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grace</cp:lastModifiedBy>
  <cp:revision>204</cp:revision>
  <dcterms:created xsi:type="dcterms:W3CDTF">2016-12-02T10:25:01Z</dcterms:created>
  <dcterms:modified xsi:type="dcterms:W3CDTF">2022-12-25T10:09:06Z</dcterms:modified>
</cp:coreProperties>
</file>