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409" r:id="rId5"/>
    <p:sldId id="258" r:id="rId6"/>
    <p:sldId id="395" r:id="rId7"/>
    <p:sldId id="406" r:id="rId8"/>
    <p:sldId id="259" r:id="rId9"/>
    <p:sldId id="399" r:id="rId10"/>
    <p:sldId id="403" r:id="rId11"/>
    <p:sldId id="400" r:id="rId12"/>
    <p:sldId id="407" r:id="rId13"/>
    <p:sldId id="412" r:id="rId14"/>
    <p:sldId id="401" r:id="rId15"/>
    <p:sldId id="408" r:id="rId16"/>
    <p:sldId id="410" r:id="rId17"/>
    <p:sldId id="402" r:id="rId18"/>
    <p:sldId id="411" r:id="rId19"/>
    <p:sldId id="262" r:id="rId20"/>
    <p:sldId id="263" r:id="rId21"/>
    <p:sldId id="396" r:id="rId22"/>
    <p:sldId id="264" r:id="rId23"/>
    <p:sldId id="398" r:id="rId24"/>
    <p:sldId id="265" r:id="rId25"/>
    <p:sldId id="266" r:id="rId26"/>
    <p:sldId id="405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9" autoAdjust="0"/>
    <p:restoredTop sz="94660"/>
  </p:normalViewPr>
  <p:slideViewPr>
    <p:cSldViewPr>
      <p:cViewPr varScale="1">
        <p:scale>
          <a:sx n="89" d="100"/>
          <a:sy n="89" d="100"/>
        </p:scale>
        <p:origin x="1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8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36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7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53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6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6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5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8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15" y="512445"/>
            <a:ext cx="26523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2" y="2065401"/>
            <a:ext cx="801243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353" y="6671236"/>
            <a:ext cx="23622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springframework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2.5.xs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p" TargetMode="External"/><Relationship Id="rId4" Type="http://schemas.openxmlformats.org/officeDocument/2006/relationships/hyperlink" Target="http://www.springframework.org/schema/beans/spring-beans-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downloads/packages/releas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133600"/>
            <a:ext cx="5181600" cy="2106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sz="4000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 Start</a:t>
            </a:r>
            <a:br>
              <a:rPr lang="en-US" dirty="0" smtClean="0"/>
            </a:br>
            <a:r>
              <a:rPr lang="en-US" dirty="0" smtClean="0"/>
              <a:t>. </a:t>
            </a:r>
            <a:r>
              <a:rPr lang="en-US" dirty="0" err="1" smtClean="0"/>
              <a:t>Ioc</a:t>
            </a:r>
            <a:r>
              <a:rPr lang="en-US" dirty="0" smtClean="0"/>
              <a:t>/DI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 smtClean="0"/>
              <a:t>S</a:t>
            </a:r>
            <a:r>
              <a:rPr lang="en-US" altLang="ko-KR" dirty="0"/>
              <a:t>p</a:t>
            </a:r>
            <a:r>
              <a:rPr lang="en-US" altLang="ko-KR" dirty="0" smtClean="0"/>
              <a:t>ring </a:t>
            </a:r>
            <a:r>
              <a:rPr lang="en-US" altLang="ko-KR" dirty="0"/>
              <a:t>Project </a:t>
            </a:r>
            <a:r>
              <a:rPr lang="ko-KR" altLang="en-US" dirty="0"/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4154984"/>
          </a:xfrm>
        </p:spPr>
        <p:txBody>
          <a:bodyPr/>
          <a:lstStyle/>
          <a:p>
            <a:r>
              <a:rPr lang="en-US" altLang="ko-KR" sz="1400" b="1" dirty="0"/>
              <a:t>=&gt; Spring Starter Project (Spring Boot</a:t>
            </a:r>
            <a:r>
              <a:rPr lang="en-US" altLang="ko-KR" sz="1400" b="1" dirty="0" smtClean="0"/>
              <a:t>)</a:t>
            </a:r>
            <a:br>
              <a:rPr lang="en-US" altLang="ko-KR" sz="1400" b="1" dirty="0" smtClean="0"/>
            </a:br>
            <a:endParaRPr lang="en-US" altLang="ko-KR" sz="1400" b="1" dirty="0"/>
          </a:p>
          <a:p>
            <a:r>
              <a:rPr lang="en-US" altLang="ko-KR" sz="1400" dirty="0" smtClean="0"/>
              <a:t>     	* </a:t>
            </a:r>
            <a:r>
              <a:rPr lang="en-US" altLang="ko-KR" sz="1400" dirty="0"/>
              <a:t>2014</a:t>
            </a:r>
            <a:r>
              <a:rPr lang="ko-KR" altLang="en-US" sz="1400" dirty="0"/>
              <a:t>년에 개발된 </a:t>
            </a:r>
            <a:r>
              <a:rPr lang="en-US" altLang="ko-KR" sz="1400" dirty="0"/>
              <a:t>Spring Boot </a:t>
            </a:r>
            <a:r>
              <a:rPr lang="ko-KR" altLang="en-US" sz="1400" dirty="0"/>
              <a:t>라는 스프링의 하위 프로젝트를 이용해서 작성하는 방법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	* </a:t>
            </a:r>
            <a:r>
              <a:rPr lang="ko-KR" altLang="en-US" sz="1400" dirty="0"/>
              <a:t>특징 </a:t>
            </a:r>
            <a:r>
              <a:rPr lang="en-US" altLang="ko-KR" sz="1400" dirty="0"/>
              <a:t>: 	</a:t>
            </a:r>
            <a:r>
              <a:rPr lang="ko-KR" altLang="en-US" sz="1400" dirty="0"/>
              <a:t>단독 실행 가능한 스프링 애플리케이션 제작 가능</a:t>
            </a:r>
          </a:p>
          <a:p>
            <a:r>
              <a:rPr lang="ko-KR" altLang="en-US" sz="1400" dirty="0"/>
              <a:t>		내장된 </a:t>
            </a:r>
            <a:r>
              <a:rPr lang="en-US" altLang="ko-KR" sz="1400" dirty="0"/>
              <a:t>Tomcat, Jetty, </a:t>
            </a:r>
            <a:r>
              <a:rPr lang="en-US" altLang="ko-KR" sz="1400" dirty="0" err="1"/>
              <a:t>UnderTwo</a:t>
            </a:r>
            <a:r>
              <a:rPr lang="en-US" altLang="ko-KR" sz="1400" dirty="0"/>
              <a:t> </a:t>
            </a:r>
            <a:r>
              <a:rPr lang="ko-KR" altLang="en-US" sz="1400" dirty="0"/>
              <a:t>등의 서버 이용해서 별도의 서버 설치 없이 실행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최대한 자동화된 설정 제공</a:t>
            </a:r>
          </a:p>
          <a:p>
            <a:r>
              <a:rPr lang="ko-KR" altLang="en-US" sz="1400" dirty="0"/>
              <a:t>		</a:t>
            </a:r>
            <a:r>
              <a:rPr lang="en-US" altLang="ko-KR" sz="1400" dirty="0"/>
              <a:t>XML </a:t>
            </a:r>
            <a:r>
              <a:rPr lang="ko-KR" altLang="en-US" sz="1400" dirty="0"/>
              <a:t>설정 없이 단순한 설정 방식 제공   </a:t>
            </a:r>
          </a:p>
          <a:p>
            <a:r>
              <a:rPr lang="ko-KR" altLang="en-US" sz="1400" dirty="0"/>
              <a:t>	* 장점 </a:t>
            </a:r>
            <a:r>
              <a:rPr lang="en-US" altLang="ko-KR" sz="1400" dirty="0"/>
              <a:t>: 	</a:t>
            </a:r>
            <a:r>
              <a:rPr lang="ko-KR" altLang="en-US" sz="1400" dirty="0"/>
              <a:t>별도의 설정이 </a:t>
            </a:r>
            <a:r>
              <a:rPr lang="ko-KR" altLang="en-US" sz="1400" dirty="0" err="1"/>
              <a:t>필요없고</a:t>
            </a:r>
            <a:r>
              <a:rPr lang="ko-KR" altLang="en-US" sz="1400" dirty="0"/>
              <a:t> </a:t>
            </a:r>
            <a:r>
              <a:rPr lang="en-US" altLang="ko-KR" sz="1400" dirty="0"/>
              <a:t>WAS </a:t>
            </a:r>
            <a:r>
              <a:rPr lang="ko-KR" altLang="en-US" sz="1400" dirty="0"/>
              <a:t>없이 실행 가능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 err="1"/>
              <a:t>로딩시간이</a:t>
            </a:r>
            <a:r>
              <a:rPr lang="ko-KR" altLang="en-US" sz="1400" dirty="0"/>
              <a:t> 짧아 테스트 하기에 편리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초급 개발자도 쉽게 접근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기존의 설정과 다른 방식으로 사용</a:t>
            </a:r>
            <a:r>
              <a:rPr lang="en-US" altLang="ko-KR" sz="1400" dirty="0"/>
              <a:t>, JSP</a:t>
            </a:r>
            <a:r>
              <a:rPr lang="ko-KR" altLang="en-US" sz="1400" dirty="0"/>
              <a:t>설정 등은 별도로 </a:t>
            </a:r>
            <a:r>
              <a:rPr lang="ko-KR" altLang="en-US" sz="1400" dirty="0" smtClean="0"/>
              <a:t>해야 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=&gt; Spring Legacy Project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 Legacy :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=inheritance ,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과거의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_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유산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b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장점 </a:t>
            </a:r>
            <a:r>
              <a:rPr lang="en-US" altLang="ko-KR" sz="1400" dirty="0"/>
              <a:t>:	</a:t>
            </a:r>
            <a:r>
              <a:rPr lang="ko-KR" altLang="en-US" sz="1400" dirty="0"/>
              <a:t>현재까지 실무에서 많이 사용되고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자료가 존재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기존 프로젝트를 이해 하는데 도움이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</a:t>
            </a:r>
            <a:r>
              <a:rPr lang="ko-KR" altLang="en-US" sz="1400" dirty="0"/>
              <a:t>모든 </a:t>
            </a:r>
            <a:r>
              <a:rPr lang="ko-KR" altLang="en-US" sz="1400" dirty="0" err="1"/>
              <a:t>버젼의</a:t>
            </a:r>
            <a:r>
              <a:rPr lang="ko-KR" altLang="en-US" sz="1400" dirty="0"/>
              <a:t> 스프링에서 사용 가능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단점 </a:t>
            </a:r>
            <a:r>
              <a:rPr lang="en-US" altLang="ko-KR" sz="1400" dirty="0"/>
              <a:t>:	</a:t>
            </a:r>
            <a:r>
              <a:rPr lang="ko-KR" altLang="en-US" sz="1400" dirty="0"/>
              <a:t>초반 테스트 환경 구성이 어려움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WAS </a:t>
            </a:r>
            <a:r>
              <a:rPr lang="ko-KR" altLang="en-US" sz="1400" dirty="0"/>
              <a:t>와 연동하는 경우 결과 확인에 많은 리소스를 소모함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619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7521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ko-KR" sz="3200" b="1" dirty="0" smtClean="0"/>
              <a:t>** </a:t>
            </a:r>
            <a:r>
              <a:rPr lang="ko-KR" altLang="en-US" sz="3200" b="1" dirty="0" smtClean="0"/>
              <a:t>스프링 </a:t>
            </a:r>
            <a:r>
              <a:rPr lang="ko-KR" altLang="en-US" sz="3200" b="1" dirty="0"/>
              <a:t>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 프로젝트 중에서 </a:t>
            </a:r>
            <a:r>
              <a:rPr lang="en-US" altLang="ko-KR" dirty="0"/>
              <a:t>‘Spring Legacy Project’ </a:t>
            </a:r>
            <a:r>
              <a:rPr lang="ko-KR" altLang="en-US" dirty="0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700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01522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ko-KR" altLang="en-US" dirty="0" smtClean="0">
                <a:latin typeface="+mn-ea"/>
                <a:ea typeface="+mn-ea"/>
              </a:rPr>
              <a:t>스프링 프로젝트 디렉토리 구조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6" t="15565" r="18512" b="-536"/>
          <a:stretch>
            <a:fillRect/>
          </a:stretch>
        </p:blipFill>
        <p:spPr bwMode="auto">
          <a:xfrm>
            <a:off x="914400" y="1219200"/>
            <a:ext cx="6019800" cy="549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5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421957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POM.xml (Project of Model)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3293209"/>
          </a:xfrm>
        </p:spPr>
        <p:txBody>
          <a:bodyPr/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주요 기능  </a:t>
            </a:r>
            <a:r>
              <a:rPr lang="en-US" altLang="ko-KR" sz="1400" b="1" dirty="0">
                <a:solidFill>
                  <a:srgbClr val="C00000"/>
                </a:solidFill>
              </a:rPr>
              <a:t>( Maven : </a:t>
            </a:r>
            <a:r>
              <a:rPr lang="ko-KR" altLang="en-US" sz="1400" b="1" dirty="0">
                <a:solidFill>
                  <a:srgbClr val="C00000"/>
                </a:solidFill>
              </a:rPr>
              <a:t>라이브러리 관리 </a:t>
            </a:r>
            <a:r>
              <a:rPr lang="en-US" altLang="ko-KR" sz="1400" b="1" dirty="0">
                <a:solidFill>
                  <a:srgbClr val="C00000"/>
                </a:solidFill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빌드 </a:t>
            </a:r>
            <a:r>
              <a:rPr lang="en-US" altLang="ko-KR" sz="1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/>
              <a:t>1) </a:t>
            </a:r>
            <a:r>
              <a:rPr lang="ko-KR" altLang="en-US" sz="1400" dirty="0"/>
              <a:t>프로젝트 관계 설정 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프로젝트 기본 정보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의존 </a:t>
            </a:r>
            <a:r>
              <a:rPr lang="ko-KR" altLang="en-US" sz="1400" dirty="0" smtClean="0"/>
              <a:t>라이브러리 </a:t>
            </a:r>
            <a:r>
              <a:rPr lang="en-US" altLang="ko-KR" sz="1400" dirty="0" smtClean="0"/>
              <a:t>( </a:t>
            </a:r>
            <a:r>
              <a:rPr lang="en-US" altLang="ko-KR" u="sng" dirty="0" smtClean="0"/>
              <a:t>dependency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</a:t>
            </a: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빌드 설정 </a:t>
            </a:r>
            <a:r>
              <a:rPr lang="en-US" altLang="ko-KR" sz="1400" dirty="0"/>
              <a:t>: </a:t>
            </a:r>
            <a:r>
              <a:rPr lang="ko-KR" altLang="en-US" sz="1400" dirty="0"/>
              <a:t>소스</a:t>
            </a:r>
            <a:r>
              <a:rPr lang="en-US" altLang="ko-KR" sz="1400" dirty="0"/>
              <a:t>/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&amp; </a:t>
            </a:r>
            <a:r>
              <a:rPr lang="ko-KR" altLang="en-US" sz="1400" dirty="0"/>
              <a:t>리소스 디렉토리 </a:t>
            </a:r>
            <a:r>
              <a:rPr lang="en-US" altLang="ko-KR" sz="1400" dirty="0"/>
              <a:t>, </a:t>
            </a:r>
            <a:r>
              <a:rPr lang="ko-KR" altLang="en-US" sz="1400" dirty="0"/>
              <a:t>플러그인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빌드 환경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빌드환경</a:t>
            </a:r>
            <a:r>
              <a:rPr lang="ko-KR" altLang="en-US" sz="1400" dirty="0"/>
              <a:t> 정보</a:t>
            </a:r>
            <a:r>
              <a:rPr lang="en-US" altLang="ko-KR" sz="1400" dirty="0"/>
              <a:t>, </a:t>
            </a:r>
            <a:r>
              <a:rPr lang="ko-KR" altLang="en-US" sz="1400" dirty="0"/>
              <a:t>프로파일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/>
              <a:t>라이브러리 초기화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STS</a:t>
            </a:r>
            <a:r>
              <a:rPr lang="ko-KR" altLang="en-US" sz="1400" dirty="0"/>
              <a:t>는 기본적으로 </a:t>
            </a:r>
            <a:r>
              <a:rPr lang="en-US" altLang="ko-KR" sz="1400" b="1" dirty="0">
                <a:solidFill>
                  <a:srgbClr val="C00000"/>
                </a:solidFill>
              </a:rPr>
              <a:t>Maven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내장하고 있기 때문에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프로젝트 생성시 바로 </a:t>
            </a:r>
            <a:r>
              <a:rPr lang="en-US" altLang="ko-KR" sz="1400" b="1" dirty="0">
                <a:solidFill>
                  <a:srgbClr val="C00000"/>
                </a:solidFill>
              </a:rPr>
              <a:t>Maven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pom.xml 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이용해서 관련 라이브러리가 다운로드 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* </a:t>
            </a:r>
            <a:r>
              <a:rPr lang="ko-KR" altLang="en-US" sz="1400" dirty="0"/>
              <a:t>라이브러리 경로 </a:t>
            </a:r>
            <a:r>
              <a:rPr lang="en-US" altLang="ko-KR" sz="1400" dirty="0"/>
              <a:t>:  .m2</a:t>
            </a:r>
          </a:p>
          <a:p>
            <a:r>
              <a:rPr lang="en-US" altLang="ko-KR" sz="1400" dirty="0"/>
              <a:t>	* pom.xml </a:t>
            </a:r>
            <a:r>
              <a:rPr lang="ko-KR" altLang="en-US" sz="1400" dirty="0"/>
              <a:t>에 계속 오류 발생시 </a:t>
            </a:r>
            <a:r>
              <a:rPr lang="en-US" altLang="ko-KR" sz="1400" dirty="0"/>
              <a:t>-&gt; .m2 </a:t>
            </a:r>
            <a:r>
              <a:rPr lang="ko-KR" altLang="en-US" sz="1400" dirty="0"/>
              <a:t>의 하위 폴더를 삭제하고 재실행하여 다시 받는다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 </a:t>
            </a:r>
            <a:r>
              <a:rPr lang="ko-KR" altLang="en-US" sz="1400" dirty="0" smtClean="0"/>
              <a:t>최신  </a:t>
            </a:r>
            <a:r>
              <a:rPr lang="en-US" altLang="ko-KR" sz="1400" dirty="0" err="1"/>
              <a:t>pom</a:t>
            </a:r>
            <a:r>
              <a:rPr lang="ko-KR" altLang="en-US" sz="1400" dirty="0"/>
              <a:t>정보는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 maven.apache.org/pom.html ) </a:t>
            </a:r>
            <a:r>
              <a:rPr lang="ko-KR" altLang="en-US" sz="1400" dirty="0" smtClean="0"/>
              <a:t>에서 </a:t>
            </a:r>
            <a:r>
              <a:rPr lang="ko-KR" altLang="en-US" sz="1400" dirty="0"/>
              <a:t>얻을 수 있음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09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886700" cy="4908233"/>
          </a:xfrm>
        </p:spPr>
        <p:txBody>
          <a:bodyPr/>
          <a:lstStyle/>
          <a:p>
            <a:r>
              <a:rPr lang="en-US" altLang="ko-KR" sz="2400" b="1" dirty="0">
                <a:latin typeface="+mn-ea"/>
              </a:rPr>
              <a:t>pom.xml</a:t>
            </a:r>
            <a:r>
              <a:rPr lang="ko-KR" altLang="en-US" sz="2400" b="1" dirty="0">
                <a:latin typeface="+mn-ea"/>
              </a:rPr>
              <a:t>의 수정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800" b="1" dirty="0" smtClean="0">
                <a:latin typeface="+mn-ea"/>
              </a:rPr>
              <a:t/>
            </a:r>
            <a:br>
              <a:rPr lang="en-US" altLang="ko-KR" sz="2800" b="1" dirty="0" smtClean="0">
                <a:latin typeface="+mn-ea"/>
              </a:rPr>
            </a:br>
            <a:r>
              <a:rPr lang="en-US" altLang="ko-KR" sz="2000" b="1" dirty="0" smtClean="0">
                <a:latin typeface="+mn-ea"/>
              </a:rPr>
              <a:t>=&gt; </a:t>
            </a:r>
            <a:r>
              <a:rPr lang="ko-KR" altLang="en-US" sz="2000" dirty="0" smtClean="0"/>
              <a:t>스프링 </a:t>
            </a:r>
            <a:r>
              <a:rPr lang="ko-KR" altLang="en-US" sz="2000" dirty="0"/>
              <a:t>프로젝트의 버전 변경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5.0.7</a:t>
            </a:r>
            <a:br>
              <a:rPr lang="en-US" altLang="ko-KR" sz="2000" dirty="0" smtClean="0"/>
            </a:br>
            <a:r>
              <a:rPr lang="en-US" altLang="ko-KR" sz="2000" dirty="0" smtClean="0"/>
              <a:t>=&gt; </a:t>
            </a:r>
            <a:r>
              <a:rPr lang="en-US" altLang="ko-KR" dirty="0" smtClean="0"/>
              <a:t>Java </a:t>
            </a:r>
            <a:r>
              <a:rPr lang="ko-KR" altLang="en-US" dirty="0"/>
              <a:t>버전 변경 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154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990600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=&gt; 4</a:t>
            </a:r>
            <a:r>
              <a:rPr lang="ko-KR" altLang="en-US" b="1" dirty="0" smtClean="0">
                <a:latin typeface="+mn-ea"/>
              </a:rPr>
              <a:t>군데 수정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&lt;!-- </a:t>
            </a:r>
            <a:r>
              <a:rPr lang="en-US" altLang="ko-KR" dirty="0">
                <a:latin typeface="+mn-ea"/>
              </a:rPr>
              <a:t>1. Spring ,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&lt;!-- 2. log4j 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&lt;version&gt;1.2.17&lt;/version&gt; </a:t>
            </a:r>
            <a:r>
              <a:rPr lang="en-US" altLang="ko-KR" dirty="0" smtClean="0">
                <a:latin typeface="+mn-ea"/>
              </a:rPr>
              <a:t>--&gt;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&lt;!-- 3. Servlet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&lt;</a:t>
            </a:r>
            <a:r>
              <a:rPr lang="en-US" altLang="ko-KR" dirty="0" err="1">
                <a:latin typeface="+mn-ea"/>
              </a:rPr>
              <a:t>artifactId</a:t>
            </a:r>
            <a:r>
              <a:rPr lang="en-US" altLang="ko-KR" dirty="0">
                <a:latin typeface="+mn-ea"/>
              </a:rPr>
              <a:t>&gt; , &lt;version&gt; 3.1.0  --&gt;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b="1" dirty="0">
                <a:latin typeface="+mn-ea"/>
              </a:rPr>
              <a:t>=&gt; &lt;build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</a:t>
            </a:r>
            <a:r>
              <a:rPr lang="en-US" altLang="ko-KR" b="1" dirty="0">
                <a:latin typeface="+mn-ea"/>
              </a:rPr>
              <a:t>&lt;plugins</a:t>
            </a:r>
            <a:r>
              <a:rPr lang="en-US" altLang="ko-KR" b="1" dirty="0" smtClean="0">
                <a:latin typeface="+mn-ea"/>
              </a:rPr>
              <a:t>&gt; ……</a:t>
            </a:r>
          </a:p>
          <a:p>
            <a:pPr marL="0" indent="0">
              <a:buNone/>
            </a:pPr>
            <a:r>
              <a:rPr lang="en-US" altLang="ko-KR" b="1" dirty="0" smtClean="0">
                <a:latin typeface="+mn-ea"/>
              </a:rPr>
              <a:t>            </a:t>
            </a:r>
            <a:r>
              <a:rPr lang="en-US" altLang="ko-KR" b="1" dirty="0">
                <a:latin typeface="+mn-ea"/>
              </a:rPr>
              <a:t>&lt;plugin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&lt;!-- 4. Java version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--&gt;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9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/>
              <a:t>**** dependency </a:t>
            </a:r>
            <a:r>
              <a:rPr lang="ko-KR" altLang="en-US" dirty="0"/>
              <a:t>버전 지정하기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38510"/>
            <a:ext cx="8610600" cy="5386090"/>
          </a:xfrm>
        </p:spPr>
        <p:txBody>
          <a:bodyPr/>
          <a:lstStyle/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버전의 숫자 포함 범위를 지정하여 의존성 설정하기 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&lt;version&gt;[3.8,4.8)&lt;/version&gt;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3.8 </a:t>
            </a:r>
            <a:r>
              <a:rPr lang="ko-KR" altLang="en-US" sz="1400" dirty="0"/>
              <a:t>버전보다 크거나 같고</a:t>
            </a:r>
            <a:r>
              <a:rPr lang="en-US" altLang="ko-KR" sz="1400" dirty="0"/>
              <a:t>, 4.8 </a:t>
            </a:r>
            <a:r>
              <a:rPr lang="ko-KR" altLang="en-US" sz="1400" dirty="0"/>
              <a:t>버전보다 작은 버전 중에서 배포된 최신 버전을 사용</a:t>
            </a:r>
          </a:p>
          <a:p>
            <a:endParaRPr lang="ko-KR" altLang="en-US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배포된 마지막 버전에 대한 의존성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&lt;version&gt;LATEST&lt;/version&gt;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  'LATEST'</a:t>
            </a:r>
            <a:r>
              <a:rPr lang="ko-KR" altLang="en-US" sz="1400" dirty="0"/>
              <a:t>와 같은 의미인 </a:t>
            </a:r>
            <a:r>
              <a:rPr lang="en-US" altLang="ko-KR" sz="1400" dirty="0"/>
              <a:t>'RELEASE'</a:t>
            </a:r>
            <a:r>
              <a:rPr lang="ko-KR" altLang="en-US" sz="1400" dirty="0"/>
              <a:t>를 사용해도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=&gt; </a:t>
            </a:r>
            <a:r>
              <a:rPr lang="ko-KR" altLang="en-US" sz="1400" dirty="0"/>
              <a:t>지정된 </a:t>
            </a:r>
            <a:r>
              <a:rPr lang="en-US" altLang="ko-KR" sz="1400" dirty="0"/>
              <a:t>Major </a:t>
            </a:r>
            <a:r>
              <a:rPr lang="ko-KR" altLang="en-US" sz="1400" dirty="0"/>
              <a:t>버전에 대한 마지막 </a:t>
            </a:r>
            <a:r>
              <a:rPr lang="en-US" altLang="ko-KR" sz="1400" dirty="0"/>
              <a:t>Minor </a:t>
            </a:r>
            <a:r>
              <a:rPr lang="ko-KR" altLang="en-US" sz="1400" dirty="0"/>
              <a:t>버전 설정하기</a:t>
            </a:r>
          </a:p>
          <a:p>
            <a:r>
              <a:rPr lang="en-US" altLang="ko-KR" sz="1400" dirty="0"/>
              <a:t>&lt;dependency&gt;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junit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&lt;version&gt;4.8.1.FINAL&lt;/version&gt;</a:t>
            </a:r>
          </a:p>
          <a:p>
            <a:r>
              <a:rPr lang="en-US" altLang="ko-KR" sz="1400" dirty="0"/>
              <a:t>&lt;/dependency&gt;</a:t>
            </a:r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배포된 최신 버전을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035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934685" cy="554355"/>
          </a:xfrm>
        </p:spPr>
        <p:txBody>
          <a:bodyPr/>
          <a:lstStyle/>
          <a:p>
            <a:r>
              <a:rPr lang="en-US" altLang="ko-KR" dirty="0" smtClean="0"/>
              <a:t>** Maven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53400" cy="5647252"/>
          </a:xfrm>
        </p:spPr>
        <p:txBody>
          <a:bodyPr/>
          <a:lstStyle/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+mn-ea"/>
              </a:rPr>
              <a:t>*** </a:t>
            </a:r>
            <a:r>
              <a:rPr lang="ko-KR" altLang="en-US" sz="1200" b="1" dirty="0" smtClean="0">
                <a:latin typeface="+mn-ea"/>
              </a:rPr>
              <a:t>정의</a:t>
            </a:r>
            <a:endParaRPr lang="en-US" altLang="ko-KR" sz="1200" b="1" dirty="0">
              <a:latin typeface="+mn-ea"/>
            </a:endParaRP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</a:rPr>
              <a:t>Project Object Model </a:t>
            </a:r>
            <a:r>
              <a:rPr lang="ko-KR" altLang="en-US" sz="1200" dirty="0">
                <a:latin typeface="+mn-ea"/>
              </a:rPr>
              <a:t>이란 개념을 바탕으로 </a:t>
            </a:r>
            <a:r>
              <a:rPr lang="ko-KR" altLang="en-US" sz="1200" dirty="0" err="1">
                <a:latin typeface="+mn-ea"/>
              </a:rPr>
              <a:t>아래기능을</a:t>
            </a:r>
            <a:r>
              <a:rPr lang="ko-KR" altLang="en-US" sz="1200" dirty="0">
                <a:latin typeface="+mn-ea"/>
              </a:rPr>
              <a:t> 제공하는 </a:t>
            </a:r>
            <a:r>
              <a:rPr lang="en-US" altLang="ko-KR" sz="1200" dirty="0">
                <a:latin typeface="+mn-ea"/>
              </a:rPr>
              <a:t>Project Management Framework.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의존성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라이브러리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>
                <a:latin typeface="+mn-ea"/>
              </a:rPr>
              <a:t>프로젝트 생명 주기 관리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기반으로 소스 코드로부터 배포 가능한 산출물을 만들어 내는 빌드 기능</a:t>
            </a:r>
            <a:endParaRPr lang="en-US" altLang="ko-KR" sz="1200" dirty="0">
              <a:latin typeface="+mn-ea"/>
            </a:endParaRPr>
          </a:p>
          <a:p>
            <a:pPr marL="636588" lvl="1" indent="-179388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dirty="0" err="1">
                <a:latin typeface="+mn-ea"/>
              </a:rPr>
              <a:t>레포팅</a:t>
            </a:r>
            <a:r>
              <a:rPr lang="ko-KR" altLang="en-US" sz="1200" dirty="0">
                <a:latin typeface="+mn-ea"/>
              </a:rPr>
              <a:t> 및 </a:t>
            </a:r>
            <a:r>
              <a:rPr lang="en-US" altLang="ko-KR" sz="1200" dirty="0">
                <a:latin typeface="+mn-ea"/>
              </a:rPr>
              <a:t>documentation </a:t>
            </a:r>
            <a:r>
              <a:rPr lang="ko-KR" altLang="en-US" sz="1200" dirty="0">
                <a:latin typeface="+mn-ea"/>
              </a:rPr>
              <a:t>작성 기능 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endParaRPr lang="en-US" altLang="ko-KR" sz="1200" dirty="0">
              <a:latin typeface="+mn-ea"/>
            </a:endParaRPr>
          </a:p>
          <a:p>
            <a:pPr lvl="1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r>
              <a:rPr lang="ko-KR" altLang="en-US" sz="1200" b="1" dirty="0">
                <a:latin typeface="+mn-ea"/>
              </a:rPr>
              <a:t>  필요한 </a:t>
            </a:r>
            <a:r>
              <a:rPr lang="en-US" altLang="ko-KR" sz="1200" b="1" dirty="0">
                <a:latin typeface="+mn-ea"/>
              </a:rPr>
              <a:t>jar </a:t>
            </a:r>
            <a:r>
              <a:rPr lang="ko-KR" altLang="en-US" sz="1200" b="1" dirty="0">
                <a:latin typeface="+mn-ea"/>
              </a:rPr>
              <a:t>화일들을 다운로드 받아서 프로젝트에 집어넣는 작업 해줌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Þ"/>
              <a:defRPr/>
            </a:pPr>
            <a:endParaRPr lang="en-US" altLang="ko-KR" sz="1200" b="1" dirty="0">
              <a:latin typeface="+mn-ea"/>
            </a:endParaRPr>
          </a:p>
          <a:p>
            <a:pPr marL="623888" indent="-623888"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장점</a:t>
            </a:r>
            <a:endParaRPr lang="en-US" altLang="ko-KR" sz="1200" b="1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뛰어난 의존성 관리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의존성 자동 업데이트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저장소를 통한 라이브리 일괄 관리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여러 프로젝트에 쉽게 적용 가능한 일관적인 사용법 </a:t>
            </a:r>
            <a:endParaRPr lang="en-US" altLang="ko-KR" sz="1200" dirty="0">
              <a:latin typeface="+mn-ea"/>
            </a:endParaRPr>
          </a:p>
          <a:p>
            <a:pPr marL="623888" indent="-18097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쉽게 작성 가능한 </a:t>
            </a:r>
            <a:r>
              <a:rPr lang="ko-KR" altLang="en-US" sz="1200" dirty="0" err="1">
                <a:latin typeface="+mn-ea"/>
              </a:rPr>
              <a:t>플러그인을</a:t>
            </a:r>
            <a:r>
              <a:rPr lang="ko-KR" altLang="en-US" sz="1200" dirty="0">
                <a:latin typeface="+mn-ea"/>
              </a:rPr>
              <a:t> 통한 확장성 </a:t>
            </a: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ko-KR" altLang="en-US" sz="1200" b="1" dirty="0">
                <a:latin typeface="+mn-ea"/>
              </a:rPr>
              <a:t>단점</a:t>
            </a:r>
            <a:endParaRPr lang="en-US" altLang="ko-KR" sz="1200" b="1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Repository </a:t>
            </a:r>
            <a:r>
              <a:rPr lang="ko-KR" altLang="en-US" sz="1200" dirty="0">
                <a:latin typeface="+mn-ea"/>
              </a:rPr>
              <a:t>관리의 불편함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pom.xml </a:t>
            </a:r>
            <a:r>
              <a:rPr lang="ko-KR" altLang="en-US" sz="1200" dirty="0">
                <a:latin typeface="+mn-ea"/>
              </a:rPr>
              <a:t>파일 관리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	: </a:t>
            </a:r>
            <a:r>
              <a:rPr lang="ko-KR" altLang="en-US" sz="1200" dirty="0" err="1">
                <a:latin typeface="+mn-ea"/>
              </a:rPr>
              <a:t>메이븐</a:t>
            </a:r>
            <a:r>
              <a:rPr lang="ko-KR" altLang="en-US" sz="1200" dirty="0">
                <a:latin typeface="+mn-ea"/>
              </a:rPr>
              <a:t> 프로젝트 관리에 대한 모든 내용이 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               pom.xml </a:t>
            </a:r>
            <a:r>
              <a:rPr lang="ko-KR" altLang="en-US" sz="1200" dirty="0">
                <a:latin typeface="+mn-ea"/>
              </a:rPr>
              <a:t>파일에 담기므로 길고 복잡해질 수 있음 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• </a:t>
            </a:r>
            <a:r>
              <a:rPr lang="ko-KR" altLang="en-US" sz="1200" dirty="0">
                <a:latin typeface="+mn-ea"/>
              </a:rPr>
              <a:t>프로젝트에 특화된 빌드 환경에 대한 지원이 미약함</a:t>
            </a:r>
            <a:endParaRPr lang="en-US" altLang="ko-KR" sz="1200" dirty="0">
              <a:latin typeface="+mn-ea"/>
            </a:endParaRPr>
          </a:p>
          <a:p>
            <a:pPr indent="442913" eaLnBrk="1" latinLnBrk="1" hangingPunct="1">
              <a:lnSpc>
                <a:spcPts val="1700"/>
              </a:lnSpc>
              <a:defRPr/>
            </a:pPr>
            <a:endParaRPr lang="en-US" altLang="ko-KR" sz="1200" dirty="0">
              <a:latin typeface="+mn-ea"/>
            </a:endParaRPr>
          </a:p>
          <a:p>
            <a:pPr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*** Maven &lt;dependency&gt; </a:t>
            </a:r>
            <a:r>
              <a:rPr lang="ko-KR" altLang="en-US" sz="1200" dirty="0">
                <a:latin typeface="+mn-ea"/>
              </a:rPr>
              <a:t>추가하기</a:t>
            </a:r>
            <a:endParaRPr lang="en-US" altLang="ko-KR" sz="1200" dirty="0">
              <a:latin typeface="+mn-ea"/>
            </a:endParaRPr>
          </a:p>
          <a:p>
            <a:pPr marL="263525" indent="-263525" eaLnBrk="1" latinLnBrk="1" hangingPunct="1">
              <a:lnSpc>
                <a:spcPts val="1700"/>
              </a:lnSpc>
              <a:defRPr/>
            </a:pPr>
            <a:r>
              <a:rPr lang="en-US" altLang="ko-KR" sz="1200" dirty="0">
                <a:latin typeface="+mn-ea"/>
              </a:rPr>
              <a:t>=&gt; http://mvnrepository.com/  :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프로그래밍 관련 화일 검색해서 쉽게 다운로드 가능</a:t>
            </a:r>
          </a:p>
          <a:p>
            <a:pPr>
              <a:lnSpc>
                <a:spcPts val="17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3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18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165" y="2602992"/>
            <a:ext cx="6847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</a:t>
            </a:r>
            <a:r>
              <a:rPr spc="-45" dirty="0"/>
              <a:t> </a:t>
            </a:r>
            <a:r>
              <a:rPr spc="-5" dirty="0"/>
              <a:t>Injection</a:t>
            </a:r>
            <a:r>
              <a:rPr spc="-10" dirty="0"/>
              <a:t> </a:t>
            </a:r>
            <a:r>
              <a:rPr dirty="0"/>
              <a:t>(의존성</a:t>
            </a:r>
            <a:r>
              <a:rPr spc="-35" dirty="0"/>
              <a:t> </a:t>
            </a:r>
            <a:r>
              <a:rPr dirty="0"/>
              <a:t>주입)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241" y="1070658"/>
            <a:ext cx="8145780" cy="361124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dirty="0">
                <a:latin typeface="굴림"/>
                <a:cs typeface="굴림"/>
              </a:rPr>
              <a:t>의존</a:t>
            </a:r>
            <a:r>
              <a:rPr sz="1600" spc="-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관계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주입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(dependency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injection)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객체간의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의존관계를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객체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자신이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아닌</a:t>
            </a:r>
            <a:r>
              <a:rPr sz="1300" b="1" spc="30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외부의</a:t>
            </a:r>
            <a:r>
              <a:rPr sz="1300" b="1" spc="2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조립기가</a:t>
            </a:r>
            <a:r>
              <a:rPr sz="1300" b="1" spc="45" dirty="0">
                <a:solidFill>
                  <a:srgbClr val="0000FF"/>
                </a:solidFill>
                <a:latin typeface="굴림"/>
                <a:cs typeface="굴림"/>
              </a:rPr>
              <a:t> </a:t>
            </a:r>
            <a:r>
              <a:rPr sz="1300" b="1" spc="-5" dirty="0">
                <a:solidFill>
                  <a:srgbClr val="0000FF"/>
                </a:solidFill>
                <a:latin typeface="굴림"/>
                <a:cs typeface="굴림"/>
              </a:rPr>
              <a:t>수행한다</a:t>
            </a:r>
            <a:r>
              <a:rPr sz="1300" b="1" spc="-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1300" b="1" dirty="0">
              <a:solidFill>
                <a:srgbClr val="0000FF"/>
              </a:solidFill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60"/>
              </a:spcBef>
              <a:buSzPct val="9629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제어의</a:t>
            </a:r>
            <a:r>
              <a:rPr sz="135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50" b="1" i="1" u="sng" spc="-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350" b="1" i="1" u="sng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300" b="1" i="1" u="sng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r>
              <a:rPr sz="1300" b="1" i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control,</a:t>
            </a:r>
            <a:r>
              <a:rPr sz="1300" b="1" i="1" u="sng" spc="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300" b="1" i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IoC)</a:t>
            </a:r>
            <a:r>
              <a:rPr sz="1300" b="1" i="1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이라는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의미로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사용되었음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dirty="0">
                <a:latin typeface="Verdana"/>
                <a:cs typeface="Verdana"/>
              </a:rPr>
              <a:t>Martin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Fowler,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2004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제어의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어떠한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부분이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반전되는가라는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질문에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Verdana"/>
                <a:cs typeface="Verdana"/>
              </a:rPr>
              <a:t>‘</a:t>
            </a:r>
            <a:r>
              <a:rPr sz="1100" spc="-5" dirty="0">
                <a:latin typeface="굴림"/>
                <a:cs typeface="굴림"/>
              </a:rPr>
              <a:t>의존</a:t>
            </a:r>
            <a:r>
              <a:rPr sz="1100" spc="4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</a:t>
            </a:r>
            <a:r>
              <a:rPr sz="1100" spc="-5" dirty="0">
                <a:latin typeface="Verdana"/>
                <a:cs typeface="Verdana"/>
              </a:rPr>
              <a:t>’</a:t>
            </a:r>
            <a:r>
              <a:rPr sz="1100" spc="-5" dirty="0">
                <a:latin typeface="굴림"/>
                <a:cs typeface="굴림"/>
              </a:rPr>
              <a:t>이라는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용어를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사용</a:t>
            </a:r>
            <a:endParaRPr sz="11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복잡한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어플리케이션은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비즈니스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로직을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수행하기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위해서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두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이상의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클래스들이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하면서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구성됨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각각의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협업하고자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하는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얻는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책임성이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있음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5" dirty="0">
                <a:latin typeface="굴림"/>
                <a:cs typeface="굴림"/>
              </a:rPr>
              <a:t>이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부분은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높은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dirty="0">
                <a:latin typeface="굴림"/>
                <a:cs typeface="굴림"/>
              </a:rPr>
              <a:t>결합도</a:t>
            </a:r>
            <a:r>
              <a:rPr sz="1200" b="1" dirty="0">
                <a:latin typeface="Verdana"/>
                <a:cs typeface="Verdana"/>
              </a:rPr>
              <a:t>(highly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coupling)</a:t>
            </a:r>
            <a:r>
              <a:rPr sz="1200" b="1" spc="5" dirty="0">
                <a:latin typeface="굴림"/>
                <a:cs typeface="굴림"/>
              </a:rPr>
              <a:t>와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15" dirty="0">
                <a:latin typeface="굴림"/>
                <a:cs typeface="굴림"/>
              </a:rPr>
              <a:t>테스트하기</a:t>
            </a:r>
            <a:r>
              <a:rPr sz="1200" b="1" spc="-9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어려운</a:t>
            </a:r>
            <a:r>
              <a:rPr sz="1200" b="1" spc="-7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코드를</a:t>
            </a:r>
            <a:r>
              <a:rPr sz="1200" b="1" spc="-65" dirty="0">
                <a:latin typeface="굴림"/>
                <a:cs typeface="굴림"/>
              </a:rPr>
              <a:t> </a:t>
            </a:r>
            <a:r>
              <a:rPr sz="1200" b="1" spc="10" dirty="0">
                <a:latin typeface="굴림"/>
                <a:cs typeface="굴림"/>
              </a:rPr>
              <a:t>양산</a:t>
            </a:r>
            <a:r>
              <a:rPr sz="1200" spc="10" dirty="0">
                <a:latin typeface="굴림"/>
                <a:cs typeface="굴림"/>
              </a:rPr>
              <a:t>함</a:t>
            </a:r>
            <a:r>
              <a:rPr sz="1200" spc="10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755650" marR="14986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300" spc="-5" dirty="0">
                <a:latin typeface="Verdana"/>
                <a:cs typeface="Verdana"/>
              </a:rPr>
              <a:t>DI</a:t>
            </a:r>
            <a:r>
              <a:rPr sz="1300" spc="-5" dirty="0">
                <a:latin typeface="굴림"/>
                <a:cs typeface="굴림"/>
              </a:rPr>
              <a:t>를</a:t>
            </a:r>
            <a:r>
              <a:rPr sz="1300" spc="1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통해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시스템에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있는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각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객체를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조정하는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외부</a:t>
            </a:r>
            <a:r>
              <a:rPr sz="1300" spc="3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개체가</a:t>
            </a:r>
            <a:r>
              <a:rPr sz="1300" spc="3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객체들에게</a:t>
            </a:r>
            <a:r>
              <a:rPr sz="1300" spc="5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생성시에</a:t>
            </a:r>
            <a:r>
              <a:rPr sz="1300" spc="45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의존관계를</a:t>
            </a:r>
            <a:r>
              <a:rPr sz="1300" spc="7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주어 </a:t>
            </a:r>
            <a:r>
              <a:rPr sz="1300" spc="-420" dirty="0">
                <a:latin typeface="굴림"/>
                <a:cs typeface="굴림"/>
              </a:rPr>
              <a:t> </a:t>
            </a:r>
            <a:r>
              <a:rPr sz="1300" spc="-5" dirty="0">
                <a:latin typeface="굴림"/>
                <a:cs typeface="굴림"/>
              </a:rPr>
              <a:t>짐</a:t>
            </a:r>
            <a:r>
              <a:rPr sz="1300" spc="-5" dirty="0">
                <a:latin typeface="Verdana"/>
                <a:cs typeface="Verdana"/>
              </a:rPr>
              <a:t>.</a:t>
            </a:r>
            <a:endParaRPr sz="13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즉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의존이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객체로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주입됨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155700" lvl="2" indent="-229235">
              <a:lnSpc>
                <a:spcPts val="1370"/>
              </a:lnSpc>
              <a:spcBef>
                <a:spcPts val="2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객체가</a:t>
            </a:r>
            <a:r>
              <a:rPr sz="110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협업하는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객체의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참조를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어떻게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얻어낼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것인가라는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관점에서</a:t>
            </a:r>
            <a:r>
              <a:rPr sz="1100" spc="20" dirty="0">
                <a:latin typeface="굴림"/>
                <a:cs typeface="굴림"/>
              </a:rPr>
              <a:t> </a:t>
            </a:r>
            <a:r>
              <a:rPr sz="1150" i="1" u="sng" spc="-5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책임성의</a:t>
            </a:r>
            <a:r>
              <a:rPr sz="1150" i="1" u="sng" spc="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150" i="1" u="sng" spc="-1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역행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(inversion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</a:t>
            </a:r>
            <a:endParaRPr sz="1100" dirty="0">
              <a:latin typeface="Verdana"/>
              <a:cs typeface="Verdana"/>
            </a:endParaRPr>
          </a:p>
          <a:p>
            <a:pPr marL="1155700">
              <a:lnSpc>
                <a:spcPts val="1310"/>
              </a:lnSpc>
            </a:pP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responsibility)</a:t>
            </a:r>
            <a:r>
              <a:rPr sz="1100" spc="-5" dirty="0">
                <a:latin typeface="굴림"/>
                <a:cs typeface="굴림"/>
              </a:rPr>
              <a:t>임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240"/>
              </a:spcBef>
              <a:buSzPct val="96000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느</a:t>
            </a:r>
            <a:r>
              <a:rPr sz="1250" b="1" i="1" u="sng" spc="-4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슨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한</a:t>
            </a:r>
            <a:r>
              <a:rPr sz="125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25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결합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200" b="1" i="1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</a:t>
            </a:r>
            <a:r>
              <a:rPr sz="12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2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sz="12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200" b="1" spc="25" dirty="0">
                <a:latin typeface="굴림"/>
                <a:cs typeface="굴림"/>
              </a:rPr>
              <a:t>이</a:t>
            </a:r>
            <a:r>
              <a:rPr sz="1200" b="1" spc="-70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주요</a:t>
            </a:r>
            <a:r>
              <a:rPr sz="1200" b="1" spc="-3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강점</a:t>
            </a:r>
            <a:endParaRPr sz="12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100" spc="-5" dirty="0">
                <a:latin typeface="굴림"/>
                <a:cs typeface="굴림"/>
              </a:rPr>
              <a:t>객체는</a:t>
            </a:r>
            <a:r>
              <a:rPr sz="1100" spc="39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인터페이스에</a:t>
            </a:r>
            <a:r>
              <a:rPr sz="1100" spc="5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의한</a:t>
            </a:r>
            <a:r>
              <a:rPr sz="1100" spc="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의존관계만을</a:t>
            </a:r>
            <a:r>
              <a:rPr sz="1100" spc="4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알고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있으며</a:t>
            </a:r>
            <a:r>
              <a:rPr sz="1100" spc="-5" dirty="0">
                <a:latin typeface="Verdana"/>
                <a:cs typeface="Verdana"/>
              </a:rPr>
              <a:t>,</a:t>
            </a:r>
            <a:r>
              <a:rPr sz="1100" spc="409" dirty="0">
                <a:latin typeface="Verdana"/>
                <a:cs typeface="Verdana"/>
              </a:rPr>
              <a:t> </a:t>
            </a:r>
            <a:r>
              <a:rPr sz="1100" spc="-5" dirty="0">
                <a:latin typeface="굴림"/>
                <a:cs typeface="굴림"/>
              </a:rPr>
              <a:t>이</a:t>
            </a:r>
            <a:r>
              <a:rPr sz="1100" spc="2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의존관계는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구현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클래스에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대한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차이를</a:t>
            </a:r>
            <a:r>
              <a:rPr sz="1100" spc="3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모르는채</a:t>
            </a:r>
            <a:r>
              <a:rPr sz="1100" spc="3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서</a:t>
            </a:r>
            <a:endParaRPr sz="1100" dirty="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latin typeface="굴림"/>
                <a:cs typeface="굴림"/>
              </a:rPr>
              <a:t>로</a:t>
            </a:r>
            <a:r>
              <a:rPr sz="1100" spc="-1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다른 구현으로</a:t>
            </a:r>
            <a:r>
              <a:rPr sz="1100" spc="5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대체가</a:t>
            </a:r>
            <a:r>
              <a:rPr sz="1100" spc="10" dirty="0">
                <a:latin typeface="굴림"/>
                <a:cs typeface="굴림"/>
              </a:rPr>
              <a:t> </a:t>
            </a:r>
            <a:r>
              <a:rPr sz="1100" spc="-5" dirty="0">
                <a:latin typeface="굴림"/>
                <a:cs typeface="굴림"/>
              </a:rPr>
              <a:t>가능</a:t>
            </a:r>
            <a:endParaRPr sz="1100" dirty="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5300979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69" y="58185"/>
                </a:lnTo>
                <a:lnTo>
                  <a:pt x="27844" y="27908"/>
                </a:lnTo>
                <a:lnTo>
                  <a:pt x="58078" y="7489"/>
                </a:lnTo>
                <a:lnTo>
                  <a:pt x="95122" y="0"/>
                </a:lnTo>
                <a:lnTo>
                  <a:pt x="745236" y="0"/>
                </a:lnTo>
                <a:lnTo>
                  <a:pt x="782280" y="7489"/>
                </a:lnTo>
                <a:lnTo>
                  <a:pt x="812514" y="27908"/>
                </a:lnTo>
                <a:lnTo>
                  <a:pt x="832889" y="58185"/>
                </a:lnTo>
                <a:lnTo>
                  <a:pt x="840358" y="95250"/>
                </a:lnTo>
                <a:lnTo>
                  <a:pt x="840358" y="476008"/>
                </a:lnTo>
                <a:lnTo>
                  <a:pt x="832889" y="513072"/>
                </a:lnTo>
                <a:lnTo>
                  <a:pt x="812514" y="543336"/>
                </a:lnTo>
                <a:lnTo>
                  <a:pt x="782280" y="563739"/>
                </a:lnTo>
                <a:lnTo>
                  <a:pt x="745236" y="571220"/>
                </a:lnTo>
                <a:lnTo>
                  <a:pt x="95122" y="571220"/>
                </a:lnTo>
                <a:lnTo>
                  <a:pt x="58078" y="563739"/>
                </a:lnTo>
                <a:lnTo>
                  <a:pt x="27844" y="543336"/>
                </a:lnTo>
                <a:lnTo>
                  <a:pt x="7469" y="513072"/>
                </a:lnTo>
                <a:lnTo>
                  <a:pt x="0" y="476008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5430" y="5464555"/>
            <a:ext cx="631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맑은 고딕"/>
                <a:cs typeface="맑은 고딕"/>
              </a:rPr>
              <a:t>Se</a:t>
            </a:r>
            <a:r>
              <a:rPr sz="1400" b="1" spc="55" dirty="0">
                <a:latin typeface="맑은 고딕"/>
                <a:cs typeface="맑은 고딕"/>
              </a:rPr>
              <a:t>r</a:t>
            </a:r>
            <a:r>
              <a:rPr sz="1400" b="1" dirty="0">
                <a:latin typeface="맑은 고딕"/>
                <a:cs typeface="맑은 고딕"/>
              </a:rPr>
              <a:t>v</a:t>
            </a:r>
            <a:r>
              <a:rPr sz="1400" b="1" spc="-5" dirty="0">
                <a:latin typeface="맑은 고딕"/>
                <a:cs typeface="맑은 고딕"/>
              </a:rPr>
              <a:t>ice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9723" y="487235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9"/>
                </a:lnTo>
                <a:lnTo>
                  <a:pt x="812577" y="27908"/>
                </a:lnTo>
                <a:lnTo>
                  <a:pt x="832996" y="58185"/>
                </a:lnTo>
                <a:lnTo>
                  <a:pt x="840486" y="95250"/>
                </a:lnTo>
                <a:lnTo>
                  <a:pt x="840486" y="475996"/>
                </a:lnTo>
                <a:lnTo>
                  <a:pt x="832996" y="513060"/>
                </a:lnTo>
                <a:lnTo>
                  <a:pt x="812577" y="543337"/>
                </a:lnTo>
                <a:lnTo>
                  <a:pt x="782300" y="563756"/>
                </a:lnTo>
                <a:lnTo>
                  <a:pt x="745236" y="571246"/>
                </a:lnTo>
                <a:lnTo>
                  <a:pt x="95250" y="571246"/>
                </a:lnTo>
                <a:lnTo>
                  <a:pt x="58185" y="563756"/>
                </a:lnTo>
                <a:lnTo>
                  <a:pt x="27908" y="543337"/>
                </a:lnTo>
                <a:lnTo>
                  <a:pt x="7489" y="513060"/>
                </a:lnTo>
                <a:lnTo>
                  <a:pt x="0" y="475996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9490" y="5035651"/>
            <a:ext cx="5226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1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79723" y="5943904"/>
            <a:ext cx="840740" cy="571500"/>
          </a:xfrm>
          <a:custGeom>
            <a:avLst/>
            <a:gdLst/>
            <a:ahLst/>
            <a:cxnLst/>
            <a:rect l="l" t="t" r="r" b="b"/>
            <a:pathLst>
              <a:path w="840739" h="571500">
                <a:moveTo>
                  <a:pt x="0" y="95211"/>
                </a:moveTo>
                <a:lnTo>
                  <a:pt x="7489" y="58153"/>
                </a:lnTo>
                <a:lnTo>
                  <a:pt x="27908" y="27889"/>
                </a:lnTo>
                <a:lnTo>
                  <a:pt x="58185" y="7483"/>
                </a:lnTo>
                <a:lnTo>
                  <a:pt x="95250" y="0"/>
                </a:lnTo>
                <a:lnTo>
                  <a:pt x="745236" y="0"/>
                </a:lnTo>
                <a:lnTo>
                  <a:pt x="782300" y="7483"/>
                </a:lnTo>
                <a:lnTo>
                  <a:pt x="812577" y="27889"/>
                </a:lnTo>
                <a:lnTo>
                  <a:pt x="832996" y="58153"/>
                </a:lnTo>
                <a:lnTo>
                  <a:pt x="840486" y="95211"/>
                </a:lnTo>
                <a:lnTo>
                  <a:pt x="840486" y="476034"/>
                </a:lnTo>
                <a:lnTo>
                  <a:pt x="832996" y="513090"/>
                </a:lnTo>
                <a:lnTo>
                  <a:pt x="812577" y="543350"/>
                </a:lnTo>
                <a:lnTo>
                  <a:pt x="782300" y="563752"/>
                </a:lnTo>
                <a:lnTo>
                  <a:pt x="745236" y="571233"/>
                </a:lnTo>
                <a:lnTo>
                  <a:pt x="95250" y="571233"/>
                </a:lnTo>
                <a:lnTo>
                  <a:pt x="58185" y="563752"/>
                </a:lnTo>
                <a:lnTo>
                  <a:pt x="27908" y="543350"/>
                </a:lnTo>
                <a:lnTo>
                  <a:pt x="7489" y="513090"/>
                </a:lnTo>
                <a:lnTo>
                  <a:pt x="0" y="476034"/>
                </a:lnTo>
                <a:lnTo>
                  <a:pt x="0" y="9521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9490" y="6107772"/>
            <a:ext cx="521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맑은 고딕"/>
                <a:cs typeface="맑은 고딕"/>
              </a:rPr>
              <a:t>D</a:t>
            </a:r>
            <a:r>
              <a:rPr sz="1400" b="1" spc="-20" dirty="0">
                <a:latin typeface="맑은 고딕"/>
                <a:cs typeface="맑은 고딕"/>
              </a:rPr>
              <a:t>A</a:t>
            </a:r>
            <a:r>
              <a:rPr sz="1400" b="1" spc="5" dirty="0">
                <a:latin typeface="맑은 고딕"/>
                <a:cs typeface="맑은 고딕"/>
              </a:rPr>
              <a:t>O</a:t>
            </a:r>
            <a:r>
              <a:rPr sz="1400" b="1" dirty="0">
                <a:latin typeface="맑은 고딕"/>
                <a:cs typeface="맑은 고딕"/>
              </a:rPr>
              <a:t>2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154" y="5074665"/>
            <a:ext cx="1010285" cy="455295"/>
          </a:xfrm>
          <a:custGeom>
            <a:avLst/>
            <a:gdLst/>
            <a:ahLst/>
            <a:cxnLst/>
            <a:rect l="l" t="t" r="r" b="b"/>
            <a:pathLst>
              <a:path w="1010285" h="455295">
                <a:moveTo>
                  <a:pt x="77723" y="345312"/>
                </a:moveTo>
                <a:lnTo>
                  <a:pt x="69850" y="346455"/>
                </a:lnTo>
                <a:lnTo>
                  <a:pt x="65658" y="352170"/>
                </a:lnTo>
                <a:lnTo>
                  <a:pt x="0" y="440308"/>
                </a:lnTo>
                <a:lnTo>
                  <a:pt x="116077" y="454913"/>
                </a:lnTo>
                <a:lnTo>
                  <a:pt x="122427" y="449960"/>
                </a:lnTo>
                <a:lnTo>
                  <a:pt x="123423" y="442213"/>
                </a:lnTo>
                <a:lnTo>
                  <a:pt x="28066" y="442213"/>
                </a:lnTo>
                <a:lnTo>
                  <a:pt x="18160" y="418845"/>
                </a:lnTo>
                <a:lnTo>
                  <a:pt x="61263" y="400456"/>
                </a:lnTo>
                <a:lnTo>
                  <a:pt x="90169" y="361695"/>
                </a:lnTo>
                <a:lnTo>
                  <a:pt x="89026" y="353694"/>
                </a:lnTo>
                <a:lnTo>
                  <a:pt x="83312" y="349503"/>
                </a:lnTo>
                <a:lnTo>
                  <a:pt x="77723" y="345312"/>
                </a:lnTo>
                <a:close/>
              </a:path>
              <a:path w="1010285" h="455295">
                <a:moveTo>
                  <a:pt x="61263" y="400456"/>
                </a:moveTo>
                <a:lnTo>
                  <a:pt x="18160" y="418845"/>
                </a:lnTo>
                <a:lnTo>
                  <a:pt x="28066" y="442213"/>
                </a:lnTo>
                <a:lnTo>
                  <a:pt x="37891" y="438022"/>
                </a:lnTo>
                <a:lnTo>
                  <a:pt x="33273" y="438022"/>
                </a:lnTo>
                <a:lnTo>
                  <a:pt x="24764" y="417829"/>
                </a:lnTo>
                <a:lnTo>
                  <a:pt x="48319" y="417829"/>
                </a:lnTo>
                <a:lnTo>
                  <a:pt x="61263" y="400456"/>
                </a:lnTo>
                <a:close/>
              </a:path>
              <a:path w="1010285" h="455295">
                <a:moveTo>
                  <a:pt x="71411" y="423723"/>
                </a:moveTo>
                <a:lnTo>
                  <a:pt x="28066" y="442213"/>
                </a:lnTo>
                <a:lnTo>
                  <a:pt x="123423" y="442213"/>
                </a:lnTo>
                <a:lnTo>
                  <a:pt x="124206" y="436117"/>
                </a:lnTo>
                <a:lnTo>
                  <a:pt x="119252" y="429767"/>
                </a:lnTo>
                <a:lnTo>
                  <a:pt x="71411" y="423723"/>
                </a:lnTo>
                <a:close/>
              </a:path>
              <a:path w="1010285" h="455295">
                <a:moveTo>
                  <a:pt x="24764" y="417829"/>
                </a:moveTo>
                <a:lnTo>
                  <a:pt x="33273" y="438022"/>
                </a:lnTo>
                <a:lnTo>
                  <a:pt x="46292" y="420549"/>
                </a:lnTo>
                <a:lnTo>
                  <a:pt x="24764" y="417829"/>
                </a:lnTo>
                <a:close/>
              </a:path>
              <a:path w="1010285" h="455295">
                <a:moveTo>
                  <a:pt x="46292" y="420549"/>
                </a:moveTo>
                <a:lnTo>
                  <a:pt x="33273" y="438022"/>
                </a:lnTo>
                <a:lnTo>
                  <a:pt x="37891" y="438022"/>
                </a:lnTo>
                <a:lnTo>
                  <a:pt x="71411" y="423723"/>
                </a:lnTo>
                <a:lnTo>
                  <a:pt x="46292" y="420549"/>
                </a:lnTo>
                <a:close/>
              </a:path>
              <a:path w="1010285" h="455295">
                <a:moveTo>
                  <a:pt x="999870" y="0"/>
                </a:moveTo>
                <a:lnTo>
                  <a:pt x="61263" y="400456"/>
                </a:lnTo>
                <a:lnTo>
                  <a:pt x="46292" y="420549"/>
                </a:lnTo>
                <a:lnTo>
                  <a:pt x="71411" y="423723"/>
                </a:lnTo>
                <a:lnTo>
                  <a:pt x="1009904" y="23367"/>
                </a:lnTo>
                <a:lnTo>
                  <a:pt x="999870" y="0"/>
                </a:lnTo>
                <a:close/>
              </a:path>
              <a:path w="1010285" h="455295">
                <a:moveTo>
                  <a:pt x="48319" y="417829"/>
                </a:moveTo>
                <a:lnTo>
                  <a:pt x="24764" y="417829"/>
                </a:lnTo>
                <a:lnTo>
                  <a:pt x="46292" y="420549"/>
                </a:lnTo>
                <a:lnTo>
                  <a:pt x="48319" y="417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5154" y="5586476"/>
            <a:ext cx="1012190" cy="654050"/>
          </a:xfrm>
          <a:custGeom>
            <a:avLst/>
            <a:gdLst/>
            <a:ahLst/>
            <a:cxnLst/>
            <a:rect l="l" t="t" r="r" b="b"/>
            <a:pathLst>
              <a:path w="1012189" h="654050">
                <a:moveTo>
                  <a:pt x="42445" y="27106"/>
                </a:moveTo>
                <a:lnTo>
                  <a:pt x="53959" y="49559"/>
                </a:lnTo>
                <a:lnTo>
                  <a:pt x="998093" y="653605"/>
                </a:lnTo>
                <a:lnTo>
                  <a:pt x="1011682" y="632218"/>
                </a:lnTo>
                <a:lnTo>
                  <a:pt x="67622" y="28142"/>
                </a:lnTo>
                <a:lnTo>
                  <a:pt x="42445" y="27106"/>
                </a:lnTo>
                <a:close/>
              </a:path>
              <a:path w="1012189" h="654050">
                <a:moveTo>
                  <a:pt x="0" y="0"/>
                </a:moveTo>
                <a:lnTo>
                  <a:pt x="50164" y="97828"/>
                </a:lnTo>
                <a:lnTo>
                  <a:pt x="53339" y="104063"/>
                </a:lnTo>
                <a:lnTo>
                  <a:pt x="60959" y="106540"/>
                </a:lnTo>
                <a:lnTo>
                  <a:pt x="73406" y="100139"/>
                </a:lnTo>
                <a:lnTo>
                  <a:pt x="75945" y="92481"/>
                </a:lnTo>
                <a:lnTo>
                  <a:pt x="72770" y="86245"/>
                </a:lnTo>
                <a:lnTo>
                  <a:pt x="53959" y="49559"/>
                </a:lnTo>
                <a:lnTo>
                  <a:pt x="14350" y="24218"/>
                </a:lnTo>
                <a:lnTo>
                  <a:pt x="28066" y="2832"/>
                </a:lnTo>
                <a:lnTo>
                  <a:pt x="69666" y="2832"/>
                </a:lnTo>
                <a:lnTo>
                  <a:pt x="0" y="0"/>
                </a:lnTo>
                <a:close/>
              </a:path>
              <a:path w="1012189" h="654050">
                <a:moveTo>
                  <a:pt x="28066" y="2832"/>
                </a:moveTo>
                <a:lnTo>
                  <a:pt x="14350" y="24218"/>
                </a:lnTo>
                <a:lnTo>
                  <a:pt x="53959" y="49559"/>
                </a:lnTo>
                <a:lnTo>
                  <a:pt x="42445" y="27106"/>
                </a:lnTo>
                <a:lnTo>
                  <a:pt x="20700" y="26212"/>
                </a:lnTo>
                <a:lnTo>
                  <a:pt x="32512" y="7734"/>
                </a:lnTo>
                <a:lnTo>
                  <a:pt x="35728" y="7734"/>
                </a:lnTo>
                <a:lnTo>
                  <a:pt x="28066" y="2832"/>
                </a:lnTo>
                <a:close/>
              </a:path>
              <a:path w="1012189" h="654050">
                <a:moveTo>
                  <a:pt x="69666" y="2832"/>
                </a:moveTo>
                <a:lnTo>
                  <a:pt x="28066" y="2832"/>
                </a:lnTo>
                <a:lnTo>
                  <a:pt x="67622" y="28142"/>
                </a:lnTo>
                <a:lnTo>
                  <a:pt x="115823" y="30124"/>
                </a:lnTo>
                <a:lnTo>
                  <a:pt x="121793" y="24676"/>
                </a:lnTo>
                <a:lnTo>
                  <a:pt x="122300" y="10668"/>
                </a:lnTo>
                <a:lnTo>
                  <a:pt x="116839" y="4749"/>
                </a:lnTo>
                <a:lnTo>
                  <a:pt x="69666" y="2832"/>
                </a:lnTo>
                <a:close/>
              </a:path>
              <a:path w="1012189" h="654050">
                <a:moveTo>
                  <a:pt x="35728" y="7734"/>
                </a:moveTo>
                <a:lnTo>
                  <a:pt x="32512" y="7734"/>
                </a:lnTo>
                <a:lnTo>
                  <a:pt x="42445" y="27106"/>
                </a:lnTo>
                <a:lnTo>
                  <a:pt x="67622" y="28142"/>
                </a:lnTo>
                <a:lnTo>
                  <a:pt x="35728" y="7734"/>
                </a:lnTo>
                <a:close/>
              </a:path>
              <a:path w="1012189" h="654050">
                <a:moveTo>
                  <a:pt x="32512" y="7734"/>
                </a:moveTo>
                <a:lnTo>
                  <a:pt x="20700" y="26212"/>
                </a:lnTo>
                <a:lnTo>
                  <a:pt x="42445" y="27106"/>
                </a:lnTo>
                <a:lnTo>
                  <a:pt x="32512" y="7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7041" y="4759325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041" y="6080633"/>
            <a:ext cx="73914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" marR="5080" indent="-17843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맑은 고딕"/>
                <a:cs typeface="맑은 고딕"/>
              </a:rPr>
              <a:t>의존관계  주입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526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의존성</a:t>
            </a:r>
            <a:r>
              <a:rPr spc="-35" dirty="0"/>
              <a:t> </a:t>
            </a:r>
            <a:r>
              <a:rPr dirty="0"/>
              <a:t>주입</a:t>
            </a:r>
            <a:r>
              <a:rPr spc="-20" dirty="0"/>
              <a:t> </a:t>
            </a:r>
            <a:r>
              <a:rPr dirty="0"/>
              <a:t>(Dependency</a:t>
            </a:r>
            <a:r>
              <a:rPr spc="-20" dirty="0"/>
              <a:t> </a:t>
            </a:r>
            <a:r>
              <a:rPr spc="-5" dirty="0"/>
              <a:t>Injection,</a:t>
            </a:r>
            <a:r>
              <a:rPr spc="-25" dirty="0"/>
              <a:t> </a:t>
            </a:r>
            <a:r>
              <a:rPr dirty="0"/>
              <a:t>DI)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243" y="322160"/>
            <a:ext cx="21951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Spring</a:t>
            </a:r>
            <a:r>
              <a:rPr sz="2900" spc="-110" dirty="0"/>
              <a:t> </a:t>
            </a:r>
            <a:r>
              <a:rPr sz="2900" spc="-5" dirty="0"/>
              <a:t>이란?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612241" y="1517015"/>
            <a:ext cx="7650480" cy="4197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오픈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소스 프레임워크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latin typeface="Verdana"/>
                <a:cs typeface="Verdana"/>
              </a:rPr>
              <a:t>Rod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Johnson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창시</a:t>
            </a:r>
            <a:endParaRPr sz="1800" dirty="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Design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2002,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Wrox</a:t>
            </a:r>
            <a:endParaRPr sz="1600" dirty="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Expert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one-on-one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J2EE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Development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10" dirty="0">
                <a:latin typeface="Verdana"/>
                <a:cs typeface="Verdana"/>
              </a:rPr>
              <a:t> EJB,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2004,</a:t>
            </a:r>
            <a:r>
              <a:rPr sz="1600" spc="-20" dirty="0">
                <a:latin typeface="Verdana"/>
                <a:cs typeface="Verdana"/>
              </a:rPr>
              <a:t> Wrox</a:t>
            </a:r>
            <a:endParaRPr sz="16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latin typeface="굴림"/>
                <a:cs typeface="굴림"/>
              </a:rPr>
              <a:t>엔터프라이즈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어플리케이션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개발의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복잡성을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줄여주기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위한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목적</a:t>
            </a:r>
            <a:endParaRPr sz="1800" dirty="0">
              <a:latin typeface="굴림"/>
              <a:cs typeface="굴림"/>
            </a:endParaRPr>
          </a:p>
          <a:p>
            <a:pPr marL="755650" marR="37465" lvl="1" indent="-28575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00" spc="-10" dirty="0">
                <a:solidFill>
                  <a:schemeClr val="bg2">
                    <a:lumMod val="25000"/>
                  </a:schemeClr>
                </a:solidFill>
                <a:latin typeface="Verdana"/>
                <a:cs typeface="Verdana"/>
              </a:rPr>
              <a:t>EJB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사용으로</a:t>
            </a:r>
            <a:r>
              <a:rPr sz="1800" spc="4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수행되었던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모든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기능을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일반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POJO(Plain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Old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Java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를</a:t>
            </a:r>
            <a:r>
              <a:rPr sz="1800" spc="3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사용해서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가능하게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함</a:t>
            </a:r>
            <a:r>
              <a:rPr sz="1800" dirty="0">
                <a:latin typeface="Verdana"/>
                <a:cs typeface="Verdana"/>
              </a:rPr>
              <a:t>.</a:t>
            </a: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50" dirty="0">
                <a:latin typeface="Arial"/>
                <a:cs typeface="Arial"/>
              </a:rPr>
              <a:t> </a:t>
            </a:r>
            <a:r>
              <a:rPr sz="1600" dirty="0">
                <a:latin typeface="굴림"/>
                <a:cs typeface="굴림"/>
              </a:rPr>
              <a:t>경량</a:t>
            </a:r>
            <a:r>
              <a:rPr sz="1600" spc="-5" dirty="0">
                <a:latin typeface="굴림"/>
                <a:cs typeface="굴림"/>
              </a:rPr>
              <a:t> 컨테이너</a:t>
            </a:r>
            <a:r>
              <a:rPr sz="1600" spc="-5" dirty="0">
                <a:latin typeface="Verdana"/>
                <a:cs typeface="Verdana"/>
              </a:rPr>
              <a:t>(light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weight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container)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  <a:tabLst>
                <a:tab pos="75565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www.springframework.org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00" spc="5" dirty="0">
                <a:latin typeface="굴림"/>
                <a:cs typeface="굴림"/>
              </a:rPr>
              <a:t>주요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개념</a:t>
            </a:r>
            <a:endParaRPr sz="2100" dirty="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32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의</a:t>
            </a:r>
            <a:r>
              <a:rPr sz="1900" b="1" i="1" u="sng" spc="-8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존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성</a:t>
            </a:r>
            <a:r>
              <a:rPr sz="1900" b="1" i="1" u="sng" spc="-12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주입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(D</a:t>
            </a:r>
            <a:r>
              <a:rPr sz="1800" b="1" i="1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je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ion)</a:t>
            </a:r>
            <a:endParaRPr sz="1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SzPct val="94736"/>
              <a:buFont typeface="Arial"/>
              <a:buChar char="–"/>
              <a:tabLst>
                <a:tab pos="755650" algn="l"/>
                <a:tab pos="756285" algn="l"/>
                <a:tab pos="1882775" algn="l"/>
              </a:tabLst>
            </a:pP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관점</a:t>
            </a:r>
            <a:r>
              <a:rPr sz="1900" b="1" i="1" u="sng" spc="-100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 </a:t>
            </a:r>
            <a:r>
              <a:rPr sz="1900" b="1" i="1" u="sng" spc="-6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지향	</a:t>
            </a:r>
            <a:r>
              <a:rPr sz="1900" b="1" i="1" u="sng" spc="-25" dirty="0">
                <a:uFill>
                  <a:solidFill>
                    <a:srgbClr val="000000"/>
                  </a:solidFill>
                </a:uFill>
                <a:latin typeface="굴림"/>
                <a:cs typeface="굴림"/>
              </a:rPr>
              <a:t>프로그래밍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(Aspect-Oriented</a:t>
            </a:r>
            <a:r>
              <a:rPr sz="1800" b="1" i="1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Programming)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5" y="457200"/>
            <a:ext cx="1238250" cy="1524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의존성 주입 </a:t>
            </a: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(Dependency Injection)</a:t>
            </a:r>
            <a:endParaRPr kumimoji="0" lang="ko-KR" altLang="en-US" sz="33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마틴 </a:t>
            </a:r>
            <a:r>
              <a:rPr kumimoji="0" lang="ko-KR" alt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파울러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https://www.martinfowler.com/articles/injection.html#FormsOfDependencyInjection</a:t>
            </a: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내부에서 객체간의 연결을 이루지 않고</a:t>
            </a: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외부에서 설정을 통해서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객체간을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연결하는 패턴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컴파일시가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아닌 </a:t>
            </a:r>
            <a:r>
              <a:rPr kumimoji="0" lang="ko-KR" altLang="en-US" sz="2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실행시에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의존 관계가 완성되는 방식 </a:t>
            </a:r>
            <a:endParaRPr kumimoji="0" lang="en-US" altLang="ko-KR" sz="2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스프링의 경우 의존성 주입을 쉽게 적용할 수 있는 프레임워크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6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21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21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Spring의</a:t>
            </a:r>
            <a:r>
              <a:rPr spc="-80" dirty="0"/>
              <a:t> </a:t>
            </a:r>
            <a:r>
              <a:rPr dirty="0"/>
              <a:t>DI</a:t>
            </a:r>
            <a:r>
              <a:rPr spc="-40" dirty="0"/>
              <a:t> </a:t>
            </a:r>
            <a:r>
              <a:rPr dirty="0"/>
              <a:t>지원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8003540" cy="2359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6733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DI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조립기</a:t>
            </a:r>
            <a:r>
              <a:rPr sz="2700" spc="-5" dirty="0">
                <a:latin typeface="Verdana"/>
                <a:cs typeface="Verdana"/>
              </a:rPr>
              <a:t>(Assembler)</a:t>
            </a:r>
            <a:r>
              <a:rPr sz="2700" spc="-5" dirty="0">
                <a:latin typeface="굴림"/>
                <a:cs typeface="굴림"/>
              </a:rPr>
              <a:t>를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제공</a:t>
            </a:r>
          </a:p>
          <a:p>
            <a:pPr marL="755015" marR="5080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스프링</a:t>
            </a:r>
            <a:r>
              <a:rPr sz="2300" spc="-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통하여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객체간의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의존관계를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다</a:t>
            </a:r>
            <a:r>
              <a:rPr sz="2300" dirty="0">
                <a:latin typeface="Verdana"/>
                <a:cs typeface="Verdana"/>
              </a:rPr>
              <a:t>.</a:t>
            </a:r>
          </a:p>
          <a:p>
            <a:pPr marL="755015" marR="889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Verdana"/>
                <a:cs typeface="Verdana"/>
              </a:rPr>
              <a:t>Spring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가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제공하는</a:t>
            </a:r>
            <a:r>
              <a:rPr sz="2300" spc="30" dirty="0">
                <a:latin typeface="굴림"/>
                <a:cs typeface="굴림"/>
              </a:rPr>
              <a:t> </a:t>
            </a:r>
            <a:r>
              <a:rPr sz="2300" spc="5" dirty="0">
                <a:latin typeface="Verdana"/>
                <a:cs typeface="Verdana"/>
              </a:rPr>
              <a:t>api</a:t>
            </a:r>
            <a:r>
              <a:rPr sz="2300" spc="5" dirty="0">
                <a:latin typeface="굴림"/>
                <a:cs typeface="굴림"/>
              </a:rPr>
              <a:t>를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사 </a:t>
            </a:r>
            <a:r>
              <a:rPr sz="2300" spc="-75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용한다</a:t>
            </a:r>
            <a:r>
              <a:rPr sz="2300" dirty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AOP(Aspect-Oriented Programming)</a:t>
            </a:r>
            <a:r>
              <a:rPr kumimoji="0" lang="ko-KR" altLang="en-US" sz="33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지원</a:t>
            </a:r>
            <a:endParaRPr kumimoji="0" lang="ko-KR" alt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전반에 필요한 기능들을 모듈화 시키고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비즈니스 로직을 가지는 객체와 결합하는 방식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crosss-concern: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횡단 관심사로 번역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보안이나 로깅과 같이 시스템 여기저기서 필요한 공통적인 기능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횡단 관심사를 분리하고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결합하는 기능이 필요한데 스프링은 이러한 기능을 프레임워크에서 지원 </a:t>
            </a:r>
            <a:endParaRPr kumimoji="0" lang="en-US" altLang="ko-KR" sz="21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Spring AOP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Proxy</a:t>
            </a:r>
            <a:r>
              <a:rPr kumimoji="0" lang="ko-KR" altLang="en-US" sz="2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객체를 생성</a:t>
            </a:r>
            <a:endParaRPr kumimoji="0" lang="en-US" altLang="ko-KR" sz="2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87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37753" y="6599804"/>
            <a:ext cx="1727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5" dirty="0">
                <a:solidFill>
                  <a:srgbClr val="888888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3052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05" dirty="0"/>
              <a:t> </a:t>
            </a:r>
            <a:r>
              <a:rPr dirty="0"/>
              <a:t>설정파일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875270" cy="3402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</a:t>
            </a:r>
            <a:r>
              <a:rPr sz="2700" spc="-5" dirty="0">
                <a:latin typeface="굴림"/>
                <a:cs typeface="굴림"/>
              </a:rPr>
              <a:t>가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어떻게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일할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설정하는 </a:t>
            </a:r>
            <a:r>
              <a:rPr sz="2700" spc="-88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파일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ts val="2620"/>
              </a:lnSpc>
              <a:spcBef>
                <a:spcPts val="21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spc="5" dirty="0">
                <a:latin typeface="Verdana"/>
                <a:cs typeface="Verdana"/>
              </a:rPr>
              <a:t>Spring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container</a:t>
            </a:r>
            <a:r>
              <a:rPr sz="2300" dirty="0">
                <a:latin typeface="굴림"/>
                <a:cs typeface="굴림"/>
              </a:rPr>
              <a:t>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설정된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내용을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읽어</a:t>
            </a:r>
            <a:endParaRPr sz="2300">
              <a:latin typeface="굴림"/>
              <a:cs typeface="굴림"/>
            </a:endParaRPr>
          </a:p>
          <a:p>
            <a:pPr marL="755015">
              <a:lnSpc>
                <a:spcPts val="2620"/>
              </a:lnSpc>
            </a:pPr>
            <a:r>
              <a:rPr sz="2300" dirty="0">
                <a:latin typeface="Verdana"/>
                <a:cs typeface="Verdana"/>
              </a:rPr>
              <a:t>Application</a:t>
            </a:r>
            <a:r>
              <a:rPr sz="2300" dirty="0">
                <a:latin typeface="굴림"/>
                <a:cs typeface="굴림"/>
              </a:rPr>
              <a:t>에서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필요한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기능들을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제공한다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XML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기반으로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작성한다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20" dirty="0">
                <a:latin typeface="Verdana"/>
                <a:cs typeface="Verdana"/>
              </a:rPr>
              <a:t>Root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tag</a:t>
            </a:r>
            <a:r>
              <a:rPr sz="2700" spc="-5" dirty="0">
                <a:latin typeface="굴림"/>
                <a:cs typeface="굴림"/>
              </a:rPr>
              <a:t>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&lt;beans&gt;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이다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파일명은 상관없다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55244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굴림"/>
                <a:cs typeface="굴림"/>
              </a:rPr>
              <a:t>예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applicationContext.xml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4429087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5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dirty="0">
                <a:latin typeface="Verdana"/>
                <a:cs typeface="Verdana"/>
              </a:rPr>
              <a:t> 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>
              <a:latin typeface="Verdana"/>
              <a:cs typeface="Verdana"/>
            </a:endParaRPr>
          </a:p>
          <a:p>
            <a:pPr marL="1014094" marR="1384300" indent="-915035">
              <a:lnSpc>
                <a:spcPts val="1570"/>
              </a:lnSpc>
              <a:spcBef>
                <a:spcPts val="35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99695">
              <a:lnSpc>
                <a:spcPct val="100000"/>
              </a:lnSpc>
              <a:spcBef>
                <a:spcPts val="1175"/>
              </a:spcBef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717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5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설정파일</a:t>
            </a:r>
            <a:r>
              <a:rPr spc="-30" dirty="0"/>
              <a:t> </a:t>
            </a:r>
            <a:r>
              <a:rPr dirty="0"/>
              <a:t>설정(1/2)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49005"/>
            <a:ext cx="7068184" cy="26790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300" dirty="0">
                <a:latin typeface="굴림"/>
                <a:cs typeface="굴림"/>
              </a:rPr>
              <a:t>주입</a:t>
            </a:r>
            <a:r>
              <a:rPr sz="2300" spc="5" dirty="0">
                <a:latin typeface="굴림"/>
                <a:cs typeface="굴림"/>
              </a:rPr>
              <a:t> 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설정파일에</a:t>
            </a:r>
            <a:r>
              <a:rPr sz="2300" spc="1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스프링컨테이너가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관리할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Bean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</a:t>
            </a:r>
            <a:r>
              <a:rPr sz="1700" spc="-2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endParaRPr sz="17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name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</a:t>
            </a:r>
            <a:r>
              <a:rPr sz="1400" spc="-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설정</a:t>
            </a:r>
            <a:endParaRPr sz="14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100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id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 받을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곳에서 호출할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이름 설정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(‘/’</a:t>
            </a:r>
            <a:r>
              <a:rPr sz="1400" spc="49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값으로 못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가짐</a:t>
            </a:r>
            <a:r>
              <a:rPr sz="1400" dirty="0"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612900" lvl="3" indent="-229235">
              <a:lnSpc>
                <a:spcPct val="100000"/>
              </a:lnSpc>
              <a:spcBef>
                <a:spcPts val="1005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dirty="0">
                <a:latin typeface="Verdana"/>
                <a:cs typeface="Verdana"/>
              </a:rPr>
              <a:t>class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주입할 객체의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클래스</a:t>
            </a:r>
            <a:endParaRPr sz="14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1019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400" spc="-5" dirty="0">
                <a:latin typeface="Verdana"/>
                <a:cs typeface="Verdana"/>
              </a:rPr>
              <a:t>factory-method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객체를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생성해 주는</a:t>
            </a:r>
            <a:r>
              <a:rPr sz="1400" spc="15" dirty="0">
                <a:latin typeface="굴림"/>
                <a:cs typeface="굴림"/>
              </a:rPr>
              <a:t> </a:t>
            </a:r>
            <a:r>
              <a:rPr sz="1400" spc="-5" dirty="0">
                <a:latin typeface="Verdana"/>
                <a:cs typeface="Verdana"/>
              </a:rPr>
              <a:t>factory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메소드 호출</a:t>
            </a:r>
            <a:r>
              <a:rPr sz="1400" spc="1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시</a:t>
            </a:r>
            <a:endParaRPr sz="1400">
              <a:latin typeface="굴림"/>
              <a:cs typeface="굴림"/>
            </a:endParaRPr>
          </a:p>
          <a:p>
            <a:pPr marL="74930" algn="ctr">
              <a:lnSpc>
                <a:spcPct val="100000"/>
              </a:lnSpc>
              <a:spcBef>
                <a:spcPts val="445"/>
              </a:spcBef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»	</a:t>
            </a:r>
            <a:r>
              <a:rPr sz="1200" spc="5" dirty="0">
                <a:latin typeface="굴림"/>
                <a:cs typeface="굴림"/>
              </a:rPr>
              <a:t>주로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Singleton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패턴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구현 클래스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호출 시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7" y="3786136"/>
            <a:ext cx="828675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9695">
              <a:lnSpc>
                <a:spcPts val="1555"/>
              </a:lnSpc>
              <a:spcBef>
                <a:spcPts val="1360"/>
              </a:spcBef>
            </a:pPr>
            <a:r>
              <a:rPr sz="1300" spc="-5" dirty="0">
                <a:latin typeface="Verdana"/>
                <a:cs typeface="Verdana"/>
              </a:rPr>
              <a:t>&lt;?xml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version=</a:t>
            </a:r>
            <a:r>
              <a:rPr sz="1300" i="1" dirty="0">
                <a:latin typeface="Verdana"/>
                <a:cs typeface="Verdana"/>
              </a:rPr>
              <a:t>"1.0"</a:t>
            </a:r>
            <a:r>
              <a:rPr sz="1300" i="1" spc="-35" dirty="0">
                <a:latin typeface="Verdana"/>
                <a:cs typeface="Verdana"/>
              </a:rPr>
              <a:t> </a:t>
            </a:r>
            <a:r>
              <a:rPr sz="1300" i="1" spc="-5" dirty="0">
                <a:latin typeface="Verdana"/>
                <a:cs typeface="Verdana"/>
              </a:rPr>
              <a:t>encoding="UTF-8"?&gt;</a:t>
            </a:r>
            <a:endParaRPr sz="1300">
              <a:latin typeface="Verdana"/>
              <a:cs typeface="Verdana"/>
            </a:endParaRPr>
          </a:p>
          <a:p>
            <a:pPr marL="1014094" marR="1383030" indent="-915035">
              <a:lnSpc>
                <a:spcPts val="1570"/>
              </a:lnSpc>
              <a:spcBef>
                <a:spcPts val="40"/>
              </a:spcBef>
              <a:tabLst>
                <a:tab pos="1014094" algn="l"/>
              </a:tabLst>
            </a:pPr>
            <a:r>
              <a:rPr sz="1300" spc="-5" dirty="0">
                <a:latin typeface="Verdana"/>
                <a:cs typeface="Verdana"/>
              </a:rPr>
              <a:t>&lt;beans	xmlns=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r>
              <a:rPr sz="1300" i="1" spc="-5" dirty="0">
                <a:latin typeface="Verdana"/>
                <a:cs typeface="Verdana"/>
              </a:rPr>
              <a:t>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xmlns:xsi=</a:t>
            </a:r>
            <a:r>
              <a:rPr sz="1300" i="1" spc="-5" dirty="0">
                <a:latin typeface="Verdana"/>
                <a:cs typeface="Verdana"/>
                <a:hlinkClick r:id="rId3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3"/>
              </a:rPr>
              <a:t>tp://www.w3.org/2001/XMLSchema-instance" </a:t>
            </a:r>
            <a:r>
              <a:rPr sz="1300" i="1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xsi:schemaLocation=</a:t>
            </a:r>
            <a:r>
              <a:rPr sz="1300" i="1" spc="-5" dirty="0">
                <a:latin typeface="Verdana"/>
                <a:cs typeface="Verdana"/>
                <a:hlinkClick r:id="rId2"/>
              </a:rPr>
              <a:t>"h</a:t>
            </a:r>
            <a:r>
              <a:rPr sz="1300" i="1" spc="-5" dirty="0">
                <a:latin typeface="Verdana"/>
                <a:cs typeface="Verdana"/>
              </a:rPr>
              <a:t>t</a:t>
            </a:r>
            <a:r>
              <a:rPr sz="1300" i="1" spc="-5" dirty="0">
                <a:latin typeface="Verdana"/>
                <a:cs typeface="Verdana"/>
                <a:hlinkClick r:id="rId2"/>
              </a:rPr>
              <a:t>tp://www.springframework.org/schema/beans</a:t>
            </a:r>
            <a:endParaRPr sz="1300">
              <a:latin typeface="Verdana"/>
              <a:cs typeface="Verdana"/>
            </a:endParaRPr>
          </a:p>
          <a:p>
            <a:pPr marL="1096645">
              <a:lnSpc>
                <a:spcPts val="1490"/>
              </a:lnSpc>
            </a:pPr>
            <a:r>
              <a:rPr sz="1300" i="1" spc="-5" dirty="0">
                <a:latin typeface="Verdana"/>
                <a:cs typeface="Verdana"/>
                <a:hlinkClick r:id="rId4"/>
              </a:rPr>
              <a:t>http://www.springframework.org/schema/beans/spring-beans-2.5.xsd"&gt;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Verdana"/>
              <a:cs typeface="Verdana"/>
            </a:endParaRPr>
          </a:p>
          <a:p>
            <a:pPr marL="1014094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&lt;bean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id=“dao”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class=“spring.di.model.MemberDAO”/&gt;</a:t>
            </a:r>
            <a:endParaRPr sz="1300">
              <a:latin typeface="Verdana"/>
              <a:cs typeface="Verdana"/>
            </a:endParaRPr>
          </a:p>
          <a:p>
            <a:pPr marL="99695">
              <a:lnSpc>
                <a:spcPts val="1555"/>
              </a:lnSpc>
            </a:pPr>
            <a:r>
              <a:rPr sz="1300" spc="-5" dirty="0">
                <a:latin typeface="Verdana"/>
                <a:cs typeface="Verdana"/>
              </a:rPr>
              <a:t>&lt;/beans&gt;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1" y="512445"/>
            <a:ext cx="8458200" cy="923330"/>
          </a:xfrm>
        </p:spPr>
        <p:txBody>
          <a:bodyPr/>
          <a:lstStyle/>
          <a:p>
            <a:r>
              <a:rPr lang="en-US" altLang="ko-KR" sz="2400" dirty="0" smtClean="0">
                <a:latin typeface="+mn-ea"/>
                <a:ea typeface="+mn-ea"/>
              </a:rPr>
              <a:t>*** </a:t>
            </a:r>
            <a:r>
              <a:rPr lang="ko-KR" altLang="en-US" sz="2400" dirty="0" smtClean="0">
                <a:latin typeface="+mn-ea"/>
                <a:ea typeface="+mn-ea"/>
              </a:rPr>
              <a:t>주요 </a:t>
            </a:r>
            <a:r>
              <a:rPr lang="ko-KR" altLang="en-US" sz="2400" dirty="0">
                <a:latin typeface="+mn-ea"/>
                <a:ea typeface="+mn-ea"/>
              </a:rPr>
              <a:t>속성 </a:t>
            </a:r>
            <a:r>
              <a:rPr lang="en-US" altLang="ko-KR" sz="2400" dirty="0">
                <a:latin typeface="+mn-ea"/>
                <a:ea typeface="+mn-ea"/>
              </a:rPr>
              <a:t>Test</a:t>
            </a: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scope : scope="singleton" </a:t>
            </a:r>
            <a:r>
              <a:rPr lang="ko-KR" altLang="en-US" sz="1800" dirty="0" err="1">
                <a:solidFill>
                  <a:srgbClr val="FF0000"/>
                </a:solidFill>
                <a:latin typeface="+mj-ea"/>
              </a:rPr>
              <a:t>싱글톤</a:t>
            </a:r>
            <a:r>
              <a:rPr lang="ko-KR" altLang="en-US" sz="1800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+mj-ea"/>
              </a:rPr>
              <a:t>-&gt; TvUserSt.java</a:t>
            </a:r>
            <a:br>
              <a:rPr lang="en-US" altLang="ko-KR" sz="1800" dirty="0">
                <a:solidFill>
                  <a:srgbClr val="FF0000"/>
                </a:solidFill>
                <a:latin typeface="+mj-ea"/>
              </a:rPr>
            </a:br>
            <a:r>
              <a:rPr lang="en-US" altLang="ko-KR" sz="1800" dirty="0">
                <a:latin typeface="+mj-ea"/>
              </a:rPr>
              <a:t>=&gt;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lazy-</a:t>
            </a:r>
            <a:r>
              <a:rPr lang="en-US" altLang="ko-KR" sz="1800" dirty="0" err="1">
                <a:solidFill>
                  <a:srgbClr val="0000FF"/>
                </a:solidFill>
                <a:latin typeface="+mj-ea"/>
              </a:rPr>
              <a:t>init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: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사용시점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(User 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 </a:t>
            </a:r>
            <a:r>
              <a:rPr lang="ko-KR" altLang="en-US" sz="1800" dirty="0" err="1">
                <a:solidFill>
                  <a:srgbClr val="0000FF"/>
                </a:solidFill>
                <a:latin typeface="+mj-ea"/>
              </a:rPr>
              <a:t>요청시점</a:t>
            </a:r>
            <a:r>
              <a:rPr lang="en-US" altLang="ko-KR" sz="1800" dirty="0">
                <a:solidFill>
                  <a:srgbClr val="0000FF"/>
                </a:solidFill>
                <a:latin typeface="+mj-ea"/>
              </a:rPr>
              <a:t>)</a:t>
            </a:r>
            <a:r>
              <a:rPr lang="ko-KR" altLang="en-US" sz="1800" dirty="0">
                <a:solidFill>
                  <a:srgbClr val="0000FF"/>
                </a:solidFill>
                <a:latin typeface="+mj-ea"/>
              </a:rPr>
              <a:t>에 생성</a:t>
            </a:r>
            <a:endParaRPr lang="ko-KR" altLang="en-US" sz="1800" dirty="0">
              <a:latin typeface="+mj-ea"/>
            </a:endParaRPr>
          </a:p>
        </p:txBody>
      </p:sp>
      <p:grpSp>
        <p:nvGrpSpPr>
          <p:cNvPr id="12" name="그룹 2"/>
          <p:cNvGrpSpPr>
            <a:grpSpLocks/>
          </p:cNvGrpSpPr>
          <p:nvPr/>
        </p:nvGrpSpPr>
        <p:grpSpPr bwMode="auto">
          <a:xfrm>
            <a:off x="990600" y="1905000"/>
            <a:ext cx="6324600" cy="4495801"/>
            <a:chOff x="47030" y="1606463"/>
            <a:chExt cx="6728631" cy="435851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07" t="28778" r="22035" b="14902"/>
            <a:stretch>
              <a:fillRect/>
            </a:stretch>
          </p:blipFill>
          <p:spPr bwMode="auto">
            <a:xfrm>
              <a:off x="47030" y="1928794"/>
              <a:ext cx="6728631" cy="4000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1124" y="1606463"/>
              <a:ext cx="6533919" cy="278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200" dirty="0">
                  <a:latin typeface="+mn-ea"/>
                  <a:ea typeface="+mn-ea"/>
                </a:rPr>
                <a:t>속성                                                 설명</a:t>
              </a:r>
            </a:p>
          </p:txBody>
        </p:sp>
        <p:grpSp>
          <p:nvGrpSpPr>
            <p:cNvPr id="15" name="그룹 12"/>
            <p:cNvGrpSpPr>
              <a:grpSpLocks/>
            </p:cNvGrpSpPr>
            <p:nvPr/>
          </p:nvGrpSpPr>
          <p:grpSpPr bwMode="auto">
            <a:xfrm>
              <a:off x="47030" y="1606463"/>
              <a:ext cx="6710261" cy="4358516"/>
              <a:chOff x="47030" y="1606463"/>
              <a:chExt cx="6710261" cy="4358516"/>
            </a:xfrm>
          </p:grpSpPr>
          <p:grpSp>
            <p:nvGrpSpPr>
              <p:cNvPr id="16" name="그룹 7"/>
              <p:cNvGrpSpPr>
                <a:grpSpLocks/>
              </p:cNvGrpSpPr>
              <p:nvPr/>
            </p:nvGrpSpPr>
            <p:grpSpPr bwMode="auto">
              <a:xfrm>
                <a:off x="47030" y="1606463"/>
                <a:ext cx="6710261" cy="4358516"/>
                <a:chOff x="47030" y="1643039"/>
                <a:chExt cx="6710261" cy="4358516"/>
              </a:xfrm>
            </p:grpSpPr>
            <p:sp>
              <p:nvSpPr>
                <p:cNvPr id="18" name="직사각형 5"/>
                <p:cNvSpPr/>
                <p:nvPr/>
              </p:nvSpPr>
              <p:spPr>
                <a:xfrm>
                  <a:off x="47030" y="1643039"/>
                  <a:ext cx="6710261" cy="285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  <p:sp>
              <p:nvSpPr>
                <p:cNvPr id="19" name="직사각형 6"/>
                <p:cNvSpPr/>
                <p:nvPr/>
              </p:nvSpPr>
              <p:spPr>
                <a:xfrm>
                  <a:off x="47030" y="1643039"/>
                  <a:ext cx="6710260" cy="435851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7" name="직선 연결선 16"/>
              <p:cNvCxnSpPr/>
              <p:nvPr/>
            </p:nvCxnSpPr>
            <p:spPr>
              <a:xfrm rot="5400000">
                <a:off x="-392688" y="3785699"/>
                <a:ext cx="4356721" cy="1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786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79984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Bean객체</a:t>
            </a:r>
            <a:r>
              <a:rPr spc="-30" dirty="0"/>
              <a:t> </a:t>
            </a:r>
            <a:r>
              <a:rPr dirty="0"/>
              <a:t>주입</a:t>
            </a:r>
            <a:r>
              <a:rPr spc="-10" dirty="0"/>
              <a:t> </a:t>
            </a:r>
            <a:r>
              <a:rPr dirty="0"/>
              <a:t>받기</a:t>
            </a:r>
            <a:r>
              <a:rPr spc="-15" dirty="0"/>
              <a:t> </a:t>
            </a:r>
            <a:r>
              <a:rPr dirty="0"/>
              <a:t>– 설정</a:t>
            </a:r>
            <a:r>
              <a:rPr spc="-15" dirty="0"/>
              <a:t> </a:t>
            </a:r>
            <a:r>
              <a:rPr spc="-5" dirty="0"/>
              <a:t>Bean</a:t>
            </a:r>
            <a:r>
              <a:rPr spc="-10" dirty="0"/>
              <a:t> </a:t>
            </a:r>
            <a:r>
              <a:rPr dirty="0"/>
              <a:t>사용(2/2)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41945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설정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파일에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설정한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내용을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바탕으로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endParaRPr sz="2700">
              <a:latin typeface="Verdana"/>
              <a:cs typeface="Verdana"/>
            </a:endParaRPr>
          </a:p>
          <a:p>
            <a:pPr marL="355600">
              <a:lnSpc>
                <a:spcPts val="3115"/>
              </a:lnSpc>
            </a:pPr>
            <a:r>
              <a:rPr sz="2700" dirty="0">
                <a:latin typeface="굴림"/>
                <a:cs typeface="굴림"/>
              </a:rPr>
              <a:t>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객체를</a:t>
            </a:r>
            <a:r>
              <a:rPr sz="2700" spc="1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주입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받는다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  <a:tab pos="4086860" algn="l"/>
              </a:tabLst>
            </a:pPr>
            <a:r>
              <a:rPr sz="2300" dirty="0">
                <a:latin typeface="굴림"/>
                <a:cs typeface="굴림"/>
              </a:rPr>
              <a:t>설정파일이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어디</a:t>
            </a:r>
            <a:r>
              <a:rPr sz="2300" spc="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있는지	설정</a:t>
            </a:r>
            <a:endParaRPr sz="23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만들어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주는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(Assembler)</a:t>
            </a:r>
            <a:r>
              <a:rPr sz="2300" spc="-35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객체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생성</a:t>
            </a:r>
            <a:endParaRPr sz="2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162" y="3000375"/>
            <a:ext cx="8429625" cy="2571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public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static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void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main(String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[]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args){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스프링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컨테이너</a:t>
            </a:r>
            <a:r>
              <a:rPr sz="1200" spc="-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생성</a:t>
            </a:r>
            <a:endParaRPr sz="1200">
              <a:latin typeface="굴림"/>
              <a:cs typeface="굴림"/>
            </a:endParaRPr>
          </a:p>
          <a:p>
            <a:pPr marL="422909">
              <a:lnSpc>
                <a:spcPts val="1795"/>
              </a:lnSpc>
            </a:pPr>
            <a:r>
              <a:rPr sz="1500" spc="-5" dirty="0">
                <a:latin typeface="Verdana"/>
                <a:cs typeface="Verdana"/>
              </a:rPr>
              <a:t>ApplicationContext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ctx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=</a:t>
            </a:r>
            <a:endParaRPr sz="1500">
              <a:latin typeface="Verdana"/>
              <a:cs typeface="Verdana"/>
            </a:endParaRPr>
          </a:p>
          <a:p>
            <a:pPr marL="22225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new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ClassPathXmlApplicationContext("applicationContext.xml");</a:t>
            </a:r>
            <a:endParaRPr sz="1500">
              <a:latin typeface="Verdana"/>
              <a:cs typeface="Verdana"/>
            </a:endParaRPr>
          </a:p>
          <a:p>
            <a:pPr marL="414020">
              <a:lnSpc>
                <a:spcPts val="1435"/>
              </a:lnSpc>
              <a:spcBef>
                <a:spcPts val="15"/>
              </a:spcBef>
            </a:pPr>
            <a:r>
              <a:rPr sz="1200" dirty="0">
                <a:latin typeface="Verdana"/>
                <a:cs typeface="Verdana"/>
              </a:rPr>
              <a:t>//</a:t>
            </a:r>
            <a:r>
              <a:rPr sz="1200" dirty="0">
                <a:latin typeface="굴림"/>
                <a:cs typeface="굴림"/>
              </a:rPr>
              <a:t>설정파일에</a:t>
            </a:r>
            <a:r>
              <a:rPr sz="1200" spc="5" dirty="0">
                <a:latin typeface="굴림"/>
                <a:cs typeface="굴림"/>
              </a:rPr>
              <a:t> 설정한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&lt;bean&gt;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5" dirty="0">
                <a:latin typeface="굴림"/>
                <a:cs typeface="굴림"/>
              </a:rPr>
              <a:t>태그의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-5" dirty="0">
                <a:latin typeface="Verdana"/>
                <a:cs typeface="Verdana"/>
              </a:rPr>
              <a:t>id/name</a:t>
            </a:r>
            <a:r>
              <a:rPr sz="1200" spc="-5" dirty="0">
                <a:latin typeface="굴림"/>
                <a:cs typeface="굴림"/>
              </a:rPr>
              <a:t>을</a:t>
            </a:r>
            <a:r>
              <a:rPr sz="1200" spc="30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통해</a:t>
            </a:r>
            <a:r>
              <a:rPr sz="1200" spc="-15" dirty="0">
                <a:latin typeface="굴림"/>
                <a:cs typeface="굴림"/>
              </a:rPr>
              <a:t> </a:t>
            </a:r>
            <a:r>
              <a:rPr sz="1200" spc="5" dirty="0">
                <a:latin typeface="굴림"/>
                <a:cs typeface="굴림"/>
              </a:rPr>
              <a:t>객체를</a:t>
            </a:r>
            <a:r>
              <a:rPr sz="1200" spc="10" dirty="0">
                <a:latin typeface="굴림"/>
                <a:cs typeface="굴림"/>
              </a:rPr>
              <a:t> </a:t>
            </a:r>
            <a:r>
              <a:rPr sz="1200" dirty="0">
                <a:latin typeface="굴림"/>
                <a:cs typeface="굴림"/>
              </a:rPr>
              <a:t>받아온다</a:t>
            </a:r>
            <a:r>
              <a:rPr sz="1200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  <a:p>
            <a:pPr marL="422909">
              <a:lnSpc>
                <a:spcPts val="1795"/>
              </a:lnSpc>
              <a:tabLst>
                <a:tab pos="2169795" algn="l"/>
              </a:tabLst>
            </a:pPr>
            <a:r>
              <a:rPr sz="1500" spc="-10" dirty="0">
                <a:latin typeface="Verdana"/>
                <a:cs typeface="Verdana"/>
              </a:rPr>
              <a:t>MemberDAO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dao	=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(MemberDAO)ctx.getBean("dao");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}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4262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70" dirty="0"/>
              <a:t> </a:t>
            </a:r>
            <a:r>
              <a:rPr spc="-5" dirty="0"/>
              <a:t>Container</a:t>
            </a:r>
            <a:r>
              <a:rPr spc="10" dirty="0"/>
              <a:t> </a:t>
            </a:r>
            <a:r>
              <a:rPr dirty="0"/>
              <a:t>객체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23139"/>
            <a:ext cx="7813040" cy="93789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Spring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Container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관리하는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-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20" dirty="0">
                <a:latin typeface="Arial"/>
                <a:cs typeface="Arial"/>
              </a:rPr>
              <a:t> </a:t>
            </a:r>
            <a:r>
              <a:rPr sz="2300" dirty="0">
                <a:latin typeface="굴림"/>
                <a:cs typeface="굴림"/>
              </a:rPr>
              <a:t>다음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아래의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interface</a:t>
            </a:r>
            <a:r>
              <a:rPr sz="2300" dirty="0">
                <a:latin typeface="굴림"/>
                <a:cs typeface="굴림"/>
              </a:rPr>
              <a:t>들을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구현한다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974" y="2071700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52145">
              <a:lnSpc>
                <a:spcPts val="1555"/>
              </a:lnSpc>
              <a:spcBef>
                <a:spcPts val="36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579120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BeanFactory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974" y="3502609"/>
            <a:ext cx="2571750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65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2155"/>
              </a:lnSpc>
            </a:pPr>
            <a:r>
              <a:rPr sz="1800" spc="-5" dirty="0">
                <a:latin typeface="Verdana"/>
                <a:cs typeface="Verdana"/>
              </a:rPr>
              <a:t>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600" y="4714824"/>
            <a:ext cx="2929255" cy="569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370"/>
              </a:spcBef>
            </a:pPr>
            <a:r>
              <a:rPr sz="1300" spc="-5" dirty="0">
                <a:latin typeface="Verdana"/>
                <a:cs typeface="Verdana"/>
              </a:rPr>
              <a:t>&lt;&lt;interface&gt;&gt;</a:t>
            </a:r>
            <a:endParaRPr sz="1300">
              <a:latin typeface="Verdana"/>
              <a:cs typeface="Verdana"/>
            </a:endParaRPr>
          </a:p>
          <a:p>
            <a:pPr marL="1270" algn="ctr">
              <a:lnSpc>
                <a:spcPts val="2155"/>
              </a:lnSpc>
            </a:pPr>
            <a:r>
              <a:rPr sz="1800" spc="-10" dirty="0">
                <a:latin typeface="Verdana"/>
                <a:cs typeface="Verdana"/>
              </a:rPr>
              <a:t>WebApplicationContext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133" y="2034158"/>
            <a:ext cx="430149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객체를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관리하고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각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빈</a:t>
            </a:r>
            <a:r>
              <a:rPr sz="1500" spc="2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객체간의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의존관계를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설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정해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주는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기능을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가장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단순한</a:t>
            </a:r>
            <a:r>
              <a:rPr sz="1500" spc="6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컨테이너 </a:t>
            </a:r>
            <a:r>
              <a:rPr sz="1500" spc="-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spc="-10" dirty="0">
                <a:latin typeface="Verdana"/>
                <a:cs typeface="Verdana"/>
              </a:rPr>
              <a:t>XmlBeanFactory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4750" y="2356357"/>
            <a:ext cx="571500" cy="36830"/>
          </a:xfrm>
          <a:custGeom>
            <a:avLst/>
            <a:gdLst/>
            <a:ahLst/>
            <a:cxnLst/>
            <a:rect l="l" t="t" r="r" b="b"/>
            <a:pathLst>
              <a:path w="571500" h="36830">
                <a:moveTo>
                  <a:pt x="0" y="0"/>
                </a:moveTo>
                <a:lnTo>
                  <a:pt x="571500" y="363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7634" y="3105911"/>
            <a:ext cx="400685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Verdana"/>
                <a:cs typeface="Verdana"/>
              </a:rPr>
              <a:t>BeanFactory</a:t>
            </a:r>
            <a:r>
              <a:rPr sz="1500" spc="-15" dirty="0">
                <a:latin typeface="굴림"/>
                <a:cs typeface="굴림"/>
              </a:rPr>
              <a:t>기능에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다양한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추가기능을</a:t>
            </a:r>
            <a:r>
              <a:rPr sz="1500" spc="5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제공</a:t>
            </a:r>
            <a:r>
              <a:rPr sz="1500" spc="-5" dirty="0">
                <a:latin typeface="Verdana"/>
                <a:cs typeface="Verdana"/>
              </a:rPr>
              <a:t>.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추가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기능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AOP,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메시지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굴림"/>
                <a:cs typeface="굴림"/>
              </a:rPr>
              <a:t>지원</a:t>
            </a:r>
            <a:r>
              <a:rPr sz="1500" spc="-5" dirty="0">
                <a:latin typeface="Verdana"/>
                <a:cs typeface="Verdana"/>
              </a:rPr>
              <a:t>,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국제화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지원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등 </a:t>
            </a:r>
            <a:r>
              <a:rPr sz="1500" spc="-484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0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ClassPathXmlApplicationContext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7634" y="4805553"/>
            <a:ext cx="3881120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4154">
              <a:lnSpc>
                <a:spcPct val="100000"/>
              </a:lnSpc>
              <a:spcBef>
                <a:spcPts val="90"/>
              </a:spcBef>
            </a:pP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용 </a:t>
            </a:r>
            <a:r>
              <a:rPr sz="1500" spc="-5" dirty="0">
                <a:latin typeface="Verdana"/>
                <a:cs typeface="Verdana"/>
              </a:rPr>
              <a:t>ApplicationContext.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Web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</a:t>
            </a:r>
            <a:r>
              <a:rPr sz="1500" dirty="0">
                <a:latin typeface="굴림"/>
                <a:cs typeface="굴림"/>
              </a:rPr>
              <a:t>당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하나씩</a:t>
            </a:r>
            <a:r>
              <a:rPr sz="1500" spc="11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생성된다</a:t>
            </a:r>
            <a:r>
              <a:rPr sz="1500" spc="-10" dirty="0">
                <a:latin typeface="Verdana"/>
                <a:cs typeface="Verdana"/>
              </a:rPr>
              <a:t>. 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10" dirty="0">
                <a:latin typeface="굴림"/>
                <a:cs typeface="굴림"/>
              </a:rPr>
              <a:t>주요</a:t>
            </a:r>
            <a:r>
              <a:rPr sz="1500" spc="15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구현</a:t>
            </a:r>
            <a:r>
              <a:rPr sz="1500" spc="40" dirty="0">
                <a:latin typeface="굴림"/>
                <a:cs typeface="굴림"/>
              </a:rPr>
              <a:t> </a:t>
            </a:r>
            <a:r>
              <a:rPr sz="1500" spc="-10" dirty="0">
                <a:latin typeface="굴림"/>
                <a:cs typeface="굴림"/>
              </a:rPr>
              <a:t>클래스</a:t>
            </a:r>
            <a:r>
              <a:rPr sz="1500" spc="35" dirty="0">
                <a:latin typeface="굴림"/>
                <a:cs typeface="굴림"/>
              </a:rPr>
              <a:t> 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XmlWebApplicationContext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Verdana"/>
                <a:cs typeface="Verdana"/>
              </a:rPr>
              <a:t>AnnotationConfigWebApplicationContext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4750" y="3753230"/>
            <a:ext cx="571500" cy="33020"/>
          </a:xfrm>
          <a:custGeom>
            <a:avLst/>
            <a:gdLst/>
            <a:ahLst/>
            <a:cxnLst/>
            <a:rect l="l" t="t" r="r" b="b"/>
            <a:pathLst>
              <a:path w="571500" h="33020">
                <a:moveTo>
                  <a:pt x="0" y="3302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7625" y="4998465"/>
            <a:ext cx="500380" cy="395605"/>
          </a:xfrm>
          <a:custGeom>
            <a:avLst/>
            <a:gdLst/>
            <a:ahLst/>
            <a:cxnLst/>
            <a:rect l="l" t="t" r="r" b="b"/>
            <a:pathLst>
              <a:path w="500379" h="395604">
                <a:moveTo>
                  <a:pt x="0" y="0"/>
                </a:moveTo>
                <a:lnTo>
                  <a:pt x="499999" y="39560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255011" y="2624201"/>
            <a:ext cx="169545" cy="876935"/>
            <a:chOff x="2255011" y="2624201"/>
            <a:chExt cx="169545" cy="8769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011" y="2624201"/>
              <a:ext cx="169418" cy="1694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39720" y="2780919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89">
                  <a:moveTo>
                    <a:pt x="0" y="0"/>
                  </a:moveTo>
                  <a:lnTo>
                    <a:pt x="0" y="720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55011" y="4064380"/>
            <a:ext cx="169545" cy="732790"/>
            <a:chOff x="2255011" y="4064380"/>
            <a:chExt cx="169545" cy="732790"/>
          </a:xfrm>
        </p:grpSpPr>
        <p:sp>
          <p:nvSpPr>
            <p:cNvPr id="17" name="object 17"/>
            <p:cNvSpPr/>
            <p:nvPr/>
          </p:nvSpPr>
          <p:spPr>
            <a:xfrm>
              <a:off x="2267711" y="4077080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18"/>
                  </a:moveTo>
                  <a:lnTo>
                    <a:pt x="72008" y="0"/>
                  </a:lnTo>
                  <a:lnTo>
                    <a:pt x="144018" y="144018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39720" y="422109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607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7365" y="1028968"/>
            <a:ext cx="8170545" cy="4932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dirty="0">
                <a:latin typeface="굴림"/>
                <a:cs typeface="굴림"/>
              </a:rPr>
              <a:t>객체 또는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값을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생성자를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통해</a:t>
            </a:r>
            <a:r>
              <a:rPr sz="2500" spc="4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주입</a:t>
            </a:r>
            <a:r>
              <a:rPr sz="2500" spc="20" dirty="0">
                <a:latin typeface="굴림"/>
                <a:cs typeface="굴림"/>
              </a:rPr>
              <a:t> </a:t>
            </a:r>
            <a:r>
              <a:rPr sz="2500" dirty="0">
                <a:latin typeface="굴림"/>
                <a:cs typeface="굴림"/>
              </a:rPr>
              <a:t>받는다</a:t>
            </a:r>
            <a:r>
              <a:rPr sz="2500" dirty="0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  <a:tab pos="3817620" algn="l"/>
              </a:tabLst>
            </a:pPr>
            <a:r>
              <a:rPr sz="2500" spc="-10" dirty="0">
                <a:latin typeface="Verdana"/>
                <a:cs typeface="Verdana"/>
              </a:rPr>
              <a:t>&lt;constructor-arg&gt;</a:t>
            </a:r>
            <a:r>
              <a:rPr sz="2500" spc="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:	</a:t>
            </a:r>
            <a:r>
              <a:rPr sz="2500" dirty="0">
                <a:latin typeface="굴림"/>
                <a:cs typeface="굴림"/>
              </a:rPr>
              <a:t>하나의</a:t>
            </a:r>
            <a:r>
              <a:rPr sz="2500" spc="15" dirty="0">
                <a:latin typeface="굴림"/>
                <a:cs typeface="굴림"/>
              </a:rPr>
              <a:t> </a:t>
            </a:r>
            <a:r>
              <a:rPr sz="2500" dirty="0">
                <a:latin typeface="Verdana"/>
                <a:cs typeface="Verdana"/>
              </a:rPr>
              <a:t>argument</a:t>
            </a:r>
            <a:r>
              <a:rPr sz="2500" spc="-30" dirty="0">
                <a:latin typeface="Verdana"/>
                <a:cs typeface="Verdana"/>
              </a:rPr>
              <a:t> </a:t>
            </a:r>
            <a:r>
              <a:rPr sz="2500" dirty="0">
                <a:latin typeface="굴림"/>
                <a:cs typeface="굴림"/>
              </a:rPr>
              <a:t>지정</a:t>
            </a:r>
            <a:endParaRPr sz="2500">
              <a:latin typeface="굴림"/>
              <a:cs typeface="굴림"/>
            </a:endParaRPr>
          </a:p>
          <a:p>
            <a:pPr marL="755650" lvl="1" indent="-286385">
              <a:lnSpc>
                <a:spcPts val="2395"/>
              </a:lnSpc>
              <a:spcBef>
                <a:spcPts val="24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Verdana"/>
                <a:cs typeface="Verdana"/>
              </a:rPr>
              <a:t>&lt;bean&gt;</a:t>
            </a:r>
            <a:r>
              <a:rPr sz="2100" spc="5" dirty="0">
                <a:latin typeface="굴림"/>
                <a:cs typeface="굴림"/>
              </a:rPr>
              <a:t>의</a:t>
            </a:r>
            <a:r>
              <a:rPr sz="2100" spc="-4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하위태그로</a:t>
            </a:r>
            <a:r>
              <a:rPr sz="2100" spc="-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설정한 </a:t>
            </a:r>
            <a:r>
              <a:rPr sz="2100" spc="5" dirty="0">
                <a:latin typeface="Verdana"/>
                <a:cs typeface="Verdana"/>
              </a:rPr>
              <a:t>bean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객체</a:t>
            </a:r>
            <a:r>
              <a:rPr sz="2100" spc="3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또는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값을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생성자</a:t>
            </a:r>
            <a:endParaRPr sz="2100">
              <a:latin typeface="굴림"/>
              <a:cs typeface="굴림"/>
            </a:endParaRPr>
          </a:p>
          <a:p>
            <a:pPr marL="755650">
              <a:lnSpc>
                <a:spcPts val="2395"/>
              </a:lnSpc>
            </a:pPr>
            <a:r>
              <a:rPr sz="2100" spc="5" dirty="0">
                <a:latin typeface="굴림"/>
                <a:cs typeface="굴림"/>
              </a:rPr>
              <a:t>를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통해</a:t>
            </a:r>
            <a:r>
              <a:rPr sz="2100" spc="-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주입하도록</a:t>
            </a:r>
            <a:r>
              <a:rPr sz="2100" spc="-2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>
              <a:latin typeface="굴림"/>
              <a:cs typeface="굴림"/>
            </a:endParaRPr>
          </a:p>
          <a:p>
            <a:pPr marL="755650" marR="406400" lvl="1" indent="-755650">
              <a:lnSpc>
                <a:spcPts val="2270"/>
              </a:lnSpc>
              <a:spcBef>
                <a:spcPts val="53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설정 방법 </a:t>
            </a:r>
            <a:r>
              <a:rPr sz="2100" dirty="0">
                <a:latin typeface="Verdana"/>
                <a:cs typeface="Verdana"/>
              </a:rPr>
              <a:t>: </a:t>
            </a:r>
            <a:r>
              <a:rPr sz="2100" spc="-5" dirty="0">
                <a:latin typeface="Verdana"/>
                <a:cs typeface="Verdana"/>
              </a:rPr>
              <a:t>&lt;ref&gt;,&lt;value&gt;</a:t>
            </a:r>
            <a:r>
              <a:rPr sz="2100" spc="-5" dirty="0">
                <a:latin typeface="굴림"/>
                <a:cs typeface="굴림"/>
              </a:rPr>
              <a:t>와 </a:t>
            </a:r>
            <a:r>
              <a:rPr sz="2100" spc="5" dirty="0">
                <a:latin typeface="굴림"/>
                <a:cs typeface="굴림"/>
              </a:rPr>
              <a:t>같은 하위태그를 이용하여 </a:t>
            </a:r>
            <a:r>
              <a:rPr sz="2100" spc="-685" dirty="0">
                <a:latin typeface="굴림"/>
                <a:cs typeface="굴림"/>
              </a:rPr>
              <a:t> </a:t>
            </a:r>
            <a:r>
              <a:rPr sz="2100" dirty="0">
                <a:latin typeface="굴림"/>
                <a:cs typeface="굴림"/>
              </a:rPr>
              <a:t>설정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5" dirty="0">
                <a:latin typeface="굴림"/>
                <a:cs typeface="굴림"/>
              </a:rPr>
              <a:t>속성을</a:t>
            </a:r>
            <a:r>
              <a:rPr sz="2100" spc="1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설정</a:t>
            </a:r>
            <a:endParaRPr sz="2100">
              <a:latin typeface="굴림"/>
              <a:cs typeface="굴림"/>
            </a:endParaRPr>
          </a:p>
          <a:p>
            <a:pPr marL="755650" lvl="1" indent="-286385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하위태그</a:t>
            </a:r>
            <a:r>
              <a:rPr sz="2100" spc="-5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&lt;ref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bean=“bean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name”/&gt;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20" dirty="0">
                <a:latin typeface="Verdana"/>
                <a:cs typeface="Verdana"/>
              </a:rPr>
              <a:t> </a:t>
            </a:r>
            <a:r>
              <a:rPr sz="1900" spc="10" dirty="0">
                <a:latin typeface="굴림"/>
                <a:cs typeface="굴림"/>
              </a:rPr>
              <a:t>객체를</a:t>
            </a:r>
            <a:r>
              <a:rPr sz="1900" spc="-2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주입</a:t>
            </a:r>
            <a:r>
              <a:rPr sz="1900" dirty="0">
                <a:latin typeface="굴림"/>
                <a:cs typeface="굴림"/>
              </a:rPr>
              <a:t> </a:t>
            </a:r>
            <a:r>
              <a:rPr sz="1900" spc="10" dirty="0">
                <a:latin typeface="굴림"/>
                <a:cs typeface="굴림"/>
              </a:rPr>
              <a:t>시</a:t>
            </a:r>
            <a:endParaRPr sz="19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Verdana"/>
                <a:cs typeface="Verdana"/>
              </a:rPr>
              <a:t>&lt;value&gt;</a:t>
            </a:r>
            <a:r>
              <a:rPr sz="1900" spc="-5" dirty="0">
                <a:latin typeface="굴림"/>
                <a:cs typeface="굴림"/>
              </a:rPr>
              <a:t>값</a:t>
            </a:r>
            <a:r>
              <a:rPr sz="1900" spc="-5" dirty="0">
                <a:latin typeface="Verdana"/>
                <a:cs typeface="Verdana"/>
              </a:rPr>
              <a:t>&lt;/value&gt;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-</a:t>
            </a:r>
            <a:r>
              <a:rPr sz="1900" spc="-5" dirty="0">
                <a:latin typeface="Verdana"/>
                <a:cs typeface="Verdana"/>
              </a:rPr>
              <a:t> </a:t>
            </a:r>
            <a:r>
              <a:rPr sz="1900" dirty="0">
                <a:latin typeface="굴림"/>
                <a:cs typeface="굴림"/>
              </a:rPr>
              <a:t>문자</a:t>
            </a:r>
            <a:r>
              <a:rPr sz="1900" dirty="0">
                <a:latin typeface="Verdana"/>
                <a:cs typeface="Verdana"/>
              </a:rPr>
              <a:t>(String),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5" dirty="0">
                <a:latin typeface="Verdana"/>
                <a:cs typeface="Verdana"/>
              </a:rPr>
              <a:t>Primitive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data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주입</a:t>
            </a:r>
            <a:r>
              <a:rPr sz="1900" spc="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시</a:t>
            </a:r>
            <a:endParaRPr sz="1900">
              <a:latin typeface="굴림"/>
              <a:cs typeface="굴림"/>
            </a:endParaRPr>
          </a:p>
          <a:p>
            <a:pPr marL="1613535" marR="5080" indent="-228600">
              <a:lnSpc>
                <a:spcPct val="139700"/>
              </a:lnSpc>
              <a:spcBef>
                <a:spcPts val="5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type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속성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1</a:t>
            </a:r>
            <a:r>
              <a:rPr sz="1600" dirty="0">
                <a:latin typeface="굴림"/>
                <a:cs typeface="굴림"/>
              </a:rPr>
              <a:t>차로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String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5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처리한다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값의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명시해야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는 경우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사용</a:t>
            </a:r>
            <a:r>
              <a:rPr sz="1600" spc="-5" dirty="0">
                <a:latin typeface="Verdana"/>
                <a:cs typeface="Verdana"/>
              </a:rPr>
              <a:t>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&lt;value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type=“int”&gt;10&lt;/value&gt;</a:t>
            </a:r>
            <a:endParaRPr sz="160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00" spc="5" dirty="0">
                <a:latin typeface="굴림"/>
                <a:cs typeface="굴림"/>
              </a:rPr>
              <a:t>속성</a:t>
            </a:r>
            <a:r>
              <a:rPr sz="2100" spc="-5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</a:t>
            </a:r>
            <a:endParaRPr sz="21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ref=“bean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5" dirty="0">
                <a:latin typeface="굴림"/>
                <a:cs typeface="굴림"/>
              </a:rPr>
              <a:t>이름</a:t>
            </a:r>
            <a:r>
              <a:rPr sz="1900" spc="5" dirty="0">
                <a:latin typeface="Verdana"/>
                <a:cs typeface="Verdana"/>
              </a:rPr>
              <a:t>”</a:t>
            </a:r>
            <a:endParaRPr sz="19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Verdana"/>
                <a:cs typeface="Verdana"/>
              </a:rPr>
              <a:t>value=“</a:t>
            </a:r>
            <a:r>
              <a:rPr sz="1900" dirty="0">
                <a:latin typeface="굴림"/>
                <a:cs typeface="굴림"/>
              </a:rPr>
              <a:t>값</a:t>
            </a:r>
            <a:r>
              <a:rPr sz="1900" dirty="0">
                <a:latin typeface="Verdana"/>
                <a:cs typeface="Verdana"/>
              </a:rPr>
              <a:t>”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이용(1/4)</a:t>
            </a:r>
            <a:endParaRPr sz="2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4" y="4000449"/>
            <a:ext cx="8001000" cy="17862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5124" y="3708400"/>
            <a:ext cx="2870200" cy="298450"/>
            <a:chOff x="565124" y="3708400"/>
            <a:chExt cx="2870200" cy="298450"/>
          </a:xfrm>
        </p:grpSpPr>
        <p:sp>
          <p:nvSpPr>
            <p:cNvPr id="4" name="object 4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3714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7824" y="3739515"/>
            <a:ext cx="2844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Verdana"/>
                <a:cs typeface="Verdana"/>
              </a:rPr>
              <a:t>1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이용(2/4)</a:t>
            </a:r>
            <a:endParaRPr sz="2900"/>
          </a:p>
        </p:txBody>
      </p:sp>
      <p:sp>
        <p:nvSpPr>
          <p:cNvPr id="8" name="object 8"/>
          <p:cNvSpPr txBox="1"/>
          <p:nvPr/>
        </p:nvSpPr>
        <p:spPr>
          <a:xfrm>
            <a:off x="571474" y="1428622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Verdana"/>
                <a:cs typeface="Verdana"/>
              </a:rPr>
              <a:t>package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to;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10" dirty="0">
                <a:latin typeface="Verdana"/>
                <a:cs typeface="Verdana"/>
              </a:rPr>
              <a:t>PersonTO{ </a:t>
            </a:r>
            <a:r>
              <a:rPr sz="1200" spc="-5" dirty="0">
                <a:latin typeface="Verdana"/>
                <a:cs typeface="Verdana"/>
              </a:rPr>
              <a:t> 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String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name, </a:t>
            </a:r>
            <a:r>
              <a:rPr sz="1200" spc="-40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358775" marR="3266440" algn="just">
              <a:lnSpc>
                <a:spcPct val="100000"/>
              </a:lnSpc>
              <a:tabLst>
                <a:tab pos="3749675" algn="l"/>
              </a:tabLst>
            </a:pP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n(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t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g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d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10" dirty="0">
                <a:latin typeface="Verdana"/>
                <a:cs typeface="Verdana"/>
              </a:rPr>
              <a:t>...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1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0" dirty="0">
                <a:latin typeface="굴림"/>
                <a:cs typeface="굴림"/>
              </a:rPr>
              <a:t>생성자  </a:t>
            </a:r>
            <a:r>
              <a:rPr sz="1200" spc="-5" dirty="0">
                <a:latin typeface="Verdana"/>
                <a:cs typeface="Verdana"/>
              </a:rPr>
              <a:t>public Person(String id, </a:t>
            </a:r>
            <a:r>
              <a:rPr sz="1200" dirty="0">
                <a:latin typeface="Verdana"/>
                <a:cs typeface="Verdana"/>
              </a:rPr>
              <a:t>String name){…}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//2</a:t>
            </a:r>
            <a:r>
              <a:rPr sz="1200" b="1" spc="5" dirty="0">
                <a:latin typeface="굴림"/>
                <a:cs typeface="굴림"/>
              </a:rPr>
              <a:t>번 </a:t>
            </a:r>
            <a:r>
              <a:rPr sz="1200" b="1" spc="25" dirty="0">
                <a:latin typeface="굴림"/>
                <a:cs typeface="굴림"/>
              </a:rPr>
              <a:t>생성자 </a:t>
            </a:r>
            <a:r>
              <a:rPr sz="1200" b="1" spc="-380" dirty="0">
                <a:latin typeface="굴림"/>
                <a:cs typeface="굴림"/>
              </a:rPr>
              <a:t> </a:t>
            </a:r>
            <a:r>
              <a:rPr sz="1200" dirty="0">
                <a:latin typeface="Verdana"/>
                <a:cs typeface="Verdana"/>
              </a:rPr>
              <a:t>p</a:t>
            </a:r>
            <a:r>
              <a:rPr sz="1200" spc="-10" dirty="0">
                <a:latin typeface="Verdana"/>
                <a:cs typeface="Verdana"/>
              </a:rPr>
              <a:t>u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li</a:t>
            </a:r>
            <a:r>
              <a:rPr sz="1200" dirty="0">
                <a:latin typeface="Verdana"/>
                <a:cs typeface="Verdana"/>
              </a:rPr>
              <a:t>c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P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(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dirty="0">
                <a:latin typeface="Verdana"/>
                <a:cs typeface="Verdana"/>
              </a:rPr>
              <a:t>t </a:t>
            </a:r>
            <a:r>
              <a:rPr sz="1200" spc="-5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ge</a:t>
            </a:r>
            <a:r>
              <a:rPr sz="1200" spc="-10" dirty="0">
                <a:latin typeface="Verdana"/>
                <a:cs typeface="Verdana"/>
              </a:rPr>
              <a:t>)</a:t>
            </a:r>
            <a:r>
              <a:rPr sz="1200" spc="5" dirty="0">
                <a:latin typeface="Verdana"/>
                <a:cs typeface="Verdana"/>
              </a:rPr>
              <a:t>{</a:t>
            </a:r>
            <a:r>
              <a:rPr sz="1200" spc="-5" dirty="0">
                <a:latin typeface="Verdana"/>
                <a:cs typeface="Verdana"/>
              </a:rPr>
              <a:t>…</a:t>
            </a:r>
            <a:r>
              <a:rPr sz="1200" dirty="0">
                <a:latin typeface="Verdana"/>
                <a:cs typeface="Verdana"/>
              </a:rPr>
              <a:t>}	</a:t>
            </a:r>
            <a:r>
              <a:rPr sz="1200" b="1" spc="-5" dirty="0">
                <a:latin typeface="Verdana"/>
                <a:cs typeface="Verdana"/>
              </a:rPr>
              <a:t>//</a:t>
            </a:r>
            <a:r>
              <a:rPr sz="1200" b="1" spc="5" dirty="0">
                <a:latin typeface="Verdana"/>
                <a:cs typeface="Verdana"/>
              </a:rPr>
              <a:t>3</a:t>
            </a:r>
            <a:r>
              <a:rPr sz="1200" b="1" spc="25" dirty="0">
                <a:latin typeface="굴림"/>
                <a:cs typeface="굴림"/>
              </a:rPr>
              <a:t>번</a:t>
            </a:r>
            <a:r>
              <a:rPr sz="1200" b="1" spc="-55" dirty="0">
                <a:latin typeface="굴림"/>
                <a:cs typeface="굴림"/>
              </a:rPr>
              <a:t> </a:t>
            </a:r>
            <a:r>
              <a:rPr sz="1200" b="1" spc="25" dirty="0">
                <a:latin typeface="굴림"/>
                <a:cs typeface="굴림"/>
              </a:rPr>
              <a:t>생성자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25"/>
              </a:lnSpc>
            </a:pPr>
            <a:r>
              <a:rPr sz="1200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5124" y="1136650"/>
            <a:ext cx="2870200" cy="298450"/>
            <a:chOff x="565124" y="1136650"/>
            <a:chExt cx="2870200" cy="298450"/>
          </a:xfrm>
        </p:grpSpPr>
        <p:sp>
          <p:nvSpPr>
            <p:cNvPr id="10" name="object 10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74" y="114300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824" y="1166876"/>
            <a:ext cx="2844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** Heavy /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LightWeight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Framework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초반의 분위기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EJB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WAS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많은 것의 통합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년대 중반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빠르고 가벼운 개발 방식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작은 서비스의 군집화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</a:t>
            </a:r>
            <a:r>
              <a:rPr kumimoji="0" lang="ko-KR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이후 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microservice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6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774" y="1065199"/>
            <a:ext cx="8026400" cy="3020060"/>
            <a:chOff x="558774" y="1065199"/>
            <a:chExt cx="8026400" cy="3020060"/>
          </a:xfrm>
        </p:grpSpPr>
        <p:sp>
          <p:nvSpPr>
            <p:cNvPr id="3" name="object 3"/>
            <p:cNvSpPr/>
            <p:nvPr/>
          </p:nvSpPr>
          <p:spPr>
            <a:xfrm>
              <a:off x="571474" y="1485391"/>
              <a:ext cx="8001000" cy="2586990"/>
            </a:xfrm>
            <a:custGeom>
              <a:avLst/>
              <a:gdLst/>
              <a:ahLst/>
              <a:cxnLst/>
              <a:rect l="l" t="t" r="r" b="b"/>
              <a:pathLst>
                <a:path w="8001000" h="2586990">
                  <a:moveTo>
                    <a:pt x="0" y="2586608"/>
                  </a:moveTo>
                  <a:lnTo>
                    <a:pt x="8001000" y="2586608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258660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2857500" y="0"/>
                  </a:moveTo>
                  <a:lnTo>
                    <a:pt x="0" y="0"/>
                  </a:lnTo>
                  <a:lnTo>
                    <a:pt x="0" y="413842"/>
                  </a:lnTo>
                  <a:lnTo>
                    <a:pt x="2857500" y="41384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74" y="1071549"/>
              <a:ext cx="2857500" cy="414020"/>
            </a:xfrm>
            <a:custGeom>
              <a:avLst/>
              <a:gdLst/>
              <a:ahLst/>
              <a:cxnLst/>
              <a:rect l="l" t="t" r="r" b="b"/>
              <a:pathLst>
                <a:path w="2857500" h="414019">
                  <a:moveTo>
                    <a:pt x="0" y="413842"/>
                  </a:moveTo>
                  <a:lnTo>
                    <a:pt x="2857500" y="413842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4138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1474" y="4448898"/>
            <a:ext cx="8001000" cy="19094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6609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type=“int”&gt;30&lt;/value&gt;</a:t>
            </a:r>
            <a:endParaRPr sz="1200">
              <a:latin typeface="Verdana"/>
              <a:cs typeface="Verdana"/>
            </a:endParaRPr>
          </a:p>
          <a:p>
            <a:pPr marL="3060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9144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value=“30”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type=“int”</a:t>
            </a:r>
            <a:r>
              <a:rPr sz="1200" dirty="0">
                <a:latin typeface="Verdana"/>
                <a:cs typeface="Verdana"/>
              </a:rPr>
              <a:t>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5124" y="4136999"/>
            <a:ext cx="2870200" cy="318770"/>
            <a:chOff x="565124" y="4136999"/>
            <a:chExt cx="2870200" cy="318770"/>
          </a:xfrm>
        </p:grpSpPr>
        <p:sp>
          <p:nvSpPr>
            <p:cNvPr id="8" name="object 8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2857500" y="0"/>
                  </a:moveTo>
                  <a:lnTo>
                    <a:pt x="0" y="0"/>
                  </a:lnTo>
                  <a:lnTo>
                    <a:pt x="0" y="305460"/>
                  </a:lnTo>
                  <a:lnTo>
                    <a:pt x="2857500" y="30546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74" y="4143349"/>
              <a:ext cx="2857500" cy="306070"/>
            </a:xfrm>
            <a:custGeom>
              <a:avLst/>
              <a:gdLst/>
              <a:ahLst/>
              <a:cxnLst/>
              <a:rect l="l" t="t" r="r" b="b"/>
              <a:pathLst>
                <a:path w="2857500" h="306070">
                  <a:moveTo>
                    <a:pt x="0" y="305460"/>
                  </a:moveTo>
                  <a:lnTo>
                    <a:pt x="2857500" y="30546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054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7824" y="1159382"/>
            <a:ext cx="3601720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Verdana"/>
                <a:cs typeface="Verdana"/>
              </a:rPr>
              <a:t>2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Verdana"/>
                <a:cs typeface="Verdana"/>
              </a:rPr>
              <a:t>&lt;value&gt;abcde&lt;/value&gt;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&lt;constructor-arg&gt;</a:t>
            </a:r>
            <a:endParaRPr sz="1200">
              <a:latin typeface="Verdana"/>
              <a:cs typeface="Verdana"/>
            </a:endParaRPr>
          </a:p>
          <a:p>
            <a:pPr marL="45974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Dong&lt;/value&gt;</a:t>
            </a:r>
            <a:endParaRPr sz="1200">
              <a:latin typeface="Verdana"/>
              <a:cs typeface="Verdana"/>
            </a:endParaRPr>
          </a:p>
          <a:p>
            <a:pPr marL="29972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&lt;/constructor-arg&gt;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ts val="1430"/>
              </a:lnSpc>
              <a:spcBef>
                <a:spcPts val="20"/>
              </a:spcBef>
            </a:pPr>
            <a:r>
              <a:rPr sz="1200" spc="5" dirty="0">
                <a:latin typeface="굴림"/>
                <a:cs typeface="굴림"/>
              </a:rPr>
              <a:t>또는</a:t>
            </a:r>
            <a:endParaRPr sz="1200">
              <a:latin typeface="굴림"/>
              <a:cs typeface="굴림"/>
            </a:endParaRPr>
          </a:p>
          <a:p>
            <a:pPr marL="85090">
              <a:lnSpc>
                <a:spcPts val="143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class=“to.PersonTO”&gt;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value=“abc”/&gt;</a:t>
            </a:r>
            <a:endParaRPr sz="1200">
              <a:latin typeface="Verdana"/>
              <a:cs typeface="Verdana"/>
            </a:endParaRPr>
          </a:p>
          <a:p>
            <a:pPr marL="2451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&lt;constructor-arg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value=“Hong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Gil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Dong”/&gt;</a:t>
            </a:r>
            <a:endParaRPr sz="12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spc="5" dirty="0">
                <a:latin typeface="Verdana"/>
                <a:cs typeface="Verdana"/>
              </a:rPr>
              <a:t>3</a:t>
            </a:r>
            <a:r>
              <a:rPr sz="1400" spc="5" dirty="0">
                <a:latin typeface="굴림"/>
                <a:cs typeface="굴림"/>
              </a:rPr>
              <a:t>번</a:t>
            </a:r>
            <a:r>
              <a:rPr sz="1400" spc="-4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생성자에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5" dirty="0">
                <a:latin typeface="굴림"/>
                <a:cs typeface="굴림"/>
              </a:rPr>
              <a:t>예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이용(3/4)</a:t>
            </a:r>
            <a:endParaRPr sz="2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19" y="1003655"/>
            <a:ext cx="30460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객체를</a:t>
            </a:r>
            <a:r>
              <a:rPr sz="2700" spc="-1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endParaRPr sz="2700">
              <a:latin typeface="굴림"/>
              <a:cs typeface="굴림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462" y="3630612"/>
            <a:ext cx="8597900" cy="2887980"/>
            <a:chOff x="344462" y="3630612"/>
            <a:chExt cx="8597900" cy="2887980"/>
          </a:xfrm>
        </p:grpSpPr>
        <p:sp>
          <p:nvSpPr>
            <p:cNvPr id="4" name="object 4"/>
            <p:cNvSpPr/>
            <p:nvPr/>
          </p:nvSpPr>
          <p:spPr>
            <a:xfrm>
              <a:off x="357162" y="3643312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3184" y="3923029"/>
              <a:ext cx="2219325" cy="2006600"/>
            </a:xfrm>
            <a:custGeom>
              <a:avLst/>
              <a:gdLst/>
              <a:ahLst/>
              <a:cxnLst/>
              <a:rect l="l" t="t" r="r" b="b"/>
              <a:pathLst>
                <a:path w="2219325" h="2006600">
                  <a:moveTo>
                    <a:pt x="2075942" y="577596"/>
                  </a:moveTo>
                  <a:lnTo>
                    <a:pt x="2007997" y="505333"/>
                  </a:lnTo>
                  <a:lnTo>
                    <a:pt x="2005584" y="502793"/>
                  </a:lnTo>
                  <a:lnTo>
                    <a:pt x="2001647" y="502666"/>
                  </a:lnTo>
                  <a:lnTo>
                    <a:pt x="1998980" y="505079"/>
                  </a:lnTo>
                  <a:lnTo>
                    <a:pt x="1996440" y="507492"/>
                  </a:lnTo>
                  <a:lnTo>
                    <a:pt x="1996313" y="511556"/>
                  </a:lnTo>
                  <a:lnTo>
                    <a:pt x="1998726" y="514096"/>
                  </a:lnTo>
                  <a:lnTo>
                    <a:pt x="2043087" y="561263"/>
                  </a:lnTo>
                  <a:lnTo>
                    <a:pt x="148844" y="0"/>
                  </a:lnTo>
                  <a:lnTo>
                    <a:pt x="145288" y="12065"/>
                  </a:lnTo>
                  <a:lnTo>
                    <a:pt x="2039658" y="573366"/>
                  </a:lnTo>
                  <a:lnTo>
                    <a:pt x="1976628" y="588772"/>
                  </a:lnTo>
                  <a:lnTo>
                    <a:pt x="1973199" y="589661"/>
                  </a:lnTo>
                  <a:lnTo>
                    <a:pt x="1971167" y="593090"/>
                  </a:lnTo>
                  <a:lnTo>
                    <a:pt x="1971929" y="596392"/>
                  </a:lnTo>
                  <a:lnTo>
                    <a:pt x="1972818" y="599821"/>
                  </a:lnTo>
                  <a:lnTo>
                    <a:pt x="1976247" y="601980"/>
                  </a:lnTo>
                  <a:lnTo>
                    <a:pt x="1979676" y="601091"/>
                  </a:lnTo>
                  <a:lnTo>
                    <a:pt x="2066048" y="580009"/>
                  </a:lnTo>
                  <a:lnTo>
                    <a:pt x="2075942" y="577596"/>
                  </a:lnTo>
                  <a:close/>
                </a:path>
                <a:path w="2219325" h="2006600">
                  <a:moveTo>
                    <a:pt x="2218817" y="2006320"/>
                  </a:moveTo>
                  <a:lnTo>
                    <a:pt x="2217648" y="2002878"/>
                  </a:lnTo>
                  <a:lnTo>
                    <a:pt x="2187067" y="1912442"/>
                  </a:lnTo>
                  <a:lnTo>
                    <a:pt x="2185924" y="1909114"/>
                  </a:lnTo>
                  <a:lnTo>
                    <a:pt x="2182241" y="1907336"/>
                  </a:lnTo>
                  <a:lnTo>
                    <a:pt x="2175637" y="1909584"/>
                  </a:lnTo>
                  <a:lnTo>
                    <a:pt x="2173859" y="1913191"/>
                  </a:lnTo>
                  <a:lnTo>
                    <a:pt x="2175002" y="1916506"/>
                  </a:lnTo>
                  <a:lnTo>
                    <a:pt x="2195665" y="1977783"/>
                  </a:lnTo>
                  <a:lnTo>
                    <a:pt x="8382" y="72644"/>
                  </a:lnTo>
                  <a:lnTo>
                    <a:pt x="0" y="82296"/>
                  </a:lnTo>
                  <a:lnTo>
                    <a:pt x="2187321" y="1987397"/>
                  </a:lnTo>
                  <a:lnTo>
                    <a:pt x="2120392" y="1974621"/>
                  </a:lnTo>
                  <a:lnTo>
                    <a:pt x="2117090" y="1976882"/>
                  </a:lnTo>
                  <a:lnTo>
                    <a:pt x="2116328" y="1980323"/>
                  </a:lnTo>
                  <a:lnTo>
                    <a:pt x="2115693" y="1983765"/>
                  </a:lnTo>
                  <a:lnTo>
                    <a:pt x="2117979" y="1987092"/>
                  </a:lnTo>
                  <a:lnTo>
                    <a:pt x="2218817" y="2006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1422400"/>
            <a:ext cx="8597900" cy="2091055"/>
            <a:chOff x="344462" y="1422400"/>
            <a:chExt cx="8597900" cy="2091055"/>
          </a:xfrm>
        </p:grpSpPr>
        <p:sp>
          <p:nvSpPr>
            <p:cNvPr id="7" name="object 7"/>
            <p:cNvSpPr/>
            <p:nvPr/>
          </p:nvSpPr>
          <p:spPr>
            <a:xfrm>
              <a:off x="357162" y="1746122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366208"/>
            <a:ext cx="8553450" cy="5078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8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1913889" marR="3642360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BusinessService(Dao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dao){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this.dao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dao;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&lt;/constructor-arg&gt;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20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&lt;constructor-arg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832675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 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5" dirty="0"/>
              <a:t> </a:t>
            </a:r>
            <a:r>
              <a:rPr sz="2900" spc="-5" dirty="0"/>
              <a:t>Constructor를</a:t>
            </a:r>
            <a:r>
              <a:rPr sz="2900" spc="15" dirty="0"/>
              <a:t> </a:t>
            </a:r>
            <a:r>
              <a:rPr sz="2900" spc="-5" dirty="0"/>
              <a:t>이용(4/4)</a:t>
            </a:r>
            <a:endParaRPr sz="2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1003655"/>
            <a:ext cx="7896225" cy="47529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283845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6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3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45" dirty="0">
                <a:latin typeface="굴림"/>
                <a:cs typeface="굴림"/>
              </a:rPr>
              <a:t>받는다</a:t>
            </a:r>
            <a:r>
              <a:rPr sz="2700" spc="-45" dirty="0">
                <a:latin typeface="Verdana"/>
                <a:cs typeface="Verdana"/>
              </a:rPr>
              <a:t>.-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setter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메소드</a:t>
            </a:r>
            <a:endParaRPr sz="27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주의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5" dirty="0">
                <a:latin typeface="Verdana"/>
                <a:cs typeface="Verdana"/>
              </a:rPr>
              <a:t>setter</a:t>
            </a:r>
            <a:r>
              <a:rPr sz="2300" spc="-5" dirty="0">
                <a:latin typeface="굴림"/>
                <a:cs typeface="굴림"/>
              </a:rPr>
              <a:t>를</a:t>
            </a:r>
            <a:r>
              <a:rPr sz="2300" spc="7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통해서는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하나의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값만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받을</a:t>
            </a:r>
            <a:r>
              <a:rPr sz="2300" spc="35" dirty="0">
                <a:latin typeface="굴림"/>
                <a:cs typeface="굴림"/>
              </a:rPr>
              <a:t> </a:t>
            </a:r>
            <a:r>
              <a:rPr sz="2300" spc="5" dirty="0">
                <a:latin typeface="굴림"/>
                <a:cs typeface="굴림"/>
              </a:rPr>
              <a:t>수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있다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355600" marR="39370" indent="-343535">
              <a:lnSpc>
                <a:spcPct val="925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0" dirty="0">
                <a:latin typeface="Verdana"/>
                <a:cs typeface="Verdana"/>
              </a:rPr>
              <a:t>&lt;property&gt;</a:t>
            </a:r>
            <a:r>
              <a:rPr sz="2700" spc="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: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5" dirty="0">
                <a:latin typeface="굴림"/>
                <a:cs typeface="굴림"/>
              </a:rPr>
              <a:t>의</a:t>
            </a:r>
            <a:r>
              <a:rPr sz="2700" spc="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하위태그</a:t>
            </a:r>
            <a:r>
              <a:rPr sz="2700" dirty="0">
                <a:latin typeface="Verdana"/>
                <a:cs typeface="Verdana"/>
              </a:rPr>
              <a:t>.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설정한 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또는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값을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10" dirty="0">
                <a:latin typeface="Verdana"/>
                <a:cs typeface="Verdana"/>
              </a:rPr>
              <a:t>property</a:t>
            </a:r>
            <a:r>
              <a:rPr sz="2700" spc="-10" dirty="0">
                <a:latin typeface="굴림"/>
                <a:cs typeface="굴림"/>
              </a:rPr>
              <a:t>를</a:t>
            </a:r>
            <a:r>
              <a:rPr sz="2700" spc="9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주입하도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록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dirty="0">
                <a:latin typeface="Verdana"/>
                <a:cs typeface="Verdana"/>
              </a:rPr>
              <a:t>: name –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주입할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property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spc="2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(setter</a:t>
            </a:r>
            <a:r>
              <a:rPr sz="2300" spc="-5" dirty="0">
                <a:latin typeface="굴림"/>
                <a:cs typeface="굴림"/>
              </a:rPr>
              <a:t>의 </a:t>
            </a:r>
            <a:r>
              <a:rPr sz="2300" spc="-75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이름</a:t>
            </a:r>
            <a:r>
              <a:rPr sz="2300" dirty="0">
                <a:latin typeface="Verdana"/>
                <a:cs typeface="Verdana"/>
              </a:rPr>
              <a:t>)</a:t>
            </a:r>
            <a:endParaRPr sz="23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300" dirty="0">
                <a:latin typeface="굴림"/>
                <a:cs typeface="굴림"/>
              </a:rPr>
              <a:t>설정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방법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Verdana"/>
                <a:cs typeface="Verdana"/>
              </a:rPr>
              <a:t>&lt;ref&gt;,&lt;value&gt;</a:t>
            </a:r>
            <a:r>
              <a:rPr sz="2000" spc="-10" dirty="0">
                <a:latin typeface="굴림"/>
                <a:cs typeface="굴림"/>
              </a:rPr>
              <a:t>와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같은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하위태그를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속성을</a:t>
            </a:r>
            <a:r>
              <a:rPr sz="2000" spc="-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Verdana"/>
                <a:cs typeface="Verdana"/>
              </a:rPr>
              <a:t>xml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를</a:t>
            </a:r>
            <a:r>
              <a:rPr sz="2000" spc="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이용하여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이용(1/5)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50531" y="961504"/>
            <a:ext cx="8085455" cy="51485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하위태그를</a:t>
            </a:r>
            <a:r>
              <a:rPr sz="2300" spc="-2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이용한</a:t>
            </a:r>
            <a:r>
              <a:rPr sz="2300" spc="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설정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&lt;ref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bean=“bean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name”/&gt;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객체를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&lt;value&gt;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&lt;/value&gt;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- </a:t>
            </a:r>
            <a:r>
              <a:rPr sz="2000" spc="-10" dirty="0">
                <a:latin typeface="굴림"/>
                <a:cs typeface="굴림"/>
              </a:rPr>
              <a:t>문자</a:t>
            </a:r>
            <a:r>
              <a:rPr sz="2000" spc="-10" dirty="0">
                <a:latin typeface="Verdana"/>
                <a:cs typeface="Verdana"/>
              </a:rPr>
              <a:t>(String)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Primitive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시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5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속성</a:t>
            </a:r>
            <a:r>
              <a:rPr sz="1700" spc="35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값의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타입을</a:t>
            </a:r>
            <a:r>
              <a:rPr sz="1700" spc="5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명시해야</a:t>
            </a:r>
            <a:r>
              <a:rPr sz="1700" spc="5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하는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경우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사용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굴림"/>
                <a:cs typeface="굴림"/>
              </a:rPr>
              <a:t>속성</a:t>
            </a:r>
            <a:r>
              <a:rPr sz="2300" spc="-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Verdana"/>
                <a:cs typeface="Verdana"/>
              </a:rPr>
              <a:t>ref=“bean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이름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value=“</a:t>
            </a:r>
            <a:r>
              <a:rPr sz="2000" spc="-10" dirty="0">
                <a:latin typeface="굴림"/>
                <a:cs typeface="굴림"/>
              </a:rPr>
              <a:t>값</a:t>
            </a:r>
            <a:r>
              <a:rPr sz="2000" spc="-10" dirty="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298450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299085" algn="l"/>
              </a:tabLst>
            </a:pPr>
            <a:r>
              <a:rPr sz="2300" dirty="0">
                <a:latin typeface="Verdana"/>
                <a:cs typeface="Verdana"/>
              </a:rPr>
              <a:t>XML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Namespace</a:t>
            </a:r>
            <a:r>
              <a:rPr sz="2300" dirty="0">
                <a:latin typeface="굴림"/>
                <a:cs typeface="굴림"/>
              </a:rPr>
              <a:t>를 이용</a:t>
            </a:r>
            <a:endParaRPr sz="2300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&lt;beans&gt; </a:t>
            </a:r>
            <a:r>
              <a:rPr sz="2000" spc="-5" dirty="0">
                <a:latin typeface="굴림"/>
                <a:cs typeface="굴림"/>
              </a:rPr>
              <a:t>태그의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스키마설정에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namespace</a:t>
            </a:r>
            <a:r>
              <a:rPr sz="2000" spc="-5" dirty="0">
                <a:latin typeface="굴림"/>
                <a:cs typeface="굴림"/>
              </a:rPr>
              <a:t>등록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155700" algn="l"/>
                <a:tab pos="1156335" algn="l"/>
              </a:tabLst>
            </a:pPr>
            <a:r>
              <a:rPr sz="1400" spc="-5" dirty="0">
                <a:latin typeface="Verdana"/>
                <a:cs typeface="Verdana"/>
              </a:rPr>
              <a:t>xmlns:p=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://www.springframework.org/schema/p</a:t>
            </a:r>
            <a:endParaRPr sz="14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10" dirty="0">
                <a:latin typeface="Verdana"/>
                <a:cs typeface="Verdana"/>
              </a:rPr>
              <a:t>&lt;bean&gt;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태그에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속성으로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85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굴림"/>
                <a:cs typeface="굴림"/>
              </a:rPr>
              <a:t>기본데이터</a:t>
            </a:r>
            <a:r>
              <a:rPr sz="1700" spc="60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4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spc="-15" dirty="0">
                <a:latin typeface="Verdana"/>
                <a:cs typeface="Verdana"/>
              </a:rPr>
              <a:t>p:propertyname=“value”.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p:id=“a”&gt;</a:t>
            </a:r>
            <a:endParaRPr sz="17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"/>
              <a:buChar char="–"/>
              <a:tabLst>
                <a:tab pos="1156335" algn="l"/>
              </a:tabLst>
            </a:pPr>
            <a:r>
              <a:rPr sz="1700" spc="-10" dirty="0">
                <a:latin typeface="Verdana"/>
                <a:cs typeface="Verdana"/>
              </a:rPr>
              <a:t>bean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굴림"/>
                <a:cs typeface="굴림"/>
              </a:rPr>
              <a:t>주입</a:t>
            </a:r>
            <a:r>
              <a:rPr sz="1700" spc="30" dirty="0">
                <a:latin typeface="굴림"/>
                <a:cs typeface="굴림"/>
              </a:rPr>
              <a:t> 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p:propertyname-ref</a:t>
            </a:r>
            <a:r>
              <a:rPr sz="1700" b="1" spc="-5" dirty="0">
                <a:latin typeface="Verdana"/>
                <a:cs typeface="Verdana"/>
              </a:rPr>
              <a:t>=</a:t>
            </a:r>
            <a:r>
              <a:rPr sz="1700" spc="-5" dirty="0">
                <a:latin typeface="Verdana"/>
                <a:cs typeface="Verdana"/>
              </a:rPr>
              <a:t>“bean_id”</a:t>
            </a:r>
            <a:endParaRPr sz="1700">
              <a:latin typeface="Verdana"/>
              <a:cs typeface="Verdana"/>
            </a:endParaRPr>
          </a:p>
          <a:p>
            <a:pPr marR="232410" algn="ctr">
              <a:lnSpc>
                <a:spcPct val="100000"/>
              </a:lnSpc>
              <a:spcBef>
                <a:spcPts val="1220"/>
              </a:spcBef>
            </a:pPr>
            <a:r>
              <a:rPr sz="1700" spc="-10" dirty="0">
                <a:latin typeface="Verdana"/>
                <a:cs typeface="Verdana"/>
              </a:rPr>
              <a:t>ex)&lt;bean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p:dao-ref=“dao”&gt;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이용(2/5)</a:t>
            </a:r>
            <a:endParaRPr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이용(3/5)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71474" y="1857375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Verdana"/>
                <a:cs typeface="Verdana"/>
              </a:rPr>
              <a:t>packag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sp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-10" dirty="0">
                <a:latin typeface="Verdana"/>
                <a:cs typeface="Verdana"/>
              </a:rPr>
              <a:t>in</a:t>
            </a:r>
            <a:r>
              <a:rPr sz="1200" spc="-5" dirty="0">
                <a:latin typeface="Verdana"/>
                <a:cs typeface="Verdana"/>
              </a:rPr>
              <a:t>g.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dirty="0">
                <a:latin typeface="Verdana"/>
                <a:cs typeface="Verdana"/>
              </a:rPr>
              <a:t>;</a:t>
            </a:r>
            <a:endParaRPr sz="1200">
              <a:latin typeface="Verdana"/>
              <a:cs typeface="Verdana"/>
            </a:endParaRPr>
          </a:p>
          <a:p>
            <a:pPr marL="358775" marR="6046470" indent="-26797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</a:t>
            </a:r>
            <a:r>
              <a:rPr sz="1200" dirty="0">
                <a:latin typeface="Verdana"/>
                <a:cs typeface="Verdana"/>
              </a:rPr>
              <a:t>class </a:t>
            </a:r>
            <a:r>
              <a:rPr sz="1200" spc="-5" dirty="0">
                <a:latin typeface="Verdana"/>
                <a:cs typeface="Verdana"/>
              </a:rPr>
              <a:t>Person{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 String id, 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String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name,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private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int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Verdana"/>
              <a:cs typeface="Verdana"/>
            </a:endParaRPr>
          </a:p>
          <a:p>
            <a:pPr marL="35877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setId(String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id)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  <a:p>
            <a:pPr marL="358775" marR="462470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public void setName(String </a:t>
            </a:r>
            <a:r>
              <a:rPr sz="1200" dirty="0">
                <a:latin typeface="Verdana"/>
                <a:cs typeface="Verdana"/>
              </a:rPr>
              <a:t>name) {…}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public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void </a:t>
            </a:r>
            <a:r>
              <a:rPr sz="1200" dirty="0">
                <a:latin typeface="Verdana"/>
                <a:cs typeface="Verdana"/>
              </a:rPr>
              <a:t>setAge(int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age)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{…}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5124" y="1565275"/>
            <a:ext cx="2870200" cy="298450"/>
            <a:chOff x="565124" y="1565275"/>
            <a:chExt cx="2870200" cy="298450"/>
          </a:xfrm>
        </p:grpSpPr>
        <p:sp>
          <p:nvSpPr>
            <p:cNvPr id="5" name="object 5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28575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857500" y="2857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74" y="1571625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7824" y="1104874"/>
            <a:ext cx="287655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Primitive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Type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710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 객체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71474" y="4143324"/>
            <a:ext cx="8001000" cy="19291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&lt;bean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id=“person”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class=“to.Person”&gt;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"name"&gt;</a:t>
            </a:r>
            <a:endParaRPr sz="1200">
              <a:latin typeface="Verdana"/>
              <a:cs typeface="Verdana"/>
            </a:endParaRPr>
          </a:p>
          <a:p>
            <a:pPr marL="79121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&lt;value&gt;hong&lt;/value&gt;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&lt;/property&gt;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"id"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value="abcde"/&gt;</a:t>
            </a:r>
            <a:endParaRPr sz="1200">
              <a:latin typeface="Verdana"/>
              <a:cs typeface="Verdana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&lt;property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name=</a:t>
            </a:r>
            <a:r>
              <a:rPr sz="1200" i="1" dirty="0">
                <a:latin typeface="Verdana"/>
                <a:cs typeface="Verdana"/>
              </a:rPr>
              <a:t>"age"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value="20"/&gt;</a:t>
            </a:r>
            <a:endParaRPr sz="1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&lt;/bean&gt;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25627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이용(4/5)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422400"/>
            <a:ext cx="8597900" cy="1536700"/>
            <a:chOff x="344462" y="1422400"/>
            <a:chExt cx="8597900" cy="1536700"/>
          </a:xfrm>
        </p:grpSpPr>
        <p:sp>
          <p:nvSpPr>
            <p:cNvPr id="4" name="object 4"/>
            <p:cNvSpPr/>
            <p:nvPr/>
          </p:nvSpPr>
          <p:spPr>
            <a:xfrm>
              <a:off x="357162" y="1746072"/>
              <a:ext cx="8572500" cy="1200785"/>
            </a:xfrm>
            <a:custGeom>
              <a:avLst/>
              <a:gdLst/>
              <a:ahLst/>
              <a:cxnLst/>
              <a:rect l="l" t="t" r="r" b="b"/>
              <a:pathLst>
                <a:path w="8572500" h="1200785">
                  <a:moveTo>
                    <a:pt x="0" y="1200327"/>
                  </a:moveTo>
                  <a:lnTo>
                    <a:pt x="8572500" y="120032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20032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428750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4462" y="3201987"/>
            <a:ext cx="8597900" cy="2887980"/>
            <a:chOff x="344462" y="3201987"/>
            <a:chExt cx="8597900" cy="2887980"/>
          </a:xfrm>
        </p:grpSpPr>
        <p:sp>
          <p:nvSpPr>
            <p:cNvPr id="7" name="object 7"/>
            <p:cNvSpPr/>
            <p:nvPr/>
          </p:nvSpPr>
          <p:spPr>
            <a:xfrm>
              <a:off x="357162" y="3214687"/>
              <a:ext cx="8572500" cy="2862580"/>
            </a:xfrm>
            <a:custGeom>
              <a:avLst/>
              <a:gdLst/>
              <a:ahLst/>
              <a:cxnLst/>
              <a:rect l="l" t="t" r="r" b="b"/>
              <a:pathLst>
                <a:path w="8572500" h="2862579">
                  <a:moveTo>
                    <a:pt x="0" y="2862326"/>
                  </a:moveTo>
                  <a:lnTo>
                    <a:pt x="8572500" y="2862326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286232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2549" y="3494404"/>
              <a:ext cx="2077085" cy="2006600"/>
            </a:xfrm>
            <a:custGeom>
              <a:avLst/>
              <a:gdLst/>
              <a:ahLst/>
              <a:cxnLst/>
              <a:rect l="l" t="t" r="r" b="b"/>
              <a:pathLst>
                <a:path w="2077085" h="2006600">
                  <a:moveTo>
                    <a:pt x="1719326" y="2006346"/>
                  </a:moveTo>
                  <a:lnTo>
                    <a:pt x="1718271" y="2001139"/>
                  </a:lnTo>
                  <a:lnTo>
                    <a:pt x="1699768" y="1909191"/>
                  </a:lnTo>
                  <a:lnTo>
                    <a:pt x="1699133" y="1905762"/>
                  </a:lnTo>
                  <a:lnTo>
                    <a:pt x="1695704" y="1903476"/>
                  </a:lnTo>
                  <a:lnTo>
                    <a:pt x="1692275" y="1904238"/>
                  </a:lnTo>
                  <a:lnTo>
                    <a:pt x="1688846" y="1904873"/>
                  </a:lnTo>
                  <a:lnTo>
                    <a:pt x="1686687" y="1908175"/>
                  </a:lnTo>
                  <a:lnTo>
                    <a:pt x="1687322" y="1911731"/>
                  </a:lnTo>
                  <a:lnTo>
                    <a:pt x="1700085" y="1975129"/>
                  </a:lnTo>
                  <a:lnTo>
                    <a:pt x="9525" y="73291"/>
                  </a:lnTo>
                  <a:lnTo>
                    <a:pt x="0" y="81661"/>
                  </a:lnTo>
                  <a:lnTo>
                    <a:pt x="1690598" y="1983549"/>
                  </a:lnTo>
                  <a:lnTo>
                    <a:pt x="1629029" y="1963420"/>
                  </a:lnTo>
                  <a:lnTo>
                    <a:pt x="1625727" y="1962404"/>
                  </a:lnTo>
                  <a:lnTo>
                    <a:pt x="1622171" y="1964182"/>
                  </a:lnTo>
                  <a:lnTo>
                    <a:pt x="1621028" y="1967484"/>
                  </a:lnTo>
                  <a:lnTo>
                    <a:pt x="1620012" y="1970786"/>
                  </a:lnTo>
                  <a:lnTo>
                    <a:pt x="1621790" y="1974469"/>
                  </a:lnTo>
                  <a:lnTo>
                    <a:pt x="1625092" y="1975485"/>
                  </a:lnTo>
                  <a:lnTo>
                    <a:pt x="1719326" y="2006346"/>
                  </a:lnTo>
                  <a:close/>
                </a:path>
                <a:path w="2077085" h="2006600">
                  <a:moveTo>
                    <a:pt x="2076577" y="577596"/>
                  </a:moveTo>
                  <a:lnTo>
                    <a:pt x="2008632" y="505333"/>
                  </a:lnTo>
                  <a:lnTo>
                    <a:pt x="2006219" y="502793"/>
                  </a:lnTo>
                  <a:lnTo>
                    <a:pt x="2002282" y="502666"/>
                  </a:lnTo>
                  <a:lnTo>
                    <a:pt x="1999615" y="505079"/>
                  </a:lnTo>
                  <a:lnTo>
                    <a:pt x="1997075" y="507492"/>
                  </a:lnTo>
                  <a:lnTo>
                    <a:pt x="1996948" y="511556"/>
                  </a:lnTo>
                  <a:lnTo>
                    <a:pt x="1999361" y="514096"/>
                  </a:lnTo>
                  <a:lnTo>
                    <a:pt x="2043722" y="561263"/>
                  </a:lnTo>
                  <a:lnTo>
                    <a:pt x="149479" y="0"/>
                  </a:lnTo>
                  <a:lnTo>
                    <a:pt x="145923" y="12065"/>
                  </a:lnTo>
                  <a:lnTo>
                    <a:pt x="2040293" y="573366"/>
                  </a:lnTo>
                  <a:lnTo>
                    <a:pt x="1977263" y="588772"/>
                  </a:lnTo>
                  <a:lnTo>
                    <a:pt x="1973834" y="589661"/>
                  </a:lnTo>
                  <a:lnTo>
                    <a:pt x="1971802" y="593090"/>
                  </a:lnTo>
                  <a:lnTo>
                    <a:pt x="1972564" y="596392"/>
                  </a:lnTo>
                  <a:lnTo>
                    <a:pt x="1973453" y="599821"/>
                  </a:lnTo>
                  <a:lnTo>
                    <a:pt x="1976882" y="601980"/>
                  </a:lnTo>
                  <a:lnTo>
                    <a:pt x="1980311" y="601091"/>
                  </a:lnTo>
                  <a:lnTo>
                    <a:pt x="2066683" y="580009"/>
                  </a:lnTo>
                  <a:lnTo>
                    <a:pt x="2076577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3512" y="1033373"/>
            <a:ext cx="8553450" cy="498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Bean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-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2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855845" indent="-915035">
              <a:lnSpc>
                <a:spcPct val="100000"/>
              </a:lnSpc>
              <a:spcBef>
                <a:spcPts val="87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null;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setDao(Dao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class=“spring.di.model.OracleDAO”/&gt;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name=“dao”&gt;</a:t>
            </a:r>
            <a:endParaRPr sz="1800">
              <a:latin typeface="Verdana"/>
              <a:cs typeface="Verdana"/>
            </a:endParaRPr>
          </a:p>
          <a:p>
            <a:pPr marL="1913889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=“dao”/&gt;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ts val="2150"/>
              </a:lnSpc>
              <a:spcBef>
                <a:spcPts val="15"/>
              </a:spcBef>
            </a:pPr>
            <a:r>
              <a:rPr sz="1800" dirty="0">
                <a:latin typeface="굴림"/>
                <a:cs typeface="굴림"/>
              </a:rPr>
              <a:t>또는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ts val="215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id=“service”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class=“spring.di.model.service.BusinessService”&gt;</a:t>
            </a:r>
            <a:endParaRPr sz="1800">
              <a:latin typeface="Verdana"/>
              <a:cs typeface="Verdana"/>
            </a:endParaRPr>
          </a:p>
          <a:p>
            <a:pPr marL="9994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name=“dao”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ref=“dao”&gt;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5054"/>
            <a:ext cx="779208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/>
              <a:t>설정을</a:t>
            </a:r>
            <a:r>
              <a:rPr sz="2900" spc="-20" dirty="0"/>
              <a:t> </a:t>
            </a:r>
            <a:r>
              <a:rPr sz="2900" spc="-5" dirty="0"/>
              <a:t>통한</a:t>
            </a:r>
            <a:r>
              <a:rPr sz="2900" dirty="0"/>
              <a:t> </a:t>
            </a:r>
            <a:r>
              <a:rPr sz="2900" spc="-5" dirty="0"/>
              <a:t>객체</a:t>
            </a:r>
            <a:r>
              <a:rPr sz="2900" spc="15" dirty="0"/>
              <a:t> </a:t>
            </a:r>
            <a:r>
              <a:rPr sz="2900" spc="-5" dirty="0"/>
              <a:t>주입</a:t>
            </a:r>
            <a:r>
              <a:rPr sz="2900" dirty="0"/>
              <a:t> </a:t>
            </a:r>
            <a:r>
              <a:rPr sz="2900" spc="-5" dirty="0"/>
              <a:t>–</a:t>
            </a:r>
            <a:r>
              <a:rPr sz="2900" spc="-10" dirty="0"/>
              <a:t> </a:t>
            </a:r>
            <a:r>
              <a:rPr sz="2900" spc="5" dirty="0"/>
              <a:t>Property를</a:t>
            </a:r>
            <a:r>
              <a:rPr sz="2900" spc="15" dirty="0"/>
              <a:t> </a:t>
            </a:r>
            <a:r>
              <a:rPr sz="2900" spc="-5" dirty="0"/>
              <a:t>이용(5/5)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344462" y="1264411"/>
            <a:ext cx="8597900" cy="2091055"/>
            <a:chOff x="344462" y="1264411"/>
            <a:chExt cx="8597900" cy="2091055"/>
          </a:xfrm>
        </p:grpSpPr>
        <p:sp>
          <p:nvSpPr>
            <p:cNvPr id="4" name="object 4"/>
            <p:cNvSpPr/>
            <p:nvPr/>
          </p:nvSpPr>
          <p:spPr>
            <a:xfrm>
              <a:off x="357162" y="1588007"/>
              <a:ext cx="8572500" cy="1754505"/>
            </a:xfrm>
            <a:custGeom>
              <a:avLst/>
              <a:gdLst/>
              <a:ahLst/>
              <a:cxnLst/>
              <a:rect l="l" t="t" r="r" b="b"/>
              <a:pathLst>
                <a:path w="8572500" h="1754504">
                  <a:moveTo>
                    <a:pt x="0" y="1754377"/>
                  </a:moveTo>
                  <a:lnTo>
                    <a:pt x="8572500" y="1754377"/>
                  </a:lnTo>
                  <a:lnTo>
                    <a:pt x="8572500" y="0"/>
                  </a:lnTo>
                  <a:lnTo>
                    <a:pt x="0" y="0"/>
                  </a:lnTo>
                  <a:lnTo>
                    <a:pt x="0" y="175437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62" y="1270761"/>
              <a:ext cx="2857500" cy="285750"/>
            </a:xfrm>
            <a:custGeom>
              <a:avLst/>
              <a:gdLst/>
              <a:ahLst/>
              <a:cxnLst/>
              <a:rect l="l" t="t" r="r" b="b"/>
              <a:pathLst>
                <a:path w="2857500" h="285750">
                  <a:moveTo>
                    <a:pt x="0" y="285750"/>
                  </a:moveTo>
                  <a:lnTo>
                    <a:pt x="2857500" y="2857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85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7162" y="3501402"/>
            <a:ext cx="8572500" cy="3139440"/>
          </a:xfrm>
          <a:custGeom>
            <a:avLst/>
            <a:gdLst/>
            <a:ahLst/>
            <a:cxnLst/>
            <a:rect l="l" t="t" r="r" b="b"/>
            <a:pathLst>
              <a:path w="8572500" h="3139440">
                <a:moveTo>
                  <a:pt x="0" y="3139312"/>
                </a:moveTo>
                <a:lnTo>
                  <a:pt x="8572500" y="3139312"/>
                </a:lnTo>
                <a:lnTo>
                  <a:pt x="8572500" y="0"/>
                </a:lnTo>
                <a:lnTo>
                  <a:pt x="0" y="0"/>
                </a:lnTo>
                <a:lnTo>
                  <a:pt x="0" y="313931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512" y="875410"/>
            <a:ext cx="8553450" cy="549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XML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Namespace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이용한</a:t>
            </a:r>
            <a:r>
              <a:rPr sz="1800" spc="1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주입</a:t>
            </a:r>
            <a:endParaRPr sz="1800">
              <a:latin typeface="굴림"/>
              <a:cs typeface="굴림"/>
            </a:endParaRPr>
          </a:p>
          <a:p>
            <a:pPr marL="8509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굴림"/>
                <a:cs typeface="굴림"/>
              </a:rPr>
              <a:t>값을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주입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받을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dirty="0">
                <a:latin typeface="굴림"/>
                <a:cs typeface="굴림"/>
              </a:rPr>
              <a:t>객체</a:t>
            </a:r>
            <a:endParaRPr sz="1400">
              <a:latin typeface="굴림"/>
              <a:cs typeface="굴림"/>
            </a:endParaRPr>
          </a:p>
          <a:p>
            <a:pPr marL="999490" marR="4300220" indent="-915035">
              <a:lnSpc>
                <a:spcPct val="100000"/>
              </a:lnSpc>
              <a:spcBef>
                <a:spcPts val="869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BusinessService{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 </a:t>
            </a:r>
            <a:r>
              <a:rPr sz="1800" spc="-5" dirty="0">
                <a:latin typeface="Verdana"/>
                <a:cs typeface="Verdana"/>
              </a:rPr>
              <a:t>Dao dao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null;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private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waitingTime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999490" marR="36855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setDao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(Dao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dao){…}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setWaitingTime(int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wt){…}</a:t>
            </a:r>
            <a:endParaRPr sz="18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&lt;?xml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version=</a:t>
            </a:r>
            <a:r>
              <a:rPr sz="1400" i="1" spc="-5" dirty="0">
                <a:latin typeface="Verdana"/>
                <a:cs typeface="Verdana"/>
              </a:rPr>
              <a:t>"1.0"</a:t>
            </a:r>
            <a:r>
              <a:rPr sz="1400" i="1" spc="-20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encoding="UTF-8"?&gt;</a:t>
            </a:r>
            <a:endParaRPr sz="1400">
              <a:latin typeface="Verdana"/>
              <a:cs typeface="Verdana"/>
            </a:endParaRPr>
          </a:p>
          <a:p>
            <a:pPr marL="825500" marR="1384300" indent="-741045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&lt;beans </a:t>
            </a:r>
            <a:r>
              <a:rPr sz="1400" spc="-5" dirty="0">
                <a:latin typeface="Verdana"/>
                <a:cs typeface="Verdana"/>
              </a:rPr>
              <a:t>xmlns=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xmlns:xsi=</a:t>
            </a:r>
            <a:r>
              <a:rPr sz="1400" i="1" spc="-5" dirty="0">
                <a:latin typeface="Verdana"/>
                <a:cs typeface="Verdana"/>
                <a:hlinkClick r:id="rId3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3"/>
              </a:rPr>
              <a:t>://www.w3.org/2001/XMLSchema-instance</a:t>
            </a:r>
            <a:r>
              <a:rPr sz="1400" i="1" spc="-5" dirty="0">
                <a:latin typeface="Verdana"/>
                <a:cs typeface="Verdana"/>
              </a:rPr>
              <a:t>" 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xsi:schemaLocation=</a:t>
            </a:r>
            <a:r>
              <a:rPr sz="1400" i="1" spc="-5" dirty="0">
                <a:latin typeface="Verdana"/>
                <a:cs typeface="Verdana"/>
                <a:hlinkClick r:id="rId2"/>
              </a:rPr>
              <a:t>"htt</a:t>
            </a:r>
            <a:r>
              <a:rPr sz="1400" i="1" spc="-5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  <a:hlinkClick r:id="rId2"/>
              </a:rPr>
              <a:t>://www.springframework.org/schema/beans</a:t>
            </a:r>
            <a:endParaRPr sz="1400">
              <a:latin typeface="Verdana"/>
              <a:cs typeface="Verdana"/>
            </a:endParaRPr>
          </a:p>
          <a:p>
            <a:pPr marL="2620645">
              <a:lnSpc>
                <a:spcPts val="1675"/>
              </a:lnSpc>
              <a:spcBef>
                <a:spcPts val="5"/>
              </a:spcBef>
            </a:pPr>
            <a:r>
              <a:rPr sz="1400" i="1" spc="-5" dirty="0">
                <a:latin typeface="Verdana"/>
                <a:cs typeface="Verdana"/>
                <a:hlinkClick r:id="rId4"/>
              </a:rPr>
              <a:t>http://www.springframework.org/schema/beans/spring-beans-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</a:pPr>
            <a:r>
              <a:rPr sz="1400" i="1" dirty="0">
                <a:latin typeface="Verdana"/>
                <a:cs typeface="Verdana"/>
              </a:rPr>
              <a:t>2.5.xsd"</a:t>
            </a:r>
            <a:endParaRPr sz="1400">
              <a:latin typeface="Verdana"/>
              <a:cs typeface="Verdana"/>
            </a:endParaRPr>
          </a:p>
          <a:p>
            <a:pPr marL="866775">
              <a:lnSpc>
                <a:spcPts val="1680"/>
              </a:lnSpc>
            </a:pPr>
            <a:r>
              <a:rPr sz="1400" b="1" spc="-5" dirty="0">
                <a:latin typeface="Verdana"/>
                <a:cs typeface="Verdana"/>
              </a:rPr>
              <a:t>xmlns:p=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"h</a:t>
            </a:r>
            <a:r>
              <a:rPr sz="1400" b="1" i="1" spc="-5" dirty="0">
                <a:latin typeface="Verdana"/>
                <a:cs typeface="Verdana"/>
              </a:rPr>
              <a:t>t</a:t>
            </a:r>
            <a:r>
              <a:rPr sz="1400" b="1" i="1" spc="-5" dirty="0">
                <a:latin typeface="Verdana"/>
                <a:cs typeface="Verdana"/>
                <a:hlinkClick r:id="rId5"/>
              </a:rPr>
              <a:t>tp://www.springframework.org/schema/p</a:t>
            </a:r>
            <a:r>
              <a:rPr sz="1400" b="1" i="1" spc="-5" dirty="0">
                <a:latin typeface="Verdana"/>
                <a:cs typeface="Verdana"/>
              </a:rPr>
              <a:t>"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675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ts val="1914"/>
              </a:lnSpc>
            </a:pPr>
            <a:r>
              <a:rPr sz="1600" spc="-5" dirty="0">
                <a:latin typeface="Verdana"/>
                <a:cs typeface="Verdana"/>
              </a:rPr>
              <a:t>&lt;bean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name=“dao”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class=“spring.di.model.OracleDAO”/&gt;</a:t>
            </a:r>
            <a:endParaRPr sz="1600">
              <a:latin typeface="Verdana"/>
              <a:cs typeface="Verdana"/>
            </a:endParaRPr>
          </a:p>
          <a:p>
            <a:pPr marL="85090">
              <a:lnSpc>
                <a:spcPts val="1680"/>
              </a:lnSpc>
              <a:spcBef>
                <a:spcPts val="10"/>
              </a:spcBef>
            </a:pPr>
            <a:r>
              <a:rPr sz="1400" dirty="0">
                <a:latin typeface="Verdana"/>
                <a:cs typeface="Verdana"/>
              </a:rPr>
              <a:t>&lt;bean</a:t>
            </a:r>
            <a:r>
              <a:rPr sz="1400" spc="-5" dirty="0">
                <a:latin typeface="Verdana"/>
                <a:cs typeface="Verdana"/>
              </a:rPr>
              <a:t> name=</a:t>
            </a:r>
            <a:r>
              <a:rPr sz="1400" i="1" spc="-5" dirty="0">
                <a:latin typeface="Verdana"/>
                <a:cs typeface="Verdana"/>
              </a:rPr>
              <a:t>“service"</a:t>
            </a:r>
            <a:r>
              <a:rPr sz="1400" i="1" spc="5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Verdana"/>
                <a:cs typeface="Verdana"/>
              </a:rPr>
              <a:t>class=“service.BusinessService"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spc="-5" dirty="0">
                <a:latin typeface="Verdana"/>
                <a:cs typeface="Verdana"/>
              </a:rPr>
              <a:t>p:waitingTime=</a:t>
            </a:r>
            <a:r>
              <a:rPr sz="1400" i="1" spc="-5" dirty="0">
                <a:latin typeface="Verdana"/>
                <a:cs typeface="Verdana"/>
              </a:rPr>
              <a:t>“20“</a:t>
            </a:r>
            <a:endParaRPr sz="1400">
              <a:latin typeface="Verdana"/>
              <a:cs typeface="Verdana"/>
            </a:endParaRPr>
          </a:p>
          <a:p>
            <a:pPr marL="702310">
              <a:lnSpc>
                <a:spcPts val="1675"/>
              </a:lnSpc>
            </a:pPr>
            <a:r>
              <a:rPr sz="1400" dirty="0">
                <a:latin typeface="Verdana"/>
                <a:cs typeface="Verdana"/>
              </a:rPr>
              <a:t>p:dao-</a:t>
            </a:r>
            <a:r>
              <a:rPr sz="1400" b="1" dirty="0">
                <a:latin typeface="Verdana"/>
                <a:cs typeface="Verdana"/>
              </a:rPr>
              <a:t>ref</a:t>
            </a:r>
            <a:r>
              <a:rPr sz="1400" dirty="0">
                <a:latin typeface="Verdana"/>
                <a:cs typeface="Verdana"/>
              </a:rPr>
              <a:t>=</a:t>
            </a:r>
            <a:r>
              <a:rPr sz="1400" i="1" dirty="0">
                <a:latin typeface="Verdana"/>
                <a:cs typeface="Verdana"/>
              </a:rPr>
              <a:t>“dao"/&gt;</a:t>
            </a:r>
            <a:endParaRPr sz="1400">
              <a:latin typeface="Verdana"/>
              <a:cs typeface="Verdana"/>
            </a:endParaRPr>
          </a:p>
          <a:p>
            <a:pPr marL="85090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Verdana"/>
                <a:cs typeface="Verdana"/>
              </a:rPr>
              <a:t>&lt;/beans&gt;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5527" y="5284723"/>
            <a:ext cx="229870" cy="736600"/>
          </a:xfrm>
          <a:custGeom>
            <a:avLst/>
            <a:gdLst/>
            <a:ahLst/>
            <a:cxnLst/>
            <a:rect l="l" t="t" r="r" b="b"/>
            <a:pathLst>
              <a:path w="229869" h="736600">
                <a:moveTo>
                  <a:pt x="138430" y="655269"/>
                </a:moveTo>
                <a:lnTo>
                  <a:pt x="134366" y="655281"/>
                </a:lnTo>
                <a:lnTo>
                  <a:pt x="131826" y="657771"/>
                </a:lnTo>
                <a:lnTo>
                  <a:pt x="129413" y="660260"/>
                </a:lnTo>
                <a:lnTo>
                  <a:pt x="129413" y="664286"/>
                </a:lnTo>
                <a:lnTo>
                  <a:pt x="131953" y="666750"/>
                </a:lnTo>
                <a:lnTo>
                  <a:pt x="202184" y="736587"/>
                </a:lnTo>
                <a:lnTo>
                  <a:pt x="205065" y="726059"/>
                </a:lnTo>
                <a:lnTo>
                  <a:pt x="192786" y="726059"/>
                </a:lnTo>
                <a:lnTo>
                  <a:pt x="186712" y="703289"/>
                </a:lnTo>
                <a:lnTo>
                  <a:pt x="140843" y="657745"/>
                </a:lnTo>
                <a:lnTo>
                  <a:pt x="138430" y="655269"/>
                </a:lnTo>
                <a:close/>
              </a:path>
              <a:path w="229869" h="736600">
                <a:moveTo>
                  <a:pt x="186712" y="703289"/>
                </a:moveTo>
                <a:lnTo>
                  <a:pt x="192786" y="726059"/>
                </a:lnTo>
                <a:lnTo>
                  <a:pt x="205105" y="722782"/>
                </a:lnTo>
                <a:lnTo>
                  <a:pt x="192913" y="722731"/>
                </a:lnTo>
                <a:lnTo>
                  <a:pt x="195767" y="712280"/>
                </a:lnTo>
                <a:lnTo>
                  <a:pt x="186712" y="703289"/>
                </a:lnTo>
                <a:close/>
              </a:path>
              <a:path w="229869" h="736600">
                <a:moveTo>
                  <a:pt x="220599" y="632282"/>
                </a:moveTo>
                <a:lnTo>
                  <a:pt x="217043" y="634276"/>
                </a:lnTo>
                <a:lnTo>
                  <a:pt x="216154" y="637654"/>
                </a:lnTo>
                <a:lnTo>
                  <a:pt x="199074" y="700174"/>
                </a:lnTo>
                <a:lnTo>
                  <a:pt x="205105" y="722782"/>
                </a:lnTo>
                <a:lnTo>
                  <a:pt x="192786" y="726059"/>
                </a:lnTo>
                <a:lnTo>
                  <a:pt x="205065" y="726059"/>
                </a:lnTo>
                <a:lnTo>
                  <a:pt x="228346" y="641007"/>
                </a:lnTo>
                <a:lnTo>
                  <a:pt x="229362" y="637628"/>
                </a:lnTo>
                <a:lnTo>
                  <a:pt x="227330" y="634136"/>
                </a:lnTo>
                <a:lnTo>
                  <a:pt x="223901" y="633209"/>
                </a:lnTo>
                <a:lnTo>
                  <a:pt x="220599" y="632282"/>
                </a:lnTo>
                <a:close/>
              </a:path>
              <a:path w="229869" h="736600">
                <a:moveTo>
                  <a:pt x="195767" y="712280"/>
                </a:moveTo>
                <a:lnTo>
                  <a:pt x="192913" y="722731"/>
                </a:lnTo>
                <a:lnTo>
                  <a:pt x="203454" y="719912"/>
                </a:lnTo>
                <a:lnTo>
                  <a:pt x="195767" y="712280"/>
                </a:lnTo>
                <a:close/>
              </a:path>
              <a:path w="229869" h="736600">
                <a:moveTo>
                  <a:pt x="199074" y="700174"/>
                </a:moveTo>
                <a:lnTo>
                  <a:pt x="195767" y="712280"/>
                </a:lnTo>
                <a:lnTo>
                  <a:pt x="203454" y="719912"/>
                </a:lnTo>
                <a:lnTo>
                  <a:pt x="192913" y="722731"/>
                </a:lnTo>
                <a:lnTo>
                  <a:pt x="205091" y="722731"/>
                </a:lnTo>
                <a:lnTo>
                  <a:pt x="199074" y="700174"/>
                </a:lnTo>
                <a:close/>
              </a:path>
              <a:path w="229869" h="736600">
                <a:moveTo>
                  <a:pt x="12319" y="0"/>
                </a:moveTo>
                <a:lnTo>
                  <a:pt x="0" y="3301"/>
                </a:lnTo>
                <a:lnTo>
                  <a:pt x="186712" y="703289"/>
                </a:lnTo>
                <a:lnTo>
                  <a:pt x="195767" y="712280"/>
                </a:lnTo>
                <a:lnTo>
                  <a:pt x="199074" y="700174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19" y="987940"/>
            <a:ext cx="7969884" cy="12312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Verdana"/>
                <a:cs typeface="Verdana"/>
              </a:rPr>
              <a:t>&lt;property&gt;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또는</a:t>
            </a:r>
            <a:r>
              <a:rPr sz="2000" spc="4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&lt;constructor-arg&gt;</a:t>
            </a:r>
            <a:r>
              <a:rPr sz="2000" spc="-10" dirty="0">
                <a:latin typeface="굴림"/>
                <a:cs typeface="굴림"/>
              </a:rPr>
              <a:t>의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하위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Collection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굴림"/>
                <a:cs typeface="굴림"/>
              </a:rPr>
              <a:t>값을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설정하는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태그를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이용해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값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주입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굴림"/>
                <a:cs typeface="굴림"/>
              </a:rPr>
              <a:t>설정</a:t>
            </a:r>
            <a:r>
              <a:rPr sz="2000" spc="-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태그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(1/5)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537" y="2279650"/>
          <a:ext cx="7595234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태그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Collection종류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30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설명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&lt;list&gt;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java.util.List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&lt;set&gt;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java.util.Set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컬렉션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&lt;map&gt;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java.util.Map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669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Map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계열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 컬렉션 에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key-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value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&lt;props&gt;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java.util.Properties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에</a:t>
                      </a:r>
                      <a:r>
                        <a:rPr sz="1800" spc="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key(String)-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value(String)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의</a:t>
                      </a:r>
                      <a:r>
                        <a:rPr sz="18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값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목록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전달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6231" y="4700955"/>
            <a:ext cx="4921250" cy="17799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spc="-5" dirty="0">
                <a:latin typeface="Verdana"/>
                <a:cs typeface="Verdana"/>
              </a:rPr>
              <a:t>Collection</a:t>
            </a:r>
            <a:r>
              <a:rPr sz="1600" spc="-5" dirty="0">
                <a:latin typeface="굴림"/>
                <a:cs typeface="굴림"/>
              </a:rPr>
              <a:t>에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값을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하는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태그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&lt;ref&gt;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&lt;bean&gt;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3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등록된</a:t>
            </a:r>
            <a:r>
              <a:rPr sz="1600" spc="1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&lt;value&gt;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기본데이터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&lt;bean&gt;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임의의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spc="-5" dirty="0">
                <a:latin typeface="Verdana"/>
                <a:cs typeface="Verdana"/>
              </a:rPr>
              <a:t>bean</a:t>
            </a:r>
            <a:endParaRPr sz="1600">
              <a:latin typeface="Verdana"/>
              <a:cs typeface="Verdana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5" dirty="0">
                <a:latin typeface="Verdana"/>
                <a:cs typeface="Verdana"/>
              </a:rPr>
              <a:t>&lt;list&gt;,&lt;map&gt;,&lt;props&gt;,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&lt;set&gt;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컬랙션</a:t>
            </a:r>
            <a:endParaRPr sz="1600">
              <a:latin typeface="굴림"/>
              <a:cs typeface="굴림"/>
            </a:endParaRPr>
          </a:p>
          <a:p>
            <a:pPr marL="812800" lvl="1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600" spc="-10" dirty="0">
                <a:latin typeface="Verdana"/>
                <a:cs typeface="Verdana"/>
              </a:rPr>
              <a:t>&lt;null&gt;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null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(2/5)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778115" cy="20313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spc="5" dirty="0">
                <a:latin typeface="Verdana"/>
                <a:cs typeface="Verdana"/>
              </a:rPr>
              <a:t>&lt;list&gt;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6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계열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컬렉션이나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배열에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굴림"/>
                <a:cs typeface="굴림"/>
              </a:rPr>
              <a:t>속성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value-type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값들의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r>
              <a:rPr sz="1800" spc="-5" dirty="0">
                <a:latin typeface="굴림"/>
                <a:cs typeface="굴림"/>
              </a:rPr>
              <a:t>지정</a:t>
            </a:r>
            <a:r>
              <a:rPr sz="1800" spc="-5" dirty="0">
                <a:latin typeface="Verdana"/>
                <a:cs typeface="Verdana"/>
              </a:rPr>
              <a:t>.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Fullyname</a:t>
            </a:r>
            <a:r>
              <a:rPr sz="1800" spc="-5" dirty="0">
                <a:latin typeface="굴림"/>
                <a:cs typeface="굴림"/>
              </a:rPr>
              <a:t>으로</a:t>
            </a:r>
            <a:r>
              <a:rPr sz="1800" spc="7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지정한다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&lt;ref&gt;,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&lt;value&gt;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굴림"/>
                <a:cs typeface="굴림"/>
              </a:rPr>
              <a:t>태그를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3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값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설정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bean=“bean_id”/&gt;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Verdana"/>
                <a:cs typeface="Verdana"/>
              </a:rPr>
              <a:t>bean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굴림"/>
                <a:cs typeface="굴림"/>
              </a:rPr>
              <a:t>객체</a:t>
            </a:r>
            <a:r>
              <a:rPr sz="1800" spc="2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list</a:t>
            </a:r>
            <a:r>
              <a:rPr sz="1800" spc="-10" dirty="0">
                <a:latin typeface="굴림"/>
                <a:cs typeface="굴림"/>
              </a:rPr>
              <a:t>에</a:t>
            </a:r>
            <a:r>
              <a:rPr sz="1800" spc="8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  <a:p>
            <a:pPr marL="755015" lvl="1" indent="-285750">
              <a:lnSpc>
                <a:spcPts val="194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15" dirty="0">
                <a:latin typeface="Verdana"/>
                <a:cs typeface="Verdana"/>
              </a:rPr>
              <a:t>&lt;value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[type=“type”]&gt;</a:t>
            </a:r>
            <a:r>
              <a:rPr sz="1800" spc="-5" dirty="0">
                <a:latin typeface="굴림"/>
                <a:cs typeface="굴림"/>
              </a:rPr>
              <a:t>값</a:t>
            </a:r>
            <a:r>
              <a:rPr sz="1800" spc="-5" dirty="0">
                <a:latin typeface="Verdana"/>
                <a:cs typeface="Verdana"/>
              </a:rPr>
              <a:t>&lt;/value&gt;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 </a:t>
            </a:r>
            <a:r>
              <a:rPr sz="1800" spc="-5" dirty="0">
                <a:latin typeface="굴림"/>
                <a:cs typeface="굴림"/>
              </a:rPr>
              <a:t>문자열</a:t>
            </a:r>
            <a:r>
              <a:rPr sz="1800" spc="-5" dirty="0">
                <a:latin typeface="Verdana"/>
                <a:cs typeface="Verdana"/>
              </a:rPr>
              <a:t>(String),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Primitive</a:t>
            </a:r>
            <a:endParaRPr sz="1800">
              <a:latin typeface="Verdana"/>
              <a:cs typeface="Verdana"/>
            </a:endParaRPr>
          </a:p>
          <a:p>
            <a:pPr marL="755015">
              <a:lnSpc>
                <a:spcPts val="1945"/>
              </a:lnSpc>
            </a:pPr>
            <a:r>
              <a:rPr sz="1800" dirty="0">
                <a:latin typeface="굴림"/>
                <a:cs typeface="굴림"/>
              </a:rPr>
              <a:t>값</a:t>
            </a:r>
            <a:r>
              <a:rPr sz="1800" spc="-20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list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추가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14738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setMyList(List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list){…}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673690"/>
            <a:ext cx="8215630" cy="2970530"/>
          </a:xfrm>
          <a:custGeom>
            <a:avLst/>
            <a:gdLst/>
            <a:ahLst/>
            <a:cxnLst/>
            <a:rect l="l" t="t" r="r" b="b"/>
            <a:pathLst>
              <a:path w="8215630" h="2970529">
                <a:moveTo>
                  <a:pt x="0" y="2970022"/>
                </a:moveTo>
                <a:lnTo>
                  <a:pt x="8215376" y="2970022"/>
                </a:lnTo>
                <a:lnTo>
                  <a:pt x="8215376" y="0"/>
                </a:lnTo>
                <a:lnTo>
                  <a:pt x="0" y="0"/>
                </a:lnTo>
                <a:lnTo>
                  <a:pt x="0" y="29700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708019"/>
            <a:ext cx="7668259" cy="287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0"/>
              </a:spcBef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id=“otherbean”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class=“to.OtherBean”/&gt;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&lt;bean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id=“myBean”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class=“to.MyTO”&gt;</a:t>
            </a:r>
            <a:endParaRPr sz="1700">
              <a:latin typeface="Verdana"/>
              <a:cs typeface="Verdana"/>
            </a:endParaRPr>
          </a:p>
          <a:p>
            <a:pPr marL="392430">
              <a:lnSpc>
                <a:spcPts val="2039"/>
              </a:lnSpc>
            </a:pPr>
            <a:r>
              <a:rPr sz="1700" spc="-5" dirty="0">
                <a:latin typeface="Verdana"/>
                <a:cs typeface="Verdana"/>
              </a:rPr>
              <a:t>&lt;property</a:t>
            </a:r>
            <a:r>
              <a:rPr sz="1700" spc="-10" dirty="0">
                <a:latin typeface="Verdana"/>
                <a:cs typeface="Verdana"/>
              </a:rPr>
              <a:t> name=“myList”&gt;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700" spc="-10" dirty="0">
                <a:latin typeface="Verdana"/>
                <a:cs typeface="Verdana"/>
              </a:rPr>
              <a:t>&lt;list&gt;</a:t>
            </a:r>
            <a:endParaRPr sz="1700">
              <a:latin typeface="Verdana"/>
              <a:cs typeface="Verdana"/>
            </a:endParaRPr>
          </a:p>
          <a:p>
            <a:pPr marL="1382395">
              <a:lnSpc>
                <a:spcPts val="2030"/>
              </a:lnSpc>
              <a:spcBef>
                <a:spcPts val="10"/>
              </a:spcBef>
            </a:pPr>
            <a:r>
              <a:rPr sz="1700" spc="-15" dirty="0">
                <a:latin typeface="Verdana"/>
                <a:cs typeface="Verdana"/>
              </a:rPr>
              <a:t>&lt;value&gt;10&lt;/value&gt;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-&gt;String</a:t>
            </a:r>
            <a:r>
              <a:rPr sz="1700" spc="-10" dirty="0">
                <a:latin typeface="굴림"/>
                <a:cs typeface="굴림"/>
              </a:rPr>
              <a:t>으로</a:t>
            </a:r>
            <a:r>
              <a:rPr sz="1700" spc="8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>
              <a:latin typeface="굴림"/>
              <a:cs typeface="굴림"/>
            </a:endParaRPr>
          </a:p>
          <a:p>
            <a:pPr marL="1382395">
              <a:lnSpc>
                <a:spcPts val="2030"/>
              </a:lnSpc>
            </a:pPr>
            <a:r>
              <a:rPr sz="1700" spc="-20" dirty="0">
                <a:latin typeface="Verdana"/>
                <a:cs typeface="Verdana"/>
              </a:rPr>
              <a:t>&lt;value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type=“java.lang.Integer”&gt;20&lt;/value&gt;-&gt;Integer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ts val="2035"/>
              </a:lnSpc>
              <a:spcBef>
                <a:spcPts val="10"/>
              </a:spcBef>
            </a:pPr>
            <a:r>
              <a:rPr sz="1700" spc="-10" dirty="0">
                <a:latin typeface="굴림"/>
                <a:cs typeface="굴림"/>
              </a:rPr>
              <a:t>로</a:t>
            </a:r>
            <a:r>
              <a:rPr sz="1700" spc="-5" dirty="0">
                <a:latin typeface="굴림"/>
                <a:cs typeface="굴림"/>
              </a:rPr>
              <a:t> </a:t>
            </a:r>
            <a:r>
              <a:rPr sz="1700" spc="-10" dirty="0">
                <a:latin typeface="굴림"/>
                <a:cs typeface="굴림"/>
              </a:rPr>
              <a:t>저장됨</a:t>
            </a:r>
            <a:endParaRPr sz="1700">
              <a:latin typeface="굴림"/>
              <a:cs typeface="굴림"/>
            </a:endParaRPr>
          </a:p>
          <a:p>
            <a:pPr marL="1382395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&lt;ref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bean=“otherbean”/&gt;</a:t>
            </a:r>
            <a:endParaRPr sz="1700">
              <a:latin typeface="Verdana"/>
              <a:cs typeface="Verdana"/>
            </a:endParaRPr>
          </a:p>
          <a:p>
            <a:pPr marL="927100">
              <a:lnSpc>
                <a:spcPts val="2039"/>
              </a:lnSpc>
            </a:pPr>
            <a:r>
              <a:rPr sz="1700" spc="-10" dirty="0">
                <a:latin typeface="Verdana"/>
                <a:cs typeface="Verdana"/>
              </a:rPr>
              <a:t>&lt;/list&gt;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  <a:spcBef>
                <a:spcPts val="15"/>
              </a:spcBef>
            </a:pPr>
            <a:r>
              <a:rPr sz="1700" spc="-5" dirty="0">
                <a:latin typeface="Verdana"/>
                <a:cs typeface="Verdana"/>
              </a:rPr>
              <a:t>&lt;/property&gt;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2035"/>
              </a:lnSpc>
            </a:pPr>
            <a:r>
              <a:rPr sz="1700" spc="-10" dirty="0">
                <a:latin typeface="Verdana"/>
                <a:cs typeface="Verdana"/>
              </a:rPr>
              <a:t>&lt;/bean&gt;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(3/5)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1766"/>
            <a:ext cx="7998459" cy="2038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100" dirty="0">
                <a:latin typeface="Verdana"/>
                <a:cs typeface="Verdana"/>
              </a:rPr>
              <a:t>&lt;map&gt;</a:t>
            </a:r>
            <a:endParaRPr sz="2100">
              <a:latin typeface="Verdana"/>
              <a:cs typeface="Verdana"/>
            </a:endParaRPr>
          </a:p>
          <a:p>
            <a:pPr marL="755015" lvl="1" indent="-285750">
              <a:lnSpc>
                <a:spcPts val="215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계열의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Collection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50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객체들을</a:t>
            </a:r>
            <a:r>
              <a:rPr sz="1800" spc="1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넣기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ts val="191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key-type,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value-type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와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spc="-15" dirty="0">
                <a:latin typeface="Verdana"/>
                <a:cs typeface="Verdana"/>
              </a:rPr>
              <a:t>value</a:t>
            </a:r>
            <a:r>
              <a:rPr sz="1600" spc="-15" dirty="0">
                <a:latin typeface="굴림"/>
                <a:cs typeface="굴림"/>
              </a:rPr>
              <a:t>의</a:t>
            </a:r>
            <a:r>
              <a:rPr sz="1600" spc="4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타입을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고정시킬경우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사용</a:t>
            </a:r>
            <a:endParaRPr sz="16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Verdana"/>
                <a:cs typeface="Verdana"/>
              </a:rPr>
              <a:t>&lt;entry&gt;</a:t>
            </a:r>
            <a:r>
              <a:rPr sz="1800" spc="-5" dirty="0">
                <a:latin typeface="굴림"/>
                <a:cs typeface="굴림"/>
              </a:rPr>
              <a:t>를</a:t>
            </a:r>
            <a:r>
              <a:rPr sz="1800" spc="5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이용해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20" dirty="0">
                <a:latin typeface="Verdana"/>
                <a:cs typeface="Verdana"/>
              </a:rPr>
              <a:t>key-value</a:t>
            </a:r>
            <a:r>
              <a:rPr sz="1800" spc="-20" dirty="0">
                <a:latin typeface="굴림"/>
                <a:cs typeface="굴림"/>
              </a:rPr>
              <a:t>를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spc="-5" dirty="0">
                <a:latin typeface="Verdana"/>
                <a:cs typeface="Verdana"/>
              </a:rPr>
              <a:t>map</a:t>
            </a:r>
            <a:r>
              <a:rPr sz="1800" spc="-5" dirty="0">
                <a:latin typeface="굴림"/>
                <a:cs typeface="굴림"/>
              </a:rPr>
              <a:t>에</a:t>
            </a:r>
            <a:r>
              <a:rPr sz="1800" spc="20" dirty="0">
                <a:latin typeface="굴림"/>
                <a:cs typeface="굴림"/>
              </a:rPr>
              <a:t> </a:t>
            </a:r>
            <a:r>
              <a:rPr sz="1800" spc="-5" dirty="0">
                <a:latin typeface="굴림"/>
                <a:cs typeface="굴림"/>
              </a:rPr>
              <a:t>등록</a:t>
            </a:r>
            <a:endParaRPr sz="18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latin typeface="굴림"/>
                <a:cs typeface="굴림"/>
              </a:rPr>
              <a:t>속성</a:t>
            </a:r>
            <a:endParaRPr sz="16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40" dirty="0">
                <a:latin typeface="Verdana"/>
                <a:cs typeface="Verdana"/>
              </a:rPr>
              <a:t>key,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key-ref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key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780"/>
              </a:spcBef>
              <a:buFont typeface="Arial"/>
              <a:buChar char="–"/>
              <a:tabLst>
                <a:tab pos="1612900" algn="l"/>
                <a:tab pos="1613535" algn="l"/>
              </a:tabLst>
            </a:pPr>
            <a:r>
              <a:rPr sz="1300" spc="-5" dirty="0">
                <a:latin typeface="Verdana"/>
                <a:cs typeface="Verdana"/>
              </a:rPr>
              <a:t>value,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value-ref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: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굴림"/>
                <a:cs typeface="굴림"/>
              </a:rPr>
              <a:t>값</a:t>
            </a:r>
            <a:r>
              <a:rPr sz="1300" spc="25" dirty="0">
                <a:latin typeface="굴림"/>
                <a:cs typeface="굴림"/>
              </a:rPr>
              <a:t> </a:t>
            </a:r>
            <a:r>
              <a:rPr sz="1300" spc="-10" dirty="0">
                <a:latin typeface="굴림"/>
                <a:cs typeface="굴림"/>
              </a:rPr>
              <a:t>설정</a:t>
            </a:r>
            <a:endParaRPr sz="13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-5" dirty="0">
                <a:latin typeface="Verdana"/>
                <a:cs typeface="Verdana"/>
              </a:rPr>
              <a:t> setMyMap(Map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map){…}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74"/>
            <a:ext cx="8215630" cy="2585720"/>
          </a:xfrm>
          <a:custGeom>
            <a:avLst/>
            <a:gdLst/>
            <a:ahLst/>
            <a:cxnLst/>
            <a:rect l="l" t="t" r="r" b="b"/>
            <a:pathLst>
              <a:path w="8215630" h="2585720">
                <a:moveTo>
                  <a:pt x="0" y="2585339"/>
                </a:moveTo>
                <a:lnTo>
                  <a:pt x="8215376" y="2585339"/>
                </a:lnTo>
                <a:lnTo>
                  <a:pt x="8215376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667258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class=“to.MyTO”&gt;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name=“myMap”&gt;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&lt;map&gt;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key=“id”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value=“abc”/&gt;</a:t>
            </a:r>
            <a:endParaRPr sz="18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&lt;entry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key=“other”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value-ref=“otherbean”/&gt;</a:t>
            </a:r>
            <a:endParaRPr sz="1800">
              <a:latin typeface="Verdana"/>
              <a:cs typeface="Verdana"/>
            </a:endParaRPr>
          </a:p>
          <a:p>
            <a:pPr marR="4758055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&lt;/map&gt;</a:t>
            </a:r>
            <a:endParaRPr sz="1800">
              <a:latin typeface="Verdana"/>
              <a:cs typeface="Verdana"/>
            </a:endParaRPr>
          </a:p>
          <a:p>
            <a:pPr marR="4791075" algn="r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0838" y="4066032"/>
            <a:ext cx="3145790" cy="1236980"/>
          </a:xfrm>
          <a:custGeom>
            <a:avLst/>
            <a:gdLst/>
            <a:ahLst/>
            <a:cxnLst/>
            <a:rect l="l" t="t" r="r" b="b"/>
            <a:pathLst>
              <a:path w="3145790" h="1236979">
                <a:moveTo>
                  <a:pt x="3109727" y="1213253"/>
                </a:moveTo>
                <a:lnTo>
                  <a:pt x="3045714" y="1223518"/>
                </a:lnTo>
                <a:lnTo>
                  <a:pt x="3042285" y="1224153"/>
                </a:lnTo>
                <a:lnTo>
                  <a:pt x="3039999" y="1227328"/>
                </a:lnTo>
                <a:lnTo>
                  <a:pt x="3041015" y="1234313"/>
                </a:lnTo>
                <a:lnTo>
                  <a:pt x="3044316" y="1236599"/>
                </a:lnTo>
                <a:lnTo>
                  <a:pt x="3047746" y="1236091"/>
                </a:lnTo>
                <a:lnTo>
                  <a:pt x="3136976" y="1221740"/>
                </a:lnTo>
                <a:lnTo>
                  <a:pt x="3131692" y="1221740"/>
                </a:lnTo>
                <a:lnTo>
                  <a:pt x="3109727" y="1213253"/>
                </a:lnTo>
                <a:close/>
              </a:path>
              <a:path w="3145790" h="1236979">
                <a:moveTo>
                  <a:pt x="3122072" y="1211273"/>
                </a:moveTo>
                <a:lnTo>
                  <a:pt x="3109727" y="1213253"/>
                </a:lnTo>
                <a:lnTo>
                  <a:pt x="3131692" y="1221740"/>
                </a:lnTo>
                <a:lnTo>
                  <a:pt x="3132430" y="1219835"/>
                </a:lnTo>
                <a:lnTo>
                  <a:pt x="3128899" y="1219835"/>
                </a:lnTo>
                <a:lnTo>
                  <a:pt x="3122072" y="1211273"/>
                </a:lnTo>
                <a:close/>
              </a:path>
              <a:path w="3145790" h="1236979">
                <a:moveTo>
                  <a:pt x="3077591" y="1139698"/>
                </a:moveTo>
                <a:lnTo>
                  <a:pt x="3072129" y="1144143"/>
                </a:lnTo>
                <a:lnTo>
                  <a:pt x="3071622" y="1148080"/>
                </a:lnTo>
                <a:lnTo>
                  <a:pt x="3073908" y="1150874"/>
                </a:lnTo>
                <a:lnTo>
                  <a:pt x="3114202" y="1201405"/>
                </a:lnTo>
                <a:lnTo>
                  <a:pt x="3136265" y="1209929"/>
                </a:lnTo>
                <a:lnTo>
                  <a:pt x="3131692" y="1221740"/>
                </a:lnTo>
                <a:lnTo>
                  <a:pt x="3136976" y="1221740"/>
                </a:lnTo>
                <a:lnTo>
                  <a:pt x="3145663" y="1220343"/>
                </a:lnTo>
                <a:lnTo>
                  <a:pt x="3083814" y="1142873"/>
                </a:lnTo>
                <a:lnTo>
                  <a:pt x="3081654" y="1140206"/>
                </a:lnTo>
                <a:lnTo>
                  <a:pt x="3077591" y="1139698"/>
                </a:lnTo>
                <a:close/>
              </a:path>
              <a:path w="3145790" h="1236979">
                <a:moveTo>
                  <a:pt x="3132836" y="1209548"/>
                </a:moveTo>
                <a:lnTo>
                  <a:pt x="3122072" y="1211273"/>
                </a:lnTo>
                <a:lnTo>
                  <a:pt x="3128899" y="1219835"/>
                </a:lnTo>
                <a:lnTo>
                  <a:pt x="3132836" y="1209548"/>
                </a:lnTo>
                <a:close/>
              </a:path>
              <a:path w="3145790" h="1236979">
                <a:moveTo>
                  <a:pt x="3135278" y="1209548"/>
                </a:moveTo>
                <a:lnTo>
                  <a:pt x="3132836" y="1209548"/>
                </a:lnTo>
                <a:lnTo>
                  <a:pt x="3128899" y="1219835"/>
                </a:lnTo>
                <a:lnTo>
                  <a:pt x="3132430" y="1219835"/>
                </a:lnTo>
                <a:lnTo>
                  <a:pt x="3136265" y="1209929"/>
                </a:lnTo>
                <a:lnTo>
                  <a:pt x="3135278" y="1209548"/>
                </a:lnTo>
                <a:close/>
              </a:path>
              <a:path w="3145790" h="1236979">
                <a:moveTo>
                  <a:pt x="4572" y="0"/>
                </a:moveTo>
                <a:lnTo>
                  <a:pt x="0" y="11811"/>
                </a:lnTo>
                <a:lnTo>
                  <a:pt x="3109727" y="1213253"/>
                </a:lnTo>
                <a:lnTo>
                  <a:pt x="3122072" y="1211273"/>
                </a:lnTo>
                <a:lnTo>
                  <a:pt x="3114202" y="1201405"/>
                </a:lnTo>
                <a:lnTo>
                  <a:pt x="4572" y="0"/>
                </a:lnTo>
                <a:close/>
              </a:path>
              <a:path w="3145790" h="1236979">
                <a:moveTo>
                  <a:pt x="3114202" y="1201405"/>
                </a:moveTo>
                <a:lnTo>
                  <a:pt x="3122072" y="1211273"/>
                </a:lnTo>
                <a:lnTo>
                  <a:pt x="3132836" y="1209548"/>
                </a:lnTo>
                <a:lnTo>
                  <a:pt x="3135278" y="1209548"/>
                </a:lnTo>
                <a:lnTo>
                  <a:pt x="3114202" y="120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505" y="66249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110" dirty="0"/>
              <a:t> </a:t>
            </a:r>
            <a:r>
              <a:rPr dirty="0"/>
              <a:t>장점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184249"/>
            <a:ext cx="7795259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굴림"/>
                <a:cs typeface="굴림"/>
              </a:rPr>
              <a:t>경량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컨테이너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Verdana"/>
                <a:cs typeface="Verdana"/>
              </a:rPr>
              <a:t>–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객체의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라이프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사이클</a:t>
            </a:r>
            <a:r>
              <a:rPr sz="2700" spc="5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관리</a:t>
            </a:r>
            <a:r>
              <a:rPr sz="2700" spc="-5" dirty="0">
                <a:latin typeface="Verdana"/>
                <a:cs typeface="Verdana"/>
              </a:rPr>
              <a:t>,</a:t>
            </a:r>
            <a:endParaRPr sz="27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950"/>
              </a:spcBef>
            </a:pP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 </a:t>
            </a:r>
            <a:r>
              <a:rPr sz="2700" dirty="0">
                <a:latin typeface="굴림"/>
                <a:cs typeface="굴림"/>
              </a:rPr>
              <a:t>구현을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위한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제공</a:t>
            </a:r>
            <a:endParaRPr sz="2700" dirty="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259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DI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(Dependency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Injection)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Verdana"/>
                <a:cs typeface="Verdana"/>
              </a:rPr>
              <a:t>AOP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(Aspect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Oriented </a:t>
            </a:r>
            <a:r>
              <a:rPr sz="2700" spc="-10" dirty="0">
                <a:latin typeface="Verdana"/>
                <a:cs typeface="Verdana"/>
              </a:rPr>
              <a:t>Programming)</a:t>
            </a:r>
            <a:r>
              <a:rPr sz="2700" spc="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indent="-343535">
              <a:lnSpc>
                <a:spcPct val="100000"/>
              </a:lnSpc>
              <a:spcBef>
                <a:spcPts val="25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POJO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(Plain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Old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Object)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지원</a:t>
            </a:r>
          </a:p>
          <a:p>
            <a:pPr marL="355600" marR="5080" indent="-343535">
              <a:lnSpc>
                <a:spcPct val="1601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dirty="0">
                <a:latin typeface="굴림"/>
                <a:cs typeface="굴림"/>
              </a:rPr>
              <a:t>다양한</a:t>
            </a:r>
            <a:r>
              <a:rPr sz="2700" spc="2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API</a:t>
            </a:r>
            <a:r>
              <a:rPr sz="2700" spc="-5" dirty="0">
                <a:latin typeface="굴림"/>
                <a:cs typeface="굴림"/>
              </a:rPr>
              <a:t>와의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연동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지원을</a:t>
            </a:r>
            <a:r>
              <a:rPr sz="2700" spc="2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통한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20" dirty="0">
                <a:latin typeface="Verdana"/>
                <a:cs typeface="Verdana"/>
              </a:rPr>
              <a:t>Java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EE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구현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가능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(4/5)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92555"/>
            <a:ext cx="8074025" cy="2179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Verdana"/>
                <a:cs typeface="Verdana"/>
              </a:rPr>
              <a:t>&lt;props&gt;</a:t>
            </a:r>
            <a:endParaRPr sz="25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spc="-5" dirty="0">
                <a:latin typeface="Verdana"/>
                <a:cs typeface="Verdana"/>
              </a:rPr>
              <a:t>java.util.Properties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dirty="0">
                <a:latin typeface="굴림"/>
                <a:cs typeface="굴림"/>
              </a:rPr>
              <a:t>값</a:t>
            </a:r>
            <a:r>
              <a:rPr sz="2100" dirty="0">
                <a:latin typeface="Verdana"/>
                <a:cs typeface="Verdana"/>
              </a:rPr>
              <a:t>(</a:t>
            </a:r>
            <a:r>
              <a:rPr sz="2100" dirty="0">
                <a:latin typeface="굴림"/>
                <a:cs typeface="굴림"/>
              </a:rPr>
              <a:t>문자열</a:t>
            </a:r>
            <a:r>
              <a:rPr sz="2100" dirty="0">
                <a:latin typeface="Verdana"/>
                <a:cs typeface="Verdana"/>
              </a:rPr>
              <a:t>)</a:t>
            </a:r>
            <a:r>
              <a:rPr sz="2100" dirty="0">
                <a:latin typeface="굴림"/>
                <a:cs typeface="굴림"/>
              </a:rPr>
              <a:t>을 </a:t>
            </a:r>
            <a:r>
              <a:rPr sz="2100" spc="5" dirty="0">
                <a:latin typeface="굴림"/>
                <a:cs typeface="굴림"/>
              </a:rPr>
              <a:t>넣기</a:t>
            </a:r>
            <a:endParaRPr sz="21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100" dirty="0">
                <a:latin typeface="Verdana"/>
                <a:cs typeface="Verdana"/>
              </a:rPr>
              <a:t>&lt;prop&gt;</a:t>
            </a:r>
            <a:r>
              <a:rPr sz="2100" dirty="0">
                <a:latin typeface="굴림"/>
                <a:cs typeface="굴림"/>
              </a:rPr>
              <a:t>를</a:t>
            </a:r>
            <a:r>
              <a:rPr sz="2100" spc="-20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이용해</a:t>
            </a:r>
            <a:r>
              <a:rPr sz="2100" spc="25" dirty="0">
                <a:latin typeface="굴림"/>
                <a:cs typeface="굴림"/>
              </a:rPr>
              <a:t> </a:t>
            </a:r>
            <a:r>
              <a:rPr sz="2100" spc="-15" dirty="0">
                <a:latin typeface="Verdana"/>
                <a:cs typeface="Verdana"/>
              </a:rPr>
              <a:t>key-value</a:t>
            </a:r>
            <a:r>
              <a:rPr sz="2100" spc="-15" dirty="0">
                <a:latin typeface="굴림"/>
                <a:cs typeface="굴림"/>
              </a:rPr>
              <a:t>를</a:t>
            </a:r>
            <a:r>
              <a:rPr sz="2100" spc="-30" dirty="0">
                <a:latin typeface="굴림"/>
                <a:cs typeface="굴림"/>
              </a:rPr>
              <a:t> </a:t>
            </a:r>
            <a:r>
              <a:rPr sz="2100" dirty="0">
                <a:latin typeface="Verdana"/>
                <a:cs typeface="Verdana"/>
              </a:rPr>
              <a:t>properties</a:t>
            </a:r>
            <a:r>
              <a:rPr sz="2100" dirty="0">
                <a:latin typeface="굴림"/>
                <a:cs typeface="굴림"/>
              </a:rPr>
              <a:t>에</a:t>
            </a:r>
            <a:r>
              <a:rPr sz="2100" spc="-15" dirty="0">
                <a:latin typeface="굴림"/>
                <a:cs typeface="굴림"/>
              </a:rPr>
              <a:t> </a:t>
            </a:r>
            <a:r>
              <a:rPr sz="2100" spc="5" dirty="0">
                <a:latin typeface="굴림"/>
                <a:cs typeface="굴림"/>
              </a:rPr>
              <a:t>등록</a:t>
            </a:r>
            <a:endParaRPr sz="21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속성</a:t>
            </a:r>
            <a:endParaRPr sz="1900">
              <a:latin typeface="굴림"/>
              <a:cs typeface="굴림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spc="434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key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key</a:t>
            </a:r>
            <a:r>
              <a:rPr sz="1600" dirty="0">
                <a:latin typeface="굴림"/>
                <a:cs typeface="굴림"/>
              </a:rPr>
              <a:t>값</a:t>
            </a:r>
            <a:r>
              <a:rPr sz="1600" spc="1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설정</a:t>
            </a:r>
            <a:endParaRPr sz="16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5" dirty="0">
                <a:latin typeface="굴림"/>
                <a:cs typeface="굴림"/>
              </a:rPr>
              <a:t>값은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spc="5" dirty="0">
                <a:latin typeface="굴림"/>
                <a:cs typeface="굴림"/>
              </a:rPr>
              <a:t>태그 사이에</a:t>
            </a:r>
            <a:r>
              <a:rPr sz="1900" spc="-15" dirty="0">
                <a:latin typeface="굴림"/>
                <a:cs typeface="굴림"/>
              </a:rPr>
              <a:t> </a:t>
            </a:r>
            <a:r>
              <a:rPr sz="1900" dirty="0">
                <a:latin typeface="굴림"/>
                <a:cs typeface="굴림"/>
              </a:rPr>
              <a:t>넣는다</a:t>
            </a:r>
            <a:r>
              <a:rPr sz="1900" dirty="0">
                <a:latin typeface="Verdana"/>
                <a:cs typeface="Verdana"/>
              </a:rPr>
              <a:t>.</a:t>
            </a:r>
            <a:r>
              <a:rPr sz="1900" spc="-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: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&lt;prop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key=“id”&gt;abcde&lt;/prop&gt;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setJdbcProperty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(Properties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8599" y="3786187"/>
            <a:ext cx="8215630" cy="2862580"/>
          </a:xfrm>
          <a:custGeom>
            <a:avLst/>
            <a:gdLst/>
            <a:ahLst/>
            <a:cxnLst/>
            <a:rect l="l" t="t" r="r" b="b"/>
            <a:pathLst>
              <a:path w="8215630" h="2862579">
                <a:moveTo>
                  <a:pt x="0" y="2862326"/>
                </a:moveTo>
                <a:lnTo>
                  <a:pt x="8215376" y="2862326"/>
                </a:lnTo>
                <a:lnTo>
                  <a:pt x="8215376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7365" y="3818382"/>
            <a:ext cx="753300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id=“myDAO”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class=“dao.MyDAO”&gt;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name=“jdbcProperty”&gt;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&lt;props&gt;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“dri</a:t>
            </a:r>
            <a:r>
              <a:rPr sz="1800" spc="-30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2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</a:t>
            </a:r>
            <a:r>
              <a:rPr sz="1800" spc="-1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“url”&gt;</a:t>
            </a:r>
            <a:r>
              <a:rPr sz="1800" spc="-10" dirty="0">
                <a:latin typeface="Verdana"/>
                <a:cs typeface="Verdana"/>
              </a:rPr>
              <a:t>j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ur</a:t>
            </a:r>
            <a:r>
              <a:rPr sz="1800" spc="-15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://</a:t>
            </a:r>
            <a:r>
              <a:rPr sz="1800" spc="5" dirty="0">
                <a:latin typeface="Verdana"/>
                <a:cs typeface="Verdana"/>
              </a:rPr>
              <a:t>127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0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/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db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&lt;prop key=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“user”&gt;dbUser&lt;/prop&gt;</a:t>
            </a:r>
            <a:endParaRPr sz="1800">
              <a:latin typeface="Verdana"/>
              <a:cs typeface="Verdana"/>
            </a:endParaRPr>
          </a:p>
          <a:p>
            <a:pPr marL="13296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k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y=</a:t>
            </a:r>
            <a:r>
              <a:rPr sz="1800" spc="-2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</a:t>
            </a:r>
            <a:r>
              <a:rPr sz="1800" spc="-5" dirty="0">
                <a:latin typeface="Verdana"/>
                <a:cs typeface="Verdana"/>
              </a:rPr>
              <a:t>pw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”</a:t>
            </a:r>
            <a:r>
              <a:rPr sz="1800" spc="5" dirty="0">
                <a:latin typeface="Verdana"/>
                <a:cs typeface="Verdana"/>
              </a:rPr>
              <a:t>&gt;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b</a:t>
            </a:r>
            <a:r>
              <a:rPr sz="1800" spc="-4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assw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pr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p&gt;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&lt;/props&gt;</a:t>
            </a:r>
            <a:endParaRPr sz="1800">
              <a:latin typeface="Verdana"/>
              <a:cs typeface="Verdana"/>
            </a:endParaRPr>
          </a:p>
          <a:p>
            <a:pPr marL="415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41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19" y="302768"/>
            <a:ext cx="5757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객체</a:t>
            </a:r>
            <a:r>
              <a:rPr spc="-25" dirty="0"/>
              <a:t> </a:t>
            </a:r>
            <a:r>
              <a:rPr dirty="0"/>
              <a:t>주입하기</a:t>
            </a:r>
            <a:r>
              <a:rPr spc="-25" dirty="0"/>
              <a:t> </a:t>
            </a:r>
            <a:r>
              <a:rPr dirty="0"/>
              <a:t>(5/5)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918172"/>
            <a:ext cx="6168390" cy="172973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&lt;set&gt;</a:t>
            </a:r>
            <a:endParaRPr sz="2700">
              <a:latin typeface="Verdana"/>
              <a:cs typeface="Verdana"/>
            </a:endParaRPr>
          </a:p>
          <a:p>
            <a:pPr marL="755015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java.util.Set</a:t>
            </a:r>
            <a:r>
              <a:rPr sz="2300" spc="-5" dirty="0">
                <a:latin typeface="굴림"/>
                <a:cs typeface="굴림"/>
              </a:rPr>
              <a:t>에</a:t>
            </a:r>
            <a:r>
              <a:rPr sz="2300" spc="-3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객체를</a:t>
            </a:r>
            <a:r>
              <a:rPr sz="2300" spc="2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넣기</a:t>
            </a:r>
            <a:endParaRPr sz="2300">
              <a:latin typeface="굴림"/>
              <a:cs typeface="굴림"/>
            </a:endParaRPr>
          </a:p>
          <a:p>
            <a:pPr marL="1155700" lvl="2" indent="-2298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굴림"/>
                <a:cs typeface="굴림"/>
              </a:rPr>
              <a:t>속성</a:t>
            </a:r>
            <a:r>
              <a:rPr sz="2000" spc="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value-type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 </a:t>
            </a:r>
            <a:r>
              <a:rPr sz="2000" spc="-5" dirty="0">
                <a:latin typeface="굴림"/>
                <a:cs typeface="굴림"/>
              </a:rPr>
              <a:t>타입</a:t>
            </a:r>
            <a:r>
              <a:rPr sz="2000" spc="3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설정</a:t>
            </a:r>
            <a:endParaRPr sz="2000">
              <a:latin typeface="굴림"/>
              <a:cs typeface="굴림"/>
            </a:endParaRPr>
          </a:p>
          <a:p>
            <a:pPr marL="755015" lvl="1" indent="-28575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sz="2300" spc="-5" dirty="0">
                <a:latin typeface="Verdana"/>
                <a:cs typeface="Verdana"/>
              </a:rPr>
              <a:t>&lt;value&gt;,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&lt;ref&gt;</a:t>
            </a:r>
            <a:r>
              <a:rPr sz="2300" dirty="0">
                <a:latin typeface="굴림"/>
                <a:cs typeface="굴림"/>
              </a:rPr>
              <a:t>를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이용해</a:t>
            </a:r>
            <a:r>
              <a:rPr sz="2300" spc="4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값을</a:t>
            </a:r>
            <a:r>
              <a:rPr sz="2300" spc="40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넣는다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9" y="3286112"/>
            <a:ext cx="821563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public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void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setMySet(Set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props){…}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99" y="3786187"/>
            <a:ext cx="8215630" cy="2862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id=“otherbean”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class=“to.OtherBean”/&gt;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id=“myBean” class=“to.Bean”&gt;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&lt;property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name=“mySet&gt;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&lt;set&gt;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&lt;value&gt;10&lt;/value&gt;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&lt;value&gt;20&lt;value&gt;</a:t>
            </a:r>
            <a:endParaRPr sz="18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&lt;ref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bean=“otherbean”/&gt;</a:t>
            </a:r>
            <a:endParaRPr sz="180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&lt;/set&gt;</a:t>
            </a:r>
            <a:endParaRPr sz="1800">
              <a:latin typeface="Verdana"/>
              <a:cs typeface="Verdana"/>
            </a:endParaRPr>
          </a:p>
          <a:p>
            <a:pPr marL="4940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&lt;/property&gt;</a:t>
            </a:r>
            <a:endParaRPr sz="18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&lt;/bean&gt;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42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802" y="282194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0" dirty="0"/>
              <a:t> </a:t>
            </a:r>
            <a:r>
              <a:rPr dirty="0"/>
              <a:t>객체의</a:t>
            </a:r>
            <a:r>
              <a:rPr spc="-20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5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19" y="1003655"/>
            <a:ext cx="7950200" cy="16668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3535">
              <a:lnSpc>
                <a:spcPts val="299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15" dirty="0">
                <a:latin typeface="Verdana"/>
                <a:cs typeface="Verdana"/>
              </a:rPr>
              <a:t>BeanFactory</a:t>
            </a:r>
            <a:r>
              <a:rPr sz="2700" spc="-15" dirty="0">
                <a:latin typeface="굴림"/>
                <a:cs typeface="굴림"/>
              </a:rPr>
              <a:t>를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통해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Bean</a:t>
            </a:r>
            <a:r>
              <a:rPr sz="2700" spc="-5" dirty="0">
                <a:latin typeface="굴림"/>
                <a:cs typeface="굴림"/>
              </a:rPr>
              <a:t>을</a:t>
            </a:r>
            <a:r>
              <a:rPr sz="2700" spc="4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요청시</a:t>
            </a:r>
            <a:r>
              <a:rPr sz="2700" spc="5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객체생성의 </a:t>
            </a:r>
            <a:r>
              <a:rPr sz="2700" spc="-88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-5" dirty="0">
                <a:latin typeface="Verdana"/>
                <a:cs typeface="Verdana"/>
              </a:rPr>
              <a:t>(</a:t>
            </a:r>
            <a:r>
              <a:rPr sz="2700" spc="-5" dirty="0">
                <a:latin typeface="굴림"/>
                <a:cs typeface="굴림"/>
              </a:rPr>
              <a:t>단위</a:t>
            </a:r>
            <a:r>
              <a:rPr sz="2700" spc="-5" dirty="0">
                <a:latin typeface="Verdana"/>
                <a:cs typeface="Verdana"/>
              </a:rPr>
              <a:t>)</a:t>
            </a:r>
            <a:r>
              <a:rPr sz="2700" spc="-5" dirty="0">
                <a:latin typeface="굴림"/>
                <a:cs typeface="굴림"/>
              </a:rPr>
              <a:t>를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355600" indent="-3435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Verdana"/>
                <a:cs typeface="Verdana"/>
              </a:rPr>
              <a:t>&lt;bean&gt;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굴림"/>
                <a:cs typeface="굴림"/>
              </a:rPr>
              <a:t>의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Verdana"/>
                <a:cs typeface="Verdana"/>
              </a:rPr>
              <a:t>scope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속성을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이용해</a:t>
            </a:r>
            <a:r>
              <a:rPr sz="2700" spc="4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설정</a:t>
            </a:r>
            <a:endParaRPr sz="2700">
              <a:latin typeface="굴림"/>
              <a:cs typeface="굴림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00" dirty="0">
                <a:latin typeface="Arial"/>
                <a:cs typeface="Arial"/>
              </a:rPr>
              <a:t> </a:t>
            </a:r>
            <a:r>
              <a:rPr sz="2300" dirty="0">
                <a:latin typeface="Verdana"/>
                <a:cs typeface="Verdana"/>
              </a:rPr>
              <a:t>scope</a:t>
            </a:r>
            <a:r>
              <a:rPr sz="2300" dirty="0">
                <a:latin typeface="굴림"/>
                <a:cs typeface="굴림"/>
              </a:rPr>
              <a:t>의</a:t>
            </a:r>
            <a:r>
              <a:rPr sz="2300" spc="-15" dirty="0">
                <a:latin typeface="굴림"/>
                <a:cs typeface="굴림"/>
              </a:rPr>
              <a:t> </a:t>
            </a:r>
            <a:r>
              <a:rPr sz="2300" dirty="0">
                <a:latin typeface="굴림"/>
                <a:cs typeface="굴림"/>
              </a:rPr>
              <a:t>값</a:t>
            </a:r>
            <a:endParaRPr sz="23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50" y="2922523"/>
          <a:ext cx="7524115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굴림"/>
                          <a:cs typeface="굴림"/>
                        </a:rPr>
                        <a:t>값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singleton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" dirty="0">
                          <a:latin typeface="굴림"/>
                          <a:cs typeface="굴림"/>
                        </a:rPr>
                        <a:t>컨테이너는</a:t>
                      </a:r>
                      <a:r>
                        <a:rPr sz="1700" spc="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하나의</a:t>
                      </a:r>
                      <a:r>
                        <a:rPr sz="17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700" spc="4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객체만</a:t>
                      </a:r>
                      <a:r>
                        <a:rPr sz="1700" spc="5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700" spc="-10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default</a:t>
                      </a:r>
                      <a:endParaRPr sz="1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prototype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dirty="0">
                          <a:latin typeface="굴림"/>
                          <a:cs typeface="굴림"/>
                        </a:rPr>
                        <a:t>빈을</a:t>
                      </a:r>
                      <a:r>
                        <a:rPr sz="1800" spc="-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요청할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때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spc="-5" dirty="0">
                          <a:latin typeface="굴림"/>
                          <a:cs typeface="굴림"/>
                        </a:rPr>
                        <a:t>생성한다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request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Http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요청마다</a:t>
                      </a:r>
                      <a:r>
                        <a:rPr sz="1800" spc="1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3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session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HttpSession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마다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빈</a:t>
                      </a:r>
                      <a:r>
                        <a:rPr sz="1800" spc="1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객체</a:t>
                      </a:r>
                      <a:r>
                        <a:rPr sz="1800" spc="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800" dirty="0">
                          <a:latin typeface="굴림"/>
                          <a:cs typeface="굴림"/>
                        </a:rPr>
                        <a:t>생성</a:t>
                      </a:r>
                      <a:endParaRPr sz="1800">
                        <a:latin typeface="굴림"/>
                        <a:cs typeface="굴림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1956" y="5119878"/>
            <a:ext cx="6777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indent="-1581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0815" algn="l"/>
              </a:tabLst>
            </a:pPr>
            <a:r>
              <a:rPr sz="1800" spc="-5" dirty="0">
                <a:latin typeface="Verdana"/>
                <a:cs typeface="Verdana"/>
              </a:rPr>
              <a:t>request,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session</a:t>
            </a:r>
            <a:r>
              <a:rPr sz="1800" spc="-5" dirty="0">
                <a:latin typeface="굴림"/>
                <a:cs typeface="굴림"/>
              </a:rPr>
              <a:t>은</a:t>
            </a:r>
            <a:r>
              <a:rPr sz="1800" spc="55" dirty="0">
                <a:latin typeface="굴림"/>
                <a:cs typeface="굴림"/>
              </a:rPr>
              <a:t> </a:t>
            </a:r>
            <a:r>
              <a:rPr sz="1800" spc="-10" dirty="0">
                <a:latin typeface="Verdana"/>
                <a:cs typeface="Verdana"/>
              </a:rPr>
              <a:t>WebApplicationContext</a:t>
            </a:r>
            <a:r>
              <a:rPr sz="1800" spc="-10" dirty="0">
                <a:latin typeface="굴림"/>
                <a:cs typeface="굴림"/>
              </a:rPr>
              <a:t>에서만</a:t>
            </a:r>
            <a:r>
              <a:rPr sz="1800" spc="10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적용</a:t>
            </a:r>
            <a:r>
              <a:rPr sz="1800" spc="45" dirty="0">
                <a:latin typeface="굴림"/>
                <a:cs typeface="굴림"/>
              </a:rPr>
              <a:t> </a:t>
            </a:r>
            <a:r>
              <a:rPr sz="1800" dirty="0">
                <a:latin typeface="굴림"/>
                <a:cs typeface="굴림"/>
              </a:rPr>
              <a:t>가능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43</a:t>
            </a:fld>
            <a:endParaRPr sz="8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533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</a:t>
            </a:r>
            <a:r>
              <a:rPr spc="-45" dirty="0"/>
              <a:t> </a:t>
            </a:r>
            <a:r>
              <a:rPr dirty="0"/>
              <a:t>객체의</a:t>
            </a:r>
            <a:r>
              <a:rPr spc="-25" dirty="0"/>
              <a:t> </a:t>
            </a:r>
            <a:r>
              <a:rPr dirty="0"/>
              <a:t>생성</a:t>
            </a:r>
            <a:r>
              <a:rPr spc="-25" dirty="0"/>
              <a:t> </a:t>
            </a:r>
            <a:r>
              <a:rPr dirty="0"/>
              <a:t>단위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072512"/>
            <a:ext cx="8042275" cy="3559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범위</a:t>
            </a:r>
            <a:r>
              <a:rPr sz="2700" spc="5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지정</a:t>
            </a:r>
            <a:endParaRPr sz="2700">
              <a:latin typeface="굴림"/>
              <a:cs typeface="굴림"/>
            </a:endParaRPr>
          </a:p>
          <a:p>
            <a:pPr marL="979805" lvl="1" indent="-3619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979805" algn="l"/>
                <a:tab pos="980440" algn="l"/>
              </a:tabLst>
            </a:pPr>
            <a:r>
              <a:rPr sz="2300" dirty="0">
                <a:latin typeface="Verdana"/>
                <a:cs typeface="Verdana"/>
              </a:rPr>
              <a:t>singleton</a:t>
            </a:r>
            <a:r>
              <a:rPr sz="2300" dirty="0">
                <a:latin typeface="굴림"/>
                <a:cs typeface="굴림"/>
              </a:rPr>
              <a:t>과</a:t>
            </a:r>
            <a:r>
              <a:rPr sz="2300" spc="-35" dirty="0">
                <a:latin typeface="굴림"/>
                <a:cs typeface="굴림"/>
              </a:rPr>
              <a:t> </a:t>
            </a:r>
            <a:r>
              <a:rPr sz="2300" spc="-5" dirty="0">
                <a:latin typeface="Verdana"/>
                <a:cs typeface="Verdana"/>
              </a:rPr>
              <a:t>prototype</a:t>
            </a:r>
            <a:endParaRPr sz="2300">
              <a:latin typeface="Verdana"/>
              <a:cs typeface="Verdana"/>
            </a:endParaRPr>
          </a:p>
          <a:p>
            <a:pPr marL="1455420" lvl="2" indent="-259079">
              <a:lnSpc>
                <a:spcPts val="2395"/>
              </a:lnSpc>
              <a:spcBef>
                <a:spcPts val="475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&lt;bean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id=“dao”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class=“dao.OracleDAO”</a:t>
            </a:r>
            <a:endParaRPr sz="2000">
              <a:latin typeface="Verdana"/>
              <a:cs typeface="Verdana"/>
            </a:endParaRPr>
          </a:p>
          <a:p>
            <a:pPr marL="1455420">
              <a:lnSpc>
                <a:spcPts val="2395"/>
              </a:lnSpc>
            </a:pPr>
            <a:r>
              <a:rPr sz="2000" b="1" spc="-5" dirty="0">
                <a:latin typeface="Verdana"/>
                <a:cs typeface="Verdana"/>
              </a:rPr>
              <a:t>scope=“prototype”</a:t>
            </a:r>
            <a:r>
              <a:rPr sz="2000" spc="-5" dirty="0">
                <a:latin typeface="Verdana"/>
                <a:cs typeface="Verdana"/>
              </a:rPr>
              <a:t>/&gt;</a:t>
            </a:r>
            <a:endParaRPr sz="2000">
              <a:latin typeface="Verdana"/>
              <a:cs typeface="Verdana"/>
            </a:endParaRPr>
          </a:p>
          <a:p>
            <a:pPr marL="1455420" marR="5080" lvl="2" indent="-25844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454785" algn="l"/>
                <a:tab pos="1456055" algn="l"/>
                <a:tab pos="3119755" algn="l"/>
              </a:tabLst>
            </a:pPr>
            <a:r>
              <a:rPr sz="2000" spc="-10" dirty="0">
                <a:latin typeface="Verdana"/>
                <a:cs typeface="Verdana"/>
              </a:rPr>
              <a:t>prototype</a:t>
            </a:r>
            <a:r>
              <a:rPr sz="2000" spc="-10" dirty="0">
                <a:latin typeface="굴림"/>
                <a:cs typeface="굴림"/>
              </a:rPr>
              <a:t>은	</a:t>
            </a:r>
            <a:r>
              <a:rPr sz="2000" spc="-5" dirty="0">
                <a:latin typeface="Verdana"/>
                <a:cs typeface="Verdana"/>
              </a:rPr>
              <a:t>Spring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getBean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-1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빈</a:t>
            </a:r>
            <a:r>
              <a:rPr sz="2000" spc="-5" dirty="0">
                <a:latin typeface="Verdana"/>
                <a:cs typeface="Verdana"/>
              </a:rPr>
              <a:t>(bean)</a:t>
            </a:r>
            <a:r>
              <a:rPr sz="2000" spc="-5" dirty="0">
                <a:latin typeface="굴림"/>
                <a:cs typeface="굴림"/>
              </a:rPr>
              <a:t>을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사용시마다</a:t>
            </a:r>
            <a:r>
              <a:rPr sz="2000" spc="2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새로운</a:t>
            </a:r>
            <a:r>
              <a:rPr sz="2000" spc="1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455420" marR="80010" lvl="2" indent="-258445">
              <a:lnSpc>
                <a:spcPct val="100099"/>
              </a:lnSpc>
              <a:spcBef>
                <a:spcPts val="470"/>
              </a:spcBef>
              <a:buFont typeface="Arial"/>
              <a:buChar char="•"/>
              <a:tabLst>
                <a:tab pos="1454785" algn="l"/>
                <a:tab pos="1456055" algn="l"/>
              </a:tabLst>
            </a:pPr>
            <a:r>
              <a:rPr sz="2000" spc="-10" dirty="0">
                <a:latin typeface="Verdana"/>
                <a:cs typeface="Verdana"/>
              </a:rPr>
              <a:t>singleton</a:t>
            </a:r>
            <a:r>
              <a:rPr sz="2000" spc="-10" dirty="0">
                <a:latin typeface="굴림"/>
                <a:cs typeface="굴림"/>
              </a:rPr>
              <a:t>은</a:t>
            </a:r>
            <a:r>
              <a:rPr sz="2000" spc="45" dirty="0">
                <a:latin typeface="굴림"/>
                <a:cs typeface="굴림"/>
              </a:rPr>
              <a:t> </a:t>
            </a:r>
            <a:r>
              <a:rPr sz="2000" spc="-5" dirty="0">
                <a:latin typeface="Verdana"/>
                <a:cs typeface="Verdana"/>
              </a:rPr>
              <a:t>Spring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어플리케이션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컨텍스트에서 </a:t>
            </a:r>
            <a:r>
              <a:rPr sz="2000" dirty="0">
                <a:latin typeface="굴림"/>
                <a:cs typeface="굴림"/>
              </a:rPr>
              <a:t> </a:t>
            </a:r>
            <a:r>
              <a:rPr sz="2000" spc="-10" dirty="0">
                <a:latin typeface="Verdana"/>
                <a:cs typeface="Verdana"/>
              </a:rPr>
              <a:t>getBean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굴림"/>
                <a:cs typeface="굴림"/>
              </a:rPr>
              <a:t>으로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10" dirty="0">
                <a:latin typeface="굴림"/>
                <a:cs typeface="굴림"/>
              </a:rPr>
              <a:t>빈</a:t>
            </a:r>
            <a:r>
              <a:rPr sz="2000" spc="-10" dirty="0">
                <a:latin typeface="Verdana"/>
                <a:cs typeface="Verdana"/>
              </a:rPr>
              <a:t>(bean)</a:t>
            </a:r>
            <a:r>
              <a:rPr sz="2000" spc="-10" dirty="0">
                <a:latin typeface="굴림"/>
                <a:cs typeface="굴림"/>
              </a:rPr>
              <a:t>을</a:t>
            </a:r>
            <a:r>
              <a:rPr sz="2000" spc="7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사용시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동일한</a:t>
            </a:r>
            <a:r>
              <a:rPr sz="2000" spc="5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인스턴스를</a:t>
            </a:r>
            <a:r>
              <a:rPr sz="2000" spc="35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생 </a:t>
            </a:r>
            <a:r>
              <a:rPr sz="2000" spc="-650" dirty="0">
                <a:latin typeface="굴림"/>
                <a:cs typeface="굴림"/>
              </a:rPr>
              <a:t> </a:t>
            </a:r>
            <a:r>
              <a:rPr sz="2000" spc="-5" dirty="0">
                <a:latin typeface="굴림"/>
                <a:cs typeface="굴림"/>
              </a:rPr>
              <a:t>성함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08" y="346456"/>
            <a:ext cx="62204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Factory</a:t>
            </a:r>
            <a:r>
              <a:rPr spc="-20" dirty="0"/>
              <a:t> </a:t>
            </a:r>
            <a:r>
              <a:rPr dirty="0"/>
              <a:t>메소드를</a:t>
            </a:r>
            <a:r>
              <a:rPr spc="-45" dirty="0"/>
              <a:t> </a:t>
            </a:r>
            <a:r>
              <a:rPr dirty="0"/>
              <a:t>통한</a:t>
            </a:r>
            <a:r>
              <a:rPr spc="-25" dirty="0"/>
              <a:t> </a:t>
            </a:r>
            <a:r>
              <a:rPr spc="-5" dirty="0"/>
              <a:t>Bean</a:t>
            </a:r>
            <a:r>
              <a:rPr dirty="0"/>
              <a:t> 주입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01" y="1152880"/>
            <a:ext cx="627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92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0685" algn="l"/>
                <a:tab pos="401955" algn="l"/>
              </a:tabLst>
            </a:pPr>
            <a:r>
              <a:rPr sz="2700" spc="-20" dirty="0">
                <a:latin typeface="Verdana"/>
                <a:cs typeface="Verdana"/>
              </a:rPr>
              <a:t>Factory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메소드로부터</a:t>
            </a:r>
            <a:r>
              <a:rPr sz="2700" spc="30" dirty="0">
                <a:latin typeface="굴림"/>
                <a:cs typeface="굴림"/>
              </a:rPr>
              <a:t> </a:t>
            </a:r>
            <a:r>
              <a:rPr sz="2700" spc="-5" dirty="0">
                <a:latin typeface="굴림"/>
                <a:cs typeface="굴림"/>
              </a:rPr>
              <a:t>빈</a:t>
            </a:r>
            <a:r>
              <a:rPr sz="2700" spc="-5" dirty="0">
                <a:latin typeface="Verdana"/>
                <a:cs typeface="Verdana"/>
              </a:rPr>
              <a:t>(bean)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5" dirty="0">
                <a:latin typeface="굴림"/>
                <a:cs typeface="굴림"/>
              </a:rPr>
              <a:t>생성</a:t>
            </a:r>
            <a:endParaRPr sz="27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0750" y="2071623"/>
            <a:ext cx="2844800" cy="933450"/>
          </a:xfrm>
          <a:custGeom>
            <a:avLst/>
            <a:gdLst/>
            <a:ahLst/>
            <a:cxnLst/>
            <a:rect l="l" t="t" r="r" b="b"/>
            <a:pathLst>
              <a:path w="2844800" h="933450">
                <a:moveTo>
                  <a:pt x="0" y="155575"/>
                </a:moveTo>
                <a:lnTo>
                  <a:pt x="7938" y="106428"/>
                </a:lnTo>
                <a:lnTo>
                  <a:pt x="30037" y="63724"/>
                </a:lnTo>
                <a:lnTo>
                  <a:pt x="63724" y="30037"/>
                </a:lnTo>
                <a:lnTo>
                  <a:pt x="106428" y="7938"/>
                </a:lnTo>
                <a:lnTo>
                  <a:pt x="155575" y="0"/>
                </a:lnTo>
                <a:lnTo>
                  <a:pt x="2688717" y="0"/>
                </a:lnTo>
                <a:lnTo>
                  <a:pt x="2737912" y="7938"/>
                </a:lnTo>
                <a:lnTo>
                  <a:pt x="2780622" y="30037"/>
                </a:lnTo>
                <a:lnTo>
                  <a:pt x="2814291" y="63724"/>
                </a:lnTo>
                <a:lnTo>
                  <a:pt x="2836366" y="106428"/>
                </a:lnTo>
                <a:lnTo>
                  <a:pt x="2844292" y="155575"/>
                </a:lnTo>
                <a:lnTo>
                  <a:pt x="2844292" y="777875"/>
                </a:lnTo>
                <a:lnTo>
                  <a:pt x="2836366" y="827070"/>
                </a:lnTo>
                <a:lnTo>
                  <a:pt x="2814291" y="869780"/>
                </a:lnTo>
                <a:lnTo>
                  <a:pt x="2780622" y="903449"/>
                </a:lnTo>
                <a:lnTo>
                  <a:pt x="2737912" y="925524"/>
                </a:lnTo>
                <a:lnTo>
                  <a:pt x="2688717" y="933450"/>
                </a:lnTo>
                <a:lnTo>
                  <a:pt x="155575" y="933450"/>
                </a:lnTo>
                <a:lnTo>
                  <a:pt x="106428" y="925524"/>
                </a:lnTo>
                <a:lnTo>
                  <a:pt x="63724" y="903449"/>
                </a:lnTo>
                <a:lnTo>
                  <a:pt x="30037" y="869780"/>
                </a:lnTo>
                <a:lnTo>
                  <a:pt x="7938" y="827070"/>
                </a:lnTo>
                <a:lnTo>
                  <a:pt x="0" y="777875"/>
                </a:lnTo>
                <a:lnTo>
                  <a:pt x="0" y="155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5242" y="2147922"/>
            <a:ext cx="2527300" cy="7683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80"/>
              </a:spcBef>
            </a:pPr>
            <a:r>
              <a:rPr sz="1250" b="1" i="1" spc="-25" dirty="0">
                <a:latin typeface="맑은 고딕"/>
                <a:cs typeface="맑은 고딕"/>
              </a:rPr>
              <a:t>S</a:t>
            </a:r>
            <a:r>
              <a:rPr sz="1250" b="1" i="1" spc="-20" dirty="0">
                <a:latin typeface="맑은 고딕"/>
                <a:cs typeface="맑은 고딕"/>
              </a:rPr>
              <a:t>i</a:t>
            </a:r>
            <a:r>
              <a:rPr sz="1250" b="1" i="1" spc="-30" dirty="0">
                <a:latin typeface="맑은 고딕"/>
                <a:cs typeface="맑은 고딕"/>
              </a:rPr>
              <a:t>ng</a:t>
            </a:r>
            <a:r>
              <a:rPr sz="1250" b="1" i="1" spc="-20" dirty="0">
                <a:latin typeface="맑은 고딕"/>
                <a:cs typeface="맑은 고딕"/>
              </a:rPr>
              <a:t>l</a:t>
            </a:r>
            <a:r>
              <a:rPr sz="1250" b="1" i="1" spc="-25" dirty="0">
                <a:latin typeface="맑은 고딕"/>
                <a:cs typeface="맑은 고딕"/>
              </a:rPr>
              <a:t>e</a:t>
            </a:r>
            <a:r>
              <a:rPr sz="1250" b="1" i="1" spc="-20" dirty="0">
                <a:latin typeface="맑은 고딕"/>
                <a:cs typeface="맑은 고딕"/>
              </a:rPr>
              <a:t>to</a:t>
            </a:r>
            <a:r>
              <a:rPr sz="1250" b="1" i="1" spc="-30" dirty="0">
                <a:latin typeface="맑은 고딕"/>
                <a:cs typeface="맑은 고딕"/>
              </a:rPr>
              <a:t>n</a:t>
            </a:r>
            <a:r>
              <a:rPr sz="1250" b="1" i="1" spc="-9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클래스는 </a:t>
            </a:r>
            <a:r>
              <a:rPr sz="1250" b="1" i="1" spc="-20" dirty="0">
                <a:latin typeface="맑은 고딕"/>
                <a:cs typeface="맑은 고딕"/>
              </a:rPr>
              <a:t>st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t</a:t>
            </a:r>
            <a:r>
              <a:rPr sz="1250" b="1" i="1" spc="-25" dirty="0">
                <a:latin typeface="맑은 고딕"/>
                <a:cs typeface="맑은 고딕"/>
              </a:rPr>
              <a:t>ic</a:t>
            </a:r>
            <a:r>
              <a:rPr sz="1250" b="1" i="1" spc="-40" dirty="0">
                <a:latin typeface="맑은 고딕"/>
                <a:cs typeface="맑은 고딕"/>
              </a:rPr>
              <a:t> </a:t>
            </a:r>
            <a:r>
              <a:rPr sz="1250" b="1" i="1" spc="-20" dirty="0">
                <a:latin typeface="맑은 고딕"/>
                <a:cs typeface="맑은 고딕"/>
              </a:rPr>
              <a:t>f</a:t>
            </a:r>
            <a:r>
              <a:rPr sz="1250" b="1" i="1" spc="-35" dirty="0">
                <a:latin typeface="맑은 고딕"/>
                <a:cs typeface="맑은 고딕"/>
              </a:rPr>
              <a:t>a</a:t>
            </a:r>
            <a:r>
              <a:rPr sz="1250" b="1" i="1" spc="-20" dirty="0">
                <a:latin typeface="맑은 고딕"/>
                <a:cs typeface="맑은 고딕"/>
              </a:rPr>
              <a:t>ct</a:t>
            </a:r>
            <a:r>
              <a:rPr sz="1250" b="1" i="1" spc="-25" dirty="0">
                <a:latin typeface="맑은 고딕"/>
                <a:cs typeface="맑은 고딕"/>
              </a:rPr>
              <a:t>o</a:t>
            </a:r>
            <a:r>
              <a:rPr sz="1250" b="1" i="1" spc="25" dirty="0">
                <a:latin typeface="맑은 고딕"/>
                <a:cs typeface="맑은 고딕"/>
              </a:rPr>
              <a:t>r</a:t>
            </a:r>
            <a:r>
              <a:rPr sz="1250" b="1" i="1" spc="-35" dirty="0">
                <a:latin typeface="맑은 고딕"/>
                <a:cs typeface="맑은 고딕"/>
              </a:rPr>
              <a:t>y  메소드를</a:t>
            </a:r>
            <a:r>
              <a:rPr sz="1250" b="1" i="1" spc="-6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통해서</a:t>
            </a:r>
            <a:r>
              <a:rPr sz="1250" b="1" i="1" spc="-25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인스턴스 생성이</a:t>
            </a:r>
            <a:r>
              <a:rPr sz="1250" b="1" i="1" spc="-25" dirty="0">
                <a:latin typeface="맑은 고딕"/>
                <a:cs typeface="맑은 고딕"/>
              </a:rPr>
              <a:t> 가  </a:t>
            </a:r>
            <a:r>
              <a:rPr sz="1250" b="1" i="1" spc="-50" dirty="0">
                <a:latin typeface="맑은 고딕"/>
                <a:cs typeface="맑은 고딕"/>
              </a:rPr>
              <a:t>능하</a:t>
            </a:r>
            <a:r>
              <a:rPr sz="1250" b="1" i="1" spc="-45" dirty="0">
                <a:latin typeface="맑은 고딕"/>
                <a:cs typeface="맑은 고딕"/>
              </a:rPr>
              <a:t>면</a:t>
            </a:r>
            <a:r>
              <a:rPr sz="1250" b="1" i="1" spc="-50" dirty="0">
                <a:latin typeface="맑은 고딕"/>
                <a:cs typeface="맑은 고딕"/>
              </a:rPr>
              <a:t> </a:t>
            </a:r>
            <a:r>
              <a:rPr sz="1250" b="1" i="1" spc="-45" dirty="0">
                <a:latin typeface="맑은 고딕"/>
                <a:cs typeface="맑은 고딕"/>
              </a:rPr>
              <a:t>단</a:t>
            </a:r>
            <a:r>
              <a:rPr sz="1250" b="1" i="1" spc="-30" dirty="0">
                <a:latin typeface="맑은 고딕"/>
                <a:cs typeface="맑은 고딕"/>
              </a:rPr>
              <a:t> </a:t>
            </a:r>
            <a:r>
              <a:rPr sz="1250" b="1" i="1" spc="-50" dirty="0">
                <a:latin typeface="맑은 고딕"/>
                <a:cs typeface="맑은 고딕"/>
              </a:rPr>
              <a:t>하나</a:t>
            </a:r>
            <a:r>
              <a:rPr sz="1250" b="1" i="1" spc="-45" dirty="0">
                <a:latin typeface="맑은 고딕"/>
                <a:cs typeface="맑은 고딕"/>
              </a:rPr>
              <a:t>의 </a:t>
            </a:r>
            <a:r>
              <a:rPr sz="1250" b="1" i="1" spc="-50" dirty="0">
                <a:latin typeface="맑은 고딕"/>
                <a:cs typeface="맑은 고딕"/>
              </a:rPr>
              <a:t>인스턴스만</a:t>
            </a:r>
            <a:r>
              <a:rPr sz="1250" b="1" i="1" spc="-45" dirty="0">
                <a:latin typeface="맑은 고딕"/>
                <a:cs typeface="맑은 고딕"/>
              </a:rPr>
              <a:t>을 </a:t>
            </a:r>
            <a:r>
              <a:rPr sz="1250" b="1" i="1" spc="-35" dirty="0">
                <a:latin typeface="맑은 고딕"/>
                <a:cs typeface="맑은 고딕"/>
              </a:rPr>
              <a:t>생성  </a:t>
            </a:r>
            <a:r>
              <a:rPr sz="1250" b="1" i="1" spc="-30" dirty="0">
                <a:latin typeface="맑은 고딕"/>
                <a:cs typeface="맑은 고딕"/>
              </a:rPr>
              <a:t>함.</a:t>
            </a:r>
            <a:endParaRPr sz="125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8837" y="1773301"/>
            <a:ext cx="4597400" cy="2075180"/>
            <a:chOff x="1058837" y="1773301"/>
            <a:chExt cx="4597400" cy="207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3" y="3227832"/>
              <a:ext cx="123443" cy="146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4572000" y="0"/>
                  </a:moveTo>
                  <a:lnTo>
                    <a:pt x="0" y="0"/>
                  </a:lnTo>
                  <a:lnTo>
                    <a:pt x="0" y="2049780"/>
                  </a:lnTo>
                  <a:lnTo>
                    <a:pt x="4572000" y="204978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1537" y="1786001"/>
              <a:ext cx="4572000" cy="2049780"/>
            </a:xfrm>
            <a:custGeom>
              <a:avLst/>
              <a:gdLst/>
              <a:ahLst/>
              <a:cxnLst/>
              <a:rect l="l" t="t" r="r" b="b"/>
              <a:pathLst>
                <a:path w="4572000" h="2049779">
                  <a:moveTo>
                    <a:pt x="0" y="2049780"/>
                  </a:moveTo>
                  <a:lnTo>
                    <a:pt x="4572000" y="204978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497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0594" y="1781686"/>
            <a:ext cx="4375785" cy="2001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class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OracleDAO{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Verdana"/>
                <a:cs typeface="Verdana"/>
              </a:rPr>
              <a:t>private</a:t>
            </a:r>
            <a:r>
              <a:rPr sz="1200" b="1" spc="-6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OracleDAO()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{}</a:t>
            </a:r>
            <a:endParaRPr sz="1200">
              <a:latin typeface="Verdana"/>
              <a:cs typeface="Verdana"/>
            </a:endParaRPr>
          </a:p>
          <a:p>
            <a:pPr marL="167640" marR="817244">
              <a:lnSpc>
                <a:spcPct val="120000"/>
              </a:lnSpc>
            </a:pPr>
            <a:r>
              <a:rPr sz="1200" b="1" dirty="0">
                <a:latin typeface="Verdana"/>
                <a:cs typeface="Verdana"/>
              </a:rPr>
              <a:t>private static OracleDAO instance; 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public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static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OracleDAO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getInstance(){</a:t>
            </a:r>
            <a:endParaRPr sz="12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Verdana"/>
                <a:cs typeface="Verdana"/>
              </a:rPr>
              <a:t>if(instance==null)</a:t>
            </a:r>
            <a:endParaRPr sz="1200">
              <a:latin typeface="Verdana"/>
              <a:cs typeface="Verdana"/>
            </a:endParaRPr>
          </a:p>
          <a:p>
            <a:pPr marL="927100" marR="5080" indent="914400">
              <a:lnSpc>
                <a:spcPct val="120000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instance</a:t>
            </a:r>
            <a:r>
              <a:rPr sz="1200" b="1" spc="-85" dirty="0">
                <a:latin typeface="Verdana"/>
                <a:cs typeface="Verdana"/>
              </a:rPr>
              <a:t> </a:t>
            </a:r>
            <a:r>
              <a:rPr sz="1200" b="1" spc="5" dirty="0">
                <a:latin typeface="Verdana"/>
                <a:cs typeface="Verdana"/>
              </a:rPr>
              <a:t>=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new</a:t>
            </a:r>
            <a:r>
              <a:rPr sz="1200" b="1" spc="-5" dirty="0">
                <a:latin typeface="Verdana"/>
                <a:cs typeface="Verdana"/>
              </a:rPr>
              <a:t> OracleDAO();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return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instance;</a:t>
            </a:r>
            <a:endParaRPr sz="12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5" dirty="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8837" y="2533586"/>
            <a:ext cx="7383780" cy="2408555"/>
            <a:chOff x="1058837" y="2533586"/>
            <a:chExt cx="7383780" cy="2408555"/>
          </a:xfrm>
        </p:grpSpPr>
        <p:sp>
          <p:nvSpPr>
            <p:cNvPr id="12" name="object 12"/>
            <p:cNvSpPr/>
            <p:nvPr/>
          </p:nvSpPr>
          <p:spPr>
            <a:xfrm>
              <a:off x="5643625" y="2538348"/>
              <a:ext cx="357505" cy="272415"/>
            </a:xfrm>
            <a:custGeom>
              <a:avLst/>
              <a:gdLst/>
              <a:ahLst/>
              <a:cxnLst/>
              <a:rect l="l" t="t" r="r" b="b"/>
              <a:pathLst>
                <a:path w="357504" h="272414">
                  <a:moveTo>
                    <a:pt x="0" y="272414"/>
                  </a:moveTo>
                  <a:lnTo>
                    <a:pt x="35712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537" y="4286313"/>
              <a:ext cx="7358380" cy="643255"/>
            </a:xfrm>
            <a:custGeom>
              <a:avLst/>
              <a:gdLst/>
              <a:ahLst/>
              <a:cxnLst/>
              <a:rect l="l" t="t" r="r" b="b"/>
              <a:pathLst>
                <a:path w="7358380" h="643254">
                  <a:moveTo>
                    <a:pt x="0" y="642937"/>
                  </a:moveTo>
                  <a:lnTo>
                    <a:pt x="7358126" y="642937"/>
                  </a:lnTo>
                  <a:lnTo>
                    <a:pt x="7358126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0594" y="4319879"/>
            <a:ext cx="7521575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&lt;bean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id=“dao” class=“OracleDAO”</a:t>
            </a:r>
            <a:endParaRPr sz="1800">
              <a:latin typeface="Verdana"/>
              <a:cs typeface="Verdana"/>
            </a:endParaRPr>
          </a:p>
          <a:p>
            <a:pPr marL="106172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factory-method=“getInstance”</a:t>
            </a:r>
            <a:r>
              <a:rPr sz="1800" spc="-5" dirty="0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Verdana"/>
              <a:cs typeface="Verdana"/>
            </a:endParaRPr>
          </a:p>
          <a:p>
            <a:pPr marL="666750" marR="5080" indent="-5746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*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굴림"/>
                <a:cs typeface="굴림"/>
              </a:rPr>
              <a:t>주</a:t>
            </a:r>
            <a:r>
              <a:rPr sz="1400" spc="90" dirty="0">
                <a:latin typeface="굴림"/>
                <a:cs typeface="굴림"/>
              </a:rPr>
              <a:t> </a:t>
            </a:r>
            <a:r>
              <a:rPr sz="160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getBean()</a:t>
            </a:r>
            <a:r>
              <a:rPr sz="1600" spc="-5" dirty="0">
                <a:latin typeface="굴림"/>
                <a:cs typeface="굴림"/>
              </a:rPr>
              <a:t>으로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10" dirty="0">
                <a:latin typeface="Verdana"/>
                <a:cs typeface="Verdana"/>
              </a:rPr>
              <a:t>private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생성자도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호출</a:t>
            </a:r>
            <a:r>
              <a:rPr sz="1600" spc="4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하여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생성한다</a:t>
            </a:r>
            <a:r>
              <a:rPr sz="1600" dirty="0">
                <a:latin typeface="Verdana"/>
                <a:cs typeface="Verdana"/>
              </a:rPr>
              <a:t>.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그러므로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위의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spc="-5" dirty="0">
                <a:latin typeface="굴림"/>
                <a:cs typeface="굴림"/>
              </a:rPr>
              <a:t>상황에서</a:t>
            </a:r>
            <a:r>
              <a:rPr sz="1600" spc="-5" dirty="0">
                <a:latin typeface="Verdana"/>
                <a:cs typeface="Verdana"/>
              </a:rPr>
              <a:t>factory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굴림"/>
                <a:cs typeface="굴림"/>
              </a:rPr>
              <a:t>메소드로만 호출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해야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객체를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얻을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수</a:t>
            </a:r>
            <a:r>
              <a:rPr sz="1600" spc="25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있는 </a:t>
            </a:r>
            <a:r>
              <a:rPr sz="1600" spc="-5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것은</a:t>
            </a:r>
            <a:r>
              <a:rPr sz="1600" spc="20" dirty="0">
                <a:latin typeface="굴림"/>
                <a:cs typeface="굴림"/>
              </a:rPr>
              <a:t> </a:t>
            </a:r>
            <a:r>
              <a:rPr sz="1600" dirty="0">
                <a:latin typeface="굴림"/>
                <a:cs typeface="굴림"/>
              </a:rPr>
              <a:t>아니다</a:t>
            </a:r>
            <a:r>
              <a:rPr sz="160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79646" y="2643123"/>
            <a:ext cx="1012825" cy="2003425"/>
          </a:xfrm>
          <a:custGeom>
            <a:avLst/>
            <a:gdLst/>
            <a:ahLst/>
            <a:cxnLst/>
            <a:rect l="l" t="t" r="r" b="b"/>
            <a:pathLst>
              <a:path w="1012825" h="2003425">
                <a:moveTo>
                  <a:pt x="17835" y="22569"/>
                </a:moveTo>
                <a:lnTo>
                  <a:pt x="17016" y="35176"/>
                </a:lnTo>
                <a:lnTo>
                  <a:pt x="1001013" y="2003170"/>
                </a:lnTo>
                <a:lnTo>
                  <a:pt x="1012443" y="1997456"/>
                </a:lnTo>
                <a:lnTo>
                  <a:pt x="28389" y="29471"/>
                </a:lnTo>
                <a:lnTo>
                  <a:pt x="17835" y="22569"/>
                </a:lnTo>
                <a:close/>
              </a:path>
              <a:path w="1012825" h="2003425">
                <a:moveTo>
                  <a:pt x="6603" y="0"/>
                </a:moveTo>
                <a:lnTo>
                  <a:pt x="199" y="99695"/>
                </a:lnTo>
                <a:lnTo>
                  <a:pt x="0" y="102488"/>
                </a:lnTo>
                <a:lnTo>
                  <a:pt x="2666" y="105410"/>
                </a:lnTo>
                <a:lnTo>
                  <a:pt x="9651" y="105917"/>
                </a:lnTo>
                <a:lnTo>
                  <a:pt x="12700" y="103250"/>
                </a:lnTo>
                <a:lnTo>
                  <a:pt x="12826" y="99695"/>
                </a:lnTo>
                <a:lnTo>
                  <a:pt x="17016" y="35176"/>
                </a:lnTo>
                <a:lnTo>
                  <a:pt x="6476" y="14097"/>
                </a:lnTo>
                <a:lnTo>
                  <a:pt x="17906" y="8509"/>
                </a:lnTo>
                <a:lnTo>
                  <a:pt x="19617" y="8509"/>
                </a:lnTo>
                <a:lnTo>
                  <a:pt x="6603" y="0"/>
                </a:lnTo>
                <a:close/>
              </a:path>
              <a:path w="1012825" h="2003425">
                <a:moveTo>
                  <a:pt x="19617" y="8509"/>
                </a:moveTo>
                <a:lnTo>
                  <a:pt x="17906" y="8509"/>
                </a:lnTo>
                <a:lnTo>
                  <a:pt x="28389" y="29471"/>
                </a:lnTo>
                <a:lnTo>
                  <a:pt x="85470" y="66801"/>
                </a:lnTo>
                <a:lnTo>
                  <a:pt x="89407" y="66039"/>
                </a:lnTo>
                <a:lnTo>
                  <a:pt x="91312" y="63118"/>
                </a:lnTo>
                <a:lnTo>
                  <a:pt x="93344" y="60071"/>
                </a:lnTo>
                <a:lnTo>
                  <a:pt x="92455" y="56134"/>
                </a:lnTo>
                <a:lnTo>
                  <a:pt x="19617" y="8509"/>
                </a:lnTo>
                <a:close/>
              </a:path>
              <a:path w="1012825" h="2003425">
                <a:moveTo>
                  <a:pt x="17906" y="8509"/>
                </a:moveTo>
                <a:lnTo>
                  <a:pt x="6476" y="14097"/>
                </a:lnTo>
                <a:lnTo>
                  <a:pt x="17016" y="35176"/>
                </a:lnTo>
                <a:lnTo>
                  <a:pt x="17835" y="22569"/>
                </a:lnTo>
                <a:lnTo>
                  <a:pt x="8762" y="16637"/>
                </a:lnTo>
                <a:lnTo>
                  <a:pt x="18541" y="11684"/>
                </a:lnTo>
                <a:lnTo>
                  <a:pt x="19494" y="11684"/>
                </a:lnTo>
                <a:lnTo>
                  <a:pt x="17906" y="8509"/>
                </a:lnTo>
                <a:close/>
              </a:path>
              <a:path w="1012825" h="2003425">
                <a:moveTo>
                  <a:pt x="19494" y="11684"/>
                </a:moveTo>
                <a:lnTo>
                  <a:pt x="18541" y="11684"/>
                </a:lnTo>
                <a:lnTo>
                  <a:pt x="17835" y="22569"/>
                </a:lnTo>
                <a:lnTo>
                  <a:pt x="28389" y="29471"/>
                </a:lnTo>
                <a:lnTo>
                  <a:pt x="19494" y="11684"/>
                </a:lnTo>
                <a:close/>
              </a:path>
              <a:path w="1012825" h="2003425">
                <a:moveTo>
                  <a:pt x="18541" y="11684"/>
                </a:moveTo>
                <a:lnTo>
                  <a:pt x="8762" y="16637"/>
                </a:lnTo>
                <a:lnTo>
                  <a:pt x="17835" y="22569"/>
                </a:lnTo>
                <a:lnTo>
                  <a:pt x="18541" y="11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2353" y="6671236"/>
            <a:ext cx="235585" cy="1644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z="800" spc="-10" dirty="0">
                <a:solidFill>
                  <a:srgbClr val="888888"/>
                </a:solidFill>
                <a:latin typeface="Verdana"/>
                <a:cs typeface="Verdana"/>
              </a:rPr>
              <a:t>44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353735"/>
            <a:ext cx="8876372" cy="5970865"/>
          </a:xfrm>
        </p:spPr>
        <p:txBody>
          <a:bodyPr/>
          <a:lstStyle/>
          <a:p>
            <a:pPr marL="177800" indent="-177800"/>
            <a:r>
              <a:rPr lang="en-US" altLang="ko-KR" dirty="0" smtClean="0"/>
              <a:t>** </a:t>
            </a:r>
            <a:r>
              <a:rPr lang="ko-KR" altLang="en-US" dirty="0" smtClean="0"/>
              <a:t>개발을 </a:t>
            </a:r>
            <a:r>
              <a:rPr lang="ko-KR" altLang="en-US" dirty="0"/>
              <a:t>위한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1) JDK1.8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환경 </a:t>
            </a:r>
            <a:r>
              <a:rPr lang="ko-KR" altLang="en-US" sz="1800" dirty="0"/>
              <a:t>변수 설정도 같이 진행할 </a:t>
            </a:r>
            <a:r>
              <a:rPr lang="ko-KR" altLang="en-US" sz="1800" dirty="0" smtClean="0"/>
              <a:t>것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2) </a:t>
            </a:r>
            <a:r>
              <a:rPr lang="ko-KR" altLang="en-US" sz="1800" dirty="0" smtClean="0"/>
              <a:t>개발 </a:t>
            </a:r>
            <a:r>
              <a:rPr lang="ko-KR" altLang="en-US" sz="1800" dirty="0"/>
              <a:t>도구 </a:t>
            </a:r>
            <a:r>
              <a:rPr lang="en-US" altLang="ko-KR" sz="1800" dirty="0"/>
              <a:t>– Eclipse,</a:t>
            </a:r>
            <a:r>
              <a:rPr lang="ko-KR" altLang="en-US" sz="1800" dirty="0"/>
              <a:t> </a:t>
            </a:r>
            <a:r>
              <a:rPr lang="en-US" altLang="ko-KR" sz="1800" dirty="0"/>
              <a:t>STS(Spring Tool Suite), </a:t>
            </a:r>
            <a:r>
              <a:rPr lang="en-US" altLang="ko-KR" sz="1800" dirty="0" err="1"/>
              <a:t>Intellij</a:t>
            </a:r>
            <a:r>
              <a:rPr lang="ko-KR" altLang="en-US" sz="1800" dirty="0"/>
              <a:t> </a:t>
            </a:r>
            <a:r>
              <a:rPr lang="en-US" altLang="ko-KR" sz="1800" dirty="0"/>
              <a:t>Ultimate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en-US" altLang="ko-KR" sz="1800" dirty="0" smtClean="0">
                <a:solidFill>
                  <a:srgbClr val="0000FF"/>
                </a:solidFill>
              </a:rPr>
              <a:t>Eclipse</a:t>
            </a:r>
            <a:r>
              <a:rPr lang="ko-KR" altLang="en-US" sz="1800" dirty="0">
                <a:solidFill>
                  <a:srgbClr val="0000FF"/>
                </a:solidFill>
              </a:rPr>
              <a:t>의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경우 </a:t>
            </a:r>
            <a:r>
              <a:rPr lang="en-US" altLang="ko-KR" sz="1800" dirty="0" smtClean="0">
                <a:solidFill>
                  <a:srgbClr val="0000FF"/>
                </a:solidFill>
              </a:rPr>
              <a:t>: STS </a:t>
            </a:r>
            <a:r>
              <a:rPr lang="ko-KR" altLang="en-US" sz="1800" dirty="0">
                <a:solidFill>
                  <a:srgbClr val="0000FF"/>
                </a:solidFill>
              </a:rPr>
              <a:t>플러그인 추가 설치 후 사용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	-&gt; STS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경우 </a:t>
            </a:r>
            <a:r>
              <a:rPr lang="en-US" altLang="ko-KR" sz="1800" dirty="0" smtClean="0"/>
              <a:t>: Eclipse</a:t>
            </a:r>
            <a:r>
              <a:rPr lang="ko-KR" altLang="en-US" sz="1800" dirty="0"/>
              <a:t>와 별도로 다운로드 및 압축 해제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	-&gt; </a:t>
            </a:r>
            <a:r>
              <a:rPr lang="en-US" altLang="ko-KR" sz="1800" dirty="0" smtClean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버전이 </a:t>
            </a:r>
            <a:r>
              <a:rPr lang="ko-KR" altLang="en-US" sz="1800" dirty="0" smtClean="0"/>
              <a:t>마지막 </a:t>
            </a:r>
            <a:r>
              <a:rPr lang="en-US" altLang="ko-KR" sz="1800" dirty="0" smtClean="0"/>
              <a:t>(2021-03 </a:t>
            </a:r>
            <a:r>
              <a:rPr lang="ko-KR" altLang="en-US" sz="1800" dirty="0" smtClean="0"/>
              <a:t>버전까지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가능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	-&gt; </a:t>
            </a:r>
            <a:r>
              <a:rPr lang="ko-KR" altLang="en-US" sz="1800" dirty="0" smtClean="0"/>
              <a:t>이후 버전은 </a:t>
            </a:r>
            <a:r>
              <a:rPr lang="en-US" altLang="ko-KR" sz="1800" dirty="0" smtClean="0"/>
              <a:t>Java </a:t>
            </a:r>
            <a:r>
              <a:rPr lang="ko-KR" altLang="en-US" sz="1800" dirty="0" smtClean="0"/>
              <a:t>버전 다운그레이드 등의 작업 필요함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	</a:t>
            </a:r>
            <a:r>
              <a:rPr lang="en-US" altLang="ko-KR" sz="1400" b="0" dirty="0" smtClean="0"/>
              <a:t>    </a:t>
            </a:r>
            <a:r>
              <a:rPr lang="en-US" altLang="ko-KR" sz="1400" b="0" dirty="0" smtClean="0">
                <a:hlinkClick r:id="rId2"/>
              </a:rPr>
              <a:t>https</a:t>
            </a:r>
            <a:r>
              <a:rPr lang="en-US" altLang="ko-KR" sz="1400" b="0" dirty="0">
                <a:hlinkClick r:id="rId2"/>
              </a:rPr>
              <a:t>://</a:t>
            </a:r>
            <a:r>
              <a:rPr lang="en-US" altLang="ko-KR" sz="1400" b="0" dirty="0" smtClean="0">
                <a:hlinkClick r:id="rId2"/>
              </a:rPr>
              <a:t>www.eclipse.org/downloads/packages/release</a:t>
            </a:r>
            <a:r>
              <a:rPr lang="en-US" altLang="ko-KR" sz="1400" b="0" dirty="0" smtClean="0"/>
              <a:t>  : </a:t>
            </a:r>
            <a:r>
              <a:rPr lang="en-US" altLang="ko-KR" sz="1400" b="0" dirty="0" err="1" smtClean="0"/>
              <a:t>old_version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3) WAS – Tomcat 9.~~~ ( 10 </a:t>
            </a:r>
            <a:r>
              <a:rPr lang="ko-KR" altLang="en-US" sz="1800" dirty="0" smtClean="0"/>
              <a:t>부터는 충돌 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4) </a:t>
            </a:r>
            <a:r>
              <a:rPr lang="en-US" altLang="ko-KR" sz="1800" dirty="0" err="1" smtClean="0"/>
              <a:t>DataBase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981200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512445"/>
            <a:ext cx="8077199" cy="984885"/>
          </a:xfrm>
        </p:spPr>
        <p:txBody>
          <a:bodyPr/>
          <a:lstStyle/>
          <a:p>
            <a:r>
              <a:rPr lang="en-US" altLang="ko-KR" dirty="0" smtClean="0"/>
              <a:t>** Apache Tomcat Versions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2000" b="0" dirty="0" smtClean="0">
                <a:latin typeface="+mn-ea"/>
                <a:ea typeface="+mn-ea"/>
              </a:rPr>
              <a:t>=&gt; </a:t>
            </a:r>
            <a:r>
              <a:rPr lang="en-US" altLang="ko-KR" sz="2000" b="0" dirty="0">
                <a:latin typeface="+mn-ea"/>
                <a:ea typeface="+mn-ea"/>
              </a:rPr>
              <a:t>JDK</a:t>
            </a:r>
            <a:r>
              <a:rPr lang="ko-KR" altLang="en-US" sz="2000" b="0" dirty="0">
                <a:latin typeface="+mn-ea"/>
                <a:ea typeface="+mn-ea"/>
              </a:rPr>
              <a:t>버전에 맞게 </a:t>
            </a:r>
            <a:r>
              <a:rPr lang="ko-KR" altLang="en-US" sz="2000" b="0" dirty="0" smtClean="0">
                <a:latin typeface="+mn-ea"/>
                <a:ea typeface="+mn-ea"/>
              </a:rPr>
              <a:t>사용 </a:t>
            </a:r>
            <a:endParaRPr lang="ko-KR" altLang="en-US" sz="2000" b="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620000" cy="47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914400"/>
            <a:ext cx="8686800" cy="5549596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3535">
              <a:lnSpc>
                <a:spcPts val="3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en-US" altLang="ko-KR" sz="1400" b="1" dirty="0" smtClean="0">
                <a:latin typeface="+mn-ea"/>
              </a:rPr>
              <a:t>Eclipse </a:t>
            </a:r>
            <a:r>
              <a:rPr lang="ko-KR" altLang="en-US" sz="1400" b="1" dirty="0" smtClean="0">
                <a:latin typeface="+mn-ea"/>
              </a:rPr>
              <a:t>메뉴</a:t>
            </a:r>
            <a:r>
              <a:rPr lang="en-US" altLang="ko-KR" sz="1400" b="1" dirty="0" smtClean="0">
                <a:latin typeface="+mn-ea"/>
              </a:rPr>
              <a:t> 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Help - Eclipse Marketplace…</a:t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-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Find </a:t>
            </a:r>
            <a:r>
              <a:rPr lang="ko-KR" altLang="en-US" sz="1300" b="1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sz="1300" b="1" dirty="0" err="1">
                <a:solidFill>
                  <a:srgbClr val="0000FF"/>
                </a:solidFill>
                <a:latin typeface="+mn-ea"/>
              </a:rPr>
              <a:t>sts</a:t>
            </a:r>
            <a:r>
              <a:rPr lang="en-US" altLang="ko-KR" sz="13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rgbClr val="0000FF"/>
                </a:solidFill>
                <a:latin typeface="+mn-ea"/>
              </a:rPr>
              <a:t>– I</a:t>
            </a:r>
            <a:r>
              <a:rPr lang="en-US" altLang="ko-KR" sz="1300" b="1" spc="-10" dirty="0" smtClean="0">
                <a:solidFill>
                  <a:srgbClr val="0000FF"/>
                </a:solidFill>
                <a:latin typeface="Verdana"/>
                <a:cs typeface="Verdana"/>
              </a:rPr>
              <a:t>nstall Now   </a:t>
            </a:r>
            <a:r>
              <a:rPr lang="en-US" altLang="ko-KR" sz="1400" b="1" spc="-10" dirty="0" smtClean="0">
                <a:solidFill>
                  <a:srgbClr val="C00000"/>
                </a:solidFill>
                <a:latin typeface="Verdana"/>
                <a:cs typeface="Verdana"/>
              </a:rPr>
              <a:t>- C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onfirm</a:t>
            </a:r>
            <a:r>
              <a:rPr lang="en-US" altLang="ko-KR" sz="1400" b="1" dirty="0" smtClean="0">
                <a:latin typeface="+mn-ea"/>
              </a:rPr>
              <a:t>                                 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라이선스 동의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, finish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- install anyway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이클립스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Restart Now 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</a:rPr>
              <a:t> --------------------------</a:t>
            </a:r>
            <a:r>
              <a:rPr lang="en-US" sz="1400" b="1" spc="-10" dirty="0" smtClean="0">
                <a:solidFill>
                  <a:srgbClr val="7030A0"/>
                </a:solidFill>
                <a:latin typeface="Verdana"/>
                <a:cs typeface="Verdana"/>
                <a:sym typeface="Wingdings" panose="05000000000000000000" pitchFamily="2" charset="2"/>
              </a:rPr>
              <a:t></a:t>
            </a:r>
            <a:endParaRPr lang="en-US" altLang="ko-KR" sz="1400" b="1" spc="-10" dirty="0" smtClean="0">
              <a:solidFill>
                <a:srgbClr val="7030A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93" y="287803"/>
            <a:ext cx="63979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** </a:t>
            </a:r>
            <a:r>
              <a:rPr dirty="0" smtClean="0"/>
              <a:t>Spring</a:t>
            </a:r>
            <a:r>
              <a:rPr spc="-70" dirty="0" smtClean="0"/>
              <a:t> </a:t>
            </a:r>
            <a:r>
              <a:rPr lang="en-US" spc="-5" dirty="0" smtClean="0"/>
              <a:t>STS </a:t>
            </a:r>
            <a:r>
              <a:rPr lang="en-US" altLang="ko-KR" spc="-5" dirty="0" smtClean="0"/>
              <a:t>Plugin</a:t>
            </a:r>
            <a:r>
              <a:rPr spc="10" dirty="0" smtClean="0"/>
              <a:t> </a:t>
            </a:r>
            <a:r>
              <a:rPr dirty="0" err="1" smtClean="0"/>
              <a:t>설치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256905" y="6472544"/>
            <a:ext cx="16192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900" dirty="0">
                <a:solidFill>
                  <a:srgbClr val="888888"/>
                </a:solidFill>
                <a:latin typeface="Verdana"/>
                <a:cs typeface="Verdana"/>
              </a:rPr>
              <a:t>7</a:t>
            </a:fld>
            <a:endParaRPr sz="900">
              <a:latin typeface="Verdana"/>
              <a:cs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9" y="2286000"/>
            <a:ext cx="1723881" cy="30698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43" y="2286000"/>
            <a:ext cx="2895157" cy="2357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561" y="2290762"/>
            <a:ext cx="2475639" cy="2738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910490"/>
            <a:ext cx="3114675" cy="8472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5271859"/>
            <a:ext cx="2701369" cy="822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282" y="381000"/>
            <a:ext cx="8296885" cy="492443"/>
          </a:xfrm>
        </p:spPr>
        <p:txBody>
          <a:bodyPr/>
          <a:lstStyle/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변천사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2769989"/>
          </a:xfrm>
        </p:spPr>
        <p:txBody>
          <a:bodyPr/>
          <a:lstStyle/>
          <a:p>
            <a:r>
              <a:rPr lang="en-US" altLang="ko-KR" dirty="0"/>
              <a:t>=&gt; Spring 2.5 : @ (Annotation) </a:t>
            </a:r>
            <a:r>
              <a:rPr lang="ko-KR" altLang="en-US" dirty="0"/>
              <a:t>을 활용한 설정 도입</a:t>
            </a:r>
          </a:p>
          <a:p>
            <a:r>
              <a:rPr lang="en-US" altLang="ko-KR" dirty="0"/>
              <a:t>=&gt; Spring 3.0 : </a:t>
            </a:r>
            <a:r>
              <a:rPr lang="ko-KR" altLang="en-US" dirty="0"/>
              <a:t>별도의 설정 없이 </a:t>
            </a:r>
            <a:r>
              <a:rPr lang="en-US" altLang="ko-KR" dirty="0"/>
              <a:t>Java </a:t>
            </a:r>
            <a:r>
              <a:rPr lang="ko-KR" altLang="en-US" dirty="0"/>
              <a:t>클래스 만으로 </a:t>
            </a:r>
            <a:r>
              <a:rPr lang="ko-KR" altLang="en-US" dirty="0" err="1"/>
              <a:t>설정화일을</a:t>
            </a:r>
            <a:r>
              <a:rPr lang="ko-KR" altLang="en-US" dirty="0"/>
              <a:t> 대신할 수 있도록 지원</a:t>
            </a:r>
          </a:p>
          <a:p>
            <a:r>
              <a:rPr lang="en-US" altLang="ko-KR" dirty="0"/>
              <a:t>=&gt; Spring 4.0 : </a:t>
            </a:r>
            <a:r>
              <a:rPr lang="ko-KR" altLang="en-US" dirty="0"/>
              <a:t>모바일과 웹 에서 많이 사용되는 </a:t>
            </a:r>
            <a:r>
              <a:rPr lang="en-US" altLang="ko-KR" dirty="0"/>
              <a:t>REST </a:t>
            </a:r>
            <a:r>
              <a:rPr lang="ko-KR" altLang="en-US" dirty="0"/>
              <a:t>방식의 컨트롤러 지원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( REST : Representational State Transfer </a:t>
            </a:r>
            <a:r>
              <a:rPr lang="ko-KR" altLang="en-US" dirty="0"/>
              <a:t>의 약자 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하나의 </a:t>
            </a:r>
            <a:r>
              <a:rPr lang="en-US" altLang="ko-KR" dirty="0"/>
              <a:t>URI</a:t>
            </a:r>
            <a:r>
              <a:rPr lang="ko-KR" altLang="en-US" dirty="0"/>
              <a:t>는 하나의 고유한 리소스를 대표하도록 설계된다는 개념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-&gt; https://rokking1.blog.me/220896108118  )  </a:t>
            </a:r>
          </a:p>
          <a:p>
            <a:endParaRPr lang="en-US" altLang="ko-KR" dirty="0"/>
          </a:p>
          <a:p>
            <a:r>
              <a:rPr lang="en-US" altLang="ko-KR" dirty="0" smtClean="0"/>
              <a:t>** </a:t>
            </a:r>
            <a:r>
              <a:rPr lang="en-US" altLang="ko-KR" dirty="0"/>
              <a:t>Spring </a:t>
            </a:r>
            <a:r>
              <a:rPr lang="ko-KR" altLang="en-US" dirty="0"/>
              <a:t>최신 프레임워크 확인하기</a:t>
            </a:r>
          </a:p>
          <a:p>
            <a:r>
              <a:rPr lang="en-US" altLang="ko-KR" dirty="0"/>
              <a:t>=&gt;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spring.io/projects/spring-framework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en-US" altLang="ko-KR" dirty="0"/>
              <a:t>https://spring.io/projects/spring-framework#learn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3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96885" cy="492443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** </a:t>
            </a:r>
            <a:r>
              <a:rPr lang="en-US" altLang="ko-KR" dirty="0" smtClean="0">
                <a:latin typeface="+mn-ea"/>
                <a:ea typeface="+mn-ea"/>
              </a:rPr>
              <a:t>Spring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의 주요 모듈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399" y="1066800"/>
            <a:ext cx="8601685" cy="5329088"/>
          </a:xfrm>
        </p:spPr>
        <p:txBody>
          <a:bodyPr/>
          <a:lstStyle/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프레임워크 </a:t>
            </a:r>
            <a:endParaRPr lang="en-US" altLang="ko-KR" sz="1400" b="1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데이터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 연동을 위한 단일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제공하며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이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 smtClean="0">
                <a:latin typeface="+mn-ea"/>
              </a:rPr>
              <a:t>를 기반으로 </a:t>
            </a:r>
            <a:r>
              <a:rPr lang="en-US" altLang="ko-KR" sz="1400" dirty="0" smtClean="0">
                <a:latin typeface="+mn-ea"/>
              </a:rPr>
              <a:t>JPA, MongoDB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Neo4j, </a:t>
            </a:r>
            <a:r>
              <a:rPr lang="en-US" altLang="ko-KR" sz="1400" dirty="0" err="1" smtClean="0">
                <a:latin typeface="+mn-ea"/>
              </a:rPr>
              <a:t>Redis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 </a:t>
            </a:r>
            <a:r>
              <a:rPr lang="en-US" altLang="ko-KR" sz="1400" dirty="0" smtClean="0">
                <a:latin typeface="+mn-ea"/>
              </a:rPr>
              <a:t>RDBMS 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err="1" smtClean="0">
                <a:latin typeface="+mn-ea"/>
              </a:rPr>
              <a:t>NoSql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과의 연동을 </a:t>
            </a:r>
            <a:r>
              <a:rPr lang="ko-KR" altLang="en-US" sz="1400" dirty="0" err="1" smtClean="0">
                <a:latin typeface="+mn-ea"/>
              </a:rPr>
              <a:t>적은양의</a:t>
            </a:r>
            <a:r>
              <a:rPr lang="ko-KR" altLang="en-US" sz="1400" dirty="0" smtClean="0">
                <a:latin typeface="+mn-ea"/>
              </a:rPr>
              <a:t> 코드로 처리할 수 있도록 해준다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스프링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시큐리티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인증과 허가에 대한 기반 프레임워크 및 관련 모듈 제공한다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br>
              <a:rPr lang="en-US" altLang="ko-KR" sz="1400" dirty="0" smtClean="0">
                <a:solidFill>
                  <a:srgbClr val="0000FF"/>
                </a:solidFill>
                <a:latin typeface="+mn-ea"/>
              </a:rPr>
            </a:b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웹 어플리케이션의 보안을 간단한 설정과 약간의 코드 구현으로 처리 할 수 있다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400" dirty="0" smtClean="0">
              <a:solidFill>
                <a:srgbClr val="0000FF"/>
              </a:solidFill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배치</a:t>
            </a:r>
            <a:r>
              <a:rPr lang="en-US" altLang="ko-KR" sz="1400" dirty="0" smtClean="0">
                <a:latin typeface="+mn-ea"/>
              </a:rPr>
              <a:t> 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err="1" smtClean="0">
                <a:latin typeface="+mn-ea"/>
              </a:rPr>
              <a:t>배치처리를</a:t>
            </a:r>
            <a:r>
              <a:rPr lang="ko-KR" altLang="en-US" sz="1400" dirty="0" smtClean="0">
                <a:latin typeface="+mn-ea"/>
              </a:rPr>
              <a:t> 위한 기반 프레임워크를 제공해준다</a:t>
            </a:r>
            <a:r>
              <a:rPr lang="en-US" altLang="ko-KR" sz="1400" dirty="0" smtClean="0">
                <a:latin typeface="+mn-ea"/>
              </a:rPr>
              <a:t>.</a:t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데이터처리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흐름제어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실패 재처리 등 배치처리에서 필요로 하는 기능을 기본으로 제공한다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br>
              <a:rPr lang="en-US" altLang="ko-KR" sz="1400" dirty="0" smtClean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인터그레이션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시스템간의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err="1" smtClean="0">
                <a:latin typeface="+mn-ea"/>
              </a:rPr>
              <a:t>메시징</a:t>
            </a:r>
            <a:r>
              <a:rPr lang="ko-KR" altLang="en-US" sz="1400" dirty="0" smtClean="0">
                <a:latin typeface="+mn-ea"/>
              </a:rPr>
              <a:t> 프레임워크를 </a:t>
            </a:r>
            <a:r>
              <a:rPr lang="ko-KR" altLang="en-US" sz="1400" dirty="0">
                <a:latin typeface="+mn-ea"/>
              </a:rPr>
              <a:t>제공해준다</a:t>
            </a:r>
            <a:r>
              <a:rPr lang="en-US" altLang="ko-KR" sz="1400" dirty="0">
                <a:latin typeface="+mn-ea"/>
              </a:rPr>
              <a:t>.</a:t>
            </a:r>
            <a:br>
              <a:rPr lang="en-US" altLang="ko-KR" sz="1400" dirty="0">
                <a:latin typeface="+mn-ea"/>
              </a:rPr>
            </a:br>
            <a:endParaRPr lang="en-US" altLang="ko-KR" sz="1400" dirty="0" smtClean="0">
              <a:latin typeface="+mn-ea"/>
            </a:endParaRPr>
          </a:p>
          <a:p>
            <a:pPr marL="361950" indent="-361950">
              <a:lnSpc>
                <a:spcPts val="2200"/>
              </a:lnSpc>
            </a:pPr>
            <a:r>
              <a:rPr lang="en-US" altLang="ko-KR" sz="1400" dirty="0" smtClean="0">
                <a:latin typeface="+mn-ea"/>
              </a:rPr>
              <a:t>=&gt; </a:t>
            </a:r>
            <a:r>
              <a:rPr lang="ko-KR" altLang="en-US" sz="1400" b="1" dirty="0" smtClean="0">
                <a:latin typeface="+mn-ea"/>
              </a:rPr>
              <a:t>스프링 소셜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트위터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페이스북 등 소셜 네트워크 연동을 </a:t>
            </a:r>
            <a:r>
              <a:rPr lang="ko-KR" altLang="en-US" sz="1400" dirty="0">
                <a:latin typeface="+mn-ea"/>
              </a:rPr>
              <a:t>위한 </a:t>
            </a:r>
            <a:r>
              <a:rPr lang="ko-KR" altLang="en-US" sz="1400" dirty="0" smtClean="0">
                <a:latin typeface="+mn-ea"/>
              </a:rPr>
              <a:t>기능을 제공해준다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08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2793</Words>
  <Application>Microsoft Office PowerPoint</Application>
  <PresentationFormat>화면 슬라이드 쇼(4:3)</PresentationFormat>
  <Paragraphs>555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맑은 고딕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테마</vt:lpstr>
      <vt:lpstr>Spring framework 1  . Start . Ioc/DI</vt:lpstr>
      <vt:lpstr>Spring 이란?</vt:lpstr>
      <vt:lpstr>PowerPoint 프레젠테이션</vt:lpstr>
      <vt:lpstr>Spring 장점</vt:lpstr>
      <vt:lpstr>** 개발을 위한 준비  1) JDK1.8사용 : 환경 변수 설정도 같이 진행할 것        2) 개발 도구 – Eclipse, STS(Spring Tool Suite), Intellij Ultimate 등  -&gt; Eclipse의 경우 : STS 플러그인 추가 설치 후 사용   -&gt; STS의 경우 : Eclipse와 별도로 다운로드 및 압축 해제   -&gt; 2020년 6월 버전이 마지막 (2021-03 버전까지 가능)  -&gt; 이후 버전은 Java 버전 다운그레이드 등의 작업 필요함.       https://www.eclipse.org/downloads/packages/release  : old_version  3) WAS – Tomcat 9.~~~ ( 10 부터는 충돌 )  4) DataBase</vt:lpstr>
      <vt:lpstr>** Apache Tomcat Versions     =&gt; JDK버전에 맞게 사용 </vt:lpstr>
      <vt:lpstr>** Spring STS Plugin 설치</vt:lpstr>
      <vt:lpstr>** Spring 변천사</vt:lpstr>
      <vt:lpstr>** Spring 의 주요 모듈</vt:lpstr>
      <vt:lpstr>** Spring Project 종류</vt:lpstr>
      <vt:lpstr>** 스프링 프로젝트 생성 </vt:lpstr>
      <vt:lpstr>** 스프링 프로젝트 디렉토리 구조</vt:lpstr>
      <vt:lpstr>** POM.xml (Project of Model)</vt:lpstr>
      <vt:lpstr>PowerPoint 프레젠테이션</vt:lpstr>
      <vt:lpstr>PowerPoint 프레젠테이션</vt:lpstr>
      <vt:lpstr>**** dependency 버전 지정하기</vt:lpstr>
      <vt:lpstr>** Maven</vt:lpstr>
      <vt:lpstr>Dependency Injection (의존성 주입)</vt:lpstr>
      <vt:lpstr>의존성 주입 (Dependency Injection, DI)</vt:lpstr>
      <vt:lpstr>PowerPoint 프레젠테이션</vt:lpstr>
      <vt:lpstr>Spring의 DI 지원</vt:lpstr>
      <vt:lpstr>PowerPoint 프레젠테이션</vt:lpstr>
      <vt:lpstr>Spring 설정파일</vt:lpstr>
      <vt:lpstr>Bean객체 주입 받기 – 설정파일 설정(1/2)</vt:lpstr>
      <vt:lpstr>*** 주요 속성 Test =&gt; scope : scope="singleton" 싱글톤 -&gt; TvUserSt.java =&gt; lazy-init : 사용시점 (User 의 요청시점)에 생성</vt:lpstr>
      <vt:lpstr>Bean객체 주입 받기 – 설정 Bean 사용(2/2)</vt:lpstr>
      <vt:lpstr>Spring Container 객체</vt:lpstr>
      <vt:lpstr>설정을 통한 객체 주입 – Constructor를 이용(1/4)</vt:lpstr>
      <vt:lpstr>설정을 통한 객체 주입 – Constructor를 이용(2/4)</vt:lpstr>
      <vt:lpstr>설정을 통한 객체 주입 – Constructor를 이용(3/4)</vt:lpstr>
      <vt:lpstr>설정을 통한 객체 주입 – Constructor를 이용(4/4)</vt:lpstr>
      <vt:lpstr>설정을 통한 객체 주입 – Property를 이용(1/5)</vt:lpstr>
      <vt:lpstr>설정을 통한 객체 주입 – Property를 이용(2/5)</vt:lpstr>
      <vt:lpstr>설정을 통한 객체 주입 – Property를 이용(3/5)</vt:lpstr>
      <vt:lpstr>설정을 통한 객체 주입 – Property를 이용(4/5)</vt:lpstr>
      <vt:lpstr>설정을 통한 객체 주입 – Property를 이용(5/5)</vt:lpstr>
      <vt:lpstr>Collection 객체 주입하기 (1/5)</vt:lpstr>
      <vt:lpstr>Collection 객체 주입하기 (2/5)</vt:lpstr>
      <vt:lpstr>Collection 객체 주입하기 (3/5)</vt:lpstr>
      <vt:lpstr>Collection 객체 주입하기 (4/5)</vt:lpstr>
      <vt:lpstr>Collection 객체 주입하기 (5/5)</vt:lpstr>
      <vt:lpstr>Bean 객체의 생성 단위 (1/2)</vt:lpstr>
      <vt:lpstr>Bean 객체의 생성 단위 (2/2)</vt:lpstr>
      <vt:lpstr>Factory 메소드를 통한 Bean 주입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Framework과  Ajax</dc:title>
  <dc:creator>kgmyh</dc:creator>
  <cp:lastModifiedBy>a</cp:lastModifiedBy>
  <cp:revision>53</cp:revision>
  <dcterms:created xsi:type="dcterms:W3CDTF">2021-12-20T20:26:36Z</dcterms:created>
  <dcterms:modified xsi:type="dcterms:W3CDTF">2023-01-09T03:36:28Z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2021-12-20T00:00:00Z</vt:filetime>
  </property>
</Properties>
</file>