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8" r:id="rId3"/>
    <p:sldId id="270" r:id="rId4"/>
    <p:sldId id="261" r:id="rId5"/>
    <p:sldId id="264" r:id="rId6"/>
    <p:sldId id="275" r:id="rId7"/>
    <p:sldId id="268" r:id="rId8"/>
    <p:sldId id="271" r:id="rId9"/>
    <p:sldId id="272" r:id="rId10"/>
    <p:sldId id="269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FE082-8A19-544E-A90C-A59EFF141F40}" v="37" dt="2025-06-11T17:01:13.743"/>
    <p1510:client id="{6FA45C94-21D3-DA14-0940-5483D041EBC5}" v="1314" dt="2025-06-12T10:45:00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5972A-1810-435F-86FA-F464B7E76ADE}" type="datetimeFigureOut">
              <a:t>12.06.2025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D2D4-042A-47D5-B63E-4B65CC845CE6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2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CI – der </a:t>
            </a:r>
            <a:r>
              <a:rPr lang="en-US" dirty="0" err="1">
                <a:ea typeface="Calibri"/>
                <a:cs typeface="Calibri"/>
              </a:rPr>
              <a:t>entsprechende</a:t>
            </a:r>
            <a:r>
              <a:rPr lang="en-US" dirty="0">
                <a:ea typeface="Calibri"/>
                <a:cs typeface="Calibri"/>
              </a:rPr>
              <a:t> Server </a:t>
            </a:r>
            <a:r>
              <a:rPr lang="en-US" dirty="0" err="1">
                <a:ea typeface="Calibri"/>
                <a:cs typeface="Calibri"/>
              </a:rPr>
              <a:t>geht</a:t>
            </a:r>
            <a:r>
              <a:rPr lang="en-US" dirty="0">
                <a:ea typeface="Calibri"/>
                <a:cs typeface="Calibri"/>
              </a:rPr>
              <a:t> die tests </a:t>
            </a:r>
            <a:r>
              <a:rPr lang="en-US" dirty="0" err="1">
                <a:ea typeface="Calibri"/>
                <a:cs typeface="Calibri"/>
              </a:rPr>
              <a:t>durch</a:t>
            </a:r>
            <a:r>
              <a:rPr lang="en-US" dirty="0">
                <a:ea typeface="Calibri"/>
                <a:cs typeface="Calibri"/>
              </a:rPr>
              <a:t> und </a:t>
            </a:r>
            <a:r>
              <a:rPr lang="en-US" dirty="0" err="1">
                <a:ea typeface="Calibri"/>
                <a:cs typeface="Calibri"/>
              </a:rPr>
              <a:t>checkt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ob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funktioniert</a:t>
            </a:r>
          </a:p>
          <a:p>
            <a:r>
              <a:rPr lang="en-US" dirty="0">
                <a:ea typeface="Calibri"/>
                <a:cs typeface="Calibri"/>
              </a:rPr>
              <a:t>        Falls es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Fehler </a:t>
            </a:r>
            <a:r>
              <a:rPr lang="en-US" dirty="0" err="1">
                <a:ea typeface="Calibri"/>
                <a:cs typeface="Calibri"/>
              </a:rPr>
              <a:t>gibt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wird</a:t>
            </a:r>
            <a:r>
              <a:rPr lang="en-US" dirty="0">
                <a:ea typeface="Calibri"/>
                <a:cs typeface="Calibri"/>
              </a:rPr>
              <a:t> der commit </a:t>
            </a:r>
            <a:r>
              <a:rPr lang="en-US" dirty="0" err="1">
                <a:ea typeface="Calibri"/>
                <a:cs typeface="Calibri"/>
              </a:rPr>
              <a:t>abgebrochen</a:t>
            </a:r>
            <a:r>
              <a:rPr lang="en-US" dirty="0">
                <a:ea typeface="Calibri"/>
                <a:cs typeface="Calibri"/>
              </a:rPr>
              <a:t> und der </a:t>
            </a:r>
            <a:r>
              <a:rPr lang="en-US" dirty="0" err="1">
                <a:ea typeface="Calibri"/>
                <a:cs typeface="Calibri"/>
              </a:rPr>
              <a:t>Entwickler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sollte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dann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fehler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beheben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CD (delivery) -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im</a:t>
            </a:r>
            <a:r>
              <a:rPr lang="en-US" dirty="0">
                <a:ea typeface="Calibri"/>
                <a:cs typeface="Calibri"/>
              </a:rPr>
              <a:t> ci </a:t>
            </a:r>
            <a:r>
              <a:rPr lang="en-US" dirty="0" err="1">
                <a:ea typeface="Calibri"/>
                <a:cs typeface="Calibri"/>
              </a:rPr>
              <a:t>schritt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wird</a:t>
            </a:r>
            <a:r>
              <a:rPr lang="en-US" dirty="0">
                <a:ea typeface="Calibri"/>
                <a:cs typeface="Calibri"/>
              </a:rPr>
              <a:t> nun der code </a:t>
            </a:r>
            <a:r>
              <a:rPr lang="en-US" dirty="0" err="1">
                <a:ea typeface="Calibri"/>
                <a:cs typeface="Calibri"/>
              </a:rPr>
              <a:t>nochmal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manuell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überprüft</a:t>
            </a:r>
            <a:r>
              <a:rPr lang="en-US" dirty="0">
                <a:ea typeface="Calibri"/>
                <a:cs typeface="Calibri"/>
              </a:rPr>
              <a:t> bevor er </a:t>
            </a:r>
            <a:r>
              <a:rPr lang="en-US" dirty="0" err="1">
                <a:ea typeface="Calibri"/>
                <a:cs typeface="Calibri"/>
              </a:rPr>
              <a:t>tatsächlich</a:t>
            </a:r>
            <a:r>
              <a:rPr lang="en-US" dirty="0">
                <a:ea typeface="Calibri"/>
                <a:cs typeface="Calibri"/>
              </a:rPr>
              <a:t> ins Repo </a:t>
            </a:r>
            <a:r>
              <a:rPr lang="en-US" dirty="0" err="1">
                <a:ea typeface="Calibri"/>
                <a:cs typeface="Calibri"/>
              </a:rPr>
              <a:t>eingefügt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wird</a:t>
            </a:r>
            <a:r>
              <a:rPr lang="en-US" dirty="0">
                <a:ea typeface="Calibri"/>
                <a:cs typeface="Calibri"/>
              </a:rPr>
              <a:t>. Auch </a:t>
            </a:r>
            <a:r>
              <a:rPr lang="en-US" dirty="0" err="1">
                <a:ea typeface="Calibri"/>
                <a:cs typeface="Calibri"/>
              </a:rPr>
              <a:t>hier:bei</a:t>
            </a:r>
            <a:r>
              <a:rPr lang="en-US" dirty="0">
                <a:ea typeface="Calibri"/>
                <a:cs typeface="Calibri"/>
              </a:rPr>
              <a:t> error </a:t>
            </a:r>
            <a:r>
              <a:rPr lang="en-US" dirty="0" err="1">
                <a:ea typeface="Calibri"/>
                <a:cs typeface="Calibri"/>
              </a:rPr>
              <a:t>wird</a:t>
            </a:r>
            <a:r>
              <a:rPr lang="en-US" dirty="0">
                <a:ea typeface="Calibri"/>
                <a:cs typeface="Calibri"/>
              </a:rPr>
              <a:t> der commit </a:t>
            </a:r>
            <a:r>
              <a:rPr lang="en-US" dirty="0" err="1">
                <a:ea typeface="Calibri"/>
                <a:cs typeface="Calibri"/>
              </a:rPr>
              <a:t>abgelehnt</a:t>
            </a:r>
            <a:r>
              <a:rPr lang="en-US" dirty="0">
                <a:ea typeface="Calibri"/>
                <a:cs typeface="Calibri"/>
              </a:rPr>
              <a:t> und der </a:t>
            </a:r>
            <a:r>
              <a:rPr lang="en-US" dirty="0" err="1">
                <a:ea typeface="Calibri"/>
                <a:cs typeface="Calibri"/>
              </a:rPr>
              <a:t>Entwickler</a:t>
            </a:r>
            <a:r>
              <a:rPr lang="en-US" dirty="0">
                <a:ea typeface="Calibri"/>
                <a:cs typeface="Calibri"/>
              </a:rPr>
              <a:t> muss seinen code </a:t>
            </a:r>
            <a:r>
              <a:rPr lang="en-US" dirty="0" err="1">
                <a:ea typeface="Calibri"/>
                <a:cs typeface="Calibri"/>
              </a:rPr>
              <a:t>anpassen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CD (deployment) - CI lief </a:t>
            </a:r>
            <a:r>
              <a:rPr lang="en-US" dirty="0" err="1">
                <a:ea typeface="Calibri"/>
                <a:cs typeface="Calibri"/>
              </a:rPr>
              <a:t>erfolgreich</a:t>
            </a:r>
            <a:r>
              <a:rPr lang="en-US" dirty="0">
                <a:ea typeface="Calibri"/>
                <a:cs typeface="Calibri"/>
              </a:rPr>
              <a:t>. Code </a:t>
            </a:r>
            <a:r>
              <a:rPr lang="en-US" dirty="0" err="1">
                <a:ea typeface="Calibri"/>
                <a:cs typeface="Calibri"/>
              </a:rPr>
              <a:t>wird</a:t>
            </a:r>
            <a:r>
              <a:rPr lang="en-US" dirty="0">
                <a:ea typeface="Calibri"/>
                <a:cs typeface="Calibri"/>
              </a:rPr>
              <a:t> nun </a:t>
            </a:r>
            <a:r>
              <a:rPr lang="en-US" dirty="0" err="1">
                <a:ea typeface="Calibri"/>
                <a:cs typeface="Calibri"/>
              </a:rPr>
              <a:t>erfolgreich</a:t>
            </a:r>
            <a:r>
              <a:rPr lang="en-US" dirty="0">
                <a:ea typeface="Calibri"/>
                <a:cs typeface="Calibri"/>
              </a:rPr>
              <a:t> ins </a:t>
            </a:r>
            <a:r>
              <a:rPr lang="en-US" dirty="0" err="1">
                <a:ea typeface="Calibri"/>
                <a:cs typeface="Calibri"/>
              </a:rPr>
              <a:t>fertige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produkt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eingegliedert</a:t>
            </a:r>
          </a:p>
          <a:p>
            <a:r>
              <a:rPr lang="en-US" dirty="0">
                <a:ea typeface="Calibri"/>
                <a:cs typeface="Calibri"/>
              </a:rPr>
              <a:t> 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58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Aktionen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z.b.</a:t>
            </a:r>
            <a:r>
              <a:rPr lang="en-US" dirty="0">
                <a:ea typeface="Calibri"/>
                <a:cs typeface="Calibri"/>
              </a:rPr>
              <a:t> push, pull,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89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Images: </a:t>
            </a:r>
            <a:r>
              <a:rPr lang="en-US" dirty="0" err="1">
                <a:ea typeface="Calibri"/>
                <a:cs typeface="Calibri"/>
              </a:rPr>
              <a:t>beeinhalten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anweisungen</a:t>
            </a:r>
            <a:r>
              <a:rPr lang="en-US" dirty="0">
                <a:ea typeface="Calibri"/>
                <a:cs typeface="Calibri"/>
              </a:rPr>
              <a:t> für den Container</a:t>
            </a:r>
          </a:p>
          <a:p>
            <a:r>
              <a:rPr lang="en-US" dirty="0">
                <a:ea typeface="Calibri"/>
                <a:cs typeface="Calibri"/>
              </a:rPr>
              <a:t>    </a:t>
            </a:r>
            <a:r>
              <a:rPr lang="en-US" dirty="0" err="1">
                <a:ea typeface="Calibri"/>
                <a:cs typeface="Calibri"/>
              </a:rPr>
              <a:t>z.b.</a:t>
            </a:r>
            <a:r>
              <a:rPr lang="en-US" dirty="0">
                <a:ea typeface="Calibri"/>
                <a:cs typeface="Calibri"/>
              </a:rPr>
              <a:t> installation von </a:t>
            </a:r>
            <a:r>
              <a:rPr lang="en-US" dirty="0" err="1">
                <a:ea typeface="Calibri"/>
                <a:cs typeface="Calibri"/>
              </a:rPr>
              <a:t>dateien</a:t>
            </a:r>
            <a:r>
              <a:rPr lang="en-US" dirty="0">
                <a:ea typeface="Calibri"/>
                <a:cs typeface="Calibri"/>
              </a:rPr>
              <a:t>, files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führt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scripte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7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9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6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3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de-DE" sz="4200" dirty="0"/>
              <a:t>Kapitel 12: Automation und </a:t>
            </a:r>
            <a:r>
              <a:rPr lang="de-DE" sz="4200" dirty="0" err="1"/>
              <a:t>Deployment</a:t>
            </a:r>
            <a:endParaRPr lang="de-DE" sz="4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Cloud </a:t>
            </a:r>
            <a:r>
              <a:rPr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029"/>
            <a:ext cx="8229600" cy="48135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de-DE"/>
          </a:p>
          <a:p>
            <a:pPr>
              <a:defRPr sz="1800"/>
            </a:pPr>
            <a:r>
              <a:rPr lang="de-DE" dirty="0"/>
              <a:t>Ziel: API dauerhaft &amp; zuverlässig online verfügbar machen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       Anforderungen: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Automatischer Start &amp; Neustart der API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Keine manuellen Befehle notwendig</a:t>
            </a:r>
            <a:endParaRPr lang="de-DE" dirty="0">
              <a:ea typeface="Calibri"/>
              <a:cs typeface="Calibri"/>
            </a:endParaRPr>
          </a:p>
          <a:p>
            <a:pPr>
              <a:defRPr sz="1800"/>
            </a:pPr>
            <a:endParaRPr lang="de-DE"/>
          </a:p>
          <a:p>
            <a:pPr>
              <a:defRPr sz="1800"/>
            </a:pPr>
            <a:r>
              <a:rPr lang="de-DE" dirty="0"/>
              <a:t>Cloud-Hosting statt eigene Server: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Beliebte Anbieter: AWS, Azure, Google Cloud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On-Demand Ressourcen, skalierbar je nach Nutzung</a:t>
            </a:r>
            <a:endParaRPr lang="de-DE" dirty="0">
              <a:ea typeface="Calibri"/>
              <a:cs typeface="Calibri"/>
            </a:endParaRPr>
          </a:p>
          <a:p>
            <a:pPr>
              <a:defRPr sz="1800"/>
            </a:pPr>
            <a:endParaRPr lang="de-DE"/>
          </a:p>
          <a:p>
            <a:pPr>
              <a:defRPr sz="1800"/>
            </a:pPr>
            <a:r>
              <a:rPr lang="de-DE" dirty="0"/>
              <a:t>  Ablauf Beispiel: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1. Docker-Container lokal erstellen (inkl. API &amp; Bibliotheken)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2. Container in Cloud-Registry hochladen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3. Cloud-Provider startet Container &amp; API kann nun von überall abgerufen       werden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FF0C6-CB58-1E91-EADA-A5F8F242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Cloud </a:t>
            </a:r>
            <a:r>
              <a:rPr lang="de-DE" err="1"/>
              <a:t>Deployment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D065-B131-6B35-2388-BDA4B4BF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/>
              <a:t>Kosten &amp; Ressourcenverwaltung</a:t>
            </a:r>
            <a:endParaRPr lang="de-DE"/>
          </a:p>
          <a:p>
            <a:pPr marL="0" indent="0">
              <a:buNone/>
            </a:pPr>
            <a:r>
              <a:rPr lang="de-DE"/>
              <a:t>	- Cloud-Nutzung verursacht Kosten</a:t>
            </a:r>
            <a:br>
              <a:rPr lang="de-DE"/>
            </a:br>
            <a:r>
              <a:rPr lang="de-DE"/>
              <a:t>	- Oft Gratis-</a:t>
            </a:r>
            <a:r>
              <a:rPr lang="de-DE" err="1"/>
              <a:t>Credits</a:t>
            </a:r>
            <a:r>
              <a:rPr lang="de-DE"/>
              <a:t> oder Free Tier</a:t>
            </a:r>
          </a:p>
          <a:p>
            <a:pPr marL="0" indent="0">
              <a:buNone/>
            </a:pPr>
            <a:r>
              <a:rPr lang="de-DE"/>
              <a:t>	- Budgetwarnungen einrichten</a:t>
            </a:r>
          </a:p>
          <a:p>
            <a:pPr marL="0" indent="0">
              <a:buNone/>
            </a:pPr>
            <a:r>
              <a:rPr lang="de-DE"/>
              <a:t>	- Nicht genutzte Ressourcen stoppen oder löschen</a:t>
            </a:r>
          </a:p>
          <a:p>
            <a:r>
              <a:rPr lang="de-DE" b="1"/>
              <a:t>Andere Cloud-Anbieter (AWS &amp; Azure)</a:t>
            </a:r>
            <a:endParaRPr lang="de-DE"/>
          </a:p>
          <a:p>
            <a:pPr marL="0" indent="0">
              <a:buNone/>
            </a:pPr>
            <a:r>
              <a:rPr lang="de-DE"/>
              <a:t>	- Prozess ähnlich wie bei Google Cloud</a:t>
            </a:r>
          </a:p>
          <a:p>
            <a:pPr marL="457200" lvl="1" indent="0">
              <a:buNone/>
            </a:pPr>
            <a:r>
              <a:rPr lang="de-DE"/>
              <a:t>- Konto anlegen &amp; CLI installieren</a:t>
            </a:r>
          </a:p>
          <a:p>
            <a:pPr marL="457200" lvl="1" indent="0">
              <a:buNone/>
            </a:pPr>
            <a:r>
              <a:rPr lang="de-DE"/>
              <a:t>- Docker-Image in Registry hochladen</a:t>
            </a:r>
            <a:br>
              <a:rPr lang="de-DE"/>
            </a:br>
            <a:r>
              <a:rPr lang="de-DE"/>
              <a:t>	• AWS: </a:t>
            </a:r>
            <a:r>
              <a:rPr lang="de-DE" err="1"/>
              <a:t>Elastic</a:t>
            </a:r>
            <a:r>
              <a:rPr lang="de-DE"/>
              <a:t> Container Registry (ECR)</a:t>
            </a:r>
            <a:br>
              <a:rPr lang="de-DE"/>
            </a:br>
            <a:r>
              <a:rPr lang="de-DE"/>
              <a:t>	• Azure: Azure Container Registry (ACR)</a:t>
            </a:r>
          </a:p>
          <a:p>
            <a:pPr marL="457200" lvl="1" indent="0">
              <a:buNone/>
            </a:pPr>
            <a:r>
              <a:rPr lang="de-DE"/>
              <a:t>- </a:t>
            </a:r>
            <a:r>
              <a:rPr lang="de-DE" err="1"/>
              <a:t>Deployment</a:t>
            </a:r>
            <a:r>
              <a:rPr lang="de-DE"/>
              <a:t> aus Registry starten</a:t>
            </a:r>
            <a:br>
              <a:rPr lang="de-DE"/>
            </a:br>
            <a:r>
              <a:rPr lang="de-DE"/>
              <a:t>	• AWS: </a:t>
            </a:r>
            <a:r>
              <a:rPr lang="de-DE" err="1"/>
              <a:t>Elastic</a:t>
            </a:r>
            <a:r>
              <a:rPr lang="de-DE"/>
              <a:t> Container Service (ECS)</a:t>
            </a:r>
            <a:br>
              <a:rPr lang="de-DE"/>
            </a:br>
            <a:r>
              <a:rPr lang="de-DE"/>
              <a:t>	• Azure: App Service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75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921E8-BB65-53DE-6859-6BA2D4C9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BCDC1-76E3-B9B7-138A-FAFB452E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Automatisierung spart Zeit &amp; reduziert Fehler</a:t>
            </a:r>
          </a:p>
          <a:p>
            <a:r>
              <a:rPr lang="de-DE" dirty="0"/>
              <a:t>CI/CD hilft beim Übergang von Entwicklung zur </a:t>
            </a:r>
            <a:r>
              <a:rPr lang="de-DE" dirty="0" err="1"/>
              <a:t>integration</a:t>
            </a:r>
            <a:r>
              <a:rPr lang="de-DE" dirty="0"/>
              <a:t> ins fertige Produkt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/>
              <a:t>Tools wie GitHub Actions &amp; </a:t>
            </a:r>
            <a:r>
              <a:rPr lang="de-DE" dirty="0" err="1"/>
              <a:t>Pre-commit</a:t>
            </a:r>
            <a:r>
              <a:rPr lang="de-DE" dirty="0"/>
              <a:t> Hooks erleichtern die </a:t>
            </a:r>
            <a:r>
              <a:rPr lang="de-DE" dirty="0" err="1"/>
              <a:t>automatisierung</a:t>
            </a:r>
            <a:endParaRPr lang="de-DE" dirty="0" err="1">
              <a:ea typeface="Calibri"/>
              <a:cs typeface="Calibri"/>
            </a:endParaRPr>
          </a:p>
          <a:p>
            <a:r>
              <a:rPr lang="de-DE" dirty="0"/>
              <a:t>Code per API über einen </a:t>
            </a:r>
            <a:r>
              <a:rPr lang="de-DE" dirty="0" err="1"/>
              <a:t>cloud</a:t>
            </a:r>
            <a:r>
              <a:rPr lang="de-DE" dirty="0"/>
              <a:t> Dienst laufen zu lassen spart lokale Ressourcen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Docker erleichtert den Prozess via Isolation</a:t>
            </a:r>
          </a:p>
          <a:p>
            <a:endParaRPr lang="de-DE" dirty="0">
              <a:ea typeface="Calibri"/>
              <a:cs typeface="Calibri"/>
            </a:endParaRPr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46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Automatisierung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/>
              <a:buChar char="-"/>
            </a:pPr>
            <a:endParaRPr lang="de-DE">
              <a:ea typeface="Calibri"/>
              <a:cs typeface="Calibri"/>
            </a:endParaRPr>
          </a:p>
          <a:p>
            <a:pPr>
              <a:buFont typeface="Calibri"/>
              <a:buChar char="-"/>
              <a:defRPr sz="2000"/>
            </a:pPr>
            <a:r>
              <a:rPr err="1"/>
              <a:t>Wiederholbare</a:t>
            </a:r>
            <a:r>
              <a:rPr dirty="0"/>
              <a:t> und </a:t>
            </a:r>
            <a:r>
              <a:rPr err="1"/>
              <a:t>standardisierte</a:t>
            </a:r>
            <a:r>
              <a:rPr dirty="0"/>
              <a:t> </a:t>
            </a:r>
            <a:r>
              <a:rPr err="1"/>
              <a:t>Prozesse</a:t>
            </a:r>
            <a:endParaRPr>
              <a:ea typeface="Calibri"/>
              <a:cs typeface="Calibri"/>
            </a:endParaRPr>
          </a:p>
          <a:p>
            <a:pPr>
              <a:buFont typeface="Calibri"/>
              <a:buChar char="-"/>
              <a:defRPr sz="2000"/>
            </a:pPr>
            <a:r>
              <a:rPr lang="de-DE" dirty="0">
                <a:ea typeface="Calibri"/>
                <a:cs typeface="Calibri"/>
              </a:rPr>
              <a:t>Hilft wiederholende Schritte zu vermeiden</a:t>
            </a:r>
          </a:p>
          <a:p>
            <a:pPr>
              <a:buFont typeface="Calibri"/>
              <a:buChar char="-"/>
              <a:defRPr sz="2000"/>
            </a:pPr>
            <a:r>
              <a:rPr lang="de-DE" dirty="0">
                <a:ea typeface="Calibri"/>
                <a:cs typeface="Calibri"/>
              </a:rPr>
              <a:t>verbessert den Code</a:t>
            </a:r>
            <a:endParaRPr lang="de-DE" dirty="0"/>
          </a:p>
          <a:p>
            <a:pPr>
              <a:buFont typeface="Calibri"/>
              <a:buChar char="-"/>
              <a:defRPr sz="2000"/>
            </a:pPr>
            <a:r>
              <a:rPr lang="de-DE" dirty="0">
                <a:ea typeface="Calibri"/>
                <a:cs typeface="Calibri"/>
              </a:rPr>
              <a:t>Beispiele:</a:t>
            </a:r>
          </a:p>
          <a:p>
            <a:pPr lvl="1">
              <a:buFont typeface="Courier New"/>
              <a:buChar char="o"/>
              <a:defRPr sz="2000"/>
            </a:pPr>
            <a:r>
              <a:rPr lang="de-DE" sz="1600" dirty="0" err="1">
                <a:ea typeface="Calibri"/>
                <a:cs typeface="Calibri"/>
              </a:rPr>
              <a:t>Testing</a:t>
            </a:r>
            <a:endParaRPr lang="de-DE" sz="16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  <a:defRPr sz="2000"/>
            </a:pPr>
            <a:r>
              <a:rPr lang="de-DE" sz="1600" dirty="0" err="1">
                <a:ea typeface="Calibri"/>
                <a:cs typeface="Calibri"/>
              </a:rPr>
              <a:t>Linting</a:t>
            </a:r>
            <a:r>
              <a:rPr lang="de-DE" sz="1600" dirty="0">
                <a:ea typeface="Calibri"/>
                <a:cs typeface="Calibri"/>
              </a:rPr>
              <a:t> (Überprüfen des Codes)</a:t>
            </a:r>
          </a:p>
          <a:p>
            <a:pPr lvl="1">
              <a:buFont typeface="Courier New"/>
              <a:buChar char="o"/>
              <a:defRPr sz="2000"/>
            </a:pPr>
            <a:r>
              <a:rPr lang="de-DE" sz="1600" dirty="0">
                <a:ea typeface="Calibri"/>
                <a:cs typeface="Calibri"/>
              </a:rPr>
              <a:t>Anpassung der Syntax</a:t>
            </a:r>
            <a:endParaRPr lang="de-DE" sz="1600" dirty="0"/>
          </a:p>
          <a:p>
            <a:pPr marL="0" indent="0">
              <a:buNone/>
              <a:defRPr sz="2000"/>
            </a:pP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 lang="de-DE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62893-09AD-5202-3213-829F2B8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Deployment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EF328-64AF-28EB-9EC7-6689204E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de-DE"/>
              <a:t>Bereitstellung von Software ( </a:t>
            </a:r>
            <a:r>
              <a:rPr lang="de-DE" err="1"/>
              <a:t>z.B</a:t>
            </a:r>
            <a:r>
              <a:rPr lang="de-DE"/>
              <a:t> API, Updates, Bugfixes)</a:t>
            </a:r>
          </a:p>
          <a:p>
            <a:pPr>
              <a:defRPr sz="2000"/>
            </a:pPr>
            <a:r>
              <a:rPr lang="de-DE"/>
              <a:t>Unterscheidung: Entwicklung vs. Produktivcode</a:t>
            </a:r>
          </a:p>
          <a:p>
            <a:pPr>
              <a:defRPr sz="2000"/>
            </a:pPr>
            <a:r>
              <a:rPr lang="de-DE"/>
              <a:t>Ziel: Funktionsfähiger, getesteter Code </a:t>
            </a:r>
          </a:p>
          <a:p>
            <a:pPr>
              <a:defRPr sz="2000"/>
            </a:pPr>
            <a:r>
              <a:rPr lang="de-DE"/>
              <a:t>Umgebung: 	- </a:t>
            </a:r>
            <a:r>
              <a:rPr lang="de-DE" err="1"/>
              <a:t>Testing</a:t>
            </a:r>
            <a:r>
              <a:rPr lang="de-DE"/>
              <a:t>/</a:t>
            </a:r>
            <a:r>
              <a:rPr lang="de-DE" err="1"/>
              <a:t>Staging</a:t>
            </a:r>
            <a:r>
              <a:rPr lang="de-DE"/>
              <a:t>: Isolierte Testumgebung</a:t>
            </a:r>
          </a:p>
          <a:p>
            <a:pPr marL="1828800" lvl="4" indent="0">
              <a:buNone/>
              <a:defRPr sz="2000"/>
            </a:pPr>
            <a:r>
              <a:rPr lang="de-DE"/>
              <a:t>- </a:t>
            </a:r>
            <a:r>
              <a:rPr lang="de-DE" err="1"/>
              <a:t>Production</a:t>
            </a:r>
            <a:r>
              <a:rPr lang="de-DE"/>
              <a:t>: Live-System für Nutzer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0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– Überblick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defRPr sz="1800"/>
            </a:pPr>
            <a:r>
              <a:rPr lang="de-DE" sz="1600" dirty="0">
                <a:latin typeface="Aptos"/>
                <a:cs typeface="Arial"/>
              </a:rPr>
              <a:t>CI/CD  – Automatisierung im Überblick:</a:t>
            </a: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	 – CI (</a:t>
            </a:r>
            <a:r>
              <a:rPr lang="de-DE" sz="1600" err="1">
                <a:latin typeface="Aptos"/>
                <a:cs typeface="Arial"/>
              </a:rPr>
              <a:t>Continuous</a:t>
            </a:r>
            <a:r>
              <a:rPr lang="de-DE" sz="1600" dirty="0">
                <a:latin typeface="Aptos"/>
                <a:cs typeface="Arial"/>
              </a:rPr>
              <a:t> Integration): </a:t>
            </a:r>
            <a:r>
              <a:rPr lang="de-DE" sz="1600" err="1">
                <a:latin typeface="Aptos"/>
                <a:cs typeface="Arial"/>
              </a:rPr>
              <a:t>Build</a:t>
            </a:r>
            <a:r>
              <a:rPr lang="de-DE" sz="1600" dirty="0">
                <a:latin typeface="Aptos"/>
                <a:cs typeface="Arial"/>
              </a:rPr>
              <a:t> &amp; Test bei jedem Commit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  		 – CD (</a:t>
            </a:r>
            <a:r>
              <a:rPr lang="de-DE" sz="1600" err="1">
                <a:latin typeface="Aptos"/>
                <a:cs typeface="Arial"/>
              </a:rPr>
              <a:t>Delivery</a:t>
            </a:r>
            <a:r>
              <a:rPr lang="de-DE" sz="1600" dirty="0">
                <a:latin typeface="Aptos"/>
                <a:cs typeface="Arial"/>
              </a:rPr>
              <a:t>): Manuelle Freigabe nach Tests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                 – CD (</a:t>
            </a:r>
            <a:r>
              <a:rPr lang="de-DE" sz="1600" err="1">
                <a:latin typeface="Aptos"/>
                <a:cs typeface="Arial"/>
              </a:rPr>
              <a:t>Deployment</a:t>
            </a:r>
            <a:r>
              <a:rPr lang="de-DE" sz="1600" dirty="0">
                <a:latin typeface="Aptos"/>
                <a:cs typeface="Arial"/>
              </a:rPr>
              <a:t>): Vollautomatischer Integration</a:t>
            </a:r>
            <a:endParaRPr lang="de-DE" sz="1600">
              <a:latin typeface="Aptos"/>
              <a:ea typeface="Calibri"/>
              <a:cs typeface="Calibri"/>
            </a:endParaRPr>
          </a:p>
          <a:p>
            <a:pPr>
              <a:defRPr sz="1800"/>
            </a:pPr>
            <a:endParaRPr lang="de-DE" sz="1600" dirty="0">
              <a:latin typeface="Aptos"/>
              <a:cs typeface="Arial"/>
            </a:endParaRPr>
          </a:p>
          <a:p>
            <a:pPr>
              <a:defRPr sz="1800"/>
            </a:pPr>
            <a:r>
              <a:rPr lang="de-DE" sz="1600" dirty="0">
                <a:latin typeface="Aptos"/>
                <a:cs typeface="Arial"/>
              </a:rPr>
              <a:t> Voraussetzungen &amp; Tools: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		– Version Control (z. B. </a:t>
            </a:r>
            <a:r>
              <a:rPr lang="de-DE" sz="1600" err="1">
                <a:latin typeface="Aptos"/>
                <a:cs typeface="Arial"/>
              </a:rPr>
              <a:t>Git</a:t>
            </a:r>
            <a:r>
              <a:rPr lang="de-DE" sz="1600" dirty="0">
                <a:latin typeface="Aptos"/>
                <a:cs typeface="Arial"/>
              </a:rPr>
              <a:t>)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		– Gute Testabdeckung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		– Teamabstimmung auf Automatisierung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		– Tools: Jenkins, Travis CI, </a:t>
            </a:r>
            <a:r>
              <a:rPr lang="de-DE" sz="1600" err="1">
                <a:latin typeface="Aptos"/>
                <a:cs typeface="Arial"/>
              </a:rPr>
              <a:t>CircleCI</a:t>
            </a:r>
            <a:r>
              <a:rPr lang="de-DE" sz="1600" dirty="0">
                <a:latin typeface="Aptos"/>
                <a:cs typeface="Arial"/>
              </a:rPr>
              <a:t>, GitHub Actions</a:t>
            </a:r>
            <a:endParaRPr lang="de-DE" sz="1600">
              <a:latin typeface="Aptos"/>
              <a:ea typeface="Calibri"/>
              <a:cs typeface="Calibri"/>
            </a:endParaRPr>
          </a:p>
          <a:p>
            <a:pPr>
              <a:defRPr sz="1800"/>
            </a:pPr>
            <a:endParaRPr lang="de-DE" sz="1600" dirty="0">
              <a:latin typeface="Aptos"/>
              <a:cs typeface="Arial"/>
            </a:endParaRPr>
          </a:p>
          <a:p>
            <a:pPr>
              <a:defRPr sz="1800"/>
            </a:pPr>
            <a:r>
              <a:rPr lang="de-DE" sz="1600" dirty="0">
                <a:latin typeface="Aptos"/>
                <a:cs typeface="Arial"/>
              </a:rPr>
              <a:t>CI/CD in </a:t>
            </a:r>
            <a:r>
              <a:rPr lang="de-DE" sz="1600" err="1">
                <a:latin typeface="Aptos"/>
                <a:cs typeface="Arial"/>
              </a:rPr>
              <a:t>Machine</a:t>
            </a:r>
            <a:r>
              <a:rPr lang="de-DE" sz="1600" dirty="0">
                <a:latin typeface="Aptos"/>
                <a:cs typeface="Arial"/>
              </a:rPr>
              <a:t> Learning: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		– Trigger: Neue Daten / Leistungsabfall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 dirty="0">
                <a:latin typeface="Aptos"/>
                <a:cs typeface="Arial"/>
              </a:rPr>
              <a:t>		– kann u.a. die KI neu trainieren  </a:t>
            </a:r>
            <a:endParaRPr lang="de-DE" sz="1800">
              <a:latin typeface="Aptos"/>
              <a:ea typeface="Calibri"/>
              <a:cs typeface="Calibri"/>
            </a:endParaRP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Pre-Commit Hooks – </a:t>
            </a:r>
            <a:r>
              <a:rPr dirty="0" err="1"/>
              <a:t>Konzept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lang="de-DE" dirty="0"/>
              <a:t>testet vor dem </a:t>
            </a:r>
            <a:r>
              <a:rPr lang="de-DE" dirty="0" err="1"/>
              <a:t>commit</a:t>
            </a:r>
            <a:r>
              <a:rPr lang="de-DE" dirty="0"/>
              <a:t> </a:t>
            </a:r>
            <a:endParaRPr dirty="0"/>
          </a:p>
          <a:p>
            <a:pPr>
              <a:defRPr sz="2000"/>
            </a:pPr>
            <a:r>
              <a:rPr dirty="0" err="1"/>
              <a:t>Frühe</a:t>
            </a:r>
            <a:r>
              <a:rPr dirty="0"/>
              <a:t> </a:t>
            </a:r>
            <a:r>
              <a:rPr dirty="0" err="1"/>
              <a:t>Fehlererkennung</a:t>
            </a:r>
            <a:r>
              <a:rPr dirty="0"/>
              <a:t> </a:t>
            </a:r>
            <a:r>
              <a:rPr dirty="0" err="1"/>
              <a:t>im</a:t>
            </a:r>
            <a:r>
              <a:rPr dirty="0"/>
              <a:t> Workflow</a:t>
            </a:r>
            <a:endParaRPr dirty="0">
              <a:ea typeface="Calibri"/>
              <a:cs typeface="Calibri"/>
            </a:endParaRPr>
          </a:p>
          <a:p>
            <a:pPr>
              <a:defRPr sz="2000"/>
            </a:pPr>
            <a:r>
              <a:rPr dirty="0"/>
              <a:t>Nützlich für kleinere Projekte</a:t>
            </a:r>
            <a:endParaRPr lang="de-DE" dirty="0"/>
          </a:p>
          <a:p>
            <a:pPr>
              <a:defRPr sz="2000"/>
            </a:pPr>
            <a:endParaRPr lang="de-DE"/>
          </a:p>
          <a:p>
            <a:pPr>
              <a:defRPr sz="2000"/>
            </a:pPr>
            <a:endParaRPr lang="de-DE"/>
          </a:p>
          <a:p>
            <a:pPr>
              <a:defRPr sz="2000"/>
            </a:pPr>
            <a:r>
              <a:rPr lang="de-DE" dirty="0"/>
              <a:t>Erstellung einer .</a:t>
            </a:r>
            <a:r>
              <a:rPr lang="de-DE" dirty="0" err="1"/>
              <a:t>yaml</a:t>
            </a:r>
            <a:r>
              <a:rPr lang="de-DE" dirty="0"/>
              <a:t> Datei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B88B3E-573A-7BCA-BF01-EE78DB4D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" y="3429000"/>
            <a:ext cx="2655652" cy="427605"/>
          </a:xfrm>
          <a:prstGeom prst="rect">
            <a:avLst/>
          </a:prstGeom>
        </p:spPr>
      </p:pic>
      <p:pic>
        <p:nvPicPr>
          <p:cNvPr id="7" name="Grafik 6" descr="Ein Bild, das Text, Schrif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73A35786-6250-B692-C0E8-81B3E4D9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9" y="4825001"/>
            <a:ext cx="4160456" cy="10904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DC5CF-BDD7-A3C2-AAF9-7CE06583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5AA74-B8CE-5849-3339-6EBFE718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Black als Hook einrichten:</a:t>
            </a:r>
          </a:p>
          <a:p>
            <a:pPr marL="0" indent="0">
              <a:buNone/>
            </a:pPr>
            <a:r>
              <a:rPr lang="de-DE"/>
              <a:t>	</a:t>
            </a:r>
            <a:r>
              <a:rPr lang="de-DE" err="1"/>
              <a:t>pip</a:t>
            </a:r>
            <a:r>
              <a:rPr lang="de-DE"/>
              <a:t> </a:t>
            </a:r>
            <a:r>
              <a:rPr lang="de-DE" err="1"/>
              <a:t>install</a:t>
            </a:r>
            <a:r>
              <a:rPr lang="de-DE"/>
              <a:t> </a:t>
            </a:r>
            <a:r>
              <a:rPr lang="de-DE" err="1"/>
              <a:t>black</a:t>
            </a:r>
            <a:endParaRPr lang="de-DE"/>
          </a:p>
          <a:p>
            <a:pPr marL="0" indent="0">
              <a:buNone/>
            </a:pPr>
            <a:r>
              <a:rPr lang="de-DE"/>
              <a:t>	</a:t>
            </a:r>
            <a:r>
              <a:rPr lang="de-DE" err="1"/>
              <a:t>pip</a:t>
            </a:r>
            <a:r>
              <a:rPr lang="de-DE"/>
              <a:t> </a:t>
            </a:r>
            <a:r>
              <a:rPr lang="de-DE" err="1"/>
              <a:t>install</a:t>
            </a:r>
            <a:r>
              <a:rPr lang="de-DE"/>
              <a:t> </a:t>
            </a:r>
            <a:r>
              <a:rPr lang="de-DE" err="1"/>
              <a:t>pre-commit</a:t>
            </a:r>
            <a:endParaRPr lang="de-DE"/>
          </a:p>
          <a:p>
            <a:pPr marL="0" indent="0">
              <a:buNone/>
            </a:pPr>
            <a:r>
              <a:rPr lang="de-DE"/>
              <a:t>	.</a:t>
            </a:r>
            <a:r>
              <a:rPr lang="de-DE" err="1"/>
              <a:t>pre-commit-config.yaml</a:t>
            </a:r>
            <a:r>
              <a:rPr lang="de-DE"/>
              <a:t> erstellen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70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lang="de-DE" dirty="0">
                <a:ea typeface="Calibri"/>
                <a:cs typeface="Calibri"/>
              </a:rPr>
              <a:t>CI/CD findet über </a:t>
            </a:r>
            <a:r>
              <a:rPr lang="de-DE" dirty="0" err="1">
                <a:ea typeface="Calibri"/>
                <a:cs typeface="Calibri"/>
              </a:rPr>
              <a:t>github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server</a:t>
            </a:r>
            <a:r>
              <a:rPr lang="de-DE" dirty="0">
                <a:ea typeface="Calibri"/>
                <a:cs typeface="Calibri"/>
              </a:rPr>
              <a:t> statt</a:t>
            </a:r>
            <a:endParaRPr lang="de-DE" dirty="0"/>
          </a:p>
          <a:p>
            <a:pPr>
              <a:defRPr sz="2000"/>
            </a:pPr>
            <a:r>
              <a:rPr lang="de-DE" dirty="0"/>
              <a:t>wird wie</a:t>
            </a:r>
            <a:r>
              <a:rPr dirty="0"/>
              <a:t> </a:t>
            </a:r>
            <a:r>
              <a:rPr lang="de-DE" dirty="0"/>
              <a:t>bei </a:t>
            </a:r>
            <a:r>
              <a:rPr lang="de-DE" dirty="0" err="1"/>
              <a:t>pre-commit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über eine </a:t>
            </a:r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datei</a:t>
            </a:r>
            <a:r>
              <a:rPr lang="de-DE" dirty="0"/>
              <a:t> eingestellt </a:t>
            </a:r>
            <a:endParaRPr dirty="0">
              <a:ea typeface="Calibri"/>
              <a:cs typeface="Calibri"/>
            </a:endParaRPr>
          </a:p>
          <a:p>
            <a:pPr>
              <a:defRPr sz="2000"/>
            </a:pPr>
            <a:r>
              <a:rPr lang="de-DE" dirty="0"/>
              <a:t>kann über verschiedene Aktionen getriggert werden</a:t>
            </a:r>
            <a:endParaRPr lang="de-DE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9061-721F-7767-1395-B9BF5401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Containers &amp;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FAEB0-8DBE-2111-6915-9382CAA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1800"/>
            </a:pPr>
            <a:r>
              <a:rPr lang="de-DE" dirty="0"/>
              <a:t>Container = isolierte Umgebung für Anwendungen</a:t>
            </a:r>
          </a:p>
          <a:p>
            <a:pPr>
              <a:defRPr sz="1800"/>
            </a:pPr>
            <a:r>
              <a:rPr lang="de-DE" dirty="0"/>
              <a:t>Vorteile: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Reproduzierbares Setup (inkl. Bibliotheken)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Unabhängig vom Host-System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Ideal für </a:t>
            </a:r>
            <a:r>
              <a:rPr lang="de-DE" dirty="0" err="1"/>
              <a:t>Deployment</a:t>
            </a:r>
            <a:r>
              <a:rPr lang="de-DE" dirty="0"/>
              <a:t> &amp; Skalierung</a:t>
            </a:r>
            <a:endParaRPr lang="de-DE" dirty="0">
              <a:ea typeface="Calibri"/>
              <a:cs typeface="Calibri"/>
            </a:endParaRPr>
          </a:p>
          <a:p>
            <a:pPr>
              <a:defRPr sz="1800"/>
            </a:pPr>
            <a:endParaRPr lang="de-DE"/>
          </a:p>
          <a:p>
            <a:pPr>
              <a:defRPr sz="1800"/>
            </a:pPr>
            <a:r>
              <a:rPr lang="de-DE" dirty="0"/>
              <a:t>Docker – Tool zur Container-Verwaltung: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vereinfacht die Bereitstellung von Programmen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</a:t>
            </a:r>
            <a:r>
              <a:rPr lang="de-DE" dirty="0" err="1"/>
              <a:t>Dockerfile</a:t>
            </a:r>
            <a:r>
              <a:rPr lang="de-DE" dirty="0"/>
              <a:t>: definiert das ein eigen erstelltes Image</a:t>
            </a:r>
            <a:endParaRPr lang="de-DE" dirty="0">
              <a:ea typeface="Calibri"/>
              <a:cs typeface="Calibri"/>
            </a:endParaRPr>
          </a:p>
          <a:p>
            <a:pPr>
              <a:defRPr sz="1800"/>
            </a:pPr>
            <a:endParaRPr lang="de-DE"/>
          </a:p>
          <a:p>
            <a:pPr>
              <a:defRPr sz="1800"/>
            </a:pPr>
            <a:r>
              <a:rPr lang="de-DE" dirty="0" err="1"/>
              <a:t>Prebuilt</a:t>
            </a:r>
            <a:r>
              <a:rPr lang="de-DE" dirty="0"/>
              <a:t> Images als Basis nutzbar:</a:t>
            </a:r>
            <a:endParaRPr lang="de-DE" dirty="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dirty="0"/>
              <a:t>	– z. B. für Python,  </a:t>
            </a:r>
            <a:r>
              <a:rPr lang="de-DE" dirty="0" err="1"/>
              <a:t>mysql</a:t>
            </a:r>
            <a:r>
              <a:rPr lang="de-DE" dirty="0"/>
              <a:t>, </a:t>
            </a:r>
            <a:r>
              <a:rPr lang="de-DE" dirty="0" err="1"/>
              <a:t>prometheus</a:t>
            </a:r>
            <a:endParaRPr lang="de-DE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18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46968-16B8-5AF8-64E3-4E29FAFE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de-DE" sz="2800"/>
              <a:t>Building a Docker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E9068-EAF9-06E8-09CD-64369795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80" y="2551176"/>
            <a:ext cx="3408571" cy="3602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700" dirty="0"/>
              <a:t>Docker installieren &amp; starten (Docker Desktop)</a:t>
            </a:r>
          </a:p>
          <a:p>
            <a:pPr marL="0" indent="0">
              <a:buNone/>
            </a:pPr>
            <a:endParaRPr lang="de-DE" sz="1700">
              <a:ea typeface="Calibri"/>
              <a:cs typeface="Calibri"/>
            </a:endParaRPr>
          </a:p>
          <a:p>
            <a:r>
              <a:rPr lang="de-DE" sz="1700" dirty="0"/>
              <a:t>Image erstellen &amp; Container starten:</a:t>
            </a:r>
            <a:endParaRPr lang="de-DE" sz="1700" dirty="0">
              <a:ea typeface="Calibri"/>
              <a:cs typeface="Calibri"/>
            </a:endParaRPr>
          </a:p>
          <a:p>
            <a:endParaRPr lang="de-DE" sz="1700"/>
          </a:p>
        </p:txBody>
      </p:sp>
      <p:pic>
        <p:nvPicPr>
          <p:cNvPr id="4" name="Grafik 3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9B8CDE0E-69A7-B460-C1AD-62E16D63C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61" y="1303007"/>
            <a:ext cx="4000620" cy="42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3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Kapitel 12: Automation und Deployment</vt:lpstr>
      <vt:lpstr>Automatisierung</vt:lpstr>
      <vt:lpstr>Deployment</vt:lpstr>
      <vt:lpstr>CI/CD – Überblick</vt:lpstr>
      <vt:lpstr>Pre-Commit Hooks – Konzept</vt:lpstr>
      <vt:lpstr>Aufgabe 1</vt:lpstr>
      <vt:lpstr>GitHub Actions</vt:lpstr>
      <vt:lpstr>Containers &amp; Docker</vt:lpstr>
      <vt:lpstr>Building a Docker Container</vt:lpstr>
      <vt:lpstr>Cloud Deployment</vt:lpstr>
      <vt:lpstr>Cloud Deployment</vt:lpstr>
      <vt:lpstr>Zusammenfassung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269</cp:revision>
  <dcterms:created xsi:type="dcterms:W3CDTF">2013-01-27T09:14:16Z</dcterms:created>
  <dcterms:modified xsi:type="dcterms:W3CDTF">2025-06-12T11:38:46Z</dcterms:modified>
  <cp:category/>
</cp:coreProperties>
</file>