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6"/>
  </p:notesMasterIdLst>
  <p:sldIdLst>
    <p:sldId id="256" r:id="rId2"/>
    <p:sldId id="276" r:id="rId3"/>
    <p:sldId id="270" r:id="rId4"/>
    <p:sldId id="264" r:id="rId5"/>
    <p:sldId id="275" r:id="rId6"/>
    <p:sldId id="261" r:id="rId7"/>
    <p:sldId id="268" r:id="rId8"/>
    <p:sldId id="277" r:id="rId9"/>
    <p:sldId id="271" r:id="rId10"/>
    <p:sldId id="272" r:id="rId11"/>
    <p:sldId id="278" r:id="rId12"/>
    <p:sldId id="269" r:id="rId13"/>
    <p:sldId id="273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47" autoAdjust="0"/>
  </p:normalViewPr>
  <p:slideViewPr>
    <p:cSldViewPr snapToGrid="0">
      <p:cViewPr varScale="1">
        <p:scale>
          <a:sx n="79" d="100"/>
          <a:sy n="79" d="100"/>
        </p:scale>
        <p:origin x="108" y="6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5972A-1810-435F-86FA-F464B7E76ADE}" type="datetimeFigureOut">
              <a:t>27.06.2025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1D2D4-042A-47D5-B63E-4B65CC845CE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62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D2D4-042A-47D5-B63E-4B65CC845CE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9870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D2D4-042A-47D5-B63E-4B65CC845CE6}" type="slidenum">
              <a:rPr lang="de-DE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53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D2D4-042A-47D5-B63E-4B65CC845CE6}" type="slidenum">
              <a:rPr lang="de-DE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394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D2D4-042A-47D5-B63E-4B65CC845CE6}" type="slidenum">
              <a:rPr lang="de-DE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4947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D2D4-042A-47D5-B63E-4B65CC845CE6}" type="slidenum">
              <a:rPr lang="de-DE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60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D2D4-042A-47D5-B63E-4B65CC845CE6}" type="slidenum">
              <a:rPr lang="de-DE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02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D2D4-042A-47D5-B63E-4B65CC845CE6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042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Courier New"/>
              <a:buChar char="o"/>
            </a:pPr>
            <a:endParaRPr lang="de-DE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D2D4-042A-47D5-B63E-4B65CC845CE6}" type="slidenum">
              <a:rPr lang="de-DE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686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D2D4-042A-47D5-B63E-4B65CC845CE6}" type="slidenum">
              <a:rPr lang="de-DE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982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D2D4-042A-47D5-B63E-4B65CC845CE6}" type="slidenum">
              <a:rPr lang="de-DE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9673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D2D4-042A-47D5-B63E-4B65CC845CE6}" type="slidenum"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2580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D2D4-042A-47D5-B63E-4B65CC845CE6}" type="slidenum"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897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D2D4-042A-47D5-B63E-4B65CC845CE6}" type="slidenum">
              <a:rPr lang="de-DE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647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D2D4-042A-47D5-B63E-4B65CC845CE6}" type="slidenum"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47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09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3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7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3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0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9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4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0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6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3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1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005" y="2421837"/>
            <a:ext cx="7455989" cy="2014325"/>
          </a:xfrm>
        </p:spPr>
        <p:txBody>
          <a:bodyPr anchor="ctr">
            <a:normAutofit/>
          </a:bodyPr>
          <a:lstStyle/>
          <a:p>
            <a:pPr algn="ctr"/>
            <a:r>
              <a:rPr lang="de-DE" sz="4200"/>
              <a:t>Kapitel 12 </a:t>
            </a:r>
            <a:br>
              <a:rPr lang="de-DE" sz="4200"/>
            </a:br>
            <a:br>
              <a:rPr lang="de-DE" sz="4200"/>
            </a:br>
            <a:r>
              <a:rPr lang="de-DE" sz="4200"/>
              <a:t>Automation und </a:t>
            </a:r>
            <a:r>
              <a:rPr lang="de-DE" sz="4200" err="1"/>
              <a:t>Deployment</a:t>
            </a:r>
            <a:endParaRPr lang="de-DE" sz="420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C8161F9-923D-9EE5-5402-73A9AC60C576}"/>
              </a:ext>
            </a:extLst>
          </p:cNvPr>
          <p:cNvSpPr txBox="1"/>
          <p:nvPr/>
        </p:nvSpPr>
        <p:spPr>
          <a:xfrm>
            <a:off x="2176272" y="622223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https://github.com/luw6256/Kapitel-12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46968-16B8-5AF8-64E3-4E29FAFEF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731" y="378414"/>
            <a:ext cx="6642538" cy="1401183"/>
          </a:xfrm>
        </p:spPr>
        <p:txBody>
          <a:bodyPr anchor="t">
            <a:noAutofit/>
          </a:bodyPr>
          <a:lstStyle/>
          <a:p>
            <a:pPr algn="ctr"/>
            <a:r>
              <a:rPr lang="de-DE"/>
              <a:t>Building a Docker Container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8E9068-EAF9-06E8-09CD-643697956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911" y="1984149"/>
            <a:ext cx="4421034" cy="36029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/>
              <a:t>Docker installieren &amp; starten (Docker Desktop)</a:t>
            </a:r>
            <a:endParaRPr lang="de-DE" sz="2400">
              <a:ea typeface="Calibri"/>
              <a:cs typeface="Calibri"/>
            </a:endParaRPr>
          </a:p>
          <a:p>
            <a:r>
              <a:rPr lang="de-DE" sz="2400"/>
              <a:t>Image erstellen &amp; Container starten:</a:t>
            </a:r>
            <a:endParaRPr lang="de-DE" sz="2400">
              <a:ea typeface="Calibri"/>
              <a:cs typeface="Calibri"/>
            </a:endParaRPr>
          </a:p>
          <a:p>
            <a:endParaRPr lang="de-DE" sz="1700"/>
          </a:p>
        </p:txBody>
      </p:sp>
      <p:pic>
        <p:nvPicPr>
          <p:cNvPr id="4" name="Grafik 3" descr="Ein Bild, das Text, Screenshot, Software, Betriebssystem enthält.&#10;&#10;KI-generierte Inhalte können fehlerhaft sein.">
            <a:extLst>
              <a:ext uri="{FF2B5EF4-FFF2-40B4-BE49-F238E27FC236}">
                <a16:creationId xmlns:a16="http://schemas.microsoft.com/office/drawing/2014/main" id="{9B8CDE0E-69A7-B460-C1AD-62E16D63C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520" y="1779597"/>
            <a:ext cx="4000620" cy="4253586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7C0A701-F838-CE5C-50BF-A52138ECA7D0}"/>
              </a:ext>
            </a:extLst>
          </p:cNvPr>
          <p:cNvSpPr txBox="1"/>
          <p:nvPr/>
        </p:nvSpPr>
        <p:spPr>
          <a:xfrm>
            <a:off x="2176272" y="622223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https://github.com/luw6256/Kapitel-12</a:t>
            </a:r>
          </a:p>
        </p:txBody>
      </p:sp>
    </p:spTree>
    <p:extLst>
      <p:ext uri="{BB962C8B-B14F-4D97-AF65-F5344CB8AC3E}">
        <p14:creationId xmlns:p14="http://schemas.microsoft.com/office/powerpoint/2010/main" val="4185668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B12CB7-7F1B-17EF-123A-301C24583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/>
          <a:lstStyle/>
          <a:p>
            <a:pPr algn="ctr"/>
            <a:r>
              <a:rPr lang="de-DE"/>
              <a:t>Aufgabe 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E4A29DB-855B-65AB-A55D-96C83C718B3E}"/>
              </a:ext>
            </a:extLst>
          </p:cNvPr>
          <p:cNvSpPr txBox="1"/>
          <p:nvPr/>
        </p:nvSpPr>
        <p:spPr>
          <a:xfrm>
            <a:off x="2176272" y="622223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https://github.com/luw6256/Kapitel-12</a:t>
            </a:r>
          </a:p>
        </p:txBody>
      </p:sp>
    </p:spTree>
    <p:extLst>
      <p:ext uri="{BB962C8B-B14F-4D97-AF65-F5344CB8AC3E}">
        <p14:creationId xmlns:p14="http://schemas.microsoft.com/office/powerpoint/2010/main" val="3736776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4919"/>
            <a:ext cx="7886700" cy="1325563"/>
          </a:xfrm>
        </p:spPr>
        <p:txBody>
          <a:bodyPr/>
          <a:lstStyle/>
          <a:p>
            <a:pPr algn="ctr"/>
            <a:r>
              <a:rPr lang="de-DE"/>
              <a:t>Cloud </a:t>
            </a:r>
            <a:r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229" y="1045029"/>
            <a:ext cx="8818178" cy="481351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de-DE"/>
          </a:p>
          <a:p>
            <a:pPr>
              <a:defRPr sz="1800"/>
            </a:pPr>
            <a:r>
              <a:rPr lang="de-DE" sz="2200"/>
              <a:t>Ziel: PI dauerhaft &amp; zuverlässig online verfügbar machen Anforderungen:</a:t>
            </a:r>
            <a:endParaRPr lang="de-DE" sz="2200">
              <a:ea typeface="Calibri"/>
              <a:cs typeface="Calibri"/>
            </a:endParaRPr>
          </a:p>
          <a:p>
            <a:pPr marL="0" indent="0">
              <a:buNone/>
              <a:defRPr sz="1800"/>
            </a:pPr>
            <a:r>
              <a:rPr lang="de-DE" sz="2200"/>
              <a:t>	– Automatischer Start &amp; Neustart der API</a:t>
            </a:r>
            <a:endParaRPr lang="de-DE" sz="2200">
              <a:ea typeface="Calibri"/>
              <a:cs typeface="Calibri"/>
            </a:endParaRPr>
          </a:p>
          <a:p>
            <a:pPr marL="0" indent="0">
              <a:buNone/>
              <a:defRPr sz="1800"/>
            </a:pPr>
            <a:r>
              <a:rPr lang="de-DE" sz="2200"/>
              <a:t>	– Keine manuellen Befehle notwendig</a:t>
            </a:r>
            <a:endParaRPr lang="de-DE" sz="2200">
              <a:ea typeface="Calibri"/>
              <a:cs typeface="Calibri"/>
            </a:endParaRPr>
          </a:p>
          <a:p>
            <a:pPr>
              <a:defRPr sz="1800"/>
            </a:pPr>
            <a:endParaRPr lang="de-DE" sz="2200"/>
          </a:p>
          <a:p>
            <a:pPr>
              <a:defRPr sz="1800"/>
            </a:pPr>
            <a:r>
              <a:rPr lang="de-DE" sz="2200"/>
              <a:t>Cloud-Hosting statt eigene Server:</a:t>
            </a:r>
            <a:endParaRPr lang="de-DE" sz="2200">
              <a:ea typeface="Calibri"/>
              <a:cs typeface="Calibri"/>
            </a:endParaRPr>
          </a:p>
          <a:p>
            <a:pPr marL="0" indent="0">
              <a:buNone/>
              <a:defRPr sz="1800"/>
            </a:pPr>
            <a:r>
              <a:rPr lang="de-DE" sz="2200"/>
              <a:t>	– Beliebte Anbieter: AWS, Azure, Google Cloud</a:t>
            </a:r>
            <a:endParaRPr lang="de-DE" sz="2200">
              <a:ea typeface="Calibri"/>
              <a:cs typeface="Calibri"/>
            </a:endParaRPr>
          </a:p>
          <a:p>
            <a:pPr marL="0" indent="0">
              <a:buNone/>
              <a:defRPr sz="1800"/>
            </a:pPr>
            <a:r>
              <a:rPr lang="de-DE" sz="2200"/>
              <a:t>	– On-Demand Ressourcen, skalierbar je nach Nutzung</a:t>
            </a:r>
            <a:endParaRPr lang="de-DE" sz="2200">
              <a:ea typeface="Calibri"/>
              <a:cs typeface="Calibri"/>
            </a:endParaRPr>
          </a:p>
          <a:p>
            <a:pPr>
              <a:defRPr sz="1800"/>
            </a:pPr>
            <a:endParaRPr lang="de-DE" sz="2200"/>
          </a:p>
          <a:p>
            <a:pPr>
              <a:defRPr sz="1800"/>
            </a:pPr>
            <a:r>
              <a:rPr lang="de-DE" sz="2200"/>
              <a:t>  Ablauf Beispiel:</a:t>
            </a:r>
            <a:endParaRPr lang="de-DE" sz="2200">
              <a:ea typeface="Calibri"/>
              <a:cs typeface="Calibri"/>
            </a:endParaRPr>
          </a:p>
          <a:p>
            <a:pPr marL="0" indent="0">
              <a:buNone/>
              <a:defRPr sz="1800"/>
            </a:pPr>
            <a:r>
              <a:rPr lang="de-DE" sz="2200"/>
              <a:t>	1. Docker-Container lokal erstellen (inkl. API &amp; Bibliotheken)</a:t>
            </a:r>
            <a:endParaRPr lang="de-DE" sz="2200">
              <a:ea typeface="Calibri"/>
              <a:cs typeface="Calibri"/>
            </a:endParaRPr>
          </a:p>
          <a:p>
            <a:pPr marL="0" indent="0">
              <a:buNone/>
              <a:defRPr sz="1800"/>
            </a:pPr>
            <a:r>
              <a:rPr lang="de-DE" sz="2200"/>
              <a:t>	2. Container in Cloud-Registry hochladen</a:t>
            </a:r>
            <a:endParaRPr lang="de-DE" sz="2200">
              <a:ea typeface="Calibri"/>
              <a:cs typeface="Calibri"/>
            </a:endParaRPr>
          </a:p>
          <a:p>
            <a:pPr marL="0" indent="0">
              <a:buNone/>
              <a:defRPr sz="1800"/>
            </a:pPr>
            <a:r>
              <a:rPr lang="de-DE" sz="2200"/>
              <a:t>	3. Cloud-Provider startet Container &amp; API kann nun von überall abgerufen       	     werden</a:t>
            </a:r>
          </a:p>
          <a:p>
            <a:pPr marL="0" indent="0">
              <a:buNone/>
            </a:pPr>
            <a:endParaRPr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F006D83-335E-EE7D-4F80-59B66FB3757A}"/>
              </a:ext>
            </a:extLst>
          </p:cNvPr>
          <p:cNvSpPr txBox="1"/>
          <p:nvPr/>
        </p:nvSpPr>
        <p:spPr>
          <a:xfrm>
            <a:off x="2176272" y="622223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https://github.com/luw6256/Kapitel-12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1FF0C6-CB58-1E91-EADA-A5F8F242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Cloud </a:t>
            </a:r>
            <a:r>
              <a:rPr lang="de-DE" err="1"/>
              <a:t>Deployment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DFD065-B131-6B35-2388-BDA4B4BFF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2742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de-DE" sz="2200" dirty="0"/>
              <a:t>Kosten &amp; Ressourcenverwaltung:</a:t>
            </a:r>
          </a:p>
          <a:p>
            <a:pPr marL="0" indent="0">
              <a:buNone/>
            </a:pPr>
            <a:r>
              <a:rPr lang="de-DE" sz="2200" dirty="0"/>
              <a:t>	- Cloud-Nutzung verursacht Kosten</a:t>
            </a:r>
          </a:p>
          <a:p>
            <a:pPr marL="0" indent="0">
              <a:buNone/>
            </a:pPr>
            <a:r>
              <a:rPr lang="de-DE" sz="2200" dirty="0"/>
              <a:t>	- Oft Gratis-</a:t>
            </a:r>
            <a:r>
              <a:rPr lang="de-DE" sz="2200" dirty="0" err="1"/>
              <a:t>Credits</a:t>
            </a:r>
            <a:r>
              <a:rPr lang="de-DE" sz="2200" dirty="0"/>
              <a:t> oder Free Tier</a:t>
            </a:r>
          </a:p>
          <a:p>
            <a:pPr marL="0" indent="0">
              <a:buNone/>
            </a:pPr>
            <a:r>
              <a:rPr lang="de-DE" sz="2200" dirty="0"/>
              <a:t>	- Budgetwarnungen einrichten</a:t>
            </a:r>
          </a:p>
          <a:p>
            <a:pPr marL="0" indent="0">
              <a:buNone/>
            </a:pPr>
            <a:r>
              <a:rPr lang="de-DE" sz="2200" dirty="0"/>
              <a:t>	- Nicht genutzte Ressourcen stoppen oder löschen</a:t>
            </a:r>
          </a:p>
          <a:p>
            <a:r>
              <a:rPr lang="de-DE" sz="2200" dirty="0"/>
              <a:t>Andere Cloud-Anbieter (AWS &amp; Azure)</a:t>
            </a:r>
          </a:p>
          <a:p>
            <a:pPr marL="0" indent="0">
              <a:buNone/>
            </a:pPr>
            <a:r>
              <a:rPr lang="de-DE" sz="2200" dirty="0"/>
              <a:t>	- Prozess ähnlich wie bei Google Cloud</a:t>
            </a:r>
          </a:p>
          <a:p>
            <a:pPr marL="457200" lvl="1" indent="0">
              <a:buNone/>
            </a:pPr>
            <a:r>
              <a:rPr lang="de-DE" sz="2200" dirty="0"/>
              <a:t>	- Konto anlegen &amp; CLI </a:t>
            </a:r>
            <a:r>
              <a:rPr lang="de-DE" sz="2200" dirty="0" err="1"/>
              <a:t>tools</a:t>
            </a:r>
            <a:r>
              <a:rPr lang="de-DE" sz="2200" dirty="0"/>
              <a:t> installieren</a:t>
            </a:r>
          </a:p>
          <a:p>
            <a:pPr marL="457200" lvl="1" indent="0">
              <a:buNone/>
            </a:pPr>
            <a:r>
              <a:rPr lang="de-DE" sz="2200" dirty="0"/>
              <a:t>	- Docker-Image in Registry hochladen</a:t>
            </a:r>
          </a:p>
          <a:p>
            <a:pPr marL="457200" lvl="1" indent="0">
              <a:buNone/>
            </a:pPr>
            <a:r>
              <a:rPr lang="de-DE" sz="2200" dirty="0"/>
              <a:t>		• AWS: </a:t>
            </a:r>
            <a:r>
              <a:rPr lang="de-DE" sz="2200" dirty="0" err="1"/>
              <a:t>Elastic</a:t>
            </a:r>
            <a:r>
              <a:rPr lang="de-DE" sz="2200" dirty="0"/>
              <a:t> Container Registry (ECR)</a:t>
            </a:r>
            <a:br>
              <a:rPr lang="de-DE" sz="2200" dirty="0"/>
            </a:br>
            <a:r>
              <a:rPr lang="de-DE" sz="2200" dirty="0"/>
              <a:t>		• Azure: Azure Container Registry (ACR)</a:t>
            </a:r>
          </a:p>
          <a:p>
            <a:pPr marL="457200" lvl="1" indent="0">
              <a:buNone/>
            </a:pPr>
            <a:r>
              <a:rPr lang="de-DE" sz="2200" dirty="0"/>
              <a:t>	- </a:t>
            </a:r>
            <a:r>
              <a:rPr lang="de-DE" sz="2200" dirty="0" err="1"/>
              <a:t>Deployment</a:t>
            </a:r>
            <a:r>
              <a:rPr lang="de-DE" sz="2200" dirty="0"/>
              <a:t> aus Registry starten</a:t>
            </a:r>
            <a:br>
              <a:rPr lang="de-DE" sz="2200" dirty="0"/>
            </a:br>
            <a:r>
              <a:rPr lang="de-DE" sz="2200" dirty="0"/>
              <a:t>		• AWS: </a:t>
            </a:r>
            <a:r>
              <a:rPr lang="de-DE" sz="2200" dirty="0" err="1"/>
              <a:t>Elastic</a:t>
            </a:r>
            <a:r>
              <a:rPr lang="de-DE" sz="2200" dirty="0"/>
              <a:t> Container Service (ECS)</a:t>
            </a:r>
            <a:br>
              <a:rPr lang="de-DE" sz="2200" dirty="0"/>
            </a:br>
            <a:r>
              <a:rPr lang="de-DE" sz="2200" dirty="0"/>
              <a:t>		• Azure: App Service</a:t>
            </a:r>
          </a:p>
          <a:p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95DB973-D916-FF38-BC14-D88ECE4174B5}"/>
              </a:ext>
            </a:extLst>
          </p:cNvPr>
          <p:cNvSpPr txBox="1"/>
          <p:nvPr/>
        </p:nvSpPr>
        <p:spPr>
          <a:xfrm>
            <a:off x="2188464" y="646838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https://github.com/luw6256/Kapitel-12</a:t>
            </a:r>
          </a:p>
        </p:txBody>
      </p:sp>
    </p:spTree>
    <p:extLst>
      <p:ext uri="{BB962C8B-B14F-4D97-AF65-F5344CB8AC3E}">
        <p14:creationId xmlns:p14="http://schemas.microsoft.com/office/powerpoint/2010/main" val="691754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921E8-BB65-53DE-6859-6BA2D4C9C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ABCDC1-76E3-B9B7-138A-FAFB452EA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Automatisierung spart Zeit &amp; reduziert Fehler</a:t>
            </a:r>
          </a:p>
          <a:p>
            <a:r>
              <a:rPr lang="de-DE"/>
              <a:t>CI/CD hilft beim Übergang von Entwicklung zur </a:t>
            </a:r>
            <a:r>
              <a:rPr lang="de-DE" err="1"/>
              <a:t>integration</a:t>
            </a:r>
            <a:r>
              <a:rPr lang="de-DE"/>
              <a:t> ins fertige Produkt</a:t>
            </a:r>
            <a:endParaRPr lang="de-DE">
              <a:ea typeface="Calibri"/>
              <a:cs typeface="Calibri"/>
            </a:endParaRPr>
          </a:p>
          <a:p>
            <a:r>
              <a:rPr lang="de-DE"/>
              <a:t>Tools wie GitHub Actions &amp; </a:t>
            </a:r>
            <a:r>
              <a:rPr lang="de-DE" err="1"/>
              <a:t>Pre-commit</a:t>
            </a:r>
            <a:r>
              <a:rPr lang="de-DE"/>
              <a:t> Hooks erleichtern die </a:t>
            </a:r>
            <a:r>
              <a:rPr lang="de-DE" err="1"/>
              <a:t>automatisierung</a:t>
            </a:r>
            <a:endParaRPr lang="de-DE" err="1">
              <a:ea typeface="Calibri"/>
              <a:cs typeface="Calibri"/>
            </a:endParaRPr>
          </a:p>
          <a:p>
            <a:r>
              <a:rPr lang="de-DE"/>
              <a:t>Code per API über einen </a:t>
            </a:r>
            <a:r>
              <a:rPr lang="de-DE" err="1"/>
              <a:t>cloud</a:t>
            </a:r>
            <a:r>
              <a:rPr lang="de-DE"/>
              <a:t> Dienst laufen zu lassen spart lokale Ressourcen</a:t>
            </a:r>
            <a:endParaRPr lang="de-DE">
              <a:ea typeface="Calibri"/>
              <a:cs typeface="Calibri"/>
            </a:endParaRPr>
          </a:p>
          <a:p>
            <a:r>
              <a:rPr lang="de-DE">
                <a:ea typeface="Calibri"/>
                <a:cs typeface="Calibri"/>
              </a:rPr>
              <a:t>Docker erleichtert den Prozess via Isolation</a:t>
            </a:r>
          </a:p>
          <a:p>
            <a:endParaRPr lang="de-DE">
              <a:ea typeface="Calibri"/>
              <a:cs typeface="Calibri"/>
            </a:endParaRPr>
          </a:p>
          <a:p>
            <a:pPr marL="0" indent="0">
              <a:buNone/>
            </a:pPr>
            <a:endParaRPr lang="de-DE">
              <a:ea typeface="Calibri"/>
              <a:cs typeface="Calibri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151F360-3DEC-5CD5-F654-23814F9788D4}"/>
              </a:ext>
            </a:extLst>
          </p:cNvPr>
          <p:cNvSpPr txBox="1"/>
          <p:nvPr/>
        </p:nvSpPr>
        <p:spPr>
          <a:xfrm>
            <a:off x="2200656" y="644771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https://github.com/luw6256/Kapitel-12</a:t>
            </a:r>
          </a:p>
        </p:txBody>
      </p:sp>
    </p:spTree>
    <p:extLst>
      <p:ext uri="{BB962C8B-B14F-4D97-AF65-F5344CB8AC3E}">
        <p14:creationId xmlns:p14="http://schemas.microsoft.com/office/powerpoint/2010/main" val="123046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97B54-EC84-A056-3912-5C4549817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Automatisierung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55DA5F-1835-79C0-3ADF-D51B07538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/>
              <a:t>Wiederholbare und standardisierte Prozesse</a:t>
            </a:r>
          </a:p>
          <a:p>
            <a:r>
              <a:rPr lang="de-DE" sz="2400"/>
              <a:t>Hilft wiederholende Schritte zu vermeiden</a:t>
            </a:r>
          </a:p>
          <a:p>
            <a:r>
              <a:rPr lang="de-DE" sz="2400"/>
              <a:t>Verbessert den Code</a:t>
            </a:r>
          </a:p>
          <a:p>
            <a:r>
              <a:rPr lang="de-DE" sz="2400"/>
              <a:t>Beispiele:</a:t>
            </a:r>
          </a:p>
          <a:p>
            <a:pPr marL="0" indent="0">
              <a:buNone/>
            </a:pPr>
            <a:r>
              <a:rPr lang="de-DE" sz="2400"/>
              <a:t>	- </a:t>
            </a:r>
            <a:r>
              <a:rPr lang="de-DE" sz="2400" err="1"/>
              <a:t>Testing</a:t>
            </a:r>
            <a:endParaRPr lang="de-DE" sz="2400"/>
          </a:p>
          <a:p>
            <a:pPr marL="0" indent="0">
              <a:buNone/>
            </a:pPr>
            <a:r>
              <a:rPr lang="de-DE" sz="2400"/>
              <a:t>	- </a:t>
            </a:r>
            <a:r>
              <a:rPr lang="de-DE" sz="2400" err="1"/>
              <a:t>Linting</a:t>
            </a:r>
            <a:r>
              <a:rPr lang="de-DE" sz="2400"/>
              <a:t> (Überprüfung des Codes)</a:t>
            </a:r>
          </a:p>
          <a:p>
            <a:pPr marL="0" indent="0">
              <a:buNone/>
            </a:pPr>
            <a:r>
              <a:rPr lang="de-DE" sz="2400"/>
              <a:t>	- Anpassung der Syntax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32D659A-F9BA-D3CD-2299-9AA192DBE4E9}"/>
              </a:ext>
            </a:extLst>
          </p:cNvPr>
          <p:cNvSpPr txBox="1"/>
          <p:nvPr/>
        </p:nvSpPr>
        <p:spPr>
          <a:xfrm>
            <a:off x="2176272" y="622223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https://github.com/luw6256/Kapitel-12</a:t>
            </a:r>
          </a:p>
        </p:txBody>
      </p:sp>
    </p:spTree>
    <p:extLst>
      <p:ext uri="{BB962C8B-B14F-4D97-AF65-F5344CB8AC3E}">
        <p14:creationId xmlns:p14="http://schemas.microsoft.com/office/powerpoint/2010/main" val="232542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A62893-09AD-5202-3213-829F2B80D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err="1"/>
              <a:t>Deployment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8EF328-64AF-28EB-9EC7-6689204E6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rPr lang="de-DE" sz="2400"/>
              <a:t>Bereitstellung von Software ( </a:t>
            </a:r>
            <a:r>
              <a:rPr lang="de-DE" sz="2400" err="1"/>
              <a:t>z.B</a:t>
            </a:r>
            <a:r>
              <a:rPr lang="de-DE" sz="2400"/>
              <a:t> API, Updates, Bugfixes)</a:t>
            </a:r>
          </a:p>
          <a:p>
            <a:pPr>
              <a:defRPr sz="2000"/>
            </a:pPr>
            <a:r>
              <a:rPr lang="de-DE" sz="2400"/>
              <a:t>Unterscheidung: Entwicklung vs. Produktivcode</a:t>
            </a:r>
          </a:p>
          <a:p>
            <a:pPr>
              <a:defRPr sz="2000"/>
            </a:pPr>
            <a:r>
              <a:rPr lang="de-DE" sz="2400"/>
              <a:t>Ziel: Funktionsfähiger, getesteter Code </a:t>
            </a:r>
          </a:p>
          <a:p>
            <a:pPr>
              <a:defRPr sz="2000"/>
            </a:pPr>
            <a:r>
              <a:rPr lang="de-DE" sz="2400"/>
              <a:t>Umgebung: 	</a:t>
            </a:r>
          </a:p>
          <a:p>
            <a:pPr marL="0" indent="0">
              <a:buNone/>
              <a:defRPr sz="2000"/>
            </a:pPr>
            <a:r>
              <a:rPr lang="de-DE" sz="2400"/>
              <a:t>	- </a:t>
            </a:r>
            <a:r>
              <a:rPr lang="de-DE" sz="2400" err="1"/>
              <a:t>Testing</a:t>
            </a:r>
            <a:r>
              <a:rPr lang="de-DE" sz="2400"/>
              <a:t>/</a:t>
            </a:r>
            <a:r>
              <a:rPr lang="de-DE" sz="2400" err="1"/>
              <a:t>Staging</a:t>
            </a:r>
            <a:r>
              <a:rPr lang="de-DE" sz="2400"/>
              <a:t>: Isolierte Testumgebung</a:t>
            </a:r>
          </a:p>
          <a:p>
            <a:pPr marL="0" indent="0">
              <a:buNone/>
              <a:defRPr sz="2000"/>
            </a:pPr>
            <a:r>
              <a:rPr lang="de-DE" sz="2400"/>
              <a:t>	- </a:t>
            </a:r>
            <a:r>
              <a:rPr lang="de-DE" sz="2400" err="1"/>
              <a:t>Production</a:t>
            </a:r>
            <a:r>
              <a:rPr lang="de-DE" sz="2400"/>
              <a:t>: Live-System für Nutzer</a:t>
            </a:r>
          </a:p>
          <a:p>
            <a:pPr marL="0" indent="0">
              <a:buNone/>
            </a:pPr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E507361-A29F-FCD4-6266-8C7256480D06}"/>
              </a:ext>
            </a:extLst>
          </p:cNvPr>
          <p:cNvSpPr txBox="1"/>
          <p:nvPr/>
        </p:nvSpPr>
        <p:spPr>
          <a:xfrm>
            <a:off x="2176272" y="622223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https://github.com/luw6256/Kapitel-12</a:t>
            </a:r>
          </a:p>
        </p:txBody>
      </p:sp>
    </p:spTree>
    <p:extLst>
      <p:ext uri="{BB962C8B-B14F-4D97-AF65-F5344CB8AC3E}">
        <p14:creationId xmlns:p14="http://schemas.microsoft.com/office/powerpoint/2010/main" val="265906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t>Pre-Commit Hooks – </a:t>
            </a:r>
            <a:r>
              <a:rPr err="1"/>
              <a:t>Konzept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/>
          </a:p>
          <a:p>
            <a:pPr>
              <a:defRPr sz="2000"/>
            </a:pPr>
            <a:r>
              <a:rPr lang="de-DE"/>
              <a:t>testet vor dem </a:t>
            </a:r>
            <a:r>
              <a:rPr lang="de-DE" err="1"/>
              <a:t>commit</a:t>
            </a:r>
            <a:r>
              <a:rPr lang="de-DE"/>
              <a:t> </a:t>
            </a:r>
            <a:endParaRPr/>
          </a:p>
          <a:p>
            <a:pPr>
              <a:defRPr sz="2000"/>
            </a:pPr>
            <a:r>
              <a:rPr err="1"/>
              <a:t>Frühe</a:t>
            </a:r>
            <a:r>
              <a:t> </a:t>
            </a:r>
            <a:r>
              <a:rPr err="1"/>
              <a:t>Fehlererkennung</a:t>
            </a:r>
            <a:r>
              <a:t> </a:t>
            </a:r>
            <a:r>
              <a:rPr err="1"/>
              <a:t>im</a:t>
            </a:r>
            <a:r>
              <a:t> Workflow</a:t>
            </a:r>
            <a:endParaRPr>
              <a:ea typeface="Calibri"/>
              <a:cs typeface="Calibri"/>
            </a:endParaRPr>
          </a:p>
          <a:p>
            <a:pPr>
              <a:defRPr sz="2000"/>
            </a:pPr>
            <a:r>
              <a:t>Nützlich für kleinere Projekte</a:t>
            </a:r>
            <a:endParaRPr lang="de-DE"/>
          </a:p>
          <a:p>
            <a:pPr>
              <a:defRPr sz="2000"/>
            </a:pPr>
            <a:endParaRPr lang="de-DE"/>
          </a:p>
          <a:p>
            <a:pPr>
              <a:defRPr sz="2000"/>
            </a:pPr>
            <a:endParaRPr lang="de-DE"/>
          </a:p>
          <a:p>
            <a:pPr>
              <a:defRPr sz="2000"/>
            </a:pPr>
            <a:r>
              <a:rPr lang="de-DE"/>
              <a:t>Erstellung einer .</a:t>
            </a:r>
            <a:r>
              <a:rPr lang="de-DE" err="1"/>
              <a:t>yaml</a:t>
            </a:r>
            <a:r>
              <a:rPr lang="de-DE"/>
              <a:t> Datei</a:t>
            </a:r>
            <a:endParaRPr lang="de-DE">
              <a:ea typeface="Calibri"/>
              <a:cs typeface="Calibri"/>
            </a:endParaRPr>
          </a:p>
          <a:p>
            <a:pPr marL="0" indent="0">
              <a:buNone/>
              <a:defRPr sz="2000"/>
            </a:pPr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6B88B3E-573A-7BCA-BF01-EE78DB4D3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57" y="3429000"/>
            <a:ext cx="2655652" cy="427605"/>
          </a:xfrm>
          <a:prstGeom prst="rect">
            <a:avLst/>
          </a:prstGeom>
        </p:spPr>
      </p:pic>
      <p:pic>
        <p:nvPicPr>
          <p:cNvPr id="7" name="Grafik 6" descr="Ein Bild, das Text, Schrift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73A35786-6250-B692-C0E8-81B3E4D94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69" y="4825001"/>
            <a:ext cx="4160456" cy="109044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BC18AB0-F679-C583-5FFA-933CD6BED27F}"/>
              </a:ext>
            </a:extLst>
          </p:cNvPr>
          <p:cNvSpPr txBox="1"/>
          <p:nvPr/>
        </p:nvSpPr>
        <p:spPr>
          <a:xfrm>
            <a:off x="2176272" y="622223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https://github.com/luw6256/Kapitel-12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DC5CF-BDD7-A3C2-AAF9-7CE06583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/>
          <a:lstStyle/>
          <a:p>
            <a:pPr algn="ctr"/>
            <a:r>
              <a:rPr lang="de-DE"/>
              <a:t>Aufgabe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85AA74-B8CE-5849-3339-6EBFE7188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FF94E6D-BF7C-2022-1BEF-F8020D244640}"/>
              </a:ext>
            </a:extLst>
          </p:cNvPr>
          <p:cNvSpPr txBox="1"/>
          <p:nvPr/>
        </p:nvSpPr>
        <p:spPr>
          <a:xfrm>
            <a:off x="2176272" y="622223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https://github.com/luw6256/Kapitel-12</a:t>
            </a:r>
          </a:p>
        </p:txBody>
      </p:sp>
    </p:spTree>
    <p:extLst>
      <p:ext uri="{BB962C8B-B14F-4D97-AF65-F5344CB8AC3E}">
        <p14:creationId xmlns:p14="http://schemas.microsoft.com/office/powerpoint/2010/main" val="91770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t>CI/CD – </a:t>
            </a:r>
            <a:r>
              <a:rPr err="1"/>
              <a:t>Überblick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defRPr sz="1800"/>
            </a:pPr>
            <a:r>
              <a:rPr lang="de-DE" sz="1600">
                <a:latin typeface="Aptos"/>
                <a:cs typeface="Arial"/>
              </a:rPr>
              <a:t>CI/CD Automatisierung im Überblick:</a:t>
            </a:r>
          </a:p>
          <a:p>
            <a:pPr marL="0" indent="0">
              <a:buNone/>
              <a:defRPr sz="1800"/>
            </a:pPr>
            <a:r>
              <a:rPr lang="de-DE" sz="1600">
                <a:latin typeface="Aptos"/>
                <a:cs typeface="Arial"/>
              </a:rPr>
              <a:t>	– CI (</a:t>
            </a:r>
            <a:r>
              <a:rPr lang="de-DE" sz="1600" err="1">
                <a:latin typeface="Aptos"/>
                <a:cs typeface="Arial"/>
              </a:rPr>
              <a:t>Continuous</a:t>
            </a:r>
            <a:r>
              <a:rPr lang="de-DE" sz="1600">
                <a:latin typeface="Aptos"/>
                <a:cs typeface="Arial"/>
              </a:rPr>
              <a:t> Integration): </a:t>
            </a:r>
            <a:r>
              <a:rPr lang="de-DE" sz="1600" err="1">
                <a:latin typeface="Aptos"/>
                <a:cs typeface="Arial"/>
              </a:rPr>
              <a:t>Build</a:t>
            </a:r>
            <a:r>
              <a:rPr lang="de-DE" sz="1600">
                <a:latin typeface="Aptos"/>
                <a:cs typeface="Arial"/>
              </a:rPr>
              <a:t> &amp; Test bei jedem Commit</a:t>
            </a:r>
            <a:endParaRPr lang="de-DE" sz="1600">
              <a:latin typeface="Aptos"/>
              <a:ea typeface="Calibri"/>
              <a:cs typeface="Calibri"/>
            </a:endParaRPr>
          </a:p>
          <a:p>
            <a:pPr marL="0" indent="0">
              <a:buNone/>
              <a:defRPr sz="1800"/>
            </a:pPr>
            <a:r>
              <a:rPr lang="de-DE" sz="1600">
                <a:latin typeface="Aptos"/>
                <a:cs typeface="Arial"/>
              </a:rPr>
              <a:t>  	– CD (</a:t>
            </a:r>
            <a:r>
              <a:rPr lang="de-DE" sz="1600" err="1">
                <a:latin typeface="Aptos"/>
                <a:cs typeface="Arial"/>
              </a:rPr>
              <a:t>Delivery</a:t>
            </a:r>
            <a:r>
              <a:rPr lang="de-DE" sz="1600">
                <a:latin typeface="Aptos"/>
                <a:cs typeface="Arial"/>
              </a:rPr>
              <a:t>): Manuelle Freigabe nach Tests</a:t>
            </a:r>
            <a:endParaRPr lang="de-DE" sz="1600">
              <a:latin typeface="Aptos"/>
              <a:ea typeface="Calibri"/>
              <a:cs typeface="Calibri"/>
            </a:endParaRPr>
          </a:p>
          <a:p>
            <a:pPr marL="0" indent="0">
              <a:buNone/>
              <a:defRPr sz="1800"/>
            </a:pPr>
            <a:r>
              <a:rPr lang="de-DE" sz="1600">
                <a:latin typeface="Aptos"/>
                <a:cs typeface="Arial"/>
              </a:rPr>
              <a:t>                 	– CD (</a:t>
            </a:r>
            <a:r>
              <a:rPr lang="de-DE" sz="1600" err="1">
                <a:latin typeface="Aptos"/>
                <a:cs typeface="Arial"/>
              </a:rPr>
              <a:t>Deployment</a:t>
            </a:r>
            <a:r>
              <a:rPr lang="de-DE" sz="1600">
                <a:latin typeface="Aptos"/>
                <a:cs typeface="Arial"/>
              </a:rPr>
              <a:t>): Vollautomatischer Integration</a:t>
            </a:r>
          </a:p>
          <a:p>
            <a:pPr>
              <a:defRPr sz="1800"/>
            </a:pPr>
            <a:r>
              <a:rPr lang="de-DE" sz="1600">
                <a:latin typeface="Aptos"/>
                <a:cs typeface="Arial"/>
              </a:rPr>
              <a:t> Voraussetzungen &amp; Tools:</a:t>
            </a:r>
            <a:endParaRPr lang="de-DE" sz="1600">
              <a:latin typeface="Aptos"/>
              <a:ea typeface="Calibri"/>
              <a:cs typeface="Calibri"/>
            </a:endParaRPr>
          </a:p>
          <a:p>
            <a:pPr marL="0" indent="0">
              <a:buNone/>
              <a:defRPr sz="1800"/>
            </a:pPr>
            <a:r>
              <a:rPr lang="de-DE" sz="1600">
                <a:latin typeface="Aptos"/>
                <a:cs typeface="Arial"/>
              </a:rPr>
              <a:t>	– Version Control (z. B. </a:t>
            </a:r>
            <a:r>
              <a:rPr lang="de-DE" sz="1600" err="1">
                <a:latin typeface="Aptos"/>
                <a:cs typeface="Arial"/>
              </a:rPr>
              <a:t>Git</a:t>
            </a:r>
            <a:r>
              <a:rPr lang="de-DE" sz="1600">
                <a:latin typeface="Aptos"/>
                <a:cs typeface="Arial"/>
              </a:rPr>
              <a:t>)</a:t>
            </a:r>
            <a:endParaRPr lang="de-DE" sz="1600">
              <a:latin typeface="Aptos"/>
              <a:ea typeface="Calibri"/>
              <a:cs typeface="Calibri"/>
            </a:endParaRPr>
          </a:p>
          <a:p>
            <a:pPr marL="0" indent="0">
              <a:buNone/>
              <a:defRPr sz="1800"/>
            </a:pPr>
            <a:r>
              <a:rPr lang="de-DE" sz="1600">
                <a:latin typeface="Aptos"/>
                <a:cs typeface="Arial"/>
              </a:rPr>
              <a:t>	– Gute Testabdeckung</a:t>
            </a:r>
            <a:endParaRPr lang="de-DE" sz="1600">
              <a:latin typeface="Aptos"/>
              <a:ea typeface="Calibri"/>
              <a:cs typeface="Calibri"/>
            </a:endParaRPr>
          </a:p>
          <a:p>
            <a:pPr marL="0" indent="0">
              <a:buNone/>
              <a:defRPr sz="1800"/>
            </a:pPr>
            <a:r>
              <a:rPr lang="de-DE" sz="1600">
                <a:latin typeface="Aptos"/>
                <a:cs typeface="Arial"/>
              </a:rPr>
              <a:t>	– Teamabstimmung auf Automatisierung		</a:t>
            </a:r>
          </a:p>
          <a:p>
            <a:pPr marL="0" indent="0">
              <a:buNone/>
              <a:defRPr sz="1800"/>
            </a:pPr>
            <a:r>
              <a:rPr lang="de-DE" sz="1600">
                <a:latin typeface="Aptos"/>
                <a:cs typeface="Arial"/>
              </a:rPr>
              <a:t>	– Tools: Jenkins, Travis CI, </a:t>
            </a:r>
            <a:r>
              <a:rPr lang="de-DE" sz="1600" err="1">
                <a:latin typeface="Aptos"/>
                <a:cs typeface="Arial"/>
              </a:rPr>
              <a:t>CircleCI</a:t>
            </a:r>
            <a:r>
              <a:rPr lang="de-DE" sz="1600">
                <a:latin typeface="Aptos"/>
                <a:cs typeface="Arial"/>
              </a:rPr>
              <a:t>, GitHub Actions</a:t>
            </a:r>
          </a:p>
          <a:p>
            <a:pPr>
              <a:defRPr sz="1800"/>
            </a:pPr>
            <a:r>
              <a:rPr lang="de-DE" sz="1600">
                <a:latin typeface="Aptos"/>
                <a:cs typeface="Arial"/>
              </a:rPr>
              <a:t>CI/CD in </a:t>
            </a:r>
            <a:r>
              <a:rPr lang="de-DE" sz="1600" err="1">
                <a:latin typeface="Aptos"/>
                <a:cs typeface="Arial"/>
              </a:rPr>
              <a:t>Machine</a:t>
            </a:r>
            <a:r>
              <a:rPr lang="de-DE" sz="1600">
                <a:latin typeface="Aptos"/>
                <a:cs typeface="Arial"/>
              </a:rPr>
              <a:t> Learning:</a:t>
            </a:r>
            <a:endParaRPr lang="de-DE" sz="1600">
              <a:latin typeface="Aptos"/>
              <a:ea typeface="Calibri"/>
              <a:cs typeface="Calibri"/>
            </a:endParaRPr>
          </a:p>
          <a:p>
            <a:pPr marL="0" indent="0">
              <a:buNone/>
              <a:defRPr sz="1800"/>
            </a:pPr>
            <a:r>
              <a:rPr lang="de-DE" sz="1600">
                <a:latin typeface="Aptos"/>
                <a:cs typeface="Arial"/>
              </a:rPr>
              <a:t>	– Trigger: Neue Daten / Leistungsabfall</a:t>
            </a:r>
            <a:endParaRPr lang="de-DE" sz="1600">
              <a:latin typeface="Aptos"/>
              <a:ea typeface="Calibri"/>
              <a:cs typeface="Calibri"/>
            </a:endParaRPr>
          </a:p>
          <a:p>
            <a:pPr marL="0" indent="0">
              <a:buNone/>
              <a:defRPr sz="1800"/>
            </a:pPr>
            <a:r>
              <a:rPr lang="de-DE" sz="1600">
                <a:latin typeface="Aptos"/>
                <a:cs typeface="Arial"/>
              </a:rPr>
              <a:t>	– kann u.a. die KI neu trainieren  </a:t>
            </a:r>
            <a:endParaRPr lang="de-DE" sz="1800">
              <a:latin typeface="Aptos"/>
              <a:ea typeface="Calibri"/>
              <a:cs typeface="Calibri"/>
            </a:endParaRPr>
          </a:p>
          <a:p>
            <a:endParaRPr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A7CA593-E467-498F-BA9D-523B4D916A10}"/>
              </a:ext>
            </a:extLst>
          </p:cNvPr>
          <p:cNvSpPr txBox="1"/>
          <p:nvPr/>
        </p:nvSpPr>
        <p:spPr>
          <a:xfrm>
            <a:off x="2176272" y="622223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https://github.com/luw6256/Kapitel-12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t>GitHub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/>
          </a:p>
          <a:p>
            <a:pPr>
              <a:defRPr sz="2000"/>
            </a:pPr>
            <a:r>
              <a:rPr lang="de-DE" sz="2400">
                <a:ea typeface="Calibri"/>
                <a:cs typeface="Calibri"/>
              </a:rPr>
              <a:t>CI/CD findet über </a:t>
            </a:r>
            <a:r>
              <a:rPr lang="de-DE" sz="2400" err="1">
                <a:ea typeface="Calibri"/>
                <a:cs typeface="Calibri"/>
              </a:rPr>
              <a:t>github</a:t>
            </a:r>
            <a:r>
              <a:rPr lang="de-DE" sz="2400">
                <a:ea typeface="Calibri"/>
                <a:cs typeface="Calibri"/>
              </a:rPr>
              <a:t> </a:t>
            </a:r>
            <a:r>
              <a:rPr lang="de-DE" sz="2400" err="1">
                <a:ea typeface="Calibri"/>
                <a:cs typeface="Calibri"/>
              </a:rPr>
              <a:t>server</a:t>
            </a:r>
            <a:r>
              <a:rPr lang="de-DE" sz="2400">
                <a:ea typeface="Calibri"/>
                <a:cs typeface="Calibri"/>
              </a:rPr>
              <a:t> statt</a:t>
            </a:r>
            <a:endParaRPr lang="de-DE" sz="2400"/>
          </a:p>
          <a:p>
            <a:pPr>
              <a:defRPr sz="2000"/>
            </a:pPr>
            <a:r>
              <a:rPr lang="de-DE" sz="2400"/>
              <a:t>wie</a:t>
            </a:r>
            <a:r>
              <a:rPr sz="2400"/>
              <a:t> </a:t>
            </a:r>
            <a:r>
              <a:rPr lang="de-DE" sz="2400"/>
              <a:t>bei </a:t>
            </a:r>
            <a:r>
              <a:rPr lang="de-DE" sz="2400" err="1"/>
              <a:t>pre-commit</a:t>
            </a:r>
            <a:r>
              <a:rPr lang="de-DE" sz="2400"/>
              <a:t> </a:t>
            </a:r>
            <a:r>
              <a:rPr lang="de-DE" sz="2400" err="1"/>
              <a:t>hooks</a:t>
            </a:r>
            <a:r>
              <a:rPr lang="de-DE" sz="2400"/>
              <a:t> über </a:t>
            </a:r>
            <a:r>
              <a:rPr lang="de-DE" sz="2400" err="1"/>
              <a:t>yaml</a:t>
            </a:r>
            <a:r>
              <a:rPr lang="de-DE" sz="2400"/>
              <a:t> </a:t>
            </a:r>
            <a:r>
              <a:rPr lang="de-DE" sz="2400" err="1"/>
              <a:t>datei</a:t>
            </a:r>
            <a:r>
              <a:rPr lang="de-DE" sz="2400"/>
              <a:t> eingestellt </a:t>
            </a:r>
            <a:endParaRPr sz="2400">
              <a:ea typeface="Calibri"/>
              <a:cs typeface="Calibri"/>
            </a:endParaRPr>
          </a:p>
          <a:p>
            <a:pPr>
              <a:defRPr sz="2000"/>
            </a:pPr>
            <a:r>
              <a:rPr lang="de-DE" sz="2400"/>
              <a:t>kann über verschiedene Aktionen getriggert werden</a:t>
            </a:r>
            <a:endParaRPr lang="de-DE" sz="2400">
              <a:ea typeface="Calibri"/>
              <a:cs typeface="Calibri"/>
            </a:endParaRPr>
          </a:p>
        </p:txBody>
      </p:sp>
      <p:pic>
        <p:nvPicPr>
          <p:cNvPr id="5" name="Grafik 4" descr="Ein Bild, das Text, Screenshot, Software, Multimedia-Software enthält.&#10;&#10;KI-generierte Inhalte können fehlerhaft sein.">
            <a:extLst>
              <a:ext uri="{FF2B5EF4-FFF2-40B4-BE49-F238E27FC236}">
                <a16:creationId xmlns:a16="http://schemas.microsoft.com/office/drawing/2014/main" id="{A1B6633D-C672-9221-846D-9060CA8A3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453" y="3739322"/>
            <a:ext cx="6671095" cy="311746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FE04B7DD-B835-C2B9-8BA8-A0EE0C40A3A9}"/>
              </a:ext>
            </a:extLst>
          </p:cNvPr>
          <p:cNvSpPr txBox="1"/>
          <p:nvPr/>
        </p:nvSpPr>
        <p:spPr>
          <a:xfrm>
            <a:off x="2286000" y="18046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https://github.com/luw6256/Kapitel-12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3E3A7-E71B-B4ED-F66E-EFC45902C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8"/>
            <a:ext cx="7886700" cy="1325563"/>
          </a:xfrm>
        </p:spPr>
        <p:txBody>
          <a:bodyPr/>
          <a:lstStyle/>
          <a:p>
            <a:pPr algn="ctr"/>
            <a:r>
              <a:rPr lang="de-DE"/>
              <a:t>Aufgabe 2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6A058A3-0F38-86AD-D03A-B353C6079F19}"/>
              </a:ext>
            </a:extLst>
          </p:cNvPr>
          <p:cNvSpPr txBox="1"/>
          <p:nvPr/>
        </p:nvSpPr>
        <p:spPr>
          <a:xfrm>
            <a:off x="2176272" y="622223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https://github.com/luw6256/Kapitel-12</a:t>
            </a:r>
          </a:p>
        </p:txBody>
      </p:sp>
    </p:spTree>
    <p:extLst>
      <p:ext uri="{BB962C8B-B14F-4D97-AF65-F5344CB8AC3E}">
        <p14:creationId xmlns:p14="http://schemas.microsoft.com/office/powerpoint/2010/main" val="233630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49061-721F-7767-1395-B9BF5401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/>
              <a:t>Containers &amp; Docker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3FAEB0-8DBE-2111-6915-9382CAA54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defRPr sz="1800"/>
            </a:pPr>
            <a:r>
              <a:rPr lang="de-DE"/>
              <a:t>Container = isolierte Umgebung für Anwendungen</a:t>
            </a:r>
          </a:p>
          <a:p>
            <a:pPr>
              <a:defRPr sz="1800"/>
            </a:pPr>
            <a:r>
              <a:rPr lang="de-DE"/>
              <a:t>Vorteile:</a:t>
            </a:r>
            <a:endParaRPr lang="de-DE">
              <a:ea typeface="Calibri"/>
              <a:cs typeface="Calibri"/>
            </a:endParaRPr>
          </a:p>
          <a:p>
            <a:pPr marL="0" indent="0">
              <a:buNone/>
              <a:defRPr sz="1800"/>
            </a:pPr>
            <a:r>
              <a:rPr lang="de-DE"/>
              <a:t>	– Reproduzierbares Setup (inkl. Bibliotheken)</a:t>
            </a:r>
            <a:endParaRPr lang="de-DE">
              <a:ea typeface="Calibri"/>
              <a:cs typeface="Calibri"/>
            </a:endParaRPr>
          </a:p>
          <a:p>
            <a:pPr marL="0" indent="0">
              <a:buNone/>
              <a:defRPr sz="1800"/>
            </a:pPr>
            <a:r>
              <a:rPr lang="de-DE"/>
              <a:t>	– Unabhängig vom Host-System</a:t>
            </a:r>
            <a:endParaRPr lang="de-DE">
              <a:ea typeface="Calibri"/>
              <a:cs typeface="Calibri"/>
            </a:endParaRPr>
          </a:p>
          <a:p>
            <a:pPr marL="0" indent="0">
              <a:buNone/>
              <a:defRPr sz="1800"/>
            </a:pPr>
            <a:r>
              <a:rPr lang="de-DE"/>
              <a:t>	– Ideal für </a:t>
            </a:r>
            <a:r>
              <a:rPr lang="de-DE" err="1"/>
              <a:t>Deployment</a:t>
            </a:r>
            <a:r>
              <a:rPr lang="de-DE"/>
              <a:t> &amp; Skalierung</a:t>
            </a:r>
            <a:endParaRPr lang="de-DE">
              <a:ea typeface="Calibri"/>
              <a:cs typeface="Calibri"/>
            </a:endParaRPr>
          </a:p>
          <a:p>
            <a:pPr>
              <a:defRPr sz="1800"/>
            </a:pPr>
            <a:endParaRPr lang="de-DE"/>
          </a:p>
          <a:p>
            <a:pPr>
              <a:defRPr sz="1800"/>
            </a:pPr>
            <a:r>
              <a:rPr lang="de-DE"/>
              <a:t>Docker, Tool zur Container-Verwaltung:</a:t>
            </a:r>
            <a:endParaRPr lang="de-DE">
              <a:ea typeface="Calibri"/>
              <a:cs typeface="Calibri"/>
            </a:endParaRPr>
          </a:p>
          <a:p>
            <a:pPr marL="0" indent="0">
              <a:buNone/>
              <a:defRPr sz="1800"/>
            </a:pPr>
            <a:r>
              <a:rPr lang="de-DE"/>
              <a:t>	– vereinfacht die Bereitstellung von Programmen</a:t>
            </a:r>
            <a:endParaRPr lang="de-DE">
              <a:ea typeface="Calibri"/>
              <a:cs typeface="Calibri"/>
            </a:endParaRPr>
          </a:p>
          <a:p>
            <a:pPr marL="0" indent="0">
              <a:buNone/>
              <a:defRPr sz="1800"/>
            </a:pPr>
            <a:r>
              <a:rPr lang="de-DE"/>
              <a:t>	– </a:t>
            </a:r>
            <a:r>
              <a:rPr lang="de-DE" err="1"/>
              <a:t>Dockerfile</a:t>
            </a:r>
            <a:r>
              <a:rPr lang="de-DE"/>
              <a:t>: definiert das ein eigen erstelltes Image</a:t>
            </a:r>
            <a:endParaRPr lang="de-DE">
              <a:ea typeface="Calibri"/>
              <a:cs typeface="Calibri"/>
            </a:endParaRPr>
          </a:p>
          <a:p>
            <a:pPr>
              <a:defRPr sz="1800"/>
            </a:pPr>
            <a:endParaRPr lang="de-DE"/>
          </a:p>
          <a:p>
            <a:pPr>
              <a:defRPr sz="1800"/>
            </a:pPr>
            <a:r>
              <a:rPr lang="de-DE" err="1"/>
              <a:t>Prebuilt</a:t>
            </a:r>
            <a:r>
              <a:rPr lang="de-DE"/>
              <a:t> Images als Basis nutzbar:</a:t>
            </a:r>
            <a:endParaRPr lang="de-DE">
              <a:ea typeface="Calibri"/>
              <a:cs typeface="Calibri"/>
            </a:endParaRPr>
          </a:p>
          <a:p>
            <a:pPr marL="0" indent="0">
              <a:buNone/>
              <a:defRPr sz="1800"/>
            </a:pPr>
            <a:r>
              <a:rPr lang="de-DE"/>
              <a:t>	– z. B. für Python,  </a:t>
            </a:r>
            <a:r>
              <a:rPr lang="de-DE" err="1"/>
              <a:t>mysql</a:t>
            </a:r>
            <a:r>
              <a:rPr lang="de-DE"/>
              <a:t>, </a:t>
            </a:r>
            <a:r>
              <a:rPr lang="de-DE" err="1"/>
              <a:t>prometheus</a:t>
            </a:r>
            <a:endParaRPr lang="de-DE" err="1">
              <a:ea typeface="Calibri"/>
              <a:cs typeface="Calibri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2E7F411-2EAA-6491-23EF-919305871ABF}"/>
              </a:ext>
            </a:extLst>
          </p:cNvPr>
          <p:cNvSpPr txBox="1"/>
          <p:nvPr/>
        </p:nvSpPr>
        <p:spPr>
          <a:xfrm>
            <a:off x="2176272" y="622223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https://github.com/luw6256/Kapitel-12</a:t>
            </a:r>
          </a:p>
        </p:txBody>
      </p:sp>
    </p:spTree>
    <p:extLst>
      <p:ext uri="{BB962C8B-B14F-4D97-AF65-F5344CB8AC3E}">
        <p14:creationId xmlns:p14="http://schemas.microsoft.com/office/powerpoint/2010/main" val="2423184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724</Words>
  <Application>Microsoft Office PowerPoint</Application>
  <PresentationFormat>Bildschirmpräsentation (4:3)</PresentationFormat>
  <Paragraphs>121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Courier New</vt:lpstr>
      <vt:lpstr>Office Theme</vt:lpstr>
      <vt:lpstr>Kapitel 12   Automation und Deployment</vt:lpstr>
      <vt:lpstr>Automatisierung</vt:lpstr>
      <vt:lpstr>Deployment</vt:lpstr>
      <vt:lpstr>Pre-Commit Hooks – Konzept</vt:lpstr>
      <vt:lpstr>Aufgabe 1</vt:lpstr>
      <vt:lpstr>CI/CD – Überblick</vt:lpstr>
      <vt:lpstr>GitHub Actions</vt:lpstr>
      <vt:lpstr>Aufgabe 2</vt:lpstr>
      <vt:lpstr>Containers &amp; Docker</vt:lpstr>
      <vt:lpstr>Building a Docker Container</vt:lpstr>
      <vt:lpstr>Aufgabe 3</vt:lpstr>
      <vt:lpstr>Cloud Deployment</vt:lpstr>
      <vt:lpstr>Cloud Deployment</vt:lpstr>
      <vt:lpstr>Zusammenfassung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Alter 007</dc:creator>
  <cp:keywords/>
  <dc:description>generated using python-pptx</dc:description>
  <cp:lastModifiedBy>Reichardt, Friedrich (Stud. WI - DS)</cp:lastModifiedBy>
  <cp:revision>537</cp:revision>
  <dcterms:created xsi:type="dcterms:W3CDTF">2013-01-27T09:14:16Z</dcterms:created>
  <dcterms:modified xsi:type="dcterms:W3CDTF">2025-06-27T07:43:55Z</dcterms:modified>
  <cp:category/>
</cp:coreProperties>
</file>