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56" r:id="rId2"/>
  </p:sldIdLst>
  <p:sldSz cx="30275213" cy="42803763"/>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1437"/>
    <a:srgbClr val="B01050"/>
    <a:srgbClr val="74114B"/>
    <a:srgbClr val="341137"/>
    <a:srgbClr val="0007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28" d="100"/>
          <a:sy n="28" d="100"/>
        </p:scale>
        <p:origin x="942" y="-349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zh-TW" altLang="en-US"/>
          </a:p>
        </p:txBody>
      </p:sp>
      <p:sp>
        <p:nvSpPr>
          <p:cNvPr id="3" name="日期版面配置區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10A09F8F-CFD5-49E4-861E-006A5EBD6B77}" type="datetimeFigureOut">
              <a:rPr lang="zh-TW" altLang="en-US" smtClean="0"/>
              <a:t>2022/9/19</a:t>
            </a:fld>
            <a:endParaRPr lang="zh-TW" altLang="en-US"/>
          </a:p>
        </p:txBody>
      </p:sp>
      <p:sp>
        <p:nvSpPr>
          <p:cNvPr id="4" name="投影片影像版面配置區 3"/>
          <p:cNvSpPr>
            <a:spLocks noGrp="1" noRot="1" noChangeAspect="1"/>
          </p:cNvSpPr>
          <p:nvPr>
            <p:ph type="sldImg" idx="2"/>
          </p:nvPr>
        </p:nvSpPr>
        <p:spPr>
          <a:xfrm>
            <a:off x="2330450" y="1279525"/>
            <a:ext cx="2443163" cy="3454400"/>
          </a:xfrm>
          <a:prstGeom prst="rect">
            <a:avLst/>
          </a:prstGeom>
          <a:noFill/>
          <a:ln w="12700">
            <a:solidFill>
              <a:prstClr val="black"/>
            </a:solidFill>
          </a:ln>
        </p:spPr>
        <p:txBody>
          <a:bodyPr vert="horz" lIns="99075" tIns="49538" rIns="99075" bIns="49538" rtlCol="0" anchor="ctr"/>
          <a:lstStyle/>
          <a:p>
            <a:endParaRPr lang="zh-TW" altLang="en-US"/>
          </a:p>
        </p:txBody>
      </p:sp>
      <p:sp>
        <p:nvSpPr>
          <p:cNvPr id="5" name="備忘稿版面配置區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zh-TW" altLang="en-US"/>
          </a:p>
        </p:txBody>
      </p:sp>
      <p:sp>
        <p:nvSpPr>
          <p:cNvPr id="7" name="投影片編號版面配置區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C684878D-0C05-4069-9887-4CD0B177907B}" type="slidenum">
              <a:rPr lang="zh-TW" altLang="en-US" smtClean="0"/>
              <a:t>‹#›</a:t>
            </a:fld>
            <a:endParaRPr lang="zh-TW" altLang="en-US"/>
          </a:p>
        </p:txBody>
      </p:sp>
    </p:spTree>
    <p:extLst>
      <p:ext uri="{BB962C8B-B14F-4D97-AF65-F5344CB8AC3E}">
        <p14:creationId xmlns:p14="http://schemas.microsoft.com/office/powerpoint/2010/main" val="142592238"/>
      </p:ext>
    </p:extLst>
  </p:cSld>
  <p:clrMap bg1="lt1" tx1="dk1" bg2="lt2" tx2="dk2" accent1="accent1" accent2="accent2" accent3="accent3" accent4="accent4" accent5="accent5" accent6="accent6" hlink="hlink" folHlink="folHlink"/>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訂版面配置">
    <p:spTree>
      <p:nvGrpSpPr>
        <p:cNvPr id="1" name=""/>
        <p:cNvGrpSpPr/>
        <p:nvPr/>
      </p:nvGrpSpPr>
      <p:grpSpPr>
        <a:xfrm>
          <a:off x="0" y="0"/>
          <a:ext cx="0" cy="0"/>
          <a:chOff x="0" y="0"/>
          <a:chExt cx="0" cy="0"/>
        </a:xfrm>
      </p:grpSpPr>
      <p:sp>
        <p:nvSpPr>
          <p:cNvPr id="3" name="日期版面配置區 2">
            <a:extLst>
              <a:ext uri="{FF2B5EF4-FFF2-40B4-BE49-F238E27FC236}">
                <a16:creationId xmlns:a16="http://schemas.microsoft.com/office/drawing/2014/main" id="{E15F9696-6882-5615-2DEA-CCE2EF9804BB}"/>
              </a:ext>
            </a:extLst>
          </p:cNvPr>
          <p:cNvSpPr>
            <a:spLocks noGrp="1"/>
          </p:cNvSpPr>
          <p:nvPr>
            <p:ph type="dt" sz="half" idx="10"/>
          </p:nvPr>
        </p:nvSpPr>
        <p:spPr/>
        <p:txBody>
          <a:bodyPr/>
          <a:lstStyle/>
          <a:p>
            <a:fld id="{9F62C2E0-A2E6-48EA-BF5F-F75036CCEE03}" type="datetime1">
              <a:rPr lang="zh-TW" altLang="en-US" smtClean="0"/>
              <a:t>2022/9/19</a:t>
            </a:fld>
            <a:endParaRPr lang="zh-TW" altLang="en-US"/>
          </a:p>
        </p:txBody>
      </p:sp>
      <p:sp>
        <p:nvSpPr>
          <p:cNvPr id="4" name="頁尾版面配置區 3">
            <a:extLst>
              <a:ext uri="{FF2B5EF4-FFF2-40B4-BE49-F238E27FC236}">
                <a16:creationId xmlns:a16="http://schemas.microsoft.com/office/drawing/2014/main" id="{5DF72C2B-0709-4B4E-A3C0-A673179036C3}"/>
              </a:ext>
            </a:extLst>
          </p:cNvPr>
          <p:cNvSpPr>
            <a:spLocks noGrp="1"/>
          </p:cNvSpPr>
          <p:nvPr>
            <p:ph type="ftr" sz="quarter" idx="11"/>
          </p:nvPr>
        </p:nvSpPr>
        <p:spPr/>
        <p:txBody>
          <a:bodyPr/>
          <a:lstStyle/>
          <a:p>
            <a:r>
              <a:rPr lang="en-US" altLang="zh-TW" dirty="0"/>
              <a:t>Networking and Sensing System Laboratory</a:t>
            </a:r>
            <a:endParaRPr lang="zh-TW" altLang="en-US" dirty="0"/>
          </a:p>
        </p:txBody>
      </p:sp>
      <p:sp>
        <p:nvSpPr>
          <p:cNvPr id="5" name="文字版面配置區 15">
            <a:extLst>
              <a:ext uri="{FF2B5EF4-FFF2-40B4-BE49-F238E27FC236}">
                <a16:creationId xmlns:a16="http://schemas.microsoft.com/office/drawing/2014/main" id="{62B9312F-D5F5-FEDF-81EB-5EBB06D80A5A}"/>
              </a:ext>
            </a:extLst>
          </p:cNvPr>
          <p:cNvSpPr>
            <a:spLocks noGrp="1"/>
          </p:cNvSpPr>
          <p:nvPr>
            <p:ph type="body" sz="quarter" idx="13"/>
          </p:nvPr>
        </p:nvSpPr>
        <p:spPr>
          <a:xfrm>
            <a:off x="433138" y="6785810"/>
            <a:ext cx="29412000" cy="33120000"/>
          </a:xfrm>
          <a:prstGeom prst="rect">
            <a:avLst/>
          </a:prstGeom>
        </p:spPr>
        <p:txBody>
          <a:bodyPr numCol="2" spcCol="360000"/>
          <a:lstStyle>
            <a:lvl1pPr marL="0" indent="0">
              <a:buNone/>
              <a:defRPr/>
            </a:lvl1pPr>
          </a:lstStyle>
          <a:p>
            <a:pPr lvl="0"/>
            <a:endParaRPr lang="zh-TW" altLang="en-US" dirty="0"/>
          </a:p>
        </p:txBody>
      </p:sp>
      <p:sp>
        <p:nvSpPr>
          <p:cNvPr id="6" name="圖片版面配置區 5">
            <a:extLst>
              <a:ext uri="{FF2B5EF4-FFF2-40B4-BE49-F238E27FC236}">
                <a16:creationId xmlns:a16="http://schemas.microsoft.com/office/drawing/2014/main" id="{59A0047B-60F0-DC3B-430A-2A3BA3026717}"/>
              </a:ext>
            </a:extLst>
          </p:cNvPr>
          <p:cNvSpPr>
            <a:spLocks noGrp="1"/>
          </p:cNvSpPr>
          <p:nvPr>
            <p:ph type="pic" sz="quarter" idx="12"/>
          </p:nvPr>
        </p:nvSpPr>
        <p:spPr>
          <a:xfrm>
            <a:off x="24677822" y="154107"/>
            <a:ext cx="5400000" cy="5400000"/>
          </a:xfrm>
          <a:prstGeom prst="rect">
            <a:avLst/>
          </a:prstGeom>
        </p:spPr>
        <p:txBody>
          <a:bodyPr/>
          <a:lstStyle>
            <a:lvl1pPr marL="0" indent="0">
              <a:buNone/>
              <a:defRPr>
                <a:solidFill>
                  <a:schemeClr val="tx1"/>
                </a:solidFill>
              </a:defRPr>
            </a:lvl1pPr>
          </a:lstStyle>
          <a:p>
            <a:endParaRPr lang="zh-TW" altLang="en-US" dirty="0"/>
          </a:p>
        </p:txBody>
      </p:sp>
      <p:sp>
        <p:nvSpPr>
          <p:cNvPr id="7" name="標題 1">
            <a:extLst>
              <a:ext uri="{FF2B5EF4-FFF2-40B4-BE49-F238E27FC236}">
                <a16:creationId xmlns:a16="http://schemas.microsoft.com/office/drawing/2014/main" id="{1166462E-9A69-54EC-3A46-378B9661B9D2}"/>
              </a:ext>
            </a:extLst>
          </p:cNvPr>
          <p:cNvSpPr>
            <a:spLocks noGrp="1"/>
          </p:cNvSpPr>
          <p:nvPr>
            <p:ph type="title" hasCustomPrompt="1"/>
          </p:nvPr>
        </p:nvSpPr>
        <p:spPr>
          <a:xfrm>
            <a:off x="433138" y="1"/>
            <a:ext cx="24028115" cy="2578850"/>
          </a:xfrm>
        </p:spPr>
        <p:txBody>
          <a:bodyPr/>
          <a:lstStyle>
            <a:lvl1pPr>
              <a:defRPr/>
            </a:lvl1pPr>
          </a:lstStyle>
          <a:p>
            <a:r>
              <a:rPr lang="en-US" altLang="zh-TW" dirty="0"/>
              <a:t>Title Text</a:t>
            </a:r>
            <a:endParaRPr lang="zh-TW" altLang="en-US" dirty="0"/>
          </a:p>
        </p:txBody>
      </p:sp>
      <p:sp>
        <p:nvSpPr>
          <p:cNvPr id="8" name="文字版面配置區 21">
            <a:extLst>
              <a:ext uri="{FF2B5EF4-FFF2-40B4-BE49-F238E27FC236}">
                <a16:creationId xmlns:a16="http://schemas.microsoft.com/office/drawing/2014/main" id="{D47743BF-C306-FC26-BA26-62F57DAC9147}"/>
              </a:ext>
            </a:extLst>
          </p:cNvPr>
          <p:cNvSpPr>
            <a:spLocks noGrp="1"/>
          </p:cNvSpPr>
          <p:nvPr>
            <p:ph type="body" sz="quarter" idx="15" hasCustomPrompt="1"/>
          </p:nvPr>
        </p:nvSpPr>
        <p:spPr>
          <a:xfrm>
            <a:off x="433137" y="4487467"/>
            <a:ext cx="24028115" cy="1272533"/>
          </a:xfrm>
          <a:prstGeom prst="rect">
            <a:avLst/>
          </a:prstGeom>
        </p:spPr>
        <p:txBody>
          <a:bodyPr anchor="ctr">
            <a:normAutofit/>
          </a:bodyPr>
          <a:lstStyle>
            <a:lvl1pPr marL="0" indent="0">
              <a:buNone/>
              <a:defRPr sz="5400">
                <a:solidFill>
                  <a:schemeClr val="bg1"/>
                </a:solidFill>
                <a:latin typeface="+mj-lt"/>
              </a:defRPr>
            </a:lvl1pPr>
          </a:lstStyle>
          <a:p>
            <a:pPr lvl="0"/>
            <a:r>
              <a:rPr lang="en-US" altLang="zh-TW" dirty="0"/>
              <a:t>Author</a:t>
            </a:r>
            <a:endParaRPr lang="zh-TW" altLang="en-US" dirty="0"/>
          </a:p>
        </p:txBody>
      </p:sp>
      <p:sp>
        <p:nvSpPr>
          <p:cNvPr id="9" name="文字版面配置區 19">
            <a:extLst>
              <a:ext uri="{FF2B5EF4-FFF2-40B4-BE49-F238E27FC236}">
                <a16:creationId xmlns:a16="http://schemas.microsoft.com/office/drawing/2014/main" id="{ADBF41CF-A344-1828-A5D9-ED911B8839F7}"/>
              </a:ext>
            </a:extLst>
          </p:cNvPr>
          <p:cNvSpPr>
            <a:spLocks noGrp="1"/>
          </p:cNvSpPr>
          <p:nvPr>
            <p:ph type="body" sz="quarter" idx="14" hasCustomPrompt="1"/>
          </p:nvPr>
        </p:nvSpPr>
        <p:spPr>
          <a:xfrm>
            <a:off x="433137" y="2854107"/>
            <a:ext cx="24028115" cy="1633359"/>
          </a:xfrm>
          <a:prstGeom prst="rect">
            <a:avLst/>
          </a:prstGeom>
        </p:spPr>
        <p:txBody>
          <a:bodyPr anchor="ctr">
            <a:normAutofit/>
          </a:bodyPr>
          <a:lstStyle>
            <a:lvl1pPr marL="0" indent="0">
              <a:buNone/>
              <a:defRPr sz="6000" b="1">
                <a:solidFill>
                  <a:schemeClr val="accent4"/>
                </a:solidFill>
                <a:latin typeface="+mj-ea"/>
                <a:ea typeface="+mj-ea"/>
              </a:defRPr>
            </a:lvl1pPr>
          </a:lstStyle>
          <a:p>
            <a:pPr lvl="0"/>
            <a:r>
              <a:rPr lang="en-US" altLang="zh-TW" dirty="0"/>
              <a:t>University</a:t>
            </a:r>
            <a:br>
              <a:rPr lang="en-US" altLang="zh-TW" dirty="0"/>
            </a:br>
            <a:r>
              <a:rPr lang="en-US" altLang="zh-TW" dirty="0"/>
              <a:t>Department</a:t>
            </a:r>
            <a:endParaRPr lang="zh-TW" altLang="en-US" dirty="0"/>
          </a:p>
        </p:txBody>
      </p:sp>
    </p:spTree>
    <p:extLst>
      <p:ext uri="{BB962C8B-B14F-4D97-AF65-F5344CB8AC3E}">
        <p14:creationId xmlns:p14="http://schemas.microsoft.com/office/powerpoint/2010/main" val="4175460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ADDEA0A5-1A23-3595-13A5-82052AF76DFA}"/>
              </a:ext>
            </a:extLst>
          </p:cNvPr>
          <p:cNvSpPr/>
          <p:nvPr userDrawn="1"/>
        </p:nvSpPr>
        <p:spPr>
          <a:xfrm>
            <a:off x="-1" y="40525701"/>
            <a:ext cx="30275213" cy="2278062"/>
          </a:xfrm>
          <a:prstGeom prst="rect">
            <a:avLst/>
          </a:prstGeom>
          <a:gradFill>
            <a:gsLst>
              <a:gs pos="0">
                <a:schemeClr val="accent1">
                  <a:lumMod val="50000"/>
                </a:schemeClr>
              </a:gs>
              <a:gs pos="74000">
                <a:schemeClr val="accent1"/>
              </a:gs>
              <a:gs pos="83000">
                <a:schemeClr val="accent5">
                  <a:lumMod val="75000"/>
                </a:schemeClr>
              </a:gs>
              <a:gs pos="100000">
                <a:schemeClr val="accent5"/>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8" name="圖片 7" descr="一張含有 室外物品, 網 的圖片">
            <a:extLst>
              <a:ext uri="{FF2B5EF4-FFF2-40B4-BE49-F238E27FC236}">
                <a16:creationId xmlns:a16="http://schemas.microsoft.com/office/drawing/2014/main" id="{023C3D6B-ACC8-0837-5D08-19B805137907}"/>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69654" r="14023"/>
          <a:stretch/>
        </p:blipFill>
        <p:spPr>
          <a:xfrm>
            <a:off x="0" y="0"/>
            <a:ext cx="24478774" cy="5760000"/>
          </a:xfrm>
          <a:prstGeom prst="rect">
            <a:avLst/>
          </a:prstGeom>
        </p:spPr>
      </p:pic>
      <p:sp>
        <p:nvSpPr>
          <p:cNvPr id="14" name="標題版面配置區 13">
            <a:extLst>
              <a:ext uri="{FF2B5EF4-FFF2-40B4-BE49-F238E27FC236}">
                <a16:creationId xmlns:a16="http://schemas.microsoft.com/office/drawing/2014/main" id="{ABFCDE41-8724-90C4-FD6B-6CEC2D117277}"/>
              </a:ext>
            </a:extLst>
          </p:cNvPr>
          <p:cNvSpPr>
            <a:spLocks noGrp="1"/>
          </p:cNvSpPr>
          <p:nvPr>
            <p:ph type="title"/>
          </p:nvPr>
        </p:nvSpPr>
        <p:spPr>
          <a:xfrm>
            <a:off x="433137" y="-1"/>
            <a:ext cx="24028116" cy="2577600"/>
          </a:xfrm>
          <a:prstGeom prst="rect">
            <a:avLst/>
          </a:prstGeom>
        </p:spPr>
        <p:txBody>
          <a:bodyPr vert="horz" lIns="91440" tIns="45720" rIns="91440" bIns="45720" rtlCol="0" anchor="b">
            <a:normAutofit/>
          </a:bodyPr>
          <a:lstStyle/>
          <a:p>
            <a:r>
              <a:rPr lang="en-US" altLang="zh-TW" dirty="0"/>
              <a:t>Title Text</a:t>
            </a:r>
            <a:endParaRPr lang="zh-TW" altLang="en-US" dirty="0"/>
          </a:p>
        </p:txBody>
      </p:sp>
      <p:sp>
        <p:nvSpPr>
          <p:cNvPr id="17" name="日期版面配置區 16">
            <a:extLst>
              <a:ext uri="{FF2B5EF4-FFF2-40B4-BE49-F238E27FC236}">
                <a16:creationId xmlns:a16="http://schemas.microsoft.com/office/drawing/2014/main" id="{29148475-F43F-E896-019D-5D7B9C84E30A}"/>
              </a:ext>
            </a:extLst>
          </p:cNvPr>
          <p:cNvSpPr>
            <a:spLocks noGrp="1"/>
          </p:cNvSpPr>
          <p:nvPr>
            <p:ph type="dt" sz="half" idx="2"/>
          </p:nvPr>
        </p:nvSpPr>
        <p:spPr>
          <a:xfrm>
            <a:off x="24478774" y="40525701"/>
            <a:ext cx="3732747" cy="2278062"/>
          </a:xfrm>
          <a:prstGeom prst="rect">
            <a:avLst/>
          </a:prstGeom>
        </p:spPr>
        <p:txBody>
          <a:bodyPr vert="horz" lIns="91440" tIns="45720" rIns="91440" bIns="45720" rtlCol="0" anchor="ctr"/>
          <a:lstStyle>
            <a:lvl1pPr algn="r">
              <a:defRPr sz="4800" b="0">
                <a:solidFill>
                  <a:schemeClr val="bg1"/>
                </a:solidFill>
              </a:defRPr>
            </a:lvl1pPr>
          </a:lstStyle>
          <a:p>
            <a:fld id="{CA95208A-AE50-4ADC-9EE6-138D0635694B}" type="datetime1">
              <a:rPr lang="zh-TW" altLang="en-US" smtClean="0"/>
              <a:t>2022/9/19</a:t>
            </a:fld>
            <a:endParaRPr lang="zh-TW" altLang="en-US"/>
          </a:p>
        </p:txBody>
      </p:sp>
      <p:sp>
        <p:nvSpPr>
          <p:cNvPr id="18" name="頁尾版面配置區 17">
            <a:extLst>
              <a:ext uri="{FF2B5EF4-FFF2-40B4-BE49-F238E27FC236}">
                <a16:creationId xmlns:a16="http://schemas.microsoft.com/office/drawing/2014/main" id="{7DA8F9ED-0336-963E-46E6-3801DFA6F826}"/>
              </a:ext>
            </a:extLst>
          </p:cNvPr>
          <p:cNvSpPr>
            <a:spLocks noGrp="1"/>
          </p:cNvSpPr>
          <p:nvPr>
            <p:ph type="ftr" sz="quarter" idx="3"/>
          </p:nvPr>
        </p:nvSpPr>
        <p:spPr>
          <a:xfrm>
            <a:off x="433138" y="40525701"/>
            <a:ext cx="18181434" cy="2278062"/>
          </a:xfrm>
          <a:prstGeom prst="rect">
            <a:avLst/>
          </a:prstGeom>
        </p:spPr>
        <p:txBody>
          <a:bodyPr vert="horz" lIns="91440" tIns="45720" rIns="91440" bIns="45720" rtlCol="0" anchor="ctr"/>
          <a:lstStyle>
            <a:lvl1pPr algn="ctr">
              <a:defRPr sz="6600">
                <a:solidFill>
                  <a:schemeClr val="bg1"/>
                </a:solidFill>
              </a:defRPr>
            </a:lvl1pPr>
          </a:lstStyle>
          <a:p>
            <a:r>
              <a:rPr lang="en-US" altLang="zh-TW" dirty="0"/>
              <a:t>Networking and Sensing System Laboratory</a:t>
            </a:r>
            <a:endParaRPr lang="zh-TW" altLang="en-US" dirty="0"/>
          </a:p>
        </p:txBody>
      </p:sp>
    </p:spTree>
    <p:extLst>
      <p:ext uri="{BB962C8B-B14F-4D97-AF65-F5344CB8AC3E}">
        <p14:creationId xmlns:p14="http://schemas.microsoft.com/office/powerpoint/2010/main" val="2593555015"/>
      </p:ext>
    </p:extLst>
  </p:cSld>
  <p:clrMap bg1="lt1" tx1="dk1" bg2="lt2" tx2="dk2" accent1="accent1" accent2="accent2" accent3="accent3" accent4="accent4" accent5="accent5" accent6="accent6" hlink="hlink" folHlink="folHlink"/>
  <p:sldLayoutIdLst>
    <p:sldLayoutId id="2147483649" r:id="rId1"/>
  </p:sldLayoutIdLst>
  <p:hf sldNum="0" hdr="0"/>
  <p:txStyles>
    <p:titleStyle>
      <a:lvl1pPr marL="0" marR="0" indent="0" algn="l" defTabSz="3027486" rtl="0" eaLnBrk="1" latinLnBrk="0" hangingPunct="1">
        <a:lnSpc>
          <a:spcPct val="80000"/>
        </a:lnSpc>
        <a:spcBef>
          <a:spcPts val="0"/>
        </a:spcBef>
        <a:spcAft>
          <a:spcPts val="0"/>
        </a:spcAft>
        <a:buClrTx/>
        <a:buSzTx/>
        <a:buFontTx/>
        <a:buNone/>
        <a:tabLst/>
        <a:defRPr lang="zh-TW" altLang="en-US" sz="9200" b="1" i="0" u="none" strike="noStrike" kern="1200" cap="none" spc="-150" baseline="0" dirty="0">
          <a:solidFill>
            <a:srgbClr val="FFFFFF"/>
          </a:solidFill>
          <a:uFillTx/>
          <a:latin typeface="Calibri" panose="020F0502020204030204" pitchFamily="34" charset="0"/>
          <a:ea typeface="+mj-ea"/>
          <a:cs typeface="Calibri" panose="020F0502020204030204" pitchFamily="34" charset="0"/>
          <a:sym typeface="Calibri"/>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216680E8-6F44-A199-9939-8D332EAAC732}"/>
              </a:ext>
            </a:extLst>
          </p:cNvPr>
          <p:cNvSpPr>
            <a:spLocks noGrp="1"/>
          </p:cNvSpPr>
          <p:nvPr>
            <p:ph type="body" sz="quarter" idx="13"/>
          </p:nvPr>
        </p:nvSpPr>
        <p:spPr/>
        <p:txBody>
          <a:bodyPr/>
          <a:lstStyle/>
          <a:p>
            <a:pPr>
              <a:lnSpc>
                <a:spcPct val="150000"/>
              </a:lnSpc>
              <a:spcBef>
                <a:spcPts val="600"/>
              </a:spcBef>
            </a:pPr>
            <a:r>
              <a:rPr lang="en-US" altLang="zh-TW" sz="7600" dirty="0"/>
              <a:t>Abstract</a:t>
            </a:r>
          </a:p>
          <a:p>
            <a:pPr>
              <a:lnSpc>
                <a:spcPct val="150000"/>
              </a:lnSpc>
              <a:spcBef>
                <a:spcPts val="600"/>
              </a:spcBef>
            </a:pPr>
            <a:r>
              <a:rPr lang="en-US" altLang="zh-TW" sz="4600" dirty="0"/>
              <a:t>Our design is to use every switch in the network, creating a decentralized network measurement system. As each switch responds to different traffic, the overhead of each switch and the processing time of packets can be improved. </a:t>
            </a:r>
          </a:p>
          <a:p>
            <a:pPr>
              <a:lnSpc>
                <a:spcPct val="150000"/>
              </a:lnSpc>
              <a:spcBef>
                <a:spcPts val="600"/>
              </a:spcBef>
            </a:pPr>
            <a:r>
              <a:rPr lang="en-US" altLang="zh-TW" sz="4600"/>
              <a:t>We </a:t>
            </a:r>
            <a:r>
              <a:rPr lang="en-US" altLang="zh-TW" sz="4600" dirty="0"/>
              <a:t>believe that our design can enable network managers to manage the network faster and more accurately and increase user satisfaction.</a:t>
            </a:r>
          </a:p>
          <a:p>
            <a:pPr>
              <a:lnSpc>
                <a:spcPct val="150000"/>
              </a:lnSpc>
              <a:spcBef>
                <a:spcPts val="600"/>
              </a:spcBef>
            </a:pPr>
            <a:endParaRPr lang="en-US" altLang="zh-TW" sz="4600" dirty="0"/>
          </a:p>
          <a:p>
            <a:pPr>
              <a:lnSpc>
                <a:spcPct val="150000"/>
              </a:lnSpc>
              <a:spcBef>
                <a:spcPts val="600"/>
              </a:spcBef>
            </a:pPr>
            <a:r>
              <a:rPr lang="en-US" altLang="zh-TW" sz="7600" dirty="0"/>
              <a:t>Design</a:t>
            </a:r>
          </a:p>
          <a:p>
            <a:pPr>
              <a:lnSpc>
                <a:spcPct val="150000"/>
              </a:lnSpc>
              <a:spcBef>
                <a:spcPts val="600"/>
              </a:spcBef>
            </a:pPr>
            <a:endParaRPr lang="en-US" altLang="zh-TW" sz="4600" dirty="0"/>
          </a:p>
          <a:p>
            <a:pPr>
              <a:lnSpc>
                <a:spcPct val="150000"/>
              </a:lnSpc>
              <a:spcBef>
                <a:spcPts val="600"/>
              </a:spcBef>
            </a:pPr>
            <a:endParaRPr lang="en-US" altLang="zh-TW" sz="4600" dirty="0"/>
          </a:p>
          <a:p>
            <a:pPr>
              <a:lnSpc>
                <a:spcPct val="150000"/>
              </a:lnSpc>
              <a:spcBef>
                <a:spcPts val="600"/>
              </a:spcBef>
            </a:pPr>
            <a:endParaRPr lang="en-US" altLang="zh-TW" sz="4600" dirty="0"/>
          </a:p>
          <a:p>
            <a:pPr>
              <a:lnSpc>
                <a:spcPct val="150000"/>
              </a:lnSpc>
              <a:spcBef>
                <a:spcPts val="600"/>
              </a:spcBef>
            </a:pPr>
            <a:endParaRPr lang="en-US" altLang="zh-TW" sz="4600" dirty="0"/>
          </a:p>
          <a:p>
            <a:pPr>
              <a:lnSpc>
                <a:spcPct val="150000"/>
              </a:lnSpc>
              <a:spcBef>
                <a:spcPts val="600"/>
              </a:spcBef>
            </a:pPr>
            <a:endParaRPr lang="en-US" altLang="zh-TW" sz="4600" dirty="0"/>
          </a:p>
          <a:p>
            <a:pPr>
              <a:lnSpc>
                <a:spcPct val="150000"/>
              </a:lnSpc>
              <a:spcBef>
                <a:spcPts val="600"/>
              </a:spcBef>
            </a:pPr>
            <a:endParaRPr lang="en-US" altLang="zh-TW" sz="4600" dirty="0"/>
          </a:p>
          <a:p>
            <a:pPr>
              <a:lnSpc>
                <a:spcPct val="150000"/>
              </a:lnSpc>
              <a:spcBef>
                <a:spcPts val="600"/>
              </a:spcBef>
            </a:pPr>
            <a:endParaRPr lang="en-US" altLang="zh-TW" sz="4600" dirty="0"/>
          </a:p>
          <a:p>
            <a:pPr>
              <a:lnSpc>
                <a:spcPct val="150000"/>
              </a:lnSpc>
              <a:spcBef>
                <a:spcPts val="600"/>
              </a:spcBef>
            </a:pPr>
            <a:r>
              <a:rPr lang="en-US" altLang="zh-TW" sz="4600" b="1" dirty="0"/>
              <a:t>Flow selection: </a:t>
            </a:r>
            <a:r>
              <a:rPr lang="en-US" altLang="zh-TW" sz="4600" dirty="0"/>
              <a:t>We select the flow from the set one by one. Start, choose the flow that not belongs to any switch and follow the step.3 and step.4. And keep the top k error of flow by a hash table. After each flow has been distributed to at least one switch, choose the worst flow by the top- k hash table and do the same until the flow can not get better.</a:t>
            </a:r>
          </a:p>
          <a:p>
            <a:pPr>
              <a:lnSpc>
                <a:spcPct val="150000"/>
              </a:lnSpc>
              <a:spcBef>
                <a:spcPts val="600"/>
              </a:spcBef>
            </a:pPr>
            <a:r>
              <a:rPr lang="en-US" altLang="zh-TW" sz="4600" b="1" dirty="0"/>
              <a:t>Path selection: </a:t>
            </a:r>
            <a:r>
              <a:rPr lang="en-US" altLang="zh-TW" sz="4600" dirty="0"/>
              <a:t>We select the path by the k-top algorithm, and adjust the parameters to find the path that joint consider the routing path overhead and accuracy.</a:t>
            </a:r>
          </a:p>
          <a:p>
            <a:pPr>
              <a:lnSpc>
                <a:spcPct val="150000"/>
              </a:lnSpc>
              <a:spcBef>
                <a:spcPts val="600"/>
              </a:spcBef>
            </a:pPr>
            <a:r>
              <a:rPr lang="en-US" altLang="zh-TW" sz="4600" b="1" dirty="0"/>
              <a:t>Switch selection: </a:t>
            </a:r>
            <a:r>
              <a:rPr lang="en-US" altLang="zh-TW" sz="4600" dirty="0"/>
              <a:t>As a traditional sketch, the switch will return the sketch to the controller periodically. And controller can use the sketch to accomplish the measurement task. Since we already have suitable existing data, we can use the sketch to determine which is the best switch for the flow by hash the flow to each sketch and choosing the lowest error of the sketch.</a:t>
            </a:r>
          </a:p>
          <a:p>
            <a:pPr>
              <a:lnSpc>
                <a:spcPct val="150000"/>
              </a:lnSpc>
              <a:spcBef>
                <a:spcPts val="600"/>
              </a:spcBef>
            </a:pPr>
            <a:r>
              <a:rPr lang="en-US" altLang="zh-TW" sz="7600" dirty="0"/>
              <a:t>Evaluation</a:t>
            </a:r>
          </a:p>
          <a:p>
            <a:pPr>
              <a:lnSpc>
                <a:spcPct val="150000"/>
              </a:lnSpc>
              <a:spcBef>
                <a:spcPts val="600"/>
              </a:spcBef>
            </a:pPr>
            <a:endParaRPr lang="en-US" altLang="zh-TW" sz="7600" dirty="0"/>
          </a:p>
          <a:p>
            <a:pPr>
              <a:lnSpc>
                <a:spcPct val="150000"/>
              </a:lnSpc>
              <a:spcBef>
                <a:spcPts val="600"/>
              </a:spcBef>
            </a:pPr>
            <a:endParaRPr lang="en-US" altLang="zh-TW" sz="7600" dirty="0"/>
          </a:p>
          <a:p>
            <a:pPr>
              <a:lnSpc>
                <a:spcPct val="150000"/>
              </a:lnSpc>
              <a:spcBef>
                <a:spcPts val="600"/>
              </a:spcBef>
            </a:pPr>
            <a:endParaRPr lang="en-US" altLang="zh-TW" sz="7600" dirty="0"/>
          </a:p>
          <a:p>
            <a:pPr>
              <a:lnSpc>
                <a:spcPct val="150000"/>
              </a:lnSpc>
              <a:spcBef>
                <a:spcPts val="600"/>
              </a:spcBef>
            </a:pPr>
            <a:endParaRPr lang="en-US" altLang="zh-TW" sz="4600" dirty="0"/>
          </a:p>
          <a:p>
            <a:pPr>
              <a:lnSpc>
                <a:spcPct val="150000"/>
              </a:lnSpc>
              <a:spcBef>
                <a:spcPts val="600"/>
              </a:spcBef>
            </a:pPr>
            <a:endParaRPr lang="en-US" altLang="zh-TW" sz="4600" dirty="0"/>
          </a:p>
          <a:p>
            <a:pPr>
              <a:lnSpc>
                <a:spcPct val="150000"/>
              </a:lnSpc>
              <a:spcBef>
                <a:spcPts val="600"/>
              </a:spcBef>
            </a:pPr>
            <a:endParaRPr lang="en-US" altLang="zh-TW" sz="4600" dirty="0"/>
          </a:p>
          <a:p>
            <a:pPr>
              <a:lnSpc>
                <a:spcPct val="150000"/>
              </a:lnSpc>
              <a:spcBef>
                <a:spcPts val="600"/>
              </a:spcBef>
            </a:pPr>
            <a:endParaRPr lang="en-US" altLang="zh-TW" sz="4600" dirty="0"/>
          </a:p>
          <a:p>
            <a:pPr>
              <a:lnSpc>
                <a:spcPct val="150000"/>
              </a:lnSpc>
              <a:spcBef>
                <a:spcPts val="600"/>
              </a:spcBef>
            </a:pPr>
            <a:r>
              <a:rPr lang="en-US" altLang="zh-TW" sz="7600" dirty="0"/>
              <a:t>Conclusion</a:t>
            </a:r>
          </a:p>
          <a:p>
            <a:pPr>
              <a:lnSpc>
                <a:spcPct val="150000"/>
              </a:lnSpc>
              <a:spcBef>
                <a:spcPts val="600"/>
              </a:spcBef>
            </a:pPr>
            <a:r>
              <a:rPr lang="en-US" altLang="zh-TW" sz="5400" b="1" dirty="0"/>
              <a:t>Multi-Switch Sketch:</a:t>
            </a:r>
          </a:p>
          <a:p>
            <a:pPr marL="685800" indent="-685800">
              <a:lnSpc>
                <a:spcPct val="150000"/>
              </a:lnSpc>
              <a:spcBef>
                <a:spcPts val="600"/>
              </a:spcBef>
              <a:buFont typeface="Arial" panose="020B0604020202020204" pitchFamily="34" charset="0"/>
              <a:buChar char="•"/>
            </a:pPr>
            <a:r>
              <a:rPr lang="en-US" altLang="zh-TW" sz="4600" dirty="0"/>
              <a:t>Alleviate the degrees of collisions by cooperative monitoring</a:t>
            </a:r>
          </a:p>
          <a:p>
            <a:pPr marL="685800" indent="-685800">
              <a:lnSpc>
                <a:spcPct val="150000"/>
              </a:lnSpc>
              <a:spcBef>
                <a:spcPts val="600"/>
              </a:spcBef>
              <a:buFont typeface="Arial" panose="020B0604020202020204" pitchFamily="34" charset="0"/>
              <a:buChar char="•"/>
            </a:pPr>
            <a:r>
              <a:rPr lang="en-US" altLang="zh-TW" sz="4600" dirty="0"/>
              <a:t>Improve the WRE of all flows</a:t>
            </a:r>
          </a:p>
          <a:p>
            <a:pPr marL="685800" indent="-685800">
              <a:lnSpc>
                <a:spcPct val="150000"/>
              </a:lnSpc>
              <a:spcBef>
                <a:spcPts val="600"/>
              </a:spcBef>
              <a:buFont typeface="Arial" panose="020B0604020202020204" pitchFamily="34" charset="0"/>
              <a:buChar char="•"/>
            </a:pPr>
            <a:r>
              <a:rPr lang="en-US" altLang="zh-TW" sz="4600" dirty="0"/>
              <a:t>Jointly consider routing to enhance offloading opportunities</a:t>
            </a:r>
          </a:p>
          <a:p>
            <a:pPr marL="685800" indent="-685800">
              <a:lnSpc>
                <a:spcPct val="150000"/>
              </a:lnSpc>
              <a:spcBef>
                <a:spcPts val="600"/>
              </a:spcBef>
              <a:buFont typeface="Arial" panose="020B0604020202020204" pitchFamily="34" charset="0"/>
              <a:buChar char="•"/>
            </a:pPr>
            <a:r>
              <a:rPr lang="en-US" altLang="zh-TW" sz="4600" dirty="0"/>
              <a:t>Outperform baseline schemes in different scenarios</a:t>
            </a:r>
          </a:p>
        </p:txBody>
      </p:sp>
      <p:sp>
        <p:nvSpPr>
          <p:cNvPr id="4" name="標題 3">
            <a:extLst>
              <a:ext uri="{FF2B5EF4-FFF2-40B4-BE49-F238E27FC236}">
                <a16:creationId xmlns:a16="http://schemas.microsoft.com/office/drawing/2014/main" id="{46A0DC6D-995F-459C-5DF7-D09D83ED1026}"/>
              </a:ext>
            </a:extLst>
          </p:cNvPr>
          <p:cNvSpPr>
            <a:spLocks noGrp="1"/>
          </p:cNvSpPr>
          <p:nvPr>
            <p:ph type="title"/>
          </p:nvPr>
        </p:nvSpPr>
        <p:spPr/>
        <p:txBody>
          <a:bodyPr/>
          <a:lstStyle/>
          <a:p>
            <a:r>
              <a:rPr lang="en-US" altLang="zh-TW" dirty="0"/>
              <a:t>Multi-Switch Cooperative Sketch-based Monitoring</a:t>
            </a:r>
            <a:endParaRPr lang="zh-TW" altLang="en-US" dirty="0"/>
          </a:p>
        </p:txBody>
      </p:sp>
      <p:sp>
        <p:nvSpPr>
          <p:cNvPr id="5" name="文字版面配置區 4">
            <a:extLst>
              <a:ext uri="{FF2B5EF4-FFF2-40B4-BE49-F238E27FC236}">
                <a16:creationId xmlns:a16="http://schemas.microsoft.com/office/drawing/2014/main" id="{62F42470-432A-C2E2-2129-4D0ECD834CD7}"/>
              </a:ext>
            </a:extLst>
          </p:cNvPr>
          <p:cNvSpPr>
            <a:spLocks noGrp="1"/>
          </p:cNvSpPr>
          <p:nvPr>
            <p:ph type="body" sz="quarter" idx="15"/>
          </p:nvPr>
        </p:nvSpPr>
        <p:spPr>
          <a:xfrm>
            <a:off x="433137" y="4487467"/>
            <a:ext cx="24028115" cy="1272533"/>
          </a:xfrm>
        </p:spPr>
        <p:txBody>
          <a:bodyPr/>
          <a:lstStyle/>
          <a:p>
            <a:r>
              <a:rPr lang="de-DE" altLang="zh-TW" dirty="0"/>
              <a:t>Wei-Te Lu,and Kate Ching-Ju Lin</a:t>
            </a:r>
          </a:p>
        </p:txBody>
      </p:sp>
      <p:sp>
        <p:nvSpPr>
          <p:cNvPr id="6" name="文字版面配置區 5">
            <a:extLst>
              <a:ext uri="{FF2B5EF4-FFF2-40B4-BE49-F238E27FC236}">
                <a16:creationId xmlns:a16="http://schemas.microsoft.com/office/drawing/2014/main" id="{3540A125-CFB9-63C4-F3C4-4E1EB3857966}"/>
              </a:ext>
            </a:extLst>
          </p:cNvPr>
          <p:cNvSpPr>
            <a:spLocks noGrp="1"/>
          </p:cNvSpPr>
          <p:nvPr>
            <p:ph type="body" sz="quarter" idx="14"/>
          </p:nvPr>
        </p:nvSpPr>
        <p:spPr/>
        <p:txBody>
          <a:bodyPr>
            <a:normAutofit lnSpcReduction="10000"/>
          </a:bodyPr>
          <a:lstStyle/>
          <a:p>
            <a:r>
              <a:rPr lang="en-US" altLang="zh-TW" sz="6000" dirty="0"/>
              <a:t>National Yang Ming </a:t>
            </a:r>
            <a:r>
              <a:rPr lang="en-US" altLang="zh-TW" sz="6000" dirty="0" err="1"/>
              <a:t>Chiao</a:t>
            </a:r>
            <a:r>
              <a:rPr lang="en-US" altLang="zh-TW" sz="6000" dirty="0"/>
              <a:t> Tung University, Hsinchu, Taiwan, R.O.C.</a:t>
            </a:r>
            <a:br>
              <a:rPr lang="en-US" altLang="zh-TW" sz="6000" dirty="0"/>
            </a:br>
            <a:r>
              <a:rPr lang="en-US" altLang="zh-TW" b="0" dirty="0"/>
              <a:t>Institute of Network Engineering</a:t>
            </a:r>
            <a:endParaRPr lang="en-US" altLang="zh-TW" sz="6000" dirty="0"/>
          </a:p>
        </p:txBody>
      </p:sp>
      <p:sp>
        <p:nvSpPr>
          <p:cNvPr id="7" name="日期版面配置區 6">
            <a:extLst>
              <a:ext uri="{FF2B5EF4-FFF2-40B4-BE49-F238E27FC236}">
                <a16:creationId xmlns:a16="http://schemas.microsoft.com/office/drawing/2014/main" id="{B43D0DFE-EC00-D92C-743F-F3F7FB043395}"/>
              </a:ext>
            </a:extLst>
          </p:cNvPr>
          <p:cNvSpPr>
            <a:spLocks noGrp="1"/>
          </p:cNvSpPr>
          <p:nvPr>
            <p:ph type="dt" sz="half" idx="10"/>
          </p:nvPr>
        </p:nvSpPr>
        <p:spPr/>
        <p:txBody>
          <a:bodyPr/>
          <a:lstStyle/>
          <a:p>
            <a:fld id="{F99EDBA4-2F14-43F4-B1F4-E35E59A5DE27}" type="datetime1">
              <a:rPr lang="zh-TW" altLang="en-US" smtClean="0"/>
              <a:t>2022/9/19</a:t>
            </a:fld>
            <a:endParaRPr lang="zh-TW" altLang="en-US"/>
          </a:p>
        </p:txBody>
      </p:sp>
      <p:sp>
        <p:nvSpPr>
          <p:cNvPr id="8" name="頁尾版面配置區 7">
            <a:extLst>
              <a:ext uri="{FF2B5EF4-FFF2-40B4-BE49-F238E27FC236}">
                <a16:creationId xmlns:a16="http://schemas.microsoft.com/office/drawing/2014/main" id="{7BFAC261-69DC-F755-C090-C828FA1BCACE}"/>
              </a:ext>
            </a:extLst>
          </p:cNvPr>
          <p:cNvSpPr>
            <a:spLocks noGrp="1"/>
          </p:cNvSpPr>
          <p:nvPr>
            <p:ph type="ftr" sz="quarter" idx="11"/>
          </p:nvPr>
        </p:nvSpPr>
        <p:spPr/>
        <p:txBody>
          <a:bodyPr/>
          <a:lstStyle/>
          <a:p>
            <a:r>
              <a:rPr lang="en-US" altLang="zh-TW"/>
              <a:t>Networking and Sensing System Laboratory</a:t>
            </a:r>
            <a:endParaRPr lang="zh-TW" altLang="en-US" dirty="0"/>
          </a:p>
        </p:txBody>
      </p:sp>
      <p:pic>
        <p:nvPicPr>
          <p:cNvPr id="1030" name="Picture 6">
            <a:extLst>
              <a:ext uri="{FF2B5EF4-FFF2-40B4-BE49-F238E27FC236}">
                <a16:creationId xmlns:a16="http://schemas.microsoft.com/office/drawing/2014/main" id="{F13FD68F-1782-1B20-3397-E14B58BB949D}"/>
              </a:ext>
            </a:extLst>
          </p:cNvPr>
          <p:cNvPicPr>
            <a:picLocks noGrp="1" noChangeAspect="1" noChangeArrowheads="1"/>
          </p:cNvPicPr>
          <p:nvPr>
            <p:ph type="pic" sz="quarter" idx="12"/>
          </p:nvPr>
        </p:nvPicPr>
        <p:blipFill rotWithShape="1">
          <a:blip r:embed="rId2">
            <a:extLst>
              <a:ext uri="{28A0092B-C50C-407E-A947-70E740481C1C}">
                <a14:useLocalDpi xmlns:a14="http://schemas.microsoft.com/office/drawing/2010/main" val="0"/>
              </a:ext>
            </a:extLst>
          </a:blip>
          <a:srcRect t="-41299" b="-41299"/>
          <a:stretch/>
        </p:blipFill>
        <p:spPr bwMode="auto">
          <a:prstGeom prst="rect">
            <a:avLst/>
          </a:prstGeom>
          <a:noFill/>
          <a:extLst>
            <a:ext uri="{909E8E84-426E-40DD-AFC4-6F175D3DCCD1}">
              <a14:hiddenFill xmlns:a14="http://schemas.microsoft.com/office/drawing/2010/main">
                <a:solidFill>
                  <a:srgbClr val="FFFFFF"/>
                </a:solidFill>
              </a14:hiddenFill>
            </a:ext>
          </a:extLst>
        </p:spPr>
      </p:pic>
      <p:grpSp>
        <p:nvGrpSpPr>
          <p:cNvPr id="12" name="群組 11">
            <a:extLst>
              <a:ext uri="{FF2B5EF4-FFF2-40B4-BE49-F238E27FC236}">
                <a16:creationId xmlns:a16="http://schemas.microsoft.com/office/drawing/2014/main" id="{907CCE8D-F746-4FB3-8089-9491643B597A}"/>
              </a:ext>
            </a:extLst>
          </p:cNvPr>
          <p:cNvGrpSpPr/>
          <p:nvPr/>
        </p:nvGrpSpPr>
        <p:grpSpPr>
          <a:xfrm>
            <a:off x="15137606" y="17654406"/>
            <a:ext cx="14097463" cy="9609011"/>
            <a:chOff x="15137606" y="14580084"/>
            <a:chExt cx="14097463" cy="9609011"/>
          </a:xfrm>
        </p:grpSpPr>
        <p:pic>
          <p:nvPicPr>
            <p:cNvPr id="14" name="圖片 13">
              <a:extLst>
                <a:ext uri="{FF2B5EF4-FFF2-40B4-BE49-F238E27FC236}">
                  <a16:creationId xmlns:a16="http://schemas.microsoft.com/office/drawing/2014/main" id="{0290542C-3B07-467D-9074-F52D2263AEC2}"/>
                </a:ext>
              </a:extLst>
            </p:cNvPr>
            <p:cNvPicPr>
              <a:picLocks noChangeAspect="1"/>
            </p:cNvPicPr>
            <p:nvPr/>
          </p:nvPicPr>
          <p:blipFill rotWithShape="1">
            <a:blip r:embed="rId3">
              <a:extLst>
                <a:ext uri="{28A0092B-C50C-407E-A947-70E740481C1C}">
                  <a14:useLocalDpi xmlns:a14="http://schemas.microsoft.com/office/drawing/2010/main" val="0"/>
                </a:ext>
              </a:extLst>
            </a:blip>
            <a:srcRect t="11426" r="34"/>
            <a:stretch/>
          </p:blipFill>
          <p:spPr>
            <a:xfrm>
              <a:off x="15137606" y="14580084"/>
              <a:ext cx="6829858" cy="4538656"/>
            </a:xfrm>
            <a:prstGeom prst="rect">
              <a:avLst/>
            </a:prstGeom>
          </p:spPr>
        </p:pic>
        <p:pic>
          <p:nvPicPr>
            <p:cNvPr id="16" name="內容版面配置區 12">
              <a:extLst>
                <a:ext uri="{FF2B5EF4-FFF2-40B4-BE49-F238E27FC236}">
                  <a16:creationId xmlns:a16="http://schemas.microsoft.com/office/drawing/2014/main" id="{2F87CEF5-5802-4796-A3BD-22CA40AC6F01}"/>
                </a:ext>
              </a:extLst>
            </p:cNvPr>
            <p:cNvPicPr>
              <a:picLocks noChangeAspect="1"/>
            </p:cNvPicPr>
            <p:nvPr/>
          </p:nvPicPr>
          <p:blipFill rotWithShape="1">
            <a:blip r:embed="rId4">
              <a:extLst>
                <a:ext uri="{28A0092B-C50C-407E-A947-70E740481C1C}">
                  <a14:useLocalDpi xmlns:a14="http://schemas.microsoft.com/office/drawing/2010/main" val="0"/>
                </a:ext>
              </a:extLst>
            </a:blip>
            <a:srcRect t="11198" r="-132"/>
            <a:stretch/>
          </p:blipFill>
          <p:spPr>
            <a:xfrm>
              <a:off x="22351612" y="14580084"/>
              <a:ext cx="6823608" cy="4538656"/>
            </a:xfrm>
            <a:prstGeom prst="rect">
              <a:avLst/>
            </a:prstGeom>
          </p:spPr>
        </p:pic>
        <p:pic>
          <p:nvPicPr>
            <p:cNvPr id="17" name="圖片 16">
              <a:extLst>
                <a:ext uri="{FF2B5EF4-FFF2-40B4-BE49-F238E27FC236}">
                  <a16:creationId xmlns:a16="http://schemas.microsoft.com/office/drawing/2014/main" id="{B3F021DD-347C-491C-A70A-FC3D71046716}"/>
                </a:ext>
              </a:extLst>
            </p:cNvPr>
            <p:cNvPicPr>
              <a:picLocks noChangeAspect="1"/>
            </p:cNvPicPr>
            <p:nvPr/>
          </p:nvPicPr>
          <p:blipFill rotWithShape="1">
            <a:blip r:embed="rId5">
              <a:extLst>
                <a:ext uri="{28A0092B-C50C-407E-A947-70E740481C1C}">
                  <a14:useLocalDpi xmlns:a14="http://schemas.microsoft.com/office/drawing/2010/main" val="0"/>
                </a:ext>
              </a:extLst>
            </a:blip>
            <a:srcRect t="12243" r="2325"/>
            <a:stretch/>
          </p:blipFill>
          <p:spPr>
            <a:xfrm>
              <a:off x="15137606" y="19586810"/>
              <a:ext cx="6829858" cy="4602285"/>
            </a:xfrm>
            <a:prstGeom prst="rect">
              <a:avLst/>
            </a:prstGeom>
          </p:spPr>
        </p:pic>
        <p:pic>
          <p:nvPicPr>
            <p:cNvPr id="18" name="內容版面配置區 17">
              <a:extLst>
                <a:ext uri="{FF2B5EF4-FFF2-40B4-BE49-F238E27FC236}">
                  <a16:creationId xmlns:a16="http://schemas.microsoft.com/office/drawing/2014/main" id="{D3DF927E-71CB-44AE-AD60-9C9408C990BF}"/>
                </a:ext>
              </a:extLst>
            </p:cNvPr>
            <p:cNvPicPr>
              <a:picLocks noChangeAspect="1"/>
            </p:cNvPicPr>
            <p:nvPr/>
          </p:nvPicPr>
          <p:blipFill rotWithShape="1">
            <a:blip r:embed="rId6">
              <a:extLst>
                <a:ext uri="{28A0092B-C50C-407E-A947-70E740481C1C}">
                  <a14:useLocalDpi xmlns:a14="http://schemas.microsoft.com/office/drawing/2010/main" val="0"/>
                </a:ext>
              </a:extLst>
            </a:blip>
            <a:srcRect l="-1" t="12243" r="179"/>
            <a:stretch/>
          </p:blipFill>
          <p:spPr>
            <a:xfrm>
              <a:off x="22351612" y="19586812"/>
              <a:ext cx="6883457" cy="4538656"/>
            </a:xfrm>
            <a:prstGeom prst="rect">
              <a:avLst/>
            </a:prstGeom>
          </p:spPr>
        </p:pic>
      </p:grpSp>
      <p:pic>
        <p:nvPicPr>
          <p:cNvPr id="10" name="圖片 9">
            <a:extLst>
              <a:ext uri="{FF2B5EF4-FFF2-40B4-BE49-F238E27FC236}">
                <a16:creationId xmlns:a16="http://schemas.microsoft.com/office/drawing/2014/main" id="{5C6821ED-E7FF-47A8-9B94-02E101DC5D1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05903" y="19923734"/>
            <a:ext cx="11508058" cy="8098263"/>
          </a:xfrm>
          <a:prstGeom prst="rect">
            <a:avLst/>
          </a:prstGeom>
        </p:spPr>
      </p:pic>
    </p:spTree>
    <p:extLst>
      <p:ext uri="{BB962C8B-B14F-4D97-AF65-F5344CB8AC3E}">
        <p14:creationId xmlns:p14="http://schemas.microsoft.com/office/powerpoint/2010/main" val="2432196997"/>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訂 1">
      <a:majorFont>
        <a:latin typeface="Calibri"/>
        <a:ea typeface="Calibri"/>
        <a:cs typeface=""/>
      </a:majorFont>
      <a:minorFont>
        <a:latin typeface="Helvetica"/>
        <a:ea typeface="Helvetica"/>
        <a:cs typeface=""/>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386</TotalTime>
  <Words>319</Words>
  <Application>Microsoft Office PowerPoint</Application>
  <PresentationFormat>自訂</PresentationFormat>
  <Paragraphs>34</Paragraphs>
  <Slides>1</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vt:i4>
      </vt:variant>
    </vt:vector>
  </HeadingPairs>
  <TitlesOfParts>
    <vt:vector size="6" baseType="lpstr">
      <vt:lpstr>新細明體</vt:lpstr>
      <vt:lpstr>Arial</vt:lpstr>
      <vt:lpstr>Calibri</vt:lpstr>
      <vt:lpstr>Helvetica</vt:lpstr>
      <vt:lpstr>Office 佈景主題</vt:lpstr>
      <vt:lpstr>Multi-Switch Cooperative Sketch-based Monitoring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Multi-Switch Cooperative In-Network Aggregation for Distributed Deep Learning</dc:title>
  <dc:creator>李元毓</dc:creator>
  <cp:lastModifiedBy>呂韋德</cp:lastModifiedBy>
  <cp:revision>8</cp:revision>
  <dcterms:created xsi:type="dcterms:W3CDTF">2022-09-07T05:26:01Z</dcterms:created>
  <dcterms:modified xsi:type="dcterms:W3CDTF">2022-09-19T08:45:44Z</dcterms:modified>
</cp:coreProperties>
</file>