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31"/>
  </p:notesMasterIdLst>
  <p:sldIdLst>
    <p:sldId id="256" r:id="rId2"/>
    <p:sldId id="268" r:id="rId3"/>
    <p:sldId id="257" r:id="rId4"/>
    <p:sldId id="258" r:id="rId5"/>
    <p:sldId id="270" r:id="rId6"/>
    <p:sldId id="262" r:id="rId7"/>
    <p:sldId id="271" r:id="rId8"/>
    <p:sldId id="291" r:id="rId9"/>
    <p:sldId id="292" r:id="rId10"/>
    <p:sldId id="260" r:id="rId11"/>
    <p:sldId id="261" r:id="rId12"/>
    <p:sldId id="275" r:id="rId13"/>
    <p:sldId id="272" r:id="rId14"/>
    <p:sldId id="283" r:id="rId15"/>
    <p:sldId id="284" r:id="rId16"/>
    <p:sldId id="285" r:id="rId17"/>
    <p:sldId id="286" r:id="rId18"/>
    <p:sldId id="287" r:id="rId19"/>
    <p:sldId id="288" r:id="rId20"/>
    <p:sldId id="289" r:id="rId21"/>
    <p:sldId id="290" r:id="rId22"/>
    <p:sldId id="276" r:id="rId23"/>
    <p:sldId id="274" r:id="rId24"/>
    <p:sldId id="277" r:id="rId25"/>
    <p:sldId id="278" r:id="rId26"/>
    <p:sldId id="279" r:id="rId27"/>
    <p:sldId id="264" r:id="rId28"/>
    <p:sldId id="266" r:id="rId29"/>
    <p:sldId id="269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中等深淺樣式 4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16D9F66E-5EB9-4882-86FB-DCBF35E3C3E4}" styleName="中等深淺樣式 4 - 輔色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9" autoAdjust="0"/>
    <p:restoredTop sz="70123" autoAdjust="0"/>
  </p:normalViewPr>
  <p:slideViewPr>
    <p:cSldViewPr snapToGrid="0">
      <p:cViewPr varScale="1">
        <p:scale>
          <a:sx n="60" d="100"/>
          <a:sy n="60" d="100"/>
        </p:scale>
        <p:origin x="59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13C926-BFA3-40F3-985A-9FE65DA5CDF7}" type="datetimeFigureOut">
              <a:rPr lang="zh-TW" altLang="en-US" smtClean="0"/>
              <a:t>2022/3/2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D15A88-0B21-42A3-82F8-54EEA42AE1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66083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D15A88-0B21-42A3-82F8-54EEA42AE1AF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18340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D15A88-0B21-42A3-82F8-54EEA42AE1AF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0355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找出最差的</a:t>
            </a:r>
            <a:r>
              <a:rPr lang="en-US" altLang="zh-TW" dirty="0"/>
              <a:t>flow</a:t>
            </a:r>
            <a:r>
              <a:rPr lang="zh-TW" altLang="en-US" dirty="0"/>
              <a:t>每一個</a:t>
            </a:r>
            <a:r>
              <a:rPr lang="en-US" altLang="zh-TW" dirty="0"/>
              <a:t>switch</a:t>
            </a:r>
            <a:r>
              <a:rPr lang="zh-TW" altLang="en-US" dirty="0"/>
              <a:t>都嘗試放放看，挑放了之後改善最好的進去放，要是每一個</a:t>
            </a:r>
            <a:r>
              <a:rPr lang="en-US" altLang="zh-TW" dirty="0"/>
              <a:t>switch</a:t>
            </a:r>
            <a:r>
              <a:rPr lang="zh-TW" altLang="en-US"/>
              <a:t>放都沒辦法變好，就結束這個演算法。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D15A88-0B21-42A3-82F8-54EEA42AE1AF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89781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D15A88-0B21-42A3-82F8-54EEA42AE1AF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67650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TW" altLang="en-US" dirty="0"/>
              <a:t>如何分配 </a:t>
            </a:r>
            <a:r>
              <a:rPr lang="en-US" altLang="zh-TW" dirty="0"/>
              <a:t>(</a:t>
            </a:r>
            <a:r>
              <a:rPr lang="zh-TW" altLang="en-US" dirty="0"/>
              <a:t>依據</a:t>
            </a:r>
            <a:r>
              <a:rPr lang="en-US" altLang="zh-TW" dirty="0"/>
              <a:t>line rate</a:t>
            </a:r>
            <a:r>
              <a:rPr lang="zh-TW" altLang="en-US" dirty="0"/>
              <a:t>來</a:t>
            </a:r>
            <a:r>
              <a:rPr lang="zh-TW" altLang="en-US"/>
              <a:t>決定間的數量</a:t>
            </a:r>
            <a:endParaRPr lang="en-US" altLang="zh-TW" dirty="0"/>
          </a:p>
          <a:p>
            <a:pPr marL="228600" indent="-228600">
              <a:buAutoNum type="arabicPeriod"/>
            </a:pPr>
            <a:r>
              <a:rPr lang="en-US" altLang="zh-TW" dirty="0"/>
              <a:t>Switch</a:t>
            </a:r>
            <a:r>
              <a:rPr lang="zh-TW" altLang="en-US" dirty="0"/>
              <a:t>如何分辨</a:t>
            </a:r>
            <a:r>
              <a:rPr lang="en-US" altLang="zh-TW" dirty="0"/>
              <a:t>flow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D15A88-0B21-42A3-82F8-54EEA42AE1AF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084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D15A88-0B21-42A3-82F8-54EEA42AE1AF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72138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D15A88-0B21-42A3-82F8-54EEA42AE1AF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81573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 網路的發展日新月異，網路的規模也在不斷的越擴越大</a:t>
            </a:r>
            <a:endParaRPr lang="en-US" altLang="zh-TW" dirty="0"/>
          </a:p>
          <a:p>
            <a:r>
              <a:rPr lang="zh-TW" altLang="en-US" dirty="0"/>
              <a:t>人類對於網路的依賴也越來越深，因此在這種情況下</a:t>
            </a:r>
            <a:endParaRPr lang="en-US" altLang="zh-TW" dirty="0"/>
          </a:p>
          <a:p>
            <a:r>
              <a:rPr lang="zh-TW" altLang="en-US" dirty="0"/>
              <a:t>對網路去進行管理是不可缺少的，而想要進行網路的管理任務，</a:t>
            </a:r>
            <a:endParaRPr lang="en-US" altLang="zh-TW" dirty="0"/>
          </a:p>
          <a:p>
            <a:r>
              <a:rPr lang="zh-TW" altLang="en-US" dirty="0"/>
              <a:t>如</a:t>
            </a:r>
            <a:r>
              <a:rPr lang="en-US" altLang="zh-TW" dirty="0"/>
              <a:t>traffic engineering, anomaly detection, load balancing, and resource provisioning</a:t>
            </a:r>
            <a:r>
              <a:rPr lang="zh-TW" altLang="en-US" dirty="0"/>
              <a:t>來說</a:t>
            </a:r>
            <a:br>
              <a:rPr lang="en-US" altLang="zh-TW" dirty="0"/>
            </a:br>
            <a:r>
              <a:rPr lang="zh-TW" altLang="en-US" dirty="0"/>
              <a:t>網路測量的能力就變得極為重要。</a:t>
            </a:r>
            <a:endParaRPr lang="en-US" altLang="zh-TW" dirty="0"/>
          </a:p>
          <a:p>
            <a:r>
              <a:rPr lang="zh-TW" altLang="en-US" dirty="0"/>
              <a:t>現行有四種對網路去進行測量的方法</a:t>
            </a:r>
            <a:endParaRPr lang="en-US" altLang="zh-TW" dirty="0"/>
          </a:p>
          <a:p>
            <a:r>
              <a:rPr lang="zh-TW" altLang="en-US" dirty="0"/>
              <a:t>* </a:t>
            </a:r>
            <a:r>
              <a:rPr lang="en-US" altLang="zh-TW" dirty="0"/>
              <a:t>Partial/Sampling : </a:t>
            </a:r>
            <a:r>
              <a:rPr lang="zh-TW" altLang="en-US" dirty="0"/>
              <a:t>只會測量所有</a:t>
            </a:r>
            <a:r>
              <a:rPr lang="en-US" altLang="zh-TW" dirty="0"/>
              <a:t>flow</a:t>
            </a:r>
            <a:r>
              <a:rPr lang="zh-TW" altLang="en-US" dirty="0"/>
              <a:t>中的一部份，或是進行採樣，所以最後得到的準確性不太確定是不是可信的。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zh-TW" altLang="en-US" dirty="0"/>
              <a:t>* </a:t>
            </a:r>
            <a:r>
              <a:rPr lang="en-US" altLang="zh-TW" dirty="0"/>
              <a:t>Probing : </a:t>
            </a:r>
            <a:r>
              <a:rPr lang="zh-TW" altLang="en-US" dirty="0"/>
              <a:t>透過發射探測封包去測量機器，並且只會去測量這些探測封包。</a:t>
            </a: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TW" altLang="en-US" dirty="0"/>
              <a:t>* </a:t>
            </a:r>
            <a:r>
              <a:rPr lang="en-US" altLang="zh-TW" dirty="0"/>
              <a:t>In-band : </a:t>
            </a:r>
            <a:r>
              <a:rPr lang="zh-TW" altLang="en-US" dirty="0"/>
              <a:t>雖然可以測量得很好，但他</a:t>
            </a:r>
            <a:r>
              <a:rPr lang="en-US" altLang="zh-TW" dirty="0"/>
              <a:t>overhead</a:t>
            </a:r>
            <a:r>
              <a:rPr lang="zh-TW" altLang="en-US" dirty="0"/>
              <a:t>太大，會隨著網路規模而逐漸變大。</a:t>
            </a:r>
          </a:p>
          <a:p>
            <a:r>
              <a:rPr lang="zh-TW" altLang="en-US" dirty="0"/>
              <a:t>* </a:t>
            </a:r>
            <a:r>
              <a:rPr lang="en-US" altLang="zh-TW" dirty="0"/>
              <a:t>Sketch-based : </a:t>
            </a:r>
            <a:r>
              <a:rPr lang="zh-TW" altLang="en-US" dirty="0"/>
              <a:t>他無法收集到重大的網路資訊，如掉包或是</a:t>
            </a:r>
            <a:r>
              <a:rPr lang="en-US" altLang="zh-TW" dirty="0"/>
              <a:t>jitters</a:t>
            </a:r>
            <a:r>
              <a:rPr lang="zh-TW" altLang="en-US" dirty="0"/>
              <a:t>。且大多數的</a:t>
            </a:r>
            <a:r>
              <a:rPr lang="en-US" altLang="zh-TW" dirty="0"/>
              <a:t>sketch</a:t>
            </a:r>
            <a:r>
              <a:rPr lang="zh-TW" altLang="en-US" dirty="0"/>
              <a:t>沒辦法實作在</a:t>
            </a:r>
            <a:r>
              <a:rPr lang="en-US" altLang="zh-TW" dirty="0"/>
              <a:t>p4</a:t>
            </a:r>
            <a:r>
              <a:rPr lang="zh-TW" altLang="en-US" dirty="0"/>
              <a:t>上面。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D15A88-0B21-42A3-82F8-54EEA42AE1AF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28143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D15A88-0B21-42A3-82F8-54EEA42AE1AF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39664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歷年來的</a:t>
            </a:r>
            <a:r>
              <a:rPr lang="en-US" altLang="zh-TW" dirty="0"/>
              <a:t>sketch</a:t>
            </a:r>
            <a:r>
              <a:rPr lang="zh-TW" altLang="en-US" dirty="0"/>
              <a:t>都是注重在單一的</a:t>
            </a:r>
            <a:r>
              <a:rPr lang="en-US" altLang="zh-TW" dirty="0"/>
              <a:t>switch</a:t>
            </a:r>
            <a:r>
              <a:rPr lang="zh-TW" altLang="en-US" dirty="0"/>
              <a:t>，而這篇則是注重在所有</a:t>
            </a:r>
            <a:r>
              <a:rPr lang="en-US" altLang="zh-TW" dirty="0"/>
              <a:t>switch</a:t>
            </a:r>
            <a:r>
              <a:rPr lang="zh-TW" altLang="en-US" dirty="0"/>
              <a:t>的合作，不需要每一個</a:t>
            </a:r>
            <a:r>
              <a:rPr lang="en-US" altLang="zh-TW" dirty="0"/>
              <a:t>switch</a:t>
            </a:r>
            <a:r>
              <a:rPr lang="zh-TW" altLang="en-US" dirty="0"/>
              <a:t>都去紀錄，而只要某幾個</a:t>
            </a:r>
            <a:r>
              <a:rPr lang="en-US" altLang="zh-TW" dirty="0"/>
              <a:t>switch</a:t>
            </a:r>
            <a:r>
              <a:rPr lang="zh-TW" altLang="en-US" dirty="0"/>
              <a:t>去紀錄就好。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有點像是分散式，合作式的</a:t>
            </a:r>
            <a:r>
              <a:rPr lang="en-US" altLang="zh-TW" dirty="0"/>
              <a:t>sketch</a:t>
            </a:r>
            <a:r>
              <a:rPr lang="zh-TW" altLang="en-US" dirty="0"/>
              <a:t> </a:t>
            </a:r>
          </a:p>
          <a:p>
            <a:br>
              <a:rPr lang="en-US" altLang="zh-TW" dirty="0"/>
            </a:br>
            <a:br>
              <a:rPr lang="en-US" altLang="zh-TW" dirty="0"/>
            </a:br>
            <a:r>
              <a:rPr lang="zh-TW" altLang="en-US" dirty="0"/>
              <a:t>重點是</a:t>
            </a:r>
            <a:br>
              <a:rPr lang="en-US" altLang="zh-TW" dirty="0"/>
            </a:br>
            <a:r>
              <a:rPr lang="zh-TW" altLang="en-US" dirty="0"/>
              <a:t>當今天每一個</a:t>
            </a:r>
            <a:r>
              <a:rPr lang="en-US" altLang="zh-TW" dirty="0"/>
              <a:t>switch</a:t>
            </a:r>
            <a:r>
              <a:rPr lang="zh-TW" altLang="en-US" dirty="0"/>
              <a:t>都去計每一個</a:t>
            </a:r>
            <a:r>
              <a:rPr lang="en-US" altLang="zh-TW" dirty="0"/>
              <a:t>flow</a:t>
            </a:r>
            <a:r>
              <a:rPr lang="zh-TW" altLang="en-US" dirty="0"/>
              <a:t>，這樣只會導致每一個</a:t>
            </a:r>
            <a:r>
              <a:rPr lang="en-US" altLang="zh-TW" dirty="0"/>
              <a:t>switch</a:t>
            </a:r>
            <a:r>
              <a:rPr lang="zh-TW" altLang="en-US" dirty="0"/>
              <a:t>都擠一堆</a:t>
            </a:r>
            <a:r>
              <a:rPr lang="en-US" altLang="zh-TW" dirty="0"/>
              <a:t>flow</a:t>
            </a:r>
          </a:p>
          <a:p>
            <a:r>
              <a:rPr lang="zh-TW" altLang="en-US" dirty="0"/>
              <a:t>然後</a:t>
            </a:r>
            <a:r>
              <a:rPr lang="en-US" altLang="zh-TW" dirty="0"/>
              <a:t>error</a:t>
            </a:r>
            <a:r>
              <a:rPr lang="zh-TW" altLang="en-US" dirty="0"/>
              <a:t>反而會上升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但今天要我們可以</a:t>
            </a:r>
            <a:r>
              <a:rPr lang="en-US" altLang="zh-TW" dirty="0"/>
              <a:t>selective</a:t>
            </a:r>
            <a:r>
              <a:rPr lang="zh-TW" altLang="en-US" dirty="0"/>
              <a:t>去決定說哪一個</a:t>
            </a:r>
            <a:r>
              <a:rPr lang="en-US" altLang="zh-TW" dirty="0"/>
              <a:t>switch </a:t>
            </a:r>
            <a:r>
              <a:rPr lang="zh-TW" altLang="en-US" dirty="0"/>
              <a:t>要存哪一些</a:t>
            </a:r>
            <a:r>
              <a:rPr lang="en-US" altLang="zh-TW" dirty="0"/>
              <a:t>flow</a:t>
            </a:r>
            <a:r>
              <a:rPr lang="zh-TW" altLang="en-US" dirty="0"/>
              <a:t> 讓</a:t>
            </a:r>
            <a:r>
              <a:rPr lang="en-US" altLang="zh-TW" dirty="0"/>
              <a:t>flow</a:t>
            </a:r>
            <a:r>
              <a:rPr lang="zh-TW" altLang="en-US" dirty="0"/>
              <a:t>不要全部擠在一起</a:t>
            </a:r>
            <a:endParaRPr lang="en-US" altLang="zh-TW" dirty="0"/>
          </a:p>
          <a:p>
            <a:r>
              <a:rPr lang="zh-TW" altLang="en-US" dirty="0"/>
              <a:t>這樣反而可以使</a:t>
            </a:r>
            <a:r>
              <a:rPr lang="en-US" altLang="zh-TW" dirty="0"/>
              <a:t>error</a:t>
            </a:r>
            <a:r>
              <a:rPr lang="zh-TW" altLang="en-US" dirty="0"/>
              <a:t>下降，而且我們只要保證他的誤差有在我們的控制內，就可以不用全部人都記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附帶還會讓</a:t>
            </a:r>
            <a:r>
              <a:rPr lang="en-US" altLang="zh-TW" dirty="0"/>
              <a:t>hash</a:t>
            </a:r>
            <a:r>
              <a:rPr lang="zh-TW" altLang="en-US" dirty="0"/>
              <a:t> </a:t>
            </a:r>
            <a:r>
              <a:rPr lang="en-US" altLang="zh-TW" dirty="0"/>
              <a:t>function</a:t>
            </a:r>
            <a:r>
              <a:rPr lang="zh-TW" altLang="en-US" dirty="0"/>
              <a:t>次數使用下降，進而提升網路狀況</a:t>
            </a:r>
            <a:br>
              <a:rPr lang="en-US" altLang="zh-TW" dirty="0"/>
            </a:br>
            <a:br>
              <a:rPr lang="en-US" altLang="zh-TW" dirty="0"/>
            </a:b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D15A88-0B21-42A3-82F8-54EEA42AE1AF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72719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歷年來的</a:t>
            </a:r>
            <a:r>
              <a:rPr lang="en-US" altLang="zh-TW" dirty="0"/>
              <a:t>sketch</a:t>
            </a:r>
            <a:r>
              <a:rPr lang="zh-TW" altLang="en-US" dirty="0"/>
              <a:t>都是注重在單一的</a:t>
            </a:r>
            <a:r>
              <a:rPr lang="en-US" altLang="zh-TW" dirty="0"/>
              <a:t>switch</a:t>
            </a:r>
            <a:r>
              <a:rPr lang="zh-TW" altLang="en-US" dirty="0"/>
              <a:t>，而這篇則是注重在所有</a:t>
            </a:r>
            <a:r>
              <a:rPr lang="en-US" altLang="zh-TW" dirty="0"/>
              <a:t>switch</a:t>
            </a:r>
            <a:r>
              <a:rPr lang="zh-TW" altLang="en-US" dirty="0"/>
              <a:t>的合作，不需要每一個</a:t>
            </a:r>
            <a:r>
              <a:rPr lang="en-US" altLang="zh-TW" dirty="0"/>
              <a:t>switch</a:t>
            </a:r>
            <a:r>
              <a:rPr lang="zh-TW" altLang="en-US" dirty="0"/>
              <a:t>都去紀錄，而只要某幾個</a:t>
            </a:r>
            <a:r>
              <a:rPr lang="en-US" altLang="zh-TW" dirty="0"/>
              <a:t>switch</a:t>
            </a:r>
            <a:r>
              <a:rPr lang="zh-TW" altLang="en-US" dirty="0"/>
              <a:t>去紀錄就好。</a:t>
            </a:r>
            <a:endParaRPr lang="en-US" altLang="zh-TW" dirty="0"/>
          </a:p>
          <a:p>
            <a:r>
              <a:rPr lang="zh-TW" altLang="en-US" dirty="0"/>
              <a:t>有點像是分散式，合作式的</a:t>
            </a:r>
            <a:r>
              <a:rPr lang="en-US" altLang="zh-TW" dirty="0"/>
              <a:t>sketch</a:t>
            </a:r>
            <a:r>
              <a:rPr lang="zh-TW" altLang="en-US" dirty="0"/>
              <a:t> </a:t>
            </a:r>
            <a:br>
              <a:rPr lang="en-US" altLang="zh-TW" dirty="0"/>
            </a:br>
            <a:br>
              <a:rPr lang="en-US" altLang="zh-TW" dirty="0"/>
            </a:br>
            <a:r>
              <a:rPr lang="zh-TW" altLang="en-US" dirty="0"/>
              <a:t>重點是</a:t>
            </a:r>
            <a:br>
              <a:rPr lang="en-US" altLang="zh-TW" dirty="0"/>
            </a:br>
            <a:r>
              <a:rPr lang="zh-TW" altLang="en-US" dirty="0"/>
              <a:t>當今天每一個</a:t>
            </a:r>
            <a:r>
              <a:rPr lang="en-US" altLang="zh-TW" dirty="0"/>
              <a:t>switch</a:t>
            </a:r>
            <a:r>
              <a:rPr lang="zh-TW" altLang="en-US" dirty="0"/>
              <a:t>都去計每一個</a:t>
            </a:r>
            <a:r>
              <a:rPr lang="en-US" altLang="zh-TW" dirty="0"/>
              <a:t>flow</a:t>
            </a:r>
            <a:r>
              <a:rPr lang="zh-TW" altLang="en-US" dirty="0"/>
              <a:t>，這樣只會導致每一個</a:t>
            </a:r>
            <a:r>
              <a:rPr lang="en-US" altLang="zh-TW" dirty="0"/>
              <a:t>switch</a:t>
            </a:r>
            <a:r>
              <a:rPr lang="zh-TW" altLang="en-US" dirty="0"/>
              <a:t>都擠一堆</a:t>
            </a:r>
            <a:r>
              <a:rPr lang="en-US" altLang="zh-TW" dirty="0"/>
              <a:t>flow</a:t>
            </a:r>
          </a:p>
          <a:p>
            <a:r>
              <a:rPr lang="zh-TW" altLang="en-US" dirty="0"/>
              <a:t>然後</a:t>
            </a:r>
            <a:r>
              <a:rPr lang="en-US" altLang="zh-TW" dirty="0"/>
              <a:t>error</a:t>
            </a:r>
            <a:r>
              <a:rPr lang="zh-TW" altLang="en-US" dirty="0"/>
              <a:t>反而會上升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但今天要我們可以</a:t>
            </a:r>
            <a:r>
              <a:rPr lang="en-US" altLang="zh-TW" dirty="0"/>
              <a:t>selective</a:t>
            </a:r>
            <a:r>
              <a:rPr lang="zh-TW" altLang="en-US" dirty="0"/>
              <a:t>去決定說哪一個</a:t>
            </a:r>
            <a:r>
              <a:rPr lang="en-US" altLang="zh-TW" dirty="0"/>
              <a:t>switch </a:t>
            </a:r>
            <a:r>
              <a:rPr lang="zh-TW" altLang="en-US" dirty="0"/>
              <a:t>要存哪一些</a:t>
            </a:r>
            <a:r>
              <a:rPr lang="en-US" altLang="zh-TW" dirty="0"/>
              <a:t>flow</a:t>
            </a:r>
            <a:r>
              <a:rPr lang="zh-TW" altLang="en-US" dirty="0"/>
              <a:t> 讓</a:t>
            </a:r>
            <a:r>
              <a:rPr lang="en-US" altLang="zh-TW" dirty="0"/>
              <a:t>flow</a:t>
            </a:r>
            <a:r>
              <a:rPr lang="zh-TW" altLang="en-US" dirty="0"/>
              <a:t>不要全部擠在一起</a:t>
            </a:r>
            <a:endParaRPr lang="en-US" altLang="zh-TW" dirty="0"/>
          </a:p>
          <a:p>
            <a:r>
              <a:rPr lang="zh-TW" altLang="en-US" dirty="0"/>
              <a:t>這樣反而可以使</a:t>
            </a:r>
            <a:r>
              <a:rPr lang="en-US" altLang="zh-TW" dirty="0"/>
              <a:t>error</a:t>
            </a:r>
            <a:r>
              <a:rPr lang="zh-TW" altLang="en-US" dirty="0"/>
              <a:t>下降，而且我們只要保證他的誤差有在我們的控制內，就可以不用全部人都記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附帶還會讓</a:t>
            </a:r>
            <a:r>
              <a:rPr lang="en-US" altLang="zh-TW" dirty="0"/>
              <a:t>hash</a:t>
            </a:r>
            <a:r>
              <a:rPr lang="zh-TW" altLang="en-US" dirty="0"/>
              <a:t> </a:t>
            </a:r>
            <a:r>
              <a:rPr lang="en-US" altLang="zh-TW" dirty="0"/>
              <a:t>function</a:t>
            </a:r>
            <a:r>
              <a:rPr lang="zh-TW" altLang="en-US" dirty="0"/>
              <a:t>次數使用下降，進而提升網路狀況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D15A88-0B21-42A3-82F8-54EEA42AE1AF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85069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重點是</a:t>
            </a:r>
            <a:br>
              <a:rPr lang="en-US" altLang="zh-TW" dirty="0"/>
            </a:br>
            <a:r>
              <a:rPr lang="zh-TW" altLang="en-US" dirty="0"/>
              <a:t>當今天每一個</a:t>
            </a:r>
            <a:r>
              <a:rPr lang="en-US" altLang="zh-TW" dirty="0"/>
              <a:t>switch</a:t>
            </a:r>
            <a:r>
              <a:rPr lang="zh-TW" altLang="en-US" dirty="0"/>
              <a:t>都去計每一個</a:t>
            </a:r>
            <a:r>
              <a:rPr lang="en-US" altLang="zh-TW" dirty="0"/>
              <a:t>flow</a:t>
            </a:r>
            <a:r>
              <a:rPr lang="zh-TW" altLang="en-US" dirty="0"/>
              <a:t>，這樣只會導致每一個</a:t>
            </a:r>
            <a:r>
              <a:rPr lang="en-US" altLang="zh-TW" dirty="0"/>
              <a:t>switch</a:t>
            </a:r>
            <a:r>
              <a:rPr lang="zh-TW" altLang="en-US" dirty="0"/>
              <a:t>都擠一堆</a:t>
            </a:r>
            <a:r>
              <a:rPr lang="en-US" altLang="zh-TW" dirty="0"/>
              <a:t>flow</a:t>
            </a:r>
          </a:p>
          <a:p>
            <a:r>
              <a:rPr lang="zh-TW" altLang="en-US" dirty="0"/>
              <a:t>然後</a:t>
            </a:r>
            <a:r>
              <a:rPr lang="en-US" altLang="zh-TW" dirty="0"/>
              <a:t>error</a:t>
            </a:r>
            <a:r>
              <a:rPr lang="zh-TW" altLang="en-US" dirty="0"/>
              <a:t>反而會上升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但今天要我們可以</a:t>
            </a:r>
            <a:r>
              <a:rPr lang="en-US" altLang="zh-TW" dirty="0"/>
              <a:t>selective</a:t>
            </a:r>
            <a:r>
              <a:rPr lang="zh-TW" altLang="en-US" dirty="0"/>
              <a:t>去決定說哪一個</a:t>
            </a:r>
            <a:r>
              <a:rPr lang="en-US" altLang="zh-TW" dirty="0"/>
              <a:t>switch </a:t>
            </a:r>
            <a:r>
              <a:rPr lang="zh-TW" altLang="en-US" dirty="0"/>
              <a:t>要存哪一些</a:t>
            </a:r>
            <a:r>
              <a:rPr lang="en-US" altLang="zh-TW" dirty="0"/>
              <a:t>flow</a:t>
            </a:r>
            <a:r>
              <a:rPr lang="zh-TW" altLang="en-US" dirty="0"/>
              <a:t> 讓</a:t>
            </a:r>
            <a:r>
              <a:rPr lang="en-US" altLang="zh-TW" dirty="0"/>
              <a:t>flow</a:t>
            </a:r>
            <a:r>
              <a:rPr lang="zh-TW" altLang="en-US" dirty="0"/>
              <a:t>不要全部擠在一起</a:t>
            </a:r>
            <a:endParaRPr lang="en-US" altLang="zh-TW" dirty="0"/>
          </a:p>
          <a:p>
            <a:r>
              <a:rPr lang="zh-TW" altLang="en-US" dirty="0"/>
              <a:t>這樣反而可以使</a:t>
            </a:r>
            <a:r>
              <a:rPr lang="en-US" altLang="zh-TW" dirty="0"/>
              <a:t>error</a:t>
            </a:r>
            <a:r>
              <a:rPr lang="zh-TW" altLang="en-US" dirty="0"/>
              <a:t>下降，而且我們只要保證他的誤差有在我們的控制內，就可以不用全部人都記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附帶還會讓</a:t>
            </a:r>
            <a:r>
              <a:rPr lang="en-US" altLang="zh-TW" dirty="0"/>
              <a:t>hash</a:t>
            </a:r>
            <a:r>
              <a:rPr lang="zh-TW" altLang="en-US" dirty="0"/>
              <a:t> </a:t>
            </a:r>
            <a:r>
              <a:rPr lang="en-US" altLang="zh-TW" dirty="0"/>
              <a:t>function</a:t>
            </a:r>
            <a:r>
              <a:rPr lang="zh-TW" altLang="en-US" dirty="0"/>
              <a:t>次數使用下降，進而提升網路狀況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D15A88-0B21-42A3-82F8-54EEA42AE1AF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54731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先寫 </a:t>
            </a:r>
            <a:r>
              <a:rPr lang="en-US" altLang="zh-TW" dirty="0"/>
              <a:t>ARE</a:t>
            </a:r>
            <a:r>
              <a:rPr lang="zh-TW" altLang="en-US" dirty="0"/>
              <a:t> 後面再推導</a:t>
            </a:r>
            <a:endParaRPr lang="en-US" altLang="zh-TW" dirty="0"/>
          </a:p>
          <a:p>
            <a:r>
              <a:rPr lang="en-US" altLang="zh-TW" dirty="0"/>
              <a:t>ARE</a:t>
            </a:r>
            <a:r>
              <a:rPr lang="zh-TW" altLang="en-US" dirty="0"/>
              <a:t> 用 例如說 </a:t>
            </a:r>
            <a:r>
              <a:rPr lang="en-US" altLang="zh-TW" dirty="0"/>
              <a:t>w d </a:t>
            </a:r>
            <a:r>
              <a:rPr lang="zh-TW" altLang="en-US" dirty="0"/>
              <a:t>先寫一個簡單版的 後面再慢慢推出來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D15A88-0B21-42A3-82F8-54EEA42AE1AF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03758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D15A88-0B21-42A3-82F8-54EEA42AE1AF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37432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圖片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307383" y="1237699"/>
            <a:ext cx="6880001" cy="4308707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C3ED851A-5624-9445-94A3-FC256390EFF0}"/>
              </a:ext>
            </a:extLst>
          </p:cNvPr>
          <p:cNvGrpSpPr/>
          <p:nvPr/>
        </p:nvGrpSpPr>
        <p:grpSpPr>
          <a:xfrm>
            <a:off x="0" y="22578"/>
            <a:ext cx="9189156" cy="6858000"/>
            <a:chOff x="0" y="0"/>
            <a:chExt cx="5965889" cy="6858000"/>
          </a:xfrm>
        </p:grpSpPr>
        <p:sp>
          <p:nvSpPr>
            <p:cNvPr id="21" name="箭號: 五邊形 12">
              <a:extLst>
                <a:ext uri="{FF2B5EF4-FFF2-40B4-BE49-F238E27FC236}">
                  <a16:creationId xmlns:a16="http://schemas.microsoft.com/office/drawing/2014/main" id="{7DED8486-E1FD-814E-B2DE-F488A3CEA671}"/>
                </a:ext>
              </a:extLst>
            </p:cNvPr>
            <p:cNvSpPr/>
            <p:nvPr/>
          </p:nvSpPr>
          <p:spPr>
            <a:xfrm>
              <a:off x="37787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箭號: 五邊形 12">
              <a:extLst>
                <a:ext uri="{FF2B5EF4-FFF2-40B4-BE49-F238E27FC236}">
                  <a16:creationId xmlns:a16="http://schemas.microsoft.com/office/drawing/2014/main" id="{8C392F49-5181-FA4B-9412-A387B34C316C}"/>
                </a:ext>
              </a:extLst>
            </p:cNvPr>
            <p:cNvSpPr/>
            <p:nvPr/>
          </p:nvSpPr>
          <p:spPr>
            <a:xfrm>
              <a:off x="16516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2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箭號: 五邊形 12">
              <a:extLst>
                <a:ext uri="{FF2B5EF4-FFF2-40B4-BE49-F238E27FC236}">
                  <a16:creationId xmlns:a16="http://schemas.microsoft.com/office/drawing/2014/main" id="{A2A2AEE9-8884-2D45-AA3A-3CE8B669A441}"/>
                </a:ext>
              </a:extLst>
            </p:cNvPr>
            <p:cNvSpPr/>
            <p:nvPr/>
          </p:nvSpPr>
          <p:spPr>
            <a:xfrm>
              <a:off x="0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4" name="矩形 13"/>
          <p:cNvSpPr/>
          <p:nvPr/>
        </p:nvSpPr>
        <p:spPr>
          <a:xfrm>
            <a:off x="0" y="5546422"/>
            <a:ext cx="12199440" cy="13461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323376" y="2069196"/>
            <a:ext cx="7623306" cy="2056015"/>
          </a:xfrm>
          <a:prstGeom prst="rect">
            <a:avLst/>
          </a:prstGeom>
        </p:spPr>
        <p:txBody>
          <a:bodyPr anchor="b"/>
          <a:lstStyle>
            <a:lvl1pPr algn="l">
              <a:lnSpc>
                <a:spcPct val="80000"/>
              </a:lnSpc>
              <a:defRPr sz="5400" b="1" baseline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-24681" y="6597353"/>
            <a:ext cx="122241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2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2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2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5359" y="4396680"/>
            <a:ext cx="7623307" cy="65281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aseline="0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zh-TW" altLang="en-US" dirty="0"/>
          </a:p>
        </p:txBody>
      </p:sp>
      <p:pic>
        <p:nvPicPr>
          <p:cNvPr id="25" name="圖片 1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42" b="16307"/>
          <a:stretch/>
        </p:blipFill>
        <p:spPr>
          <a:xfrm>
            <a:off x="-24681" y="6002063"/>
            <a:ext cx="12224121" cy="946589"/>
          </a:xfrm>
          <a:prstGeom prst="rect">
            <a:avLst/>
          </a:prstGeom>
        </p:spPr>
      </p:pic>
      <p:cxnSp>
        <p:nvCxnSpPr>
          <p:cNvPr id="7" name="直線接點 6"/>
          <p:cNvCxnSpPr>
            <a:cxnSpLocks/>
          </p:cNvCxnSpPr>
          <p:nvPr/>
        </p:nvCxnSpPr>
        <p:spPr>
          <a:xfrm>
            <a:off x="311393" y="4256833"/>
            <a:ext cx="7647273" cy="0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12"/>
          <p:cNvSpPr/>
          <p:nvPr/>
        </p:nvSpPr>
        <p:spPr>
          <a:xfrm>
            <a:off x="-609" y="-657"/>
            <a:ext cx="12188760" cy="12708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4" name="Text Placeholder 3">
            <a:extLst>
              <a:ext uri="{FF2B5EF4-FFF2-40B4-BE49-F238E27FC236}">
                <a16:creationId xmlns:a16="http://schemas.microsoft.com/office/drawing/2014/main" id="{CB4F27FF-A5B2-0945-A886-8994C9CF0F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5359" y="5964545"/>
            <a:ext cx="7181860" cy="30009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r>
              <a:rPr lang="zh-Hant" altLang="en-US" dirty="0">
                <a:latin typeface="Arial" panose="020B0604020202020204" pitchFamily="34" charset="0"/>
                <a:cs typeface="Arial" panose="020B0604020202020204" pitchFamily="34" charset="0"/>
              </a:rPr>
              <a:t>編輯報告日期與地點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Content Placeholder 5">
            <a:extLst>
              <a:ext uri="{FF2B5EF4-FFF2-40B4-BE49-F238E27FC236}">
                <a16:creationId xmlns:a16="http://schemas.microsoft.com/office/drawing/2014/main" id="{1CE5651F-F4F6-9D45-A553-66B6FFCA522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35359" y="5614640"/>
            <a:ext cx="7181860" cy="31605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r>
              <a:rPr lang="zh-Hant" altLang="en-US" dirty="0"/>
              <a:t>編輯姓名與信箱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B22815-3E3B-0B48-9DCA-B05C2D5B9D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03588" y="128433"/>
            <a:ext cx="1995852" cy="92894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/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/>
          <p:cNvSpPr txBox="1"/>
          <p:nvPr/>
        </p:nvSpPr>
        <p:spPr>
          <a:xfrm>
            <a:off x="0" y="6611967"/>
            <a:ext cx="112738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grpSp>
        <p:nvGrpSpPr>
          <p:cNvPr id="10" name="群組 9"/>
          <p:cNvGrpSpPr/>
          <p:nvPr/>
        </p:nvGrpSpPr>
        <p:grpSpPr>
          <a:xfrm>
            <a:off x="0" y="-27384"/>
            <a:ext cx="12192000" cy="1619722"/>
            <a:chOff x="0" y="-27384"/>
            <a:chExt cx="12192000" cy="1619722"/>
          </a:xfrm>
        </p:grpSpPr>
        <p:sp>
          <p:nvSpPr>
            <p:cNvPr id="12" name="矩形 11"/>
            <p:cNvSpPr/>
            <p:nvPr/>
          </p:nvSpPr>
          <p:spPr>
            <a:xfrm>
              <a:off x="0" y="-27383"/>
              <a:ext cx="12192000" cy="161972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0" y="-27384"/>
              <a:ext cx="12192000" cy="1556793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0" y="-27383"/>
              <a:ext cx="12192000" cy="14847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35360" y="1718786"/>
            <a:ext cx="11521280" cy="4590533"/>
          </a:xfrm>
          <a:prstGeom prst="rect">
            <a:avLst/>
          </a:prstGeom>
        </p:spPr>
        <p:txBody>
          <a:bodyPr vert="eaVert"/>
          <a:lstStyle>
            <a:lvl1pPr marL="358775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19138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66800" indent="-3476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471613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30388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15" name="標題 1"/>
          <p:cNvSpPr>
            <a:spLocks noGrp="1"/>
          </p:cNvSpPr>
          <p:nvPr>
            <p:ph type="title"/>
          </p:nvPr>
        </p:nvSpPr>
        <p:spPr>
          <a:xfrm>
            <a:off x="335360" y="344799"/>
            <a:ext cx="11521280" cy="1112602"/>
          </a:xfrm>
          <a:prstGeom prst="rect">
            <a:avLst/>
          </a:prstGeom>
        </p:spPr>
        <p:txBody>
          <a:bodyPr anchor="b"/>
          <a:lstStyle>
            <a:lvl1pPr algn="r">
              <a:defRPr sz="5400" b="1" baseline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grpSp>
        <p:nvGrpSpPr>
          <p:cNvPr id="16" name="群組 15"/>
          <p:cNvGrpSpPr/>
          <p:nvPr/>
        </p:nvGrpSpPr>
        <p:grpSpPr>
          <a:xfrm>
            <a:off x="1113727" y="6377965"/>
            <a:ext cx="135128" cy="468000"/>
            <a:chOff x="10965754" y="6374643"/>
            <a:chExt cx="135128" cy="365125"/>
          </a:xfrm>
        </p:grpSpPr>
        <p:sp>
          <p:nvSpPr>
            <p:cNvPr id="17" name="矩形 16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0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335360" y="6429403"/>
            <a:ext cx="755758" cy="365125"/>
          </a:xfrm>
          <a:prstGeom prst="rect">
            <a:avLst/>
          </a:prstGeom>
        </p:spPr>
        <p:txBody>
          <a:bodyPr/>
          <a:lstStyle>
            <a:lvl1pPr algn="r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11273884" y="6504885"/>
            <a:ext cx="582756" cy="353303"/>
          </a:xfrm>
          <a:prstGeom prst="rect">
            <a:avLst/>
          </a:prstGeom>
          <a:effectLst/>
        </p:spPr>
      </p:pic>
    </p:spTree>
    <p:extLst/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直排標題及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群組 21"/>
          <p:cNvGrpSpPr/>
          <p:nvPr/>
        </p:nvGrpSpPr>
        <p:grpSpPr>
          <a:xfrm rot="5400000">
            <a:off x="7435403" y="2116982"/>
            <a:ext cx="6873577" cy="2639617"/>
            <a:chOff x="0" y="-27384"/>
            <a:chExt cx="12192000" cy="1619722"/>
          </a:xfrm>
        </p:grpSpPr>
        <p:sp>
          <p:nvSpPr>
            <p:cNvPr id="24" name="矩形 23"/>
            <p:cNvSpPr/>
            <p:nvPr/>
          </p:nvSpPr>
          <p:spPr>
            <a:xfrm>
              <a:off x="0" y="-27383"/>
              <a:ext cx="12192000" cy="161972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0" y="-27384"/>
              <a:ext cx="12192000" cy="1556793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0" y="-27383"/>
              <a:ext cx="12192000" cy="14847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1" name="文字方塊 10"/>
          <p:cNvSpPr txBox="1"/>
          <p:nvPr/>
        </p:nvSpPr>
        <p:spPr>
          <a:xfrm>
            <a:off x="0" y="6611968"/>
            <a:ext cx="95523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9772284" y="577167"/>
            <a:ext cx="2084355" cy="5732153"/>
          </a:xfrm>
          <a:prstGeom prst="rect">
            <a:avLst/>
          </a:prstGeom>
        </p:spPr>
        <p:txBody>
          <a:bodyPr vert="eaVert" anchor="b"/>
          <a:lstStyle>
            <a:lvl1pPr>
              <a:lnSpc>
                <a:spcPct val="100000"/>
              </a:lnSpc>
              <a:defRPr sz="540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grpSp>
        <p:nvGrpSpPr>
          <p:cNvPr id="12" name="群組 11"/>
          <p:cNvGrpSpPr/>
          <p:nvPr/>
        </p:nvGrpSpPr>
        <p:grpSpPr>
          <a:xfrm>
            <a:off x="1113727" y="6377965"/>
            <a:ext cx="135128" cy="468000"/>
            <a:chOff x="10965754" y="6374643"/>
            <a:chExt cx="135128" cy="365125"/>
          </a:xfrm>
        </p:grpSpPr>
        <p:sp>
          <p:nvSpPr>
            <p:cNvPr id="13" name="矩形 12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335360" y="6429403"/>
            <a:ext cx="755758" cy="365125"/>
          </a:xfrm>
          <a:prstGeom prst="rect">
            <a:avLst/>
          </a:prstGeom>
        </p:spPr>
        <p:txBody>
          <a:bodyPr/>
          <a:lstStyle>
            <a:lvl1pPr algn="r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335360" y="132582"/>
            <a:ext cx="582756" cy="353303"/>
          </a:xfrm>
          <a:prstGeom prst="rect">
            <a:avLst/>
          </a:prstGeom>
          <a:effectLst/>
        </p:spPr>
      </p:pic>
      <p:sp>
        <p:nvSpPr>
          <p:cNvPr id="15" name="直排文字版面配置區 2">
            <a:extLst>
              <a:ext uri="{FF2B5EF4-FFF2-40B4-BE49-F238E27FC236}">
                <a16:creationId xmlns:a16="http://schemas.microsoft.com/office/drawing/2014/main" id="{5B0754CD-A593-D647-8F43-33A88CDADB61}"/>
              </a:ext>
            </a:extLst>
          </p:cNvPr>
          <p:cNvSpPr>
            <a:spLocks noGrp="1"/>
          </p:cNvSpPr>
          <p:nvPr>
            <p:ph type="body" orient="vert" idx="13"/>
          </p:nvPr>
        </p:nvSpPr>
        <p:spPr>
          <a:xfrm>
            <a:off x="335360" y="564936"/>
            <a:ext cx="8984218" cy="5744384"/>
          </a:xfrm>
          <a:prstGeom prst="rect">
            <a:avLst/>
          </a:prstGeom>
        </p:spPr>
        <p:txBody>
          <a:bodyPr vert="eaVert"/>
          <a:lstStyle>
            <a:lvl1pPr marL="358775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19138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66800" indent="-3476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471613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30388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</p:spTree>
    <p:extLst/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圖片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307383" y="1237699"/>
            <a:ext cx="6880001" cy="4308707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C3ED851A-5624-9445-94A3-FC256390EFF0}"/>
              </a:ext>
            </a:extLst>
          </p:cNvPr>
          <p:cNvGrpSpPr/>
          <p:nvPr/>
        </p:nvGrpSpPr>
        <p:grpSpPr>
          <a:xfrm>
            <a:off x="0" y="22578"/>
            <a:ext cx="9189156" cy="6858000"/>
            <a:chOff x="0" y="0"/>
            <a:chExt cx="5965889" cy="6858000"/>
          </a:xfrm>
        </p:grpSpPr>
        <p:sp>
          <p:nvSpPr>
            <p:cNvPr id="21" name="箭號: 五邊形 12">
              <a:extLst>
                <a:ext uri="{FF2B5EF4-FFF2-40B4-BE49-F238E27FC236}">
                  <a16:creationId xmlns:a16="http://schemas.microsoft.com/office/drawing/2014/main" id="{7DED8486-E1FD-814E-B2DE-F488A3CEA671}"/>
                </a:ext>
              </a:extLst>
            </p:cNvPr>
            <p:cNvSpPr/>
            <p:nvPr/>
          </p:nvSpPr>
          <p:spPr>
            <a:xfrm>
              <a:off x="37787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箭號: 五邊形 12">
              <a:extLst>
                <a:ext uri="{FF2B5EF4-FFF2-40B4-BE49-F238E27FC236}">
                  <a16:creationId xmlns:a16="http://schemas.microsoft.com/office/drawing/2014/main" id="{8C392F49-5181-FA4B-9412-A387B34C316C}"/>
                </a:ext>
              </a:extLst>
            </p:cNvPr>
            <p:cNvSpPr/>
            <p:nvPr/>
          </p:nvSpPr>
          <p:spPr>
            <a:xfrm>
              <a:off x="16516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2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箭號: 五邊形 12">
              <a:extLst>
                <a:ext uri="{FF2B5EF4-FFF2-40B4-BE49-F238E27FC236}">
                  <a16:creationId xmlns:a16="http://schemas.microsoft.com/office/drawing/2014/main" id="{A2A2AEE9-8884-2D45-AA3A-3CE8B669A441}"/>
                </a:ext>
              </a:extLst>
            </p:cNvPr>
            <p:cNvSpPr/>
            <p:nvPr/>
          </p:nvSpPr>
          <p:spPr>
            <a:xfrm>
              <a:off x="0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4" name="矩形 13"/>
          <p:cNvSpPr/>
          <p:nvPr/>
        </p:nvSpPr>
        <p:spPr>
          <a:xfrm>
            <a:off x="0" y="5546422"/>
            <a:ext cx="12199440" cy="13461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323376" y="2069196"/>
            <a:ext cx="7623306" cy="2056015"/>
          </a:xfrm>
          <a:prstGeom prst="rect">
            <a:avLst/>
          </a:prstGeom>
        </p:spPr>
        <p:txBody>
          <a:bodyPr anchor="b"/>
          <a:lstStyle>
            <a:lvl1pPr algn="l">
              <a:lnSpc>
                <a:spcPct val="80000"/>
              </a:lnSpc>
              <a:defRPr sz="5400" b="1" baseline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-24681" y="6597353"/>
            <a:ext cx="122241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2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2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2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5359" y="4396680"/>
            <a:ext cx="7623307" cy="65281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aseline="0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zh-TW" altLang="en-US" dirty="0"/>
          </a:p>
        </p:txBody>
      </p:sp>
      <p:pic>
        <p:nvPicPr>
          <p:cNvPr id="25" name="圖片 1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42" b="16307"/>
          <a:stretch/>
        </p:blipFill>
        <p:spPr>
          <a:xfrm>
            <a:off x="-24681" y="6002063"/>
            <a:ext cx="12224121" cy="946589"/>
          </a:xfrm>
          <a:prstGeom prst="rect">
            <a:avLst/>
          </a:prstGeom>
        </p:spPr>
      </p:pic>
      <p:cxnSp>
        <p:nvCxnSpPr>
          <p:cNvPr id="7" name="直線接點 6"/>
          <p:cNvCxnSpPr>
            <a:cxnSpLocks/>
          </p:cNvCxnSpPr>
          <p:nvPr/>
        </p:nvCxnSpPr>
        <p:spPr>
          <a:xfrm>
            <a:off x="311393" y="4256833"/>
            <a:ext cx="7647273" cy="0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12"/>
          <p:cNvSpPr/>
          <p:nvPr/>
        </p:nvSpPr>
        <p:spPr>
          <a:xfrm>
            <a:off x="-609" y="-657"/>
            <a:ext cx="12188760" cy="12708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4" name="Text Placeholder 3">
            <a:extLst>
              <a:ext uri="{FF2B5EF4-FFF2-40B4-BE49-F238E27FC236}">
                <a16:creationId xmlns:a16="http://schemas.microsoft.com/office/drawing/2014/main" id="{CB4F27FF-A5B2-0945-A886-8994C9CF0F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5359" y="5964545"/>
            <a:ext cx="7181860" cy="30009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r>
              <a:rPr lang="zh-Hant" altLang="en-US" dirty="0">
                <a:latin typeface="Arial" panose="020B0604020202020204" pitchFamily="34" charset="0"/>
                <a:cs typeface="Arial" panose="020B0604020202020204" pitchFamily="34" charset="0"/>
              </a:rPr>
              <a:t>編輯報告日期與地點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Content Placeholder 5">
            <a:extLst>
              <a:ext uri="{FF2B5EF4-FFF2-40B4-BE49-F238E27FC236}">
                <a16:creationId xmlns:a16="http://schemas.microsoft.com/office/drawing/2014/main" id="{1CE5651F-F4F6-9D45-A553-66B6FFCA522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35359" y="5614640"/>
            <a:ext cx="7181860" cy="31605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r>
              <a:rPr lang="zh-Hant" altLang="en-US" dirty="0"/>
              <a:t>編輯姓名與信箱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B22815-3E3B-0B48-9DCA-B05C2D5B9D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03588" y="128433"/>
            <a:ext cx="1995852" cy="92894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4632284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群組 18"/>
          <p:cNvGrpSpPr/>
          <p:nvPr/>
        </p:nvGrpSpPr>
        <p:grpSpPr>
          <a:xfrm>
            <a:off x="0" y="-27384"/>
            <a:ext cx="12192000" cy="1619722"/>
            <a:chOff x="0" y="-27384"/>
            <a:chExt cx="12192000" cy="1619722"/>
          </a:xfrm>
        </p:grpSpPr>
        <p:sp>
          <p:nvSpPr>
            <p:cNvPr id="21" name="矩形 20"/>
            <p:cNvSpPr/>
            <p:nvPr/>
          </p:nvSpPr>
          <p:spPr>
            <a:xfrm>
              <a:off x="0" y="-27383"/>
              <a:ext cx="12192000" cy="161972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0" y="-27384"/>
              <a:ext cx="12192000" cy="1556793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0" y="-27383"/>
              <a:ext cx="12192000" cy="14847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35360" y="344799"/>
            <a:ext cx="11521280" cy="1112602"/>
          </a:xfrm>
          <a:prstGeom prst="rect">
            <a:avLst/>
          </a:prstGeom>
        </p:spPr>
        <p:txBody>
          <a:bodyPr anchor="b"/>
          <a:lstStyle>
            <a:lvl1pPr>
              <a:defRPr sz="5400" b="1" baseline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35360" y="1700808"/>
            <a:ext cx="11521280" cy="4610906"/>
          </a:xfrm>
          <a:prstGeom prst="rect">
            <a:avLst/>
          </a:prstGeom>
        </p:spPr>
        <p:txBody>
          <a:bodyPr/>
          <a:lstStyle>
            <a:lvl1pPr marL="403225" indent="-3921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25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100882" y="6381328"/>
            <a:ext cx="755758" cy="365125"/>
          </a:xfrm>
          <a:prstGeom prst="rect">
            <a:avLst/>
          </a:prstGeom>
        </p:spPr>
        <p:txBody>
          <a:bodyPr/>
          <a:lstStyle>
            <a:lvl1pPr algn="l">
              <a:lnSpc>
                <a:spcPts val="2000"/>
              </a:lnSpc>
              <a:defRPr sz="1400" b="0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31" name="群組 30"/>
          <p:cNvGrpSpPr/>
          <p:nvPr/>
        </p:nvGrpSpPr>
        <p:grpSpPr>
          <a:xfrm>
            <a:off x="10965754" y="6381328"/>
            <a:ext cx="135128" cy="468000"/>
            <a:chOff x="10965754" y="6374643"/>
            <a:chExt cx="135128" cy="365125"/>
          </a:xfrm>
        </p:grpSpPr>
        <p:sp>
          <p:nvSpPr>
            <p:cNvPr id="32" name="矩形 31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矩形 32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4" name="文字方塊 9"/>
          <p:cNvSpPr txBox="1"/>
          <p:nvPr/>
        </p:nvSpPr>
        <p:spPr>
          <a:xfrm>
            <a:off x="918116" y="6611969"/>
            <a:ext cx="11273884" cy="246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335360" y="6504887"/>
            <a:ext cx="582756" cy="353303"/>
          </a:xfrm>
          <a:prstGeom prst="rect">
            <a:avLst/>
          </a:prstGeom>
          <a:effectLst/>
        </p:spPr>
      </p:pic>
    </p:spTree>
    <p:extLst/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圖片 1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95" r="23072"/>
          <a:stretch/>
        </p:blipFill>
        <p:spPr>
          <a:xfrm>
            <a:off x="6786909" y="189"/>
            <a:ext cx="5405091" cy="6857999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FECCA331-FFA6-F840-9C60-BF25ACF3BDB5}"/>
              </a:ext>
            </a:extLst>
          </p:cNvPr>
          <p:cNvGrpSpPr/>
          <p:nvPr/>
        </p:nvGrpSpPr>
        <p:grpSpPr>
          <a:xfrm>
            <a:off x="0" y="0"/>
            <a:ext cx="9189156" cy="6858000"/>
            <a:chOff x="0" y="0"/>
            <a:chExt cx="5965889" cy="6858000"/>
          </a:xfrm>
        </p:grpSpPr>
        <p:sp>
          <p:nvSpPr>
            <p:cNvPr id="13" name="箭號: 五邊形 12">
              <a:extLst>
                <a:ext uri="{FF2B5EF4-FFF2-40B4-BE49-F238E27FC236}">
                  <a16:creationId xmlns:a16="http://schemas.microsoft.com/office/drawing/2014/main" id="{1ECC6466-4EFD-5345-BC17-67AB57731DB7}"/>
                </a:ext>
              </a:extLst>
            </p:cNvPr>
            <p:cNvSpPr/>
            <p:nvPr/>
          </p:nvSpPr>
          <p:spPr>
            <a:xfrm>
              <a:off x="37787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箭號: 五邊形 12">
              <a:extLst>
                <a:ext uri="{FF2B5EF4-FFF2-40B4-BE49-F238E27FC236}">
                  <a16:creationId xmlns:a16="http://schemas.microsoft.com/office/drawing/2014/main" id="{6CF55724-0A99-E64A-AB4C-0938CB62E153}"/>
                </a:ext>
              </a:extLst>
            </p:cNvPr>
            <p:cNvSpPr/>
            <p:nvPr/>
          </p:nvSpPr>
          <p:spPr>
            <a:xfrm>
              <a:off x="16516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2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箭號: 五邊形 12">
              <a:extLst>
                <a:ext uri="{FF2B5EF4-FFF2-40B4-BE49-F238E27FC236}">
                  <a16:creationId xmlns:a16="http://schemas.microsoft.com/office/drawing/2014/main" id="{D65D1FB8-4CF4-8B4A-A307-6F7F618C0D88}"/>
                </a:ext>
              </a:extLst>
            </p:cNvPr>
            <p:cNvSpPr/>
            <p:nvPr/>
          </p:nvSpPr>
          <p:spPr>
            <a:xfrm>
              <a:off x="0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23924" y="1052736"/>
            <a:ext cx="7476698" cy="3096344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5400" b="1" baseline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23924" y="4221088"/>
            <a:ext cx="7476698" cy="12841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2303463" algn="l"/>
              </a:tabLst>
              <a:defRPr sz="2000" baseline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4" name="文字方塊 23"/>
          <p:cNvSpPr txBox="1"/>
          <p:nvPr/>
        </p:nvSpPr>
        <p:spPr>
          <a:xfrm>
            <a:off x="0" y="6611967"/>
            <a:ext cx="53759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C27645-19DC-4542-810A-E94761D6E2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7163"/>
            <a:ext cx="1500546" cy="69841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/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群組 14"/>
          <p:cNvGrpSpPr/>
          <p:nvPr/>
        </p:nvGrpSpPr>
        <p:grpSpPr>
          <a:xfrm>
            <a:off x="0" y="-27384"/>
            <a:ext cx="12192000" cy="1619722"/>
            <a:chOff x="0" y="-27384"/>
            <a:chExt cx="12192000" cy="1619722"/>
          </a:xfrm>
        </p:grpSpPr>
        <p:sp>
          <p:nvSpPr>
            <p:cNvPr id="17" name="矩形 16"/>
            <p:cNvSpPr/>
            <p:nvPr/>
          </p:nvSpPr>
          <p:spPr>
            <a:xfrm>
              <a:off x="0" y="-27383"/>
              <a:ext cx="12192000" cy="161972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0" y="-27384"/>
              <a:ext cx="12192000" cy="1556793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0" y="-27383"/>
              <a:ext cx="12192000" cy="14847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2" name="標題 1"/>
          <p:cNvSpPr>
            <a:spLocks noGrp="1"/>
          </p:cNvSpPr>
          <p:nvPr>
            <p:ph type="title"/>
          </p:nvPr>
        </p:nvSpPr>
        <p:spPr>
          <a:xfrm>
            <a:off x="335360" y="344799"/>
            <a:ext cx="11521280" cy="1112602"/>
          </a:xfrm>
          <a:prstGeom prst="rect">
            <a:avLst/>
          </a:prstGeom>
        </p:spPr>
        <p:txBody>
          <a:bodyPr anchor="b"/>
          <a:lstStyle>
            <a:lvl1pPr>
              <a:defRPr sz="5400" b="1" baseline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100882" y="6374643"/>
            <a:ext cx="755758" cy="365125"/>
          </a:xfrm>
          <a:prstGeom prst="rect">
            <a:avLst/>
          </a:prstGeom>
        </p:spPr>
        <p:txBody>
          <a:bodyPr/>
          <a:lstStyle>
            <a:lvl1pPr algn="l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grpSp>
        <p:nvGrpSpPr>
          <p:cNvPr id="42" name="群組 41"/>
          <p:cNvGrpSpPr/>
          <p:nvPr/>
        </p:nvGrpSpPr>
        <p:grpSpPr>
          <a:xfrm>
            <a:off x="10965754" y="6381328"/>
            <a:ext cx="135128" cy="468000"/>
            <a:chOff x="10965754" y="6374643"/>
            <a:chExt cx="135128" cy="365125"/>
          </a:xfrm>
        </p:grpSpPr>
        <p:sp>
          <p:nvSpPr>
            <p:cNvPr id="43" name="矩形 42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" name="矩形 43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6" name="文字方塊 9"/>
          <p:cNvSpPr txBox="1"/>
          <p:nvPr/>
        </p:nvSpPr>
        <p:spPr>
          <a:xfrm>
            <a:off x="918116" y="6611969"/>
            <a:ext cx="11273884" cy="246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335360" y="6504887"/>
            <a:ext cx="582756" cy="353303"/>
          </a:xfrm>
          <a:prstGeom prst="rect">
            <a:avLst/>
          </a:prstGeom>
          <a:effectLst/>
        </p:spPr>
      </p:pic>
      <p:sp>
        <p:nvSpPr>
          <p:cNvPr id="23" name="內容版面配置區 2">
            <a:extLst>
              <a:ext uri="{FF2B5EF4-FFF2-40B4-BE49-F238E27FC236}">
                <a16:creationId xmlns:a16="http://schemas.microsoft.com/office/drawing/2014/main" id="{9D1178A4-A62F-AE47-B4FD-DFBDEBC0B7E1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335360" y="1688042"/>
            <a:ext cx="5662215" cy="4623671"/>
          </a:xfrm>
          <a:prstGeom prst="rect">
            <a:avLst/>
          </a:prstGeom>
        </p:spPr>
        <p:txBody>
          <a:bodyPr/>
          <a:lstStyle>
            <a:lvl1pPr marL="403225" indent="-3921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24" name="內容版面配置區 2">
            <a:extLst>
              <a:ext uri="{FF2B5EF4-FFF2-40B4-BE49-F238E27FC236}">
                <a16:creationId xmlns:a16="http://schemas.microsoft.com/office/drawing/2014/main" id="{18BDE748-AF06-9848-B53D-40087470A386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194425" y="1694425"/>
            <a:ext cx="5662215" cy="4623671"/>
          </a:xfrm>
          <a:prstGeom prst="rect">
            <a:avLst/>
          </a:prstGeom>
        </p:spPr>
        <p:txBody>
          <a:bodyPr/>
          <a:lstStyle>
            <a:lvl1pPr marL="403225" indent="-3921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</p:spTree>
    <p:extLst/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群組 9"/>
          <p:cNvGrpSpPr/>
          <p:nvPr/>
        </p:nvGrpSpPr>
        <p:grpSpPr>
          <a:xfrm>
            <a:off x="0" y="-27384"/>
            <a:ext cx="12192000" cy="1619722"/>
            <a:chOff x="0" y="-27384"/>
            <a:chExt cx="12192000" cy="1619722"/>
          </a:xfrm>
        </p:grpSpPr>
        <p:sp>
          <p:nvSpPr>
            <p:cNvPr id="11" name="矩形 10"/>
            <p:cNvSpPr/>
            <p:nvPr/>
          </p:nvSpPr>
          <p:spPr>
            <a:xfrm>
              <a:off x="0" y="-27383"/>
              <a:ext cx="12192000" cy="161972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0" y="-27384"/>
              <a:ext cx="12192000" cy="1556793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0" y="-27383"/>
              <a:ext cx="12192000" cy="14847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35360" y="1681163"/>
            <a:ext cx="5662215" cy="5212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8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684440" cy="5212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8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4" name="標題 1"/>
          <p:cNvSpPr>
            <a:spLocks noGrp="1"/>
          </p:cNvSpPr>
          <p:nvPr>
            <p:ph type="title"/>
          </p:nvPr>
        </p:nvSpPr>
        <p:spPr>
          <a:xfrm>
            <a:off x="335360" y="344799"/>
            <a:ext cx="11521280" cy="1112602"/>
          </a:xfrm>
          <a:prstGeom prst="rect">
            <a:avLst/>
          </a:prstGeom>
        </p:spPr>
        <p:txBody>
          <a:bodyPr anchor="b"/>
          <a:lstStyle>
            <a:lvl1pPr>
              <a:defRPr sz="5400" b="1" baseline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23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100882" y="6374643"/>
            <a:ext cx="755758" cy="365125"/>
          </a:xfrm>
          <a:prstGeom prst="rect">
            <a:avLst/>
          </a:prstGeom>
        </p:spPr>
        <p:txBody>
          <a:bodyPr/>
          <a:lstStyle>
            <a:lvl1pPr algn="l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grpSp>
        <p:nvGrpSpPr>
          <p:cNvPr id="29" name="群組 28"/>
          <p:cNvGrpSpPr/>
          <p:nvPr/>
        </p:nvGrpSpPr>
        <p:grpSpPr>
          <a:xfrm>
            <a:off x="10965754" y="6381328"/>
            <a:ext cx="135128" cy="468000"/>
            <a:chOff x="10965754" y="6374643"/>
            <a:chExt cx="135128" cy="365125"/>
          </a:xfrm>
        </p:grpSpPr>
        <p:sp>
          <p:nvSpPr>
            <p:cNvPr id="30" name="矩形 29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7" name="文字方塊 9"/>
          <p:cNvSpPr txBox="1"/>
          <p:nvPr/>
        </p:nvSpPr>
        <p:spPr>
          <a:xfrm>
            <a:off x="918116" y="6611969"/>
            <a:ext cx="11273884" cy="246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335360" y="6504887"/>
            <a:ext cx="582756" cy="353303"/>
          </a:xfrm>
          <a:prstGeom prst="rect">
            <a:avLst/>
          </a:prstGeom>
          <a:effectLst/>
        </p:spPr>
      </p:pic>
      <p:sp>
        <p:nvSpPr>
          <p:cNvPr id="20" name="內容版面配置區 2">
            <a:extLst>
              <a:ext uri="{FF2B5EF4-FFF2-40B4-BE49-F238E27FC236}">
                <a16:creationId xmlns:a16="http://schemas.microsoft.com/office/drawing/2014/main" id="{9A4A12A5-18A4-CA4A-8E68-97EAFD19927B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335360" y="2291060"/>
            <a:ext cx="5662215" cy="4020653"/>
          </a:xfrm>
          <a:prstGeom prst="rect">
            <a:avLst/>
          </a:prstGeom>
        </p:spPr>
        <p:txBody>
          <a:bodyPr/>
          <a:lstStyle>
            <a:lvl1pPr marL="403225" indent="-3921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21" name="內容版面配置區 2">
            <a:extLst>
              <a:ext uri="{FF2B5EF4-FFF2-40B4-BE49-F238E27FC236}">
                <a16:creationId xmlns:a16="http://schemas.microsoft.com/office/drawing/2014/main" id="{E09B3CAD-22B9-BC48-9D7D-2345FF14DD38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172200" y="2291060"/>
            <a:ext cx="5662215" cy="4020653"/>
          </a:xfrm>
          <a:prstGeom prst="rect">
            <a:avLst/>
          </a:prstGeom>
        </p:spPr>
        <p:txBody>
          <a:bodyPr/>
          <a:lstStyle>
            <a:lvl1pPr marL="403225" indent="-3921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</p:spTree>
    <p:extLst/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/>
          <p:cNvGrpSpPr/>
          <p:nvPr/>
        </p:nvGrpSpPr>
        <p:grpSpPr>
          <a:xfrm>
            <a:off x="0" y="-27384"/>
            <a:ext cx="12192000" cy="1619722"/>
            <a:chOff x="0" y="-27384"/>
            <a:chExt cx="12192000" cy="1619722"/>
          </a:xfrm>
        </p:grpSpPr>
        <p:sp>
          <p:nvSpPr>
            <p:cNvPr id="9" name="矩形 8"/>
            <p:cNvSpPr/>
            <p:nvPr/>
          </p:nvSpPr>
          <p:spPr>
            <a:xfrm>
              <a:off x="0" y="-27383"/>
              <a:ext cx="12192000" cy="161972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0" y="-27384"/>
              <a:ext cx="12192000" cy="1556793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0" y="-27383"/>
              <a:ext cx="12192000" cy="14847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2" name="標題 1"/>
          <p:cNvSpPr>
            <a:spLocks noGrp="1"/>
          </p:cNvSpPr>
          <p:nvPr>
            <p:ph type="title"/>
          </p:nvPr>
        </p:nvSpPr>
        <p:spPr>
          <a:xfrm>
            <a:off x="335360" y="344799"/>
            <a:ext cx="11521280" cy="1112602"/>
          </a:xfrm>
          <a:prstGeom prst="rect">
            <a:avLst/>
          </a:prstGeom>
        </p:spPr>
        <p:txBody>
          <a:bodyPr anchor="b"/>
          <a:lstStyle>
            <a:lvl1pPr>
              <a:defRPr sz="5400" b="1" baseline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19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100882" y="6374643"/>
            <a:ext cx="755758" cy="365125"/>
          </a:xfrm>
          <a:prstGeom prst="rect">
            <a:avLst/>
          </a:prstGeom>
        </p:spPr>
        <p:txBody>
          <a:bodyPr/>
          <a:lstStyle>
            <a:lvl1pPr algn="l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grpSp>
        <p:nvGrpSpPr>
          <p:cNvPr id="25" name="群組 24"/>
          <p:cNvGrpSpPr/>
          <p:nvPr/>
        </p:nvGrpSpPr>
        <p:grpSpPr>
          <a:xfrm>
            <a:off x="10965754" y="6381328"/>
            <a:ext cx="135128" cy="468000"/>
            <a:chOff x="10965754" y="6374643"/>
            <a:chExt cx="135128" cy="365125"/>
          </a:xfrm>
        </p:grpSpPr>
        <p:sp>
          <p:nvSpPr>
            <p:cNvPr id="26" name="矩形 25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3" name="文字方塊 9"/>
          <p:cNvSpPr txBox="1"/>
          <p:nvPr/>
        </p:nvSpPr>
        <p:spPr>
          <a:xfrm>
            <a:off x="918116" y="6611969"/>
            <a:ext cx="11273884" cy="246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335360" y="6504887"/>
            <a:ext cx="582756" cy="353303"/>
          </a:xfrm>
          <a:prstGeom prst="rect">
            <a:avLst/>
          </a:prstGeom>
          <a:effectLst/>
        </p:spPr>
      </p:pic>
    </p:spTree>
    <p:extLst/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100882" y="6374643"/>
            <a:ext cx="755758" cy="365125"/>
          </a:xfrm>
          <a:prstGeom prst="rect">
            <a:avLst/>
          </a:prstGeom>
        </p:spPr>
        <p:txBody>
          <a:bodyPr/>
          <a:lstStyle>
            <a:lvl1pPr algn="l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grpSp>
        <p:nvGrpSpPr>
          <p:cNvPr id="20" name="群組 19"/>
          <p:cNvGrpSpPr/>
          <p:nvPr/>
        </p:nvGrpSpPr>
        <p:grpSpPr>
          <a:xfrm>
            <a:off x="10965754" y="6381328"/>
            <a:ext cx="135128" cy="468000"/>
            <a:chOff x="10965754" y="6374643"/>
            <a:chExt cx="135128" cy="365125"/>
          </a:xfrm>
        </p:grpSpPr>
        <p:sp>
          <p:nvSpPr>
            <p:cNvPr id="21" name="矩形 20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6" name="文字方塊 9"/>
          <p:cNvSpPr txBox="1"/>
          <p:nvPr/>
        </p:nvSpPr>
        <p:spPr>
          <a:xfrm>
            <a:off x="0" y="6611969"/>
            <a:ext cx="12192000" cy="246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11273884" y="130053"/>
            <a:ext cx="582756" cy="353303"/>
          </a:xfrm>
          <a:prstGeom prst="rect">
            <a:avLst/>
          </a:prstGeom>
          <a:effectLst/>
        </p:spPr>
      </p:pic>
    </p:spTree>
    <p:extLst/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DADA6C2-E637-F642-95E5-0309E3EB9F41}"/>
              </a:ext>
            </a:extLst>
          </p:cNvPr>
          <p:cNvGrpSpPr/>
          <p:nvPr/>
        </p:nvGrpSpPr>
        <p:grpSpPr>
          <a:xfrm>
            <a:off x="0" y="0"/>
            <a:ext cx="5965889" cy="6858000"/>
            <a:chOff x="0" y="0"/>
            <a:chExt cx="5965889" cy="6858000"/>
          </a:xfrm>
        </p:grpSpPr>
        <p:sp>
          <p:nvSpPr>
            <p:cNvPr id="17" name="箭號: 五邊形 12">
              <a:extLst>
                <a:ext uri="{FF2B5EF4-FFF2-40B4-BE49-F238E27FC236}">
                  <a16:creationId xmlns:a16="http://schemas.microsoft.com/office/drawing/2014/main" id="{C3424005-2947-5749-B94D-7EE01D59B97D}"/>
                </a:ext>
              </a:extLst>
            </p:cNvPr>
            <p:cNvSpPr/>
            <p:nvPr/>
          </p:nvSpPr>
          <p:spPr>
            <a:xfrm>
              <a:off x="37787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箭號: 五邊形 12">
              <a:extLst>
                <a:ext uri="{FF2B5EF4-FFF2-40B4-BE49-F238E27FC236}">
                  <a16:creationId xmlns:a16="http://schemas.microsoft.com/office/drawing/2014/main" id="{78B68587-E393-9C46-A4CA-137BCC2B13AD}"/>
                </a:ext>
              </a:extLst>
            </p:cNvPr>
            <p:cNvSpPr/>
            <p:nvPr/>
          </p:nvSpPr>
          <p:spPr>
            <a:xfrm>
              <a:off x="16516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2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箭號: 五邊形 12"/>
            <p:cNvSpPr/>
            <p:nvPr/>
          </p:nvSpPr>
          <p:spPr>
            <a:xfrm>
              <a:off x="0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35361" y="548680"/>
            <a:ext cx="4451128" cy="144016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335362" y="2060848"/>
            <a:ext cx="4451127" cy="424847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0">
                <a:solidFill>
                  <a:schemeClr val="accent3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5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100882" y="6374643"/>
            <a:ext cx="755758" cy="365125"/>
          </a:xfrm>
          <a:prstGeom prst="rect">
            <a:avLst/>
          </a:prstGeom>
        </p:spPr>
        <p:txBody>
          <a:bodyPr/>
          <a:lstStyle>
            <a:lvl1pPr algn="l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文字方塊 19"/>
          <p:cNvSpPr txBox="1"/>
          <p:nvPr/>
        </p:nvSpPr>
        <p:spPr>
          <a:xfrm>
            <a:off x="0" y="6611967"/>
            <a:ext cx="39357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grpSp>
        <p:nvGrpSpPr>
          <p:cNvPr id="21" name="群組 20"/>
          <p:cNvGrpSpPr/>
          <p:nvPr/>
        </p:nvGrpSpPr>
        <p:grpSpPr>
          <a:xfrm>
            <a:off x="10965754" y="6381328"/>
            <a:ext cx="135128" cy="468000"/>
            <a:chOff x="10965754" y="6374643"/>
            <a:chExt cx="135128" cy="365125"/>
          </a:xfrm>
        </p:grpSpPr>
        <p:sp>
          <p:nvSpPr>
            <p:cNvPr id="22" name="矩形 21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11273884" y="130053"/>
            <a:ext cx="582756" cy="353303"/>
          </a:xfrm>
          <a:prstGeom prst="rect">
            <a:avLst/>
          </a:prstGeom>
          <a:effectLst/>
        </p:spPr>
      </p:pic>
      <p:sp>
        <p:nvSpPr>
          <p:cNvPr id="18" name="內容版面配置區 2">
            <a:extLst>
              <a:ext uri="{FF2B5EF4-FFF2-40B4-BE49-F238E27FC236}">
                <a16:creationId xmlns:a16="http://schemas.microsoft.com/office/drawing/2014/main" id="{BB9680E6-3D9F-FF42-BA19-F206A773FE60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096640" y="552970"/>
            <a:ext cx="5760000" cy="5756350"/>
          </a:xfrm>
          <a:prstGeom prst="rect">
            <a:avLst/>
          </a:prstGeom>
        </p:spPr>
        <p:txBody>
          <a:bodyPr/>
          <a:lstStyle>
            <a:lvl1pPr marL="403225" indent="-3921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</p:spTree>
    <p:extLst/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7108562A-19D8-3347-A5CB-8FD2094D2AC6}"/>
              </a:ext>
            </a:extLst>
          </p:cNvPr>
          <p:cNvGrpSpPr/>
          <p:nvPr/>
        </p:nvGrpSpPr>
        <p:grpSpPr>
          <a:xfrm>
            <a:off x="0" y="0"/>
            <a:ext cx="5965889" cy="6858000"/>
            <a:chOff x="0" y="0"/>
            <a:chExt cx="5965889" cy="6858000"/>
          </a:xfrm>
        </p:grpSpPr>
        <p:sp>
          <p:nvSpPr>
            <p:cNvPr id="16" name="箭號: 五邊形 12">
              <a:extLst>
                <a:ext uri="{FF2B5EF4-FFF2-40B4-BE49-F238E27FC236}">
                  <a16:creationId xmlns:a16="http://schemas.microsoft.com/office/drawing/2014/main" id="{0350FA7D-8512-F24E-9F36-7F4296D197F2}"/>
                </a:ext>
              </a:extLst>
            </p:cNvPr>
            <p:cNvSpPr/>
            <p:nvPr/>
          </p:nvSpPr>
          <p:spPr>
            <a:xfrm>
              <a:off x="37787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箭號: 五邊形 12">
              <a:extLst>
                <a:ext uri="{FF2B5EF4-FFF2-40B4-BE49-F238E27FC236}">
                  <a16:creationId xmlns:a16="http://schemas.microsoft.com/office/drawing/2014/main" id="{125DE2BA-1E8B-2447-AEBE-4BDB2873316E}"/>
                </a:ext>
              </a:extLst>
            </p:cNvPr>
            <p:cNvSpPr/>
            <p:nvPr/>
          </p:nvSpPr>
          <p:spPr>
            <a:xfrm>
              <a:off x="16516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2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箭號: 五邊形 12">
              <a:extLst>
                <a:ext uri="{FF2B5EF4-FFF2-40B4-BE49-F238E27FC236}">
                  <a16:creationId xmlns:a16="http://schemas.microsoft.com/office/drawing/2014/main" id="{467877CF-B77C-BE4F-8D6F-89063BBFC3DE}"/>
                </a:ext>
              </a:extLst>
            </p:cNvPr>
            <p:cNvSpPr/>
            <p:nvPr/>
          </p:nvSpPr>
          <p:spPr>
            <a:xfrm>
              <a:off x="0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6096000" y="548680"/>
            <a:ext cx="5760640" cy="57606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100882" y="6374643"/>
            <a:ext cx="755758" cy="365125"/>
          </a:xfrm>
          <a:prstGeom prst="rect">
            <a:avLst/>
          </a:prstGeom>
        </p:spPr>
        <p:txBody>
          <a:bodyPr/>
          <a:lstStyle>
            <a:lvl1pPr algn="l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文字方塊 22"/>
          <p:cNvSpPr txBox="1"/>
          <p:nvPr/>
        </p:nvSpPr>
        <p:spPr>
          <a:xfrm>
            <a:off x="0" y="6611967"/>
            <a:ext cx="121919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grpSp>
        <p:nvGrpSpPr>
          <p:cNvPr id="27" name="群組 26"/>
          <p:cNvGrpSpPr/>
          <p:nvPr/>
        </p:nvGrpSpPr>
        <p:grpSpPr>
          <a:xfrm>
            <a:off x="10965754" y="6381328"/>
            <a:ext cx="135128" cy="468000"/>
            <a:chOff x="10965754" y="6374643"/>
            <a:chExt cx="135128" cy="365125"/>
          </a:xfrm>
        </p:grpSpPr>
        <p:sp>
          <p:nvSpPr>
            <p:cNvPr id="28" name="矩形 27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11273884" y="130053"/>
            <a:ext cx="582756" cy="353303"/>
          </a:xfrm>
          <a:prstGeom prst="rect">
            <a:avLst/>
          </a:prstGeom>
          <a:effectLst/>
        </p:spPr>
      </p:pic>
      <p:sp>
        <p:nvSpPr>
          <p:cNvPr id="22" name="標題 1">
            <a:extLst>
              <a:ext uri="{FF2B5EF4-FFF2-40B4-BE49-F238E27FC236}">
                <a16:creationId xmlns:a16="http://schemas.microsoft.com/office/drawing/2014/main" id="{6E193196-9107-784C-A964-C67153D06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1" y="548680"/>
            <a:ext cx="4451128" cy="144016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24" name="文字版面配置區 3">
            <a:extLst>
              <a:ext uri="{FF2B5EF4-FFF2-40B4-BE49-F238E27FC236}">
                <a16:creationId xmlns:a16="http://schemas.microsoft.com/office/drawing/2014/main" id="{5922BEEB-F3AC-E443-B34D-CE264A9822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35362" y="2060848"/>
            <a:ext cx="4451127" cy="424847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0">
                <a:solidFill>
                  <a:schemeClr val="accent3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/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3577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4" r:id="rId12"/>
  </p:sldLayoutIdLst>
  <p:transition spd="slow">
    <p:push dir="u"/>
  </p:transition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baseline="0">
          <a:solidFill>
            <a:schemeClr val="bg1">
              <a:lumMod val="95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Calibri" panose="020F0502020204030204" pitchFamily="34" charset="0"/>
          <a:ea typeface="微軟正黑體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baseline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hyperlink" Target="http://fokyiu.blogspot.com/2009/01/blog-post_03.html" TargetMode="External"/><Relationship Id="rId7" Type="http://schemas.openxmlformats.org/officeDocument/2006/relationships/image" Target="../media/image26.png"/><Relationship Id="rId12" Type="http://schemas.openxmlformats.org/officeDocument/2006/relationships/image" Target="../media/image31.sv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svg"/><Relationship Id="rId11" Type="http://schemas.openxmlformats.org/officeDocument/2006/relationships/image" Target="../media/image30.png"/><Relationship Id="rId5" Type="http://schemas.openxmlformats.org/officeDocument/2006/relationships/image" Target="../media/image20.png"/><Relationship Id="rId10" Type="http://schemas.openxmlformats.org/officeDocument/2006/relationships/image" Target="../media/image29.svg"/><Relationship Id="rId4" Type="http://schemas.openxmlformats.org/officeDocument/2006/relationships/hyperlink" Target="https://creativecommons.org/licenses/by-nd/3.0/" TargetMode="External"/><Relationship Id="rId9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33.sv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38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svg"/><Relationship Id="rId5" Type="http://schemas.openxmlformats.org/officeDocument/2006/relationships/image" Target="../media/image40.png"/><Relationship Id="rId10" Type="http://schemas.openxmlformats.org/officeDocument/2006/relationships/image" Target="../media/image19.svg"/><Relationship Id="rId4" Type="http://schemas.openxmlformats.org/officeDocument/2006/relationships/image" Target="../media/image39.svg"/><Relationship Id="rId9" Type="http://schemas.openxmlformats.org/officeDocument/2006/relationships/image" Target="../media/image1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reativecommons.org/licenses/by-nc/3.0/" TargetMode="External"/><Relationship Id="rId4" Type="http://schemas.openxmlformats.org/officeDocument/2006/relationships/hyperlink" Target="https://pngimg.com/download/66556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sv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2B1470-0606-4A1B-B853-8A0D82A0A5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Proposal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350F212-1F57-4062-9A48-5C45EAA3B2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06EF1C9-92C0-47B6-98A6-B31FD414C3F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4C65ADE9-FBD7-4D1E-BF1C-DE3B5D2B23D3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altLang="zh-TW" dirty="0"/>
              <a:t>Wade Lu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93990991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B9CA88-9F2F-4228-89C5-16C3871B7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Shortcoming of sketch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FD3DF77-BB70-4431-9553-CB65BF14F6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Hash calls</a:t>
            </a:r>
          </a:p>
          <a:p>
            <a:endParaRPr lang="en-US" altLang="zh-TW" dirty="0"/>
          </a:p>
          <a:p>
            <a:r>
              <a:rPr lang="en-US" altLang="zh-TW" dirty="0"/>
              <a:t>Counter update</a:t>
            </a:r>
          </a:p>
          <a:p>
            <a:endParaRPr lang="en-US" altLang="zh-TW" dirty="0"/>
          </a:p>
          <a:p>
            <a:r>
              <a:rPr lang="en-US" altLang="zh-TW" dirty="0"/>
              <a:t>Error bound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2DD834C-FB76-4388-A901-8F5645666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10</a:t>
            </a:fld>
            <a:endParaRPr lang="en-US"/>
          </a:p>
        </p:txBody>
      </p: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958ED0EA-52BB-4E6F-A82A-18CE2D0A38DF}"/>
              </a:ext>
            </a:extLst>
          </p:cNvPr>
          <p:cNvGrpSpPr/>
          <p:nvPr/>
        </p:nvGrpSpPr>
        <p:grpSpPr>
          <a:xfrm>
            <a:off x="5081564" y="4833549"/>
            <a:ext cx="5009146" cy="1427375"/>
            <a:chOff x="3196391" y="3143908"/>
            <a:chExt cx="7065304" cy="2013284"/>
          </a:xfrm>
        </p:grpSpPr>
        <p:pic>
          <p:nvPicPr>
            <p:cNvPr id="13" name="圖形 12" descr="一群男人">
              <a:extLst>
                <a:ext uri="{FF2B5EF4-FFF2-40B4-BE49-F238E27FC236}">
                  <a16:creationId xmlns:a16="http://schemas.microsoft.com/office/drawing/2014/main" id="{3D1DB014-C62D-4F95-9C7C-DDC0BE3BE3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196391" y="3143908"/>
              <a:ext cx="2013284" cy="2013284"/>
            </a:xfrm>
            <a:prstGeom prst="rect">
              <a:avLst/>
            </a:prstGeom>
          </p:spPr>
        </p:pic>
        <p:pic>
          <p:nvPicPr>
            <p:cNvPr id="14" name="圖形 13" descr="一群男人">
              <a:extLst>
                <a:ext uri="{FF2B5EF4-FFF2-40B4-BE49-F238E27FC236}">
                  <a16:creationId xmlns:a16="http://schemas.microsoft.com/office/drawing/2014/main" id="{FC2530D9-2D25-425C-9930-DD75472CEE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900862" y="3143908"/>
              <a:ext cx="2013284" cy="2013284"/>
            </a:xfrm>
            <a:prstGeom prst="rect">
              <a:avLst/>
            </a:prstGeom>
          </p:spPr>
        </p:pic>
        <p:pic>
          <p:nvPicPr>
            <p:cNvPr id="15" name="圖形 14" descr="一群男人">
              <a:extLst>
                <a:ext uri="{FF2B5EF4-FFF2-40B4-BE49-F238E27FC236}">
                  <a16:creationId xmlns:a16="http://schemas.microsoft.com/office/drawing/2014/main" id="{DF364327-0ABF-45FB-93A5-5E15AB6CF2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248411" y="3143908"/>
              <a:ext cx="2013284" cy="2013284"/>
            </a:xfrm>
            <a:prstGeom prst="rect">
              <a:avLst/>
            </a:prstGeom>
          </p:spPr>
        </p:pic>
        <p:pic>
          <p:nvPicPr>
            <p:cNvPr id="16" name="圖形 15" descr="一群男人">
              <a:extLst>
                <a:ext uri="{FF2B5EF4-FFF2-40B4-BE49-F238E27FC236}">
                  <a16:creationId xmlns:a16="http://schemas.microsoft.com/office/drawing/2014/main" id="{07BDE31C-E7B9-41DC-8D9B-ACC6F4D1ED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581274" y="3143908"/>
              <a:ext cx="2013284" cy="2013284"/>
            </a:xfrm>
            <a:prstGeom prst="rect">
              <a:avLst/>
            </a:prstGeom>
          </p:spPr>
        </p:pic>
      </p:grpSp>
      <p:pic>
        <p:nvPicPr>
          <p:cNvPr id="20" name="圖形 19" descr="房屋">
            <a:extLst>
              <a:ext uri="{FF2B5EF4-FFF2-40B4-BE49-F238E27FC236}">
                <a16:creationId xmlns:a16="http://schemas.microsoft.com/office/drawing/2014/main" id="{FA21ABA4-D1AF-4723-83E3-EA6C4FA527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70176" y="4319917"/>
            <a:ext cx="2061411" cy="2061411"/>
          </a:xfrm>
          <a:prstGeom prst="rect">
            <a:avLst/>
          </a:prstGeom>
        </p:spPr>
      </p:pic>
      <p:pic>
        <p:nvPicPr>
          <p:cNvPr id="21" name="圖片 20">
            <a:extLst>
              <a:ext uri="{FF2B5EF4-FFF2-40B4-BE49-F238E27FC236}">
                <a16:creationId xmlns:a16="http://schemas.microsoft.com/office/drawing/2014/main" id="{3E9699CC-A33E-4AB3-91B7-62C45DED6C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17615" y="1631194"/>
            <a:ext cx="7439025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896393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D5EA98-57B0-4B2F-BB10-195C859BF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How to deal with hash?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734181C-8D6A-448F-B223-5D80369EF3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Strawman</a:t>
            </a:r>
          </a:p>
          <a:p>
            <a:r>
              <a:rPr lang="en-US" altLang="zh-TW" dirty="0"/>
              <a:t>- Sample</a:t>
            </a:r>
            <a:r>
              <a:rPr lang="zh-TW" altLang="en-US" dirty="0"/>
              <a:t> </a:t>
            </a:r>
            <a:r>
              <a:rPr lang="en-US" altLang="zh-TW" dirty="0"/>
              <a:t>packets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- Reduce numbers of hashes function</a:t>
            </a:r>
          </a:p>
          <a:p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70A01D5-61D4-4AE7-B98B-2D50E0C70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A3A91027-E47E-4A29-BC52-13C1004E14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619779" y="4783210"/>
            <a:ext cx="1717964" cy="215306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7483A6BB-5061-4C30-A983-A98B473E18A6}"/>
              </a:ext>
            </a:extLst>
          </p:cNvPr>
          <p:cNvSpPr txBox="1"/>
          <p:nvPr/>
        </p:nvSpPr>
        <p:spPr>
          <a:xfrm>
            <a:off x="8543925" y="6927250"/>
            <a:ext cx="3648075" cy="23083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zh-TW" altLang="en-US" sz="900"/>
              <a:t>未知的作者 的 </a:t>
            </a:r>
            <a:r>
              <a:rPr lang="zh-TW" altLang="en-US" sz="900">
                <a:hlinkClick r:id="rId3" tooltip="http://fokyiu.blogspot.com/2009/01/blog-post_03.html"/>
              </a:rPr>
              <a:t>此相片</a:t>
            </a:r>
            <a:r>
              <a:rPr lang="zh-TW" altLang="en-US" sz="900"/>
              <a:t> 已透過 </a:t>
            </a:r>
            <a:r>
              <a:rPr lang="zh-TW" altLang="en-US" sz="900">
                <a:hlinkClick r:id="rId4" tooltip="https://creativecommons.org/licenses/by-nd/3.0/"/>
              </a:rPr>
              <a:t>CC BY-ND</a:t>
            </a:r>
            <a:r>
              <a:rPr lang="zh-TW" altLang="en-US" sz="900"/>
              <a:t> 授權</a:t>
            </a: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04ADB3F6-050F-4C94-B332-3D13865B9498}"/>
              </a:ext>
            </a:extLst>
          </p:cNvPr>
          <p:cNvGrpSpPr/>
          <p:nvPr/>
        </p:nvGrpSpPr>
        <p:grpSpPr>
          <a:xfrm>
            <a:off x="3199418" y="2833054"/>
            <a:ext cx="5757545" cy="1640634"/>
            <a:chOff x="3196391" y="3143908"/>
            <a:chExt cx="7065304" cy="2013284"/>
          </a:xfrm>
        </p:grpSpPr>
        <p:pic>
          <p:nvPicPr>
            <p:cNvPr id="9" name="圖形 8" descr="一群男人">
              <a:extLst>
                <a:ext uri="{FF2B5EF4-FFF2-40B4-BE49-F238E27FC236}">
                  <a16:creationId xmlns:a16="http://schemas.microsoft.com/office/drawing/2014/main" id="{5D146F2A-9491-4C06-BAD1-B19854896D1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196391" y="3143908"/>
              <a:ext cx="2013284" cy="2013284"/>
            </a:xfrm>
            <a:prstGeom prst="rect">
              <a:avLst/>
            </a:prstGeom>
          </p:spPr>
        </p:pic>
        <p:pic>
          <p:nvPicPr>
            <p:cNvPr id="10" name="圖形 9" descr="一群男人">
              <a:extLst>
                <a:ext uri="{FF2B5EF4-FFF2-40B4-BE49-F238E27FC236}">
                  <a16:creationId xmlns:a16="http://schemas.microsoft.com/office/drawing/2014/main" id="{0533CB18-DFEA-43C1-9DF6-F244753B99B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900862" y="3143908"/>
              <a:ext cx="2013284" cy="2013284"/>
            </a:xfrm>
            <a:prstGeom prst="rect">
              <a:avLst/>
            </a:prstGeom>
          </p:spPr>
        </p:pic>
        <p:pic>
          <p:nvPicPr>
            <p:cNvPr id="11" name="圖形 10" descr="一群男人">
              <a:extLst>
                <a:ext uri="{FF2B5EF4-FFF2-40B4-BE49-F238E27FC236}">
                  <a16:creationId xmlns:a16="http://schemas.microsoft.com/office/drawing/2014/main" id="{5519324D-61DE-414C-B020-C8B8AFA5B78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248411" y="3143908"/>
              <a:ext cx="2013284" cy="2013284"/>
            </a:xfrm>
            <a:prstGeom prst="rect">
              <a:avLst/>
            </a:prstGeom>
          </p:spPr>
        </p:pic>
        <p:pic>
          <p:nvPicPr>
            <p:cNvPr id="12" name="圖形 11" descr="一群男人">
              <a:extLst>
                <a:ext uri="{FF2B5EF4-FFF2-40B4-BE49-F238E27FC236}">
                  <a16:creationId xmlns:a16="http://schemas.microsoft.com/office/drawing/2014/main" id="{4E4E9EEB-8CC0-4A92-86C0-132B1818CD2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581274" y="3143908"/>
              <a:ext cx="2013284" cy="2013284"/>
            </a:xfrm>
            <a:prstGeom prst="rect">
              <a:avLst/>
            </a:prstGeom>
          </p:spPr>
        </p:pic>
      </p:grpSp>
      <p:pic>
        <p:nvPicPr>
          <p:cNvPr id="14" name="圖形 13" descr="核取記號">
            <a:extLst>
              <a:ext uri="{FF2B5EF4-FFF2-40B4-BE49-F238E27FC236}">
                <a16:creationId xmlns:a16="http://schemas.microsoft.com/office/drawing/2014/main" id="{DABA2BFD-E143-4270-A348-9E10DCEADF1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885265" y="2673569"/>
            <a:ext cx="318967" cy="318967"/>
          </a:xfrm>
          <a:prstGeom prst="rect">
            <a:avLst/>
          </a:prstGeom>
        </p:spPr>
      </p:pic>
      <p:pic>
        <p:nvPicPr>
          <p:cNvPr id="16" name="圖形 15" descr="關閉">
            <a:extLst>
              <a:ext uri="{FF2B5EF4-FFF2-40B4-BE49-F238E27FC236}">
                <a16:creationId xmlns:a16="http://schemas.microsoft.com/office/drawing/2014/main" id="{442E1FFB-A58A-4F7C-A219-545934F6C30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415458" y="2673570"/>
            <a:ext cx="318967" cy="318967"/>
          </a:xfrm>
          <a:prstGeom prst="rect">
            <a:avLst/>
          </a:prstGeom>
        </p:spPr>
      </p:pic>
      <p:pic>
        <p:nvPicPr>
          <p:cNvPr id="17" name="圖形 16" descr="核取記號">
            <a:extLst>
              <a:ext uri="{FF2B5EF4-FFF2-40B4-BE49-F238E27FC236}">
                <a16:creationId xmlns:a16="http://schemas.microsoft.com/office/drawing/2014/main" id="{7DE58EAF-E527-48F9-8BEE-F2FD9FFCFE7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007585" y="2686270"/>
            <a:ext cx="318967" cy="318967"/>
          </a:xfrm>
          <a:prstGeom prst="rect">
            <a:avLst/>
          </a:prstGeom>
        </p:spPr>
      </p:pic>
      <p:pic>
        <p:nvPicPr>
          <p:cNvPr id="18" name="圖形 17" descr="核取記號">
            <a:extLst>
              <a:ext uri="{FF2B5EF4-FFF2-40B4-BE49-F238E27FC236}">
                <a16:creationId xmlns:a16="http://schemas.microsoft.com/office/drawing/2014/main" id="{7AE3279A-9B38-4DF2-B74F-F55FEA69AD3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274245" y="2686271"/>
            <a:ext cx="318967" cy="318967"/>
          </a:xfrm>
          <a:prstGeom prst="rect">
            <a:avLst/>
          </a:prstGeom>
        </p:spPr>
      </p:pic>
      <p:pic>
        <p:nvPicPr>
          <p:cNvPr id="19" name="圖形 18" descr="核取記號">
            <a:extLst>
              <a:ext uri="{FF2B5EF4-FFF2-40B4-BE49-F238E27FC236}">
                <a16:creationId xmlns:a16="http://schemas.microsoft.com/office/drawing/2014/main" id="{43BA8219-1162-48E5-8787-7BD4A4AA2CD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618605" y="2665630"/>
            <a:ext cx="318967" cy="318967"/>
          </a:xfrm>
          <a:prstGeom prst="rect">
            <a:avLst/>
          </a:prstGeom>
        </p:spPr>
      </p:pic>
      <p:pic>
        <p:nvPicPr>
          <p:cNvPr id="20" name="圖形 19" descr="關閉">
            <a:extLst>
              <a:ext uri="{FF2B5EF4-FFF2-40B4-BE49-F238E27FC236}">
                <a16:creationId xmlns:a16="http://schemas.microsoft.com/office/drawing/2014/main" id="{07FAD74C-207E-4AA9-8E1D-B228A67F8E2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294444" y="2686269"/>
            <a:ext cx="318967" cy="318967"/>
          </a:xfrm>
          <a:prstGeom prst="rect">
            <a:avLst/>
          </a:prstGeom>
        </p:spPr>
      </p:pic>
      <p:pic>
        <p:nvPicPr>
          <p:cNvPr id="21" name="圖形 20" descr="關閉">
            <a:extLst>
              <a:ext uri="{FF2B5EF4-FFF2-40B4-BE49-F238E27FC236}">
                <a16:creationId xmlns:a16="http://schemas.microsoft.com/office/drawing/2014/main" id="{10F4CBAF-AB11-41F5-84D3-E650AEC57F3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674080" y="2673569"/>
            <a:ext cx="318967" cy="318967"/>
          </a:xfrm>
          <a:prstGeom prst="rect">
            <a:avLst/>
          </a:prstGeom>
        </p:spPr>
      </p:pic>
      <p:pic>
        <p:nvPicPr>
          <p:cNvPr id="22" name="圖形 21" descr="關閉">
            <a:extLst>
              <a:ext uri="{FF2B5EF4-FFF2-40B4-BE49-F238E27FC236}">
                <a16:creationId xmlns:a16="http://schemas.microsoft.com/office/drawing/2014/main" id="{32968DA3-DC98-4DA3-8239-FAF66F0C817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811133" y="2686269"/>
            <a:ext cx="318967" cy="318967"/>
          </a:xfrm>
          <a:prstGeom prst="rect">
            <a:avLst/>
          </a:prstGeom>
        </p:spPr>
      </p:pic>
      <p:pic>
        <p:nvPicPr>
          <p:cNvPr id="23" name="圖形 22" descr="關閉">
            <a:extLst>
              <a:ext uri="{FF2B5EF4-FFF2-40B4-BE49-F238E27FC236}">
                <a16:creationId xmlns:a16="http://schemas.microsoft.com/office/drawing/2014/main" id="{5AA9FBA3-0DBB-4C6B-AD31-36D01629F62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025058" y="3283170"/>
            <a:ext cx="318967" cy="318967"/>
          </a:xfrm>
          <a:prstGeom prst="rect">
            <a:avLst/>
          </a:prstGeom>
        </p:spPr>
      </p:pic>
      <p:pic>
        <p:nvPicPr>
          <p:cNvPr id="24" name="圖形 23" descr="關閉">
            <a:extLst>
              <a:ext uri="{FF2B5EF4-FFF2-40B4-BE49-F238E27FC236}">
                <a16:creationId xmlns:a16="http://schemas.microsoft.com/office/drawing/2014/main" id="{564F952F-2CCC-4541-8B7E-53B586A3DF9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186886" y="2680139"/>
            <a:ext cx="318967" cy="318967"/>
          </a:xfrm>
          <a:prstGeom prst="rect">
            <a:avLst/>
          </a:prstGeom>
        </p:spPr>
      </p:pic>
      <p:pic>
        <p:nvPicPr>
          <p:cNvPr id="25" name="圖形 24" descr="關閉">
            <a:extLst>
              <a:ext uri="{FF2B5EF4-FFF2-40B4-BE49-F238E27FC236}">
                <a16:creationId xmlns:a16="http://schemas.microsoft.com/office/drawing/2014/main" id="{76C2F283-3F78-49F6-AE0C-1522BA7201D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058600" y="2665629"/>
            <a:ext cx="318967" cy="318967"/>
          </a:xfrm>
          <a:prstGeom prst="rect">
            <a:avLst/>
          </a:prstGeom>
        </p:spPr>
      </p:pic>
      <p:pic>
        <p:nvPicPr>
          <p:cNvPr id="26" name="圖形 25" descr="關閉">
            <a:extLst>
              <a:ext uri="{FF2B5EF4-FFF2-40B4-BE49-F238E27FC236}">
                <a16:creationId xmlns:a16="http://schemas.microsoft.com/office/drawing/2014/main" id="{018908C2-EE0B-42D2-AB3C-38E1543EBDD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537169" y="2680139"/>
            <a:ext cx="318967" cy="318967"/>
          </a:xfrm>
          <a:prstGeom prst="rect">
            <a:avLst/>
          </a:prstGeom>
        </p:spPr>
      </p:pic>
      <p:pic>
        <p:nvPicPr>
          <p:cNvPr id="27" name="圖形 26" descr="關閉">
            <a:extLst>
              <a:ext uri="{FF2B5EF4-FFF2-40B4-BE49-F238E27FC236}">
                <a16:creationId xmlns:a16="http://schemas.microsoft.com/office/drawing/2014/main" id="{F37B889B-85A6-42E9-9BD9-F6F3760F2AB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420562" y="2680139"/>
            <a:ext cx="318967" cy="318967"/>
          </a:xfrm>
          <a:prstGeom prst="rect">
            <a:avLst/>
          </a:prstGeom>
        </p:spPr>
      </p:pic>
      <p:pic>
        <p:nvPicPr>
          <p:cNvPr id="29" name="圖形 28" descr="獎牌">
            <a:extLst>
              <a:ext uri="{FF2B5EF4-FFF2-40B4-BE49-F238E27FC236}">
                <a16:creationId xmlns:a16="http://schemas.microsoft.com/office/drawing/2014/main" id="{A62E8086-5284-4C2F-8C9F-F5B442240CB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736208" y="3232521"/>
            <a:ext cx="491062" cy="491062"/>
          </a:xfrm>
          <a:prstGeom prst="rect">
            <a:avLst/>
          </a:prstGeom>
        </p:spPr>
      </p:pic>
      <p:pic>
        <p:nvPicPr>
          <p:cNvPr id="30" name="圖形 29" descr="獎牌">
            <a:extLst>
              <a:ext uri="{FF2B5EF4-FFF2-40B4-BE49-F238E27FC236}">
                <a16:creationId xmlns:a16="http://schemas.microsoft.com/office/drawing/2014/main" id="{1C2C91E0-3A2B-4114-8823-987DB2E7605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959534" y="3234886"/>
            <a:ext cx="491062" cy="491062"/>
          </a:xfrm>
          <a:prstGeom prst="rect">
            <a:avLst/>
          </a:prstGeom>
        </p:spPr>
      </p:pic>
      <p:pic>
        <p:nvPicPr>
          <p:cNvPr id="31" name="圖形 30" descr="獎牌">
            <a:extLst>
              <a:ext uri="{FF2B5EF4-FFF2-40B4-BE49-F238E27FC236}">
                <a16:creationId xmlns:a16="http://schemas.microsoft.com/office/drawing/2014/main" id="{6031B6ED-D5C7-4D8F-A1E7-45FA557F6DD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769846" y="3232520"/>
            <a:ext cx="491062" cy="491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004487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D30ECA-1188-420F-977D-497F576A6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444881D-5187-4577-859B-83E278AF73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5A30AFF-5D6D-436C-B657-A34EFD220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5" name="內容版面配置區 8">
            <a:extLst>
              <a:ext uri="{FF2B5EF4-FFF2-40B4-BE49-F238E27FC236}">
                <a16:creationId xmlns:a16="http://schemas.microsoft.com/office/drawing/2014/main" id="{C67C1776-BBF7-48C3-94D3-5E4624C1DD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4814" y="2428803"/>
            <a:ext cx="7702371" cy="3670661"/>
          </a:xfrm>
          <a:prstGeom prst="rect">
            <a:avLst/>
          </a:prstGeom>
        </p:spPr>
      </p:pic>
      <p:pic>
        <p:nvPicPr>
          <p:cNvPr id="6" name="圖形 5" descr="報紙">
            <a:extLst>
              <a:ext uri="{FF2B5EF4-FFF2-40B4-BE49-F238E27FC236}">
                <a16:creationId xmlns:a16="http://schemas.microsoft.com/office/drawing/2014/main" id="{0AD246F2-979E-4CE4-BA27-27269AAAA2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84073" y="3969327"/>
            <a:ext cx="914400" cy="914400"/>
          </a:xfrm>
          <a:prstGeom prst="rect">
            <a:avLst/>
          </a:prstGeom>
        </p:spPr>
      </p:pic>
      <p:pic>
        <p:nvPicPr>
          <p:cNvPr id="7" name="圖形 6" descr="報紙">
            <a:extLst>
              <a:ext uri="{FF2B5EF4-FFF2-40B4-BE49-F238E27FC236}">
                <a16:creationId xmlns:a16="http://schemas.microsoft.com/office/drawing/2014/main" id="{2F7855B1-BDE1-4D8D-95A3-D994E309A37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344391" y="4578927"/>
            <a:ext cx="914400" cy="914400"/>
          </a:xfrm>
          <a:prstGeom prst="rect">
            <a:avLst/>
          </a:prstGeom>
        </p:spPr>
      </p:pic>
      <p:pic>
        <p:nvPicPr>
          <p:cNvPr id="8" name="圖形 7" descr="報紙">
            <a:extLst>
              <a:ext uri="{FF2B5EF4-FFF2-40B4-BE49-F238E27FC236}">
                <a16:creationId xmlns:a16="http://schemas.microsoft.com/office/drawing/2014/main" id="{E1590E45-E909-4B45-BDEF-BF8373423B9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028270" y="3664527"/>
            <a:ext cx="914400" cy="914400"/>
          </a:xfrm>
          <a:prstGeom prst="rect">
            <a:avLst/>
          </a:prstGeom>
        </p:spPr>
      </p:pic>
      <p:pic>
        <p:nvPicPr>
          <p:cNvPr id="9" name="圖形 8" descr="報紙">
            <a:extLst>
              <a:ext uri="{FF2B5EF4-FFF2-40B4-BE49-F238E27FC236}">
                <a16:creationId xmlns:a16="http://schemas.microsoft.com/office/drawing/2014/main" id="{CCFA81A5-5773-4648-BE38-FB4D9B65CD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188588" y="410787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571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7578D5A2-2BAF-4688-9AEA-4BDDD7B9C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Problem statement</a:t>
            </a:r>
            <a:endParaRPr lang="zh-TW" altLang="en-US" dirty="0"/>
          </a:p>
        </p:txBody>
      </p:sp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id="{3DD2B2BB-441B-460C-817E-1D82C01E9B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ADACA56-4B49-43F1-AC61-C0F36CDF461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36350" y="6381750"/>
            <a:ext cx="755650" cy="365125"/>
          </a:xfrm>
          <a:prstGeom prst="rect">
            <a:avLst/>
          </a:prstGeom>
        </p:spPr>
        <p:txBody>
          <a:bodyPr/>
          <a:lstStyle/>
          <a:p>
            <a:fld id="{3EBBE1F4-AE36-AD42-8177-96288CD18AD2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962505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C9476D-4FFF-4114-B001-6D28A2084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Problem Statement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111C4C3-71DE-478B-8D42-AF15E1BF9F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Input</a:t>
            </a:r>
          </a:p>
          <a:p>
            <a:pPr lvl="1"/>
            <a:r>
              <a:rPr lang="en-US" altLang="zh-TW" dirty="0"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A set of switch and a set of flow</a:t>
            </a:r>
          </a:p>
          <a:p>
            <a:endParaRPr lang="en-US" altLang="zh-TW" dirty="0"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  <a:p>
            <a:r>
              <a:rPr lang="en-US" altLang="zh-TW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Task</a:t>
            </a:r>
          </a:p>
          <a:p>
            <a:pPr lvl="1"/>
            <a:r>
              <a:rPr lang="en-US" altLang="zh-TW" dirty="0"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Determine the location of flow</a:t>
            </a:r>
          </a:p>
          <a:p>
            <a:endParaRPr lang="en-US" altLang="zh-TW" dirty="0"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  <a:p>
            <a:r>
              <a:rPr lang="en-US" altLang="zh-TW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Objective</a:t>
            </a:r>
          </a:p>
          <a:p>
            <a:pPr lvl="1"/>
            <a:r>
              <a:rPr lang="en-US" altLang="zh-TW" dirty="0"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Minimize the biggest ARE </a:t>
            </a:r>
          </a:p>
          <a:p>
            <a:pPr lvl="1"/>
            <a:endParaRPr lang="en-US" altLang="zh-TW" dirty="0"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  <a:p>
            <a:endParaRPr lang="en-US" altLang="zh-TW" dirty="0"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  <a:p>
            <a:endParaRPr lang="en-US" altLang="zh-TW" dirty="0"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  <a:p>
            <a:pPr marL="403225" lvl="1" indent="0">
              <a:buNone/>
            </a:pPr>
            <a:endParaRPr lang="en-US" altLang="zh-TW" dirty="0"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7179973-7B26-4BEF-9A84-AD4BEF908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758366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74E9AA-2B2F-4D99-ACCE-2EB995B40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Problem Statement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EE9B750E-DF59-4FB9-BCBA-E59A9F8101E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>
                    <a:latin typeface="Cascadia Code SemiBold" panose="020B0609020000020004" pitchFamily="49" charset="0"/>
                    <a:ea typeface="Cascadia Code SemiBold" panose="020B0609020000020004" pitchFamily="49" charset="0"/>
                    <a:cs typeface="Cascadia Code SemiBold" panose="020B0609020000020004" pitchFamily="49" charset="0"/>
                  </a:rPr>
                  <a:t>Decision variables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𝑏𝑖𝑛𝑎𝑟𝑦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𝑣𝑎𝑟𝑖𝑎𝑏𝑙𝑒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𝑖𝑛𝑑𝑖𝑐𝑎𝑡𝑖𝑛𝑔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𝑤h𝑒𝑡h𝑒𝑟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𝑓𝑙𝑜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𝑠𝑡𝑜𝑟𝑒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𝑠𝑤𝑖𝑡𝑐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endParaRPr lang="en-US" altLang="zh-TW" dirty="0">
                  <a:latin typeface="Cascadia Code Light" panose="020B0609020000020004" pitchFamily="49" charset="0"/>
                  <a:ea typeface="Cascadia Code Light" panose="020B0609020000020004" pitchFamily="49" charset="0"/>
                  <a:cs typeface="Cascadia Code Light" panose="020B0609020000020004" pitchFamily="49" charset="0"/>
                </a:endParaRPr>
              </a:p>
              <a:p>
                <a:pPr lvl="1"/>
                <a:endParaRPr lang="en-US" altLang="zh-TW" dirty="0">
                  <a:latin typeface="Cascadia Code Light" panose="020B0609020000020004" pitchFamily="49" charset="0"/>
                  <a:ea typeface="Cascadia Code Light" panose="020B0609020000020004" pitchFamily="49" charset="0"/>
                  <a:cs typeface="Cascadia Code Light" panose="020B0609020000020004" pitchFamily="49" charset="0"/>
                </a:endParaRPr>
              </a:p>
              <a:p>
                <a:r>
                  <a:rPr lang="en-US" altLang="zh-TW" dirty="0">
                    <a:latin typeface="Cascadia Code SemiBold" panose="020B0609020000020004" pitchFamily="49" charset="0"/>
                    <a:ea typeface="Cascadia Code SemiBold" panose="020B0609020000020004" pitchFamily="49" charset="0"/>
                    <a:cs typeface="Cascadia Code SemiBold" panose="020B0609020000020004" pitchFamily="49" charset="0"/>
                  </a:rPr>
                  <a:t>Objective function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 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 ,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 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ARE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en-US" altLang="zh-TW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endParaRPr lang="en-US" altLang="zh-TW" dirty="0"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zh-TW" altLang="en-US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 , 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𝑏𝑖𝑔𝑔𝑒𝑠𝑡</m:t>
                    </m:r>
                  </m:oMath>
                </a14:m>
                <a:endParaRPr lang="en-US" altLang="zh-TW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𝑚𝑖𝑛𝑖𝑚𝑖𝑧𝑒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𝑏𝑖𝑔𝑔𝑒𝑠𝑡</m:t>
                    </m:r>
                    <m:r>
                      <a:rPr lang="en-US" altLang="zh-TW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>
                        <a:latin typeface="Cambria Math" panose="02040503050406030204" pitchFamily="18" charset="0"/>
                      </a:rPr>
                      <m:t>ARE</m:t>
                    </m:r>
                  </m:oMath>
                </a14:m>
                <a:endParaRPr lang="en-US" altLang="zh-TW" dirty="0">
                  <a:latin typeface="Cascadia Code SemiBold" panose="020B0609020000020004" pitchFamily="49" charset="0"/>
                  <a:ea typeface="Cascadia Code SemiBold" panose="020B0609020000020004" pitchFamily="49" charset="0"/>
                  <a:cs typeface="Cascadia Code SemiBold" panose="020B0609020000020004" pitchFamily="49" charset="0"/>
                </a:endParaRPr>
              </a:p>
              <a:p>
                <a:pPr marL="403225" lvl="1" indent="0">
                  <a:buNone/>
                </a:pPr>
                <a:endParaRPr lang="en-US" altLang="zh-TW" dirty="0">
                  <a:latin typeface="Cascadia Code SemiBold" panose="020B0609020000020004" pitchFamily="49" charset="0"/>
                  <a:ea typeface="Cascadia Code SemiBold" panose="020B0609020000020004" pitchFamily="49" charset="0"/>
                  <a:cs typeface="Cascadia Code SemiBold" panose="020B0609020000020004" pitchFamily="49" charset="0"/>
                </a:endParaRPr>
              </a:p>
              <a:p>
                <a:r>
                  <a:rPr lang="en-US" altLang="zh-TW" dirty="0">
                    <a:latin typeface="Cascadia Code SemiBold" panose="020B0609020000020004" pitchFamily="49" charset="0"/>
                    <a:ea typeface="Cascadia Code SemiBold" panose="020B0609020000020004" pitchFamily="49" charset="0"/>
                    <a:cs typeface="Cascadia Code SemiBold" panose="020B0609020000020004" pitchFamily="49" charset="0"/>
                  </a:rPr>
                  <a:t>Constrains</a:t>
                </a:r>
                <a:r>
                  <a:rPr lang="en-US" altLang="zh-TW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TW">
                        <a:latin typeface="Cambria Math" panose="02040503050406030204" pitchFamily="18" charset="0"/>
                      </a:rPr>
                      <m:t>where</m:t>
                    </m:r>
                    <m:r>
                      <a:rPr lang="en-US" altLang="zh-TW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en-US" altLang="zh-TW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s</m:t>
                        </m:r>
                      </m:sub>
                    </m:sSub>
                    <m:r>
                      <a:rPr lang="en-US" altLang="zh-TW">
                        <a:latin typeface="Cambria Math" panose="02040503050406030204" pitchFamily="18" charset="0"/>
                      </a:rPr>
                      <m:t>=1 </m:t>
                    </m:r>
                    <m:r>
                      <m:rPr>
                        <m:sty m:val="p"/>
                      </m:rPr>
                      <a:rPr lang="en-US" altLang="zh-TW">
                        <a:latin typeface="Cambria Math" panose="02040503050406030204" pitchFamily="18" charset="0"/>
                      </a:rPr>
                      <m:t>means</m:t>
                    </m:r>
                    <m:r>
                      <a:rPr lang="en-US" altLang="zh-TW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flow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</m:sSub>
                    <m:r>
                      <a:rPr lang="en-US" altLang="zh-TW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>
                        <a:latin typeface="Cambria Math" panose="02040503050406030204" pitchFamily="18" charset="0"/>
                      </a:rPr>
                      <m:t>pass</m:t>
                    </m:r>
                    <m:r>
                      <a:rPr lang="en-US" altLang="zh-TW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>
                        <a:latin typeface="Cambria Math" panose="02040503050406030204" pitchFamily="18" charset="0"/>
                      </a:rPr>
                      <m:t>by</m:t>
                    </m:r>
                    <m:r>
                      <a:rPr lang="en-US" altLang="zh-TW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Switch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s</m:t>
                        </m:r>
                      </m:sub>
                    </m:sSub>
                  </m:oMath>
                </a14:m>
                <a:endParaRPr lang="en-US" altLang="zh-TW" dirty="0"/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zh-TW" alt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≥1</m:t>
                        </m:r>
                      </m:e>
                    </m:nary>
                  </m:oMath>
                </a14:m>
                <a:endParaRPr lang="zh-TW" altLang="en-US" dirty="0"/>
              </a:p>
              <a:p>
                <a:endParaRPr lang="en-US" altLang="zh-TW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EE9B750E-DF59-4FB9-BCBA-E59A9F8101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47" t="-1323" b="-50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9080824-90A1-436E-9C1C-A6DACC158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913686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0C67D2-85BA-4B1D-B929-03299E825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ARE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A4CF0362-A726-49AF-9456-D1693642DD2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35360" y="1700808"/>
                <a:ext cx="11521280" cy="4610906"/>
              </a:xfrm>
            </p:spPr>
            <p:txBody>
              <a:bodyPr/>
              <a:lstStyle/>
              <a:p>
                <a:pPr marL="11112" indent="0">
                  <a:buNone/>
                </a:pPr>
                <a:br>
                  <a:rPr lang="en-US" altLang="zh-TW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zh-TW" dirty="0"/>
              </a:p>
              <a:p>
                <a:endParaRPr lang="zh-TW" altLang="en-US" dirty="0"/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A4CF0362-A726-49AF-9456-D1693642DD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5360" y="1700808"/>
                <a:ext cx="11521280" cy="4610906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BE90CB8-FF4B-4F51-AC20-FFB0AAC52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16</a:t>
            </a:fld>
            <a:endParaRPr lang="en-US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08E85443-6713-424F-96A0-8B2A86CEB5A3}"/>
              </a:ext>
            </a:extLst>
          </p:cNvPr>
          <p:cNvGrpSpPr/>
          <p:nvPr/>
        </p:nvGrpSpPr>
        <p:grpSpPr>
          <a:xfrm>
            <a:off x="1899008" y="2354495"/>
            <a:ext cx="893988" cy="791725"/>
            <a:chOff x="448799" y="2300136"/>
            <a:chExt cx="428928" cy="428928"/>
          </a:xfrm>
        </p:grpSpPr>
        <p:pic>
          <p:nvPicPr>
            <p:cNvPr id="7" name="圖形 6" descr="信封">
              <a:extLst>
                <a:ext uri="{FF2B5EF4-FFF2-40B4-BE49-F238E27FC236}">
                  <a16:creationId xmlns:a16="http://schemas.microsoft.com/office/drawing/2014/main" id="{4776C707-C758-4AA1-9FD1-2338FC1FF24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48799" y="2300136"/>
              <a:ext cx="428928" cy="428928"/>
            </a:xfrm>
            <a:prstGeom prst="rect">
              <a:avLst/>
            </a:prstGeom>
          </p:spPr>
        </p:pic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DDCD6036-18F6-4CF2-9A71-8D45315621EA}"/>
                </a:ext>
              </a:extLst>
            </p:cNvPr>
            <p:cNvSpPr txBox="1"/>
            <p:nvPr/>
          </p:nvSpPr>
          <p:spPr>
            <a:xfrm>
              <a:off x="521759" y="2356194"/>
              <a:ext cx="279340" cy="316810"/>
            </a:xfrm>
            <a:prstGeom prst="rect">
              <a:avLst/>
            </a:prstGeom>
          </p:spPr>
          <p:txBody>
            <a:bodyPr vert="horz" wrap="none" lIns="91440" tIns="45720" rIns="91440" bIns="45720" rtlCol="0" anchor="ctr">
              <a:spAutoFit/>
            </a:bodyPr>
            <a:lstStyle/>
            <a:p>
              <a:r>
                <a:rPr lang="en-US" altLang="zh-TW" sz="3200" b="0" baseline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F1</a:t>
              </a:r>
              <a:endParaRPr lang="zh-TW" altLang="en-US" sz="3200" b="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Arial" panose="020B0604020202020204" pitchFamily="34" charset="0"/>
              </a:endParaRPr>
            </a:p>
          </p:txBody>
        </p:sp>
      </p:grpSp>
      <p:grpSp>
        <p:nvGrpSpPr>
          <p:cNvPr id="9" name="群組 8">
            <a:extLst>
              <a:ext uri="{FF2B5EF4-FFF2-40B4-BE49-F238E27FC236}">
                <a16:creationId xmlns:a16="http://schemas.microsoft.com/office/drawing/2014/main" id="{267DBDB6-A6D3-4CE7-A66B-DE3F79A1076A}"/>
              </a:ext>
            </a:extLst>
          </p:cNvPr>
          <p:cNvGrpSpPr/>
          <p:nvPr/>
        </p:nvGrpSpPr>
        <p:grpSpPr>
          <a:xfrm>
            <a:off x="1899008" y="4531035"/>
            <a:ext cx="893988" cy="791725"/>
            <a:chOff x="812495" y="2300135"/>
            <a:chExt cx="428928" cy="428928"/>
          </a:xfrm>
        </p:grpSpPr>
        <p:pic>
          <p:nvPicPr>
            <p:cNvPr id="10" name="圖形 9" descr="信封">
              <a:extLst>
                <a:ext uri="{FF2B5EF4-FFF2-40B4-BE49-F238E27FC236}">
                  <a16:creationId xmlns:a16="http://schemas.microsoft.com/office/drawing/2014/main" id="{CC3DACD1-4DE8-4476-9C0D-1BCACAC9D30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12495" y="2300135"/>
              <a:ext cx="428928" cy="428928"/>
            </a:xfrm>
            <a:prstGeom prst="rect">
              <a:avLst/>
            </a:prstGeom>
          </p:spPr>
        </p:pic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7C0580D7-F024-4436-B6A1-416E2540692F}"/>
                </a:ext>
              </a:extLst>
            </p:cNvPr>
            <p:cNvSpPr txBox="1"/>
            <p:nvPr/>
          </p:nvSpPr>
          <p:spPr>
            <a:xfrm>
              <a:off x="887289" y="2356195"/>
              <a:ext cx="279340" cy="316810"/>
            </a:xfrm>
            <a:prstGeom prst="rect">
              <a:avLst/>
            </a:prstGeom>
          </p:spPr>
          <p:txBody>
            <a:bodyPr vert="horz" wrap="none" lIns="91440" tIns="45720" rIns="91440" bIns="45720" rtlCol="0" anchor="ctr">
              <a:spAutoFit/>
            </a:bodyPr>
            <a:lstStyle/>
            <a:p>
              <a:r>
                <a:rPr lang="en-US" altLang="zh-TW" sz="3200" b="0" baseline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F2</a:t>
              </a:r>
              <a:endParaRPr lang="zh-TW" altLang="en-US" sz="3200" b="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0D53CD32-9613-4064-A65D-B1EB658758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0813646"/>
              </p:ext>
            </p:extLst>
          </p:nvPr>
        </p:nvGraphicFramePr>
        <p:xfrm>
          <a:off x="3258905" y="3305951"/>
          <a:ext cx="8128002" cy="1105232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21405255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51985079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55654214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45373872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74552204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17056283"/>
                    </a:ext>
                  </a:extLst>
                </a:gridCol>
              </a:tblGrid>
              <a:tr h="110523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6000" dirty="0"/>
                        <a:t>0</a:t>
                      </a:r>
                      <a:endParaRPr lang="zh-TW" altLang="en-US" sz="6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6000" dirty="0"/>
                        <a:t>0</a:t>
                      </a:r>
                      <a:endParaRPr lang="zh-TW" altLang="en-US" sz="6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6000" dirty="0"/>
                        <a:t>0</a:t>
                      </a:r>
                      <a:endParaRPr lang="zh-TW" altLang="en-US" sz="6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6000" dirty="0"/>
                        <a:t>0</a:t>
                      </a:r>
                      <a:endParaRPr lang="zh-TW" altLang="en-US" sz="6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6000" dirty="0"/>
                        <a:t>0</a:t>
                      </a:r>
                      <a:endParaRPr lang="zh-TW" altLang="en-US" sz="6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6000" dirty="0"/>
                        <a:t>0</a:t>
                      </a:r>
                      <a:endParaRPr lang="zh-TW" altLang="en-US" sz="6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4809605"/>
                  </a:ext>
                </a:extLst>
              </a:tr>
            </a:tbl>
          </a:graphicData>
        </a:graphic>
      </p:graphicFrame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1BDD50A9-EB39-4830-B685-57882B9DA635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2792996" y="2750355"/>
            <a:ext cx="3670866" cy="3"/>
          </a:xfrm>
          <a:prstGeom prst="line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FD608D73-CB88-46E1-86A7-A80E0DD73D77}"/>
              </a:ext>
            </a:extLst>
          </p:cNvPr>
          <p:cNvCxnSpPr/>
          <p:nvPr/>
        </p:nvCxnSpPr>
        <p:spPr>
          <a:xfrm>
            <a:off x="6463862" y="2750355"/>
            <a:ext cx="0" cy="43067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8462C636-FAE7-4957-982B-DF1E3829DFF7}"/>
              </a:ext>
            </a:extLst>
          </p:cNvPr>
          <p:cNvCxnSpPr>
            <a:cxnSpLocks/>
          </p:cNvCxnSpPr>
          <p:nvPr/>
        </p:nvCxnSpPr>
        <p:spPr>
          <a:xfrm flipV="1">
            <a:off x="2792996" y="4972166"/>
            <a:ext cx="3670866" cy="3"/>
          </a:xfrm>
          <a:prstGeom prst="line">
            <a:avLst/>
          </a:prstGeom>
          <a:ln w="5715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D3C167EC-88BF-4744-8D45-F31DDBB7A640}"/>
              </a:ext>
            </a:extLst>
          </p:cNvPr>
          <p:cNvCxnSpPr>
            <a:cxnSpLocks/>
          </p:cNvCxnSpPr>
          <p:nvPr/>
        </p:nvCxnSpPr>
        <p:spPr>
          <a:xfrm flipV="1">
            <a:off x="6463862" y="4541496"/>
            <a:ext cx="0" cy="43067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aphicFrame>
        <p:nvGraphicFramePr>
          <p:cNvPr id="26" name="表格 25">
            <a:extLst>
              <a:ext uri="{FF2B5EF4-FFF2-40B4-BE49-F238E27FC236}">
                <a16:creationId xmlns:a16="http://schemas.microsoft.com/office/drawing/2014/main" id="{919CDCDF-3295-43D8-994A-3B7261202D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951107"/>
              </p:ext>
            </p:extLst>
          </p:nvPr>
        </p:nvGraphicFramePr>
        <p:xfrm>
          <a:off x="3258905" y="3305951"/>
          <a:ext cx="8128002" cy="1105232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21405255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51985079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55654214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45373872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74552204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17056283"/>
                    </a:ext>
                  </a:extLst>
                </a:gridCol>
              </a:tblGrid>
              <a:tr h="110523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6000" dirty="0"/>
                        <a:t>0</a:t>
                      </a:r>
                      <a:endParaRPr lang="zh-TW" altLang="en-US" sz="6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6000" dirty="0"/>
                        <a:t>0</a:t>
                      </a:r>
                      <a:endParaRPr lang="zh-TW" altLang="en-US" sz="6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6000" dirty="0"/>
                        <a:t>1</a:t>
                      </a:r>
                      <a:endParaRPr lang="zh-TW" altLang="en-US" sz="6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6000" dirty="0"/>
                        <a:t>0</a:t>
                      </a:r>
                      <a:endParaRPr lang="zh-TW" altLang="en-US" sz="6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6000" dirty="0"/>
                        <a:t>0</a:t>
                      </a:r>
                      <a:endParaRPr lang="zh-TW" altLang="en-US" sz="6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6000" dirty="0"/>
                        <a:t>0</a:t>
                      </a:r>
                      <a:endParaRPr lang="zh-TW" altLang="en-US" sz="6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4809605"/>
                  </a:ext>
                </a:extLst>
              </a:tr>
            </a:tbl>
          </a:graphicData>
        </a:graphic>
      </p:graphicFrame>
      <p:graphicFrame>
        <p:nvGraphicFramePr>
          <p:cNvPr id="27" name="表格 26">
            <a:extLst>
              <a:ext uri="{FF2B5EF4-FFF2-40B4-BE49-F238E27FC236}">
                <a16:creationId xmlns:a16="http://schemas.microsoft.com/office/drawing/2014/main" id="{82DA87EE-81D5-4E2B-815C-74F1359D5E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1007708"/>
              </p:ext>
            </p:extLst>
          </p:nvPr>
        </p:nvGraphicFramePr>
        <p:xfrm>
          <a:off x="3258905" y="3305951"/>
          <a:ext cx="8128002" cy="1105232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21405255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51985079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55654214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45373872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74552204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17056283"/>
                    </a:ext>
                  </a:extLst>
                </a:gridCol>
              </a:tblGrid>
              <a:tr h="110523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6000" dirty="0"/>
                        <a:t>0</a:t>
                      </a:r>
                      <a:endParaRPr lang="zh-TW" altLang="en-US" sz="6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6000" dirty="0"/>
                        <a:t>0</a:t>
                      </a:r>
                      <a:endParaRPr lang="zh-TW" altLang="en-US" sz="6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6000" dirty="0"/>
                        <a:t>2</a:t>
                      </a:r>
                      <a:endParaRPr lang="zh-TW" altLang="en-US" sz="6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6000" dirty="0"/>
                        <a:t>0</a:t>
                      </a:r>
                      <a:endParaRPr lang="zh-TW" altLang="en-US" sz="6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6000" dirty="0"/>
                        <a:t>0</a:t>
                      </a:r>
                      <a:endParaRPr lang="zh-TW" altLang="en-US" sz="6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6000" dirty="0"/>
                        <a:t>0</a:t>
                      </a:r>
                      <a:endParaRPr lang="zh-TW" altLang="en-US" sz="6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48096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75115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8A09E6-CBE5-437E-9325-7F8E3032C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ARE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D62DC0E9-2E35-4637-8BAE-89FF42E5B43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11112" indent="0">
                  <a:buNone/>
                </a:pPr>
                <a:endParaRPr lang="en-US" altLang="zh-TW" sz="3200" b="0" i="1" dirty="0">
                  <a:latin typeface="Cambria Math" panose="02040503050406030204" pitchFamily="18" charset="0"/>
                </a:endParaRPr>
              </a:p>
              <a:p>
                <a:pPr marL="11112" indent="0">
                  <a:buNone/>
                </a:pPr>
                <a:endParaRPr lang="en-US" altLang="zh-TW" sz="3200" b="0" i="1" dirty="0">
                  <a:latin typeface="Cambria Math" panose="02040503050406030204" pitchFamily="18" charset="0"/>
                </a:endParaRPr>
              </a:p>
              <a:p>
                <a:pPr marL="11112" indent="0">
                  <a:buNone/>
                </a:pPr>
                <a:endParaRPr lang="en-US" altLang="zh-TW" sz="3200" i="1" dirty="0">
                  <a:latin typeface="Cambria Math" panose="02040503050406030204" pitchFamily="18" charset="0"/>
                </a:endParaRPr>
              </a:p>
              <a:p>
                <a:pPr marL="11112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sz="3200" b="0" i="1" smtClean="0">
                          <a:latin typeface="Cambria Math" panose="02040503050406030204" pitchFamily="18" charset="0"/>
                        </a:rPr>
                        <m:t>𝐴𝑅</m:t>
                      </m:r>
                      <m:sSub>
                        <m:sSubPr>
                          <m:ctrlP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TW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𝑛𝑢𝑚𝑏𝑒𝑟</m:t>
                          </m:r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𝑐𝑜𝑙𝑙𝑖𝑠𝑖𝑜𝑛</m:t>
                          </m:r>
                        </m:num>
                        <m:den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𝑎𝑐𝑡𝑢𝑎𝑙</m:t>
                          </m:r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𝑛𝑢𝑚𝑏𝑒𝑟</m:t>
                          </m:r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𝑓𝑙𝑜</m:t>
                          </m:r>
                          <m:sSub>
                            <m:sSubPr>
                              <m:ctrlPr>
                                <a:rPr lang="en-US" altLang="zh-TW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32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zh-TW" sz="3200" dirty="0"/>
              </a:p>
              <a:p>
                <a:pPr marL="11112" indent="0">
                  <a:buNone/>
                </a:pPr>
                <a:endParaRPr lang="en-US" altLang="zh-TW" sz="3200" dirty="0"/>
              </a:p>
              <a:p>
                <a:pPr marL="11112" indent="0">
                  <a:buNone/>
                </a:pPr>
                <a:endParaRPr lang="en-US" altLang="zh-TW" sz="3200" dirty="0"/>
              </a:p>
              <a:p>
                <a:pPr marL="11112" indent="0">
                  <a:buNone/>
                </a:pPr>
                <a:endParaRPr lang="zh-TW" altLang="en-US" sz="3200" dirty="0"/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D62DC0E9-2E35-4637-8BAE-89FF42E5B4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5C4C398-4759-418F-8434-9DA5561D1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104804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D84D5F-29D6-4D5C-B0B8-353FA04CD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Number of collision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63340E7-D4C1-4E43-8612-7E998D09FE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7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7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TW" sz="27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7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7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TW" sz="27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7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TW" sz="27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700" i="1">
                        <a:latin typeface="Cambria Math" panose="02040503050406030204" pitchFamily="18" charset="0"/>
                      </a:rPr>
                      <m:t>𝑚𝑒𝑎𝑛𝑠</m:t>
                    </m:r>
                    <m:r>
                      <a:rPr lang="en-US" altLang="zh-TW" sz="27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700" i="1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altLang="zh-TW" sz="27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700" i="1">
                        <a:latin typeface="Cambria Math" panose="02040503050406030204" pitchFamily="18" charset="0"/>
                      </a:rPr>
                      <m:t>𝑓𝑙𝑜𝑤</m:t>
                    </m:r>
                    <m:r>
                      <a:rPr lang="en-US" altLang="zh-TW" sz="27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TW" sz="2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7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sz="27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sz="27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700" i="1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altLang="zh-TW" sz="27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TW" sz="2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7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sz="27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TW" sz="2700" i="1">
                        <a:latin typeface="Cambria Math" panose="02040503050406030204" pitchFamily="18" charset="0"/>
                      </a:rPr>
                      <m:t> ,</m:t>
                    </m:r>
                    <m:r>
                      <a:rPr lang="en-US" altLang="zh-TW" sz="27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sz="270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zh-TW" sz="27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TW" sz="27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700" i="1">
                        <a:latin typeface="Cambria Math" panose="02040503050406030204" pitchFamily="18" charset="0"/>
                      </a:rPr>
                      <m:t>𝑐𝑜𝑙𝑙𝑖𝑑𝑖𝑛𝑔</m:t>
                    </m:r>
                    <m:r>
                      <a:rPr lang="en-US" altLang="zh-TW" sz="27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700" i="1">
                        <a:latin typeface="Cambria Math" panose="02040503050406030204" pitchFamily="18" charset="0"/>
                      </a:rPr>
                      <m:t>𝑢𝑛𝑑𝑒𝑟</m:t>
                    </m:r>
                    <m:r>
                      <a:rPr lang="en-US" altLang="zh-TW" sz="27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700" i="1">
                        <a:latin typeface="Cambria Math" panose="02040503050406030204" pitchFamily="18" charset="0"/>
                      </a:rPr>
                      <m:t>h𝑎𝑠h</m:t>
                    </m:r>
                    <m:r>
                      <a:rPr lang="en-US" altLang="zh-TW" sz="27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700" i="1">
                        <a:latin typeface="Cambria Math" panose="02040503050406030204" pitchFamily="18" charset="0"/>
                      </a:rPr>
                      <m:t>𝑓𝑢𝑛𝑐𝑡𝑖𝑜𝑛</m:t>
                    </m:r>
                    <m:r>
                      <a:rPr lang="en-US" altLang="zh-TW" sz="27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TW" sz="2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7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TW" sz="27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br>
                  <a:rPr lang="en-US" altLang="zh-TW" sz="2700" dirty="0"/>
                </a:br>
                <a:br>
                  <a:rPr lang="en-US" altLang="zh-TW" sz="270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TW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       </m:t>
                            </m:r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𝑐𝑜𝑙𝑙𝑖𝑑𝑒</m:t>
                            </m:r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,        1</m:t>
                            </m:r>
                          </m:e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  &amp;</m:t>
                            </m:r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𝑛𝑜𝑛𝑐𝑜𝑙𝑙𝑖𝑑𝑒</m:t>
                            </m:r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,     0</m:t>
                            </m:r>
                          </m:e>
                        </m:eqArr>
                      </m:e>
                    </m:d>
                  </m:oMath>
                </a14:m>
                <a:endParaRPr lang="en-US" altLang="zh-TW" sz="2700" dirty="0"/>
              </a:p>
              <a:p>
                <a:endParaRPr lang="en-US" altLang="zh-TW" sz="2700" dirty="0"/>
              </a:p>
              <a:p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zh-TW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d>
                          <m:d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TW" sz="2400">
                                <a:latin typeface="Cambria Math" panose="02040503050406030204" pitchFamily="18" charset="0"/>
                              </a:rPr>
                              <m:t>i</m:t>
                            </m:r>
                          </m:e>
                        </m:d>
                        <m:r>
                          <a:rPr lang="en-US" altLang="zh-TW" sz="240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d>
                          <m:d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TW" sz="2400">
                                <a:latin typeface="Cambria Math" panose="02040503050406030204" pitchFamily="18" charset="0"/>
                              </a:rPr>
                              <m:t>k</m:t>
                            </m:r>
                          </m:e>
                        </m:d>
                      </m:e>
                    </m:d>
                    <m:r>
                      <a:rPr lang="en-US" altLang="zh-TW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40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TW" sz="2400" b="0" i="0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40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𝑟𝑎𝑛𝑔𝑒</m:t>
                        </m:r>
                        <m:d>
                          <m:d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den>
                    </m:f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𝑤</m:t>
                        </m:r>
                      </m:den>
                    </m:f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𝑒</m:t>
                        </m:r>
                      </m:num>
                      <m:den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𝜀</m:t>
                        </m:r>
                      </m:den>
                    </m:f>
                  </m:oMath>
                </a14:m>
                <a:r>
                  <a:rPr lang="zh-TW" altLang="en-US" sz="2400" dirty="0"/>
                  <a:t> </a:t>
                </a:r>
                <a:endParaRPr lang="en-US" altLang="zh-TW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TW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𝑚𝑒𝑛𝑎𝑠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𝑛𝑢𝑚𝑏𝑒𝑟𝑠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𝑐𝑜𝑙𝑙𝑖𝑠𝑖𝑜𝑛𝑠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𝑓𝑙𝑜𝑤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𝑢𝑛𝑑𝑒𝑟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h𝑎𝑠h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𝑓𝑢𝑛𝑐𝑡𝑖𝑜𝑛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altLang="zh-TW" sz="2700" dirty="0"/>
              </a:p>
              <a:p>
                <a:endParaRPr lang="zh-TW" altLang="en-US" sz="2700" dirty="0"/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63340E7-D4C1-4E43-8612-7E998D09FE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8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525DB4D-7E30-4574-B7B5-5955B2E05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254933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6F2AE2-4C12-4649-BA9A-91C2C1EA7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Number of collision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B5E07E65-DBA3-4EFA-8AC6-208BFFC314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𝑚𝑒𝑎𝑛𝑠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𝑓𝑙𝑜𝑤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𝑠𝑡𝑜𝑟𝑒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𝑆𝑤𝑖𝑡𝑐h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      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𝑠𝑡𝑜𝑟𝑒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𝑖𝑛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 ,      1</m:t>
                            </m:r>
                          </m:e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&amp;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𝑛𝑜𝑡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𝑠𝑟𝑜𝑡𝑒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𝑖𝑛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 ,    0</m:t>
                            </m:r>
                          </m:e>
                        </m:eqArr>
                      </m:e>
                    </m:d>
                  </m:oMath>
                </a14:m>
                <a:endParaRPr lang="en-US" altLang="zh-TW" dirty="0"/>
              </a:p>
              <a:p>
                <a:endParaRPr lang="en-US" altLang="zh-TW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 = </m:t>
                    </m:r>
                    <m:nary>
                      <m:naryPr>
                        <m:chr m:val="∑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e>
                    </m:nary>
                  </m:oMath>
                </a14:m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e>
                    </m:nary>
                    <m:r>
                      <a:rPr lang="en-US" altLang="zh-TW" i="1">
                        <a:latin typeface="Cambria Math" panose="02040503050406030204" pitchFamily="18" charset="0"/>
                      </a:rPr>
                      <m:t>≤ </m:t>
                    </m:r>
                    <m:nary>
                      <m:naryPr>
                        <m:chr m:val="∑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f>
                          <m:f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num>
                          <m:den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𝜀</m:t>
                            </m:r>
                          </m:den>
                        </m:f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e>
                    </m:nary>
                  </m:oMath>
                </a14:m>
                <a:endParaRPr lang="en-US" altLang="zh-TW" dirty="0"/>
              </a:p>
              <a:p>
                <a:endParaRPr lang="en-US" altLang="zh-TW" dirty="0"/>
              </a:p>
              <a:p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𝐴𝑅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endParaRPr lang="zh-TW" altLang="en-US" dirty="0"/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B5E07E65-DBA3-4EFA-8AC6-208BFFC314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82864F4-E6B7-4EF0-93EB-51565937C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147159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0D5EE8-EBA1-4919-8D73-6F5A737E8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54301A9-05D7-4861-902F-19F6CCB48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Background</a:t>
            </a:r>
            <a:br>
              <a:rPr lang="en-US" altLang="zh-TW" dirty="0"/>
            </a:br>
            <a:endParaRPr lang="en-US" altLang="zh-TW" dirty="0"/>
          </a:p>
          <a:p>
            <a:r>
              <a:rPr lang="en-US" altLang="zh-TW" dirty="0"/>
              <a:t>Motivation</a:t>
            </a:r>
            <a:br>
              <a:rPr lang="en-US" altLang="zh-TW" dirty="0"/>
            </a:br>
            <a:endParaRPr lang="en-US" altLang="zh-TW" dirty="0"/>
          </a:p>
          <a:p>
            <a:r>
              <a:rPr lang="en-US" altLang="zh-TW" dirty="0"/>
              <a:t>Problem statement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58049E9-21B1-4D0D-9FB5-A598CACBA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707167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8DE1B54C-777E-4C38-82F3-F8A241E9E0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9969329"/>
              </p:ext>
            </p:extLst>
          </p:nvPr>
        </p:nvGraphicFramePr>
        <p:xfrm>
          <a:off x="6197091" y="1971524"/>
          <a:ext cx="5281670" cy="11125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056334">
                  <a:extLst>
                    <a:ext uri="{9D8B030D-6E8A-4147-A177-3AD203B41FA5}">
                      <a16:colId xmlns:a16="http://schemas.microsoft.com/office/drawing/2014/main" val="1924438700"/>
                    </a:ext>
                  </a:extLst>
                </a:gridCol>
                <a:gridCol w="1056334">
                  <a:extLst>
                    <a:ext uri="{9D8B030D-6E8A-4147-A177-3AD203B41FA5}">
                      <a16:colId xmlns:a16="http://schemas.microsoft.com/office/drawing/2014/main" val="3171705842"/>
                    </a:ext>
                  </a:extLst>
                </a:gridCol>
                <a:gridCol w="1056334">
                  <a:extLst>
                    <a:ext uri="{9D8B030D-6E8A-4147-A177-3AD203B41FA5}">
                      <a16:colId xmlns:a16="http://schemas.microsoft.com/office/drawing/2014/main" val="4236257151"/>
                    </a:ext>
                  </a:extLst>
                </a:gridCol>
                <a:gridCol w="1056334">
                  <a:extLst>
                    <a:ext uri="{9D8B030D-6E8A-4147-A177-3AD203B41FA5}">
                      <a16:colId xmlns:a16="http://schemas.microsoft.com/office/drawing/2014/main" val="2398627144"/>
                    </a:ext>
                  </a:extLst>
                </a:gridCol>
                <a:gridCol w="1056334">
                  <a:extLst>
                    <a:ext uri="{9D8B030D-6E8A-4147-A177-3AD203B41FA5}">
                      <a16:colId xmlns:a16="http://schemas.microsoft.com/office/drawing/2014/main" val="32224240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/>
                        <a:t>1</a:t>
                      </a:r>
                      <a:endParaRPr lang="zh-TW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100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0851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9848378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ADE41213-2F56-48AC-B655-170C99B3E6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1699332"/>
              </p:ext>
            </p:extLst>
          </p:nvPr>
        </p:nvGraphicFramePr>
        <p:xfrm>
          <a:off x="6197091" y="3084044"/>
          <a:ext cx="5281670" cy="111252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056334">
                  <a:extLst>
                    <a:ext uri="{9D8B030D-6E8A-4147-A177-3AD203B41FA5}">
                      <a16:colId xmlns:a16="http://schemas.microsoft.com/office/drawing/2014/main" val="1924438700"/>
                    </a:ext>
                  </a:extLst>
                </a:gridCol>
                <a:gridCol w="1056334">
                  <a:extLst>
                    <a:ext uri="{9D8B030D-6E8A-4147-A177-3AD203B41FA5}">
                      <a16:colId xmlns:a16="http://schemas.microsoft.com/office/drawing/2014/main" val="3171705842"/>
                    </a:ext>
                  </a:extLst>
                </a:gridCol>
                <a:gridCol w="1056334">
                  <a:extLst>
                    <a:ext uri="{9D8B030D-6E8A-4147-A177-3AD203B41FA5}">
                      <a16:colId xmlns:a16="http://schemas.microsoft.com/office/drawing/2014/main" val="4236257151"/>
                    </a:ext>
                  </a:extLst>
                </a:gridCol>
                <a:gridCol w="1056334">
                  <a:extLst>
                    <a:ext uri="{9D8B030D-6E8A-4147-A177-3AD203B41FA5}">
                      <a16:colId xmlns:a16="http://schemas.microsoft.com/office/drawing/2014/main" val="2398627144"/>
                    </a:ext>
                  </a:extLst>
                </a:gridCol>
                <a:gridCol w="1056334">
                  <a:extLst>
                    <a:ext uri="{9D8B030D-6E8A-4147-A177-3AD203B41FA5}">
                      <a16:colId xmlns:a16="http://schemas.microsoft.com/office/drawing/2014/main" val="32224240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/>
                        <a:t>3</a:t>
                      </a:r>
                      <a:endParaRPr lang="zh-TW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100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0851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9848378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AF654E79-DFE1-4693-87C4-2B5F865184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2100030"/>
              </p:ext>
            </p:extLst>
          </p:nvPr>
        </p:nvGraphicFramePr>
        <p:xfrm>
          <a:off x="6197091" y="4196564"/>
          <a:ext cx="5281670" cy="111252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056334">
                  <a:extLst>
                    <a:ext uri="{9D8B030D-6E8A-4147-A177-3AD203B41FA5}">
                      <a16:colId xmlns:a16="http://schemas.microsoft.com/office/drawing/2014/main" val="1924438700"/>
                    </a:ext>
                  </a:extLst>
                </a:gridCol>
                <a:gridCol w="1056334">
                  <a:extLst>
                    <a:ext uri="{9D8B030D-6E8A-4147-A177-3AD203B41FA5}">
                      <a16:colId xmlns:a16="http://schemas.microsoft.com/office/drawing/2014/main" val="3171705842"/>
                    </a:ext>
                  </a:extLst>
                </a:gridCol>
                <a:gridCol w="1056334">
                  <a:extLst>
                    <a:ext uri="{9D8B030D-6E8A-4147-A177-3AD203B41FA5}">
                      <a16:colId xmlns:a16="http://schemas.microsoft.com/office/drawing/2014/main" val="4236257151"/>
                    </a:ext>
                  </a:extLst>
                </a:gridCol>
                <a:gridCol w="1056334">
                  <a:extLst>
                    <a:ext uri="{9D8B030D-6E8A-4147-A177-3AD203B41FA5}">
                      <a16:colId xmlns:a16="http://schemas.microsoft.com/office/drawing/2014/main" val="2398627144"/>
                    </a:ext>
                  </a:extLst>
                </a:gridCol>
                <a:gridCol w="1056334">
                  <a:extLst>
                    <a:ext uri="{9D8B030D-6E8A-4147-A177-3AD203B41FA5}">
                      <a16:colId xmlns:a16="http://schemas.microsoft.com/office/drawing/2014/main" val="32224240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/>
                        <a:t>3</a:t>
                      </a:r>
                      <a:endParaRPr lang="zh-TW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100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0851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9848378"/>
                  </a:ext>
                </a:extLst>
              </a:tr>
            </a:tbl>
          </a:graphicData>
        </a:graphic>
      </p:graphicFrame>
      <p:sp>
        <p:nvSpPr>
          <p:cNvPr id="2" name="標題 1">
            <a:extLst>
              <a:ext uri="{FF2B5EF4-FFF2-40B4-BE49-F238E27FC236}">
                <a16:creationId xmlns:a16="http://schemas.microsoft.com/office/drawing/2014/main" id="{BCA27067-3256-48B8-BF6D-499B5A398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Cooperate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D0C1062B-C42F-47CB-AD29-1AA39CE2945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35360" y="1700808"/>
                <a:ext cx="5499383" cy="4340763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𝐴𝑅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𝑚𝑖𝑛𝑖𝑚𝑢𝑚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</m:oMath>
                </a14:m>
                <a:endParaRPr lang="en-US" altLang="zh-TW" b="0" dirty="0">
                  <a:ea typeface="Cambria Math" panose="02040503050406030204" pitchFamily="18" charset="0"/>
                </a:endParaRPr>
              </a:p>
              <a:p>
                <a:endParaRPr lang="en-US" altLang="zh-TW" b="0" dirty="0">
                  <a:ea typeface="Cambria Math" panose="02040503050406030204" pitchFamily="18" charset="0"/>
                </a:endParaRPr>
              </a:p>
              <a:p>
                <a:endParaRPr lang="en-US" altLang="zh-TW" b="0" dirty="0">
                  <a:ea typeface="Cambria Math" panose="02040503050406030204" pitchFamily="18" charset="0"/>
                </a:endParaRPr>
              </a:p>
              <a:p>
                <a:endParaRPr lang="en-US" altLang="zh-TW" b="0" dirty="0"/>
              </a:p>
              <a:p>
                <a:endParaRPr lang="en-US" altLang="zh-TW" b="0" dirty="0"/>
              </a:p>
              <a:p>
                <a:endParaRPr lang="zh-TW" altLang="en-US" dirty="0"/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D0C1062B-C42F-47CB-AD29-1AA39CE294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5360" y="1700808"/>
                <a:ext cx="5499383" cy="434076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A76AB8B-B3ED-4B57-95AD-4D49A7B0D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202128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F33D578-502A-4A69-AA97-0AC032DD3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Algorithm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14F9299-53CA-4BCE-A176-4C2FCCAB53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34F9899-40E0-49ED-A078-377C67503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357621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00957C2B-3DBF-44DA-8AFC-71041F998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33B18CB1-508E-4602-B5FF-0D807080F6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Accurate</a:t>
            </a:r>
          </a:p>
          <a:p>
            <a:endParaRPr lang="en-US" altLang="zh-TW" dirty="0"/>
          </a:p>
          <a:p>
            <a:r>
              <a:rPr lang="en-US" altLang="zh-TW" dirty="0"/>
              <a:t>Fast</a:t>
            </a:r>
          </a:p>
          <a:p>
            <a:endParaRPr lang="en-US" altLang="zh-TW" dirty="0"/>
          </a:p>
          <a:p>
            <a:r>
              <a:rPr lang="en-US" altLang="zh-TW" dirty="0"/>
              <a:t>Network Performance Anomalies(NPA) location</a:t>
            </a:r>
          </a:p>
          <a:p>
            <a:pPr lvl="1"/>
            <a:r>
              <a:rPr lang="en-US" altLang="zh-TW" dirty="0"/>
              <a:t>Squeeze theorem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12535679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9CCC4C-5C35-4E39-A298-A5BC645A0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69A3EDBF-4C2E-4552-9633-D3F5A62FB6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𝑚𝑒𝑎𝑛𝑠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𝑓𝑙𝑜𝑤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 ,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𝑐𝑜𝑙𝑙𝑖𝑑𝑖𝑛𝑔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𝑢𝑛𝑑𝑒𝑟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h𝑎𝑠h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𝑓𝑢𝑛𝑐𝑡𝑖𝑜𝑛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altLang="zh-TW" dirty="0"/>
              </a:p>
              <a:p>
                <a:endParaRPr lang="en-US" altLang="zh-TW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       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𝑐𝑜𝑙𝑙𝑖𝑑𝑒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,        1</m:t>
                            </m:r>
                          </m:e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  &amp;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𝑛𝑜𝑛𝑐𝑜𝑙𝑙𝑖𝑑𝑒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,     0</m:t>
                            </m:r>
                          </m:e>
                        </m:eqArr>
                      </m:e>
                    </m:d>
                  </m:oMath>
                </a14:m>
                <a:endParaRPr lang="en-US" altLang="zh-TW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𝑚𝑒𝑛𝑎𝑠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𝑛𝑢𝑚𝑏𝑒𝑟𝑠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𝑐𝑜𝑙𝑙𝑖𝑠𝑖𝑜𝑛𝑠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𝑓𝑙𝑜𝑤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𝑢𝑛𝑑𝑒𝑟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h𝑎𝑠h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𝑓𝑢𝑛𝑐𝑡𝑖𝑜𝑛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𝑚𝑒𝑎𝑛𝑠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𝑓𝑙𝑜𝑤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𝑠𝑡𝑜𝑟𝑒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𝑆𝑤𝑖𝑡𝑐h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      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𝑠𝑡𝑜𝑟𝑒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𝑖𝑛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 ,      1</m:t>
                            </m:r>
                          </m:e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&amp;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𝑛𝑜𝑡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𝑠𝑟𝑜𝑡𝑒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𝑖𝑛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 ,    0</m:t>
                            </m:r>
                          </m:e>
                        </m:eqArr>
                      </m:e>
                    </m:d>
                  </m:oMath>
                </a14:m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69A3EDBF-4C2E-4552-9633-D3F5A62FB6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85826CB-B2C4-418A-BD10-BECDA6C8F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196719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6BDC39-1DA8-4D64-88CD-CB734B4BC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52DE86E6-49B7-45DB-996F-8594DED1AC5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 panose="02040503050406030204" pitchFamily="18" charset="0"/>
                              </a:rPr>
                              <m:t>i</m:t>
                            </m:r>
                          </m:e>
                        </m:d>
                        <m:r>
                          <a:rPr lang="en-US" altLang="zh-TW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 panose="02040503050406030204" pitchFamily="18" charset="0"/>
                              </a:rPr>
                              <m:t>k</m:t>
                            </m:r>
                          </m:e>
                        </m:d>
                      </m:e>
                    </m:d>
                    <m:r>
                      <a:rPr lang="en-US" altLang="zh-TW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𝑟𝑎𝑛𝑔𝑒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altLang="zh-TW" i="1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𝑤</m:t>
                        </m:r>
                      </m:den>
                    </m:f>
                    <m:r>
                      <a:rPr lang="en-US" altLang="zh-TW" i="1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𝑒</m:t>
                        </m:r>
                      </m:num>
                      <m:den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𝜀</m:t>
                        </m:r>
                      </m:den>
                    </m:f>
                  </m:oMath>
                </a14:m>
                <a:r>
                  <a:rPr lang="zh-TW" altLang="en-US" dirty="0"/>
                  <a:t> </a:t>
                </a:r>
                <a:endParaRPr lang="en-US" altLang="zh-TW" dirty="0"/>
              </a:p>
              <a:p>
                <a:pPr marL="11112" indent="0">
                  <a:buNone/>
                </a:pPr>
                <a:endParaRPr lang="en-US" altLang="zh-TW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 = </m:t>
                    </m:r>
                    <m:nary>
                      <m:naryPr>
                        <m:chr m:val="∑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e>
                    </m:nary>
                  </m:oMath>
                </a14:m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e>
                    </m:nary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≤ </m:t>
                    </m:r>
                    <m:nary>
                      <m:naryPr>
                        <m:chr m:val="∑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f>
                          <m:f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num>
                          <m:den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𝜀</m:t>
                            </m:r>
                          </m:den>
                        </m:f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e>
                    </m:nary>
                  </m:oMath>
                </a14:m>
                <a:endParaRPr lang="en-US" altLang="zh-TW" dirty="0"/>
              </a:p>
              <a:p>
                <a:endParaRPr lang="en-US" altLang="zh-TW" dirty="0"/>
              </a:p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𝐴𝑅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TW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52DE86E6-49B7-45DB-996F-8594DED1AC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C06B51D-5FDC-4A5F-9F37-83377E2EF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855961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FE5820-5402-4D76-99D2-F0AF36D5F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Constrain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0D9D58B-26D0-494B-AD45-3D9EC76085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277" y="1770422"/>
            <a:ext cx="11521280" cy="4610906"/>
          </a:xfrm>
        </p:spPr>
        <p:txBody>
          <a:bodyPr/>
          <a:lstStyle/>
          <a:p>
            <a:r>
              <a:rPr lang="en-US" altLang="zh-TW" dirty="0"/>
              <a:t>1. Size of Switch</a:t>
            </a:r>
          </a:p>
          <a:p>
            <a:endParaRPr lang="en-US" altLang="zh-TW" dirty="0"/>
          </a:p>
          <a:p>
            <a:r>
              <a:rPr lang="en-US" altLang="zh-TW" dirty="0"/>
              <a:t>2. Flow can store in the switch when it transmit go through it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7F062C4-97E9-43AC-9AB8-E3654F854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676861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3F8826-372A-40C2-96D7-8DF2E4004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E903DA54-8D65-4D2C-8090-62ABEC455EC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 </m:t>
                    </m:r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 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ARE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en-US" altLang="zh-TW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endParaRPr lang="en-US" altLang="zh-TW" dirty="0">
                  <a:ea typeface="Cambria Math" panose="02040503050406030204" pitchFamily="18" charset="0"/>
                </a:endParaRPr>
              </a:p>
              <a:p>
                <a:endParaRPr lang="en-US" altLang="zh-TW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zh-TW" altLang="en-US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𝑏𝑖𝑔𝑔𝑒𝑠𝑡</m:t>
                    </m:r>
                  </m:oMath>
                </a14:m>
                <a:endParaRPr lang="en-US" altLang="zh-TW" dirty="0"/>
              </a:p>
              <a:p>
                <a:endParaRPr lang="en-US" altLang="zh-TW" dirty="0"/>
              </a:p>
              <a:p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𝑚𝑖𝑛𝑖𝑚𝑖𝑧𝑒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𝑏𝑖𝑔𝑔𝑒𝑠𝑡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ARE</m:t>
                    </m:r>
                  </m:oMath>
                </a14:m>
                <a:endParaRPr lang="zh-TW" altLang="en-US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E903DA54-8D65-4D2C-8090-62ABEC455E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A910E3D-A7BC-4483-ADF1-54E504738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979853"/>
      </p:ext>
    </p:extLst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60F173DF-638B-43D7-B912-93923CFD6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Idea</a:t>
            </a:r>
            <a:endParaRPr lang="zh-TW" altLang="en-US" dirty="0"/>
          </a:p>
        </p:txBody>
      </p:sp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id="{CDF579F0-CA3B-441D-AF85-BF9C353BA3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D53EBA3-AFA1-402C-A4C8-720EF074E71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36350" y="6381750"/>
            <a:ext cx="755650" cy="365125"/>
          </a:xfrm>
          <a:prstGeom prst="rect">
            <a:avLst/>
          </a:prstGeom>
        </p:spPr>
        <p:txBody>
          <a:bodyPr/>
          <a:lstStyle/>
          <a:p>
            <a:fld id="{3EBBE1F4-AE36-AD42-8177-96288CD18AD2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589007"/>
      </p:ext>
    </p:extLst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內容版面配置區 12" descr="電腦">
            <a:extLst>
              <a:ext uri="{FF2B5EF4-FFF2-40B4-BE49-F238E27FC236}">
                <a16:creationId xmlns:a16="http://schemas.microsoft.com/office/drawing/2014/main" id="{34EDC66F-8907-48D5-A64F-E69C3EFD8C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0527" y="2601554"/>
            <a:ext cx="914400" cy="914400"/>
          </a:xfrm>
        </p:spPr>
      </p:pic>
      <p:sp>
        <p:nvSpPr>
          <p:cNvPr id="4" name="標題 3">
            <a:extLst>
              <a:ext uri="{FF2B5EF4-FFF2-40B4-BE49-F238E27FC236}">
                <a16:creationId xmlns:a16="http://schemas.microsoft.com/office/drawing/2014/main" id="{30ED11F6-FE1E-4BE9-94D1-870D86B8A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Teamwork</a:t>
            </a:r>
            <a:endParaRPr lang="zh-TW" altLang="en-US" dirty="0"/>
          </a:p>
        </p:txBody>
      </p:sp>
      <p:pic>
        <p:nvPicPr>
          <p:cNvPr id="7" name="圖形 6" descr="伺服器">
            <a:extLst>
              <a:ext uri="{FF2B5EF4-FFF2-40B4-BE49-F238E27FC236}">
                <a16:creationId xmlns:a16="http://schemas.microsoft.com/office/drawing/2014/main" id="{A0128725-A765-435C-91C6-B8C82162BEA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72870" y="4502144"/>
            <a:ext cx="914400" cy="914400"/>
          </a:xfrm>
          <a:prstGeom prst="rect">
            <a:avLst/>
          </a:prstGeom>
        </p:spPr>
      </p:pic>
      <p:pic>
        <p:nvPicPr>
          <p:cNvPr id="9" name="圖形 8" descr="伺服器">
            <a:extLst>
              <a:ext uri="{FF2B5EF4-FFF2-40B4-BE49-F238E27FC236}">
                <a16:creationId xmlns:a16="http://schemas.microsoft.com/office/drawing/2014/main" id="{3239D274-6063-4AD1-846D-41D86296649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341668" y="2815936"/>
            <a:ext cx="914400" cy="914400"/>
          </a:xfrm>
          <a:prstGeom prst="rect">
            <a:avLst/>
          </a:prstGeom>
        </p:spPr>
      </p:pic>
      <p:pic>
        <p:nvPicPr>
          <p:cNvPr id="10" name="圖形 9" descr="伺服器">
            <a:extLst>
              <a:ext uri="{FF2B5EF4-FFF2-40B4-BE49-F238E27FC236}">
                <a16:creationId xmlns:a16="http://schemas.microsoft.com/office/drawing/2014/main" id="{FF3EF8B9-D85A-4AEF-BFA0-EF6B70D5305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828561" y="4502144"/>
            <a:ext cx="914400" cy="914400"/>
          </a:xfrm>
          <a:prstGeom prst="rect">
            <a:avLst/>
          </a:prstGeom>
        </p:spPr>
      </p:pic>
      <p:pic>
        <p:nvPicPr>
          <p:cNvPr id="11" name="圖形 10" descr="伺服器">
            <a:extLst>
              <a:ext uri="{FF2B5EF4-FFF2-40B4-BE49-F238E27FC236}">
                <a16:creationId xmlns:a16="http://schemas.microsoft.com/office/drawing/2014/main" id="{9A21B809-37D1-42F2-AF69-C55003DA26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475520" y="2996409"/>
            <a:ext cx="914400" cy="914400"/>
          </a:xfrm>
          <a:prstGeom prst="rect">
            <a:avLst/>
          </a:prstGeom>
        </p:spPr>
      </p:pic>
      <p:pic>
        <p:nvPicPr>
          <p:cNvPr id="14" name="內容版面配置區 12" descr="電腦">
            <a:extLst>
              <a:ext uri="{FF2B5EF4-FFF2-40B4-BE49-F238E27FC236}">
                <a16:creationId xmlns:a16="http://schemas.microsoft.com/office/drawing/2014/main" id="{7F8047F2-B6D5-4932-B8F1-E46D8E3FEF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98613" y="4502144"/>
            <a:ext cx="914400" cy="914400"/>
          </a:xfrm>
          <a:prstGeom prst="rect">
            <a:avLst/>
          </a:prstGeom>
        </p:spPr>
      </p:pic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FB7A9BF3-1369-4177-AE6C-C01C06EDCC14}"/>
              </a:ext>
            </a:extLst>
          </p:cNvPr>
          <p:cNvCxnSpPr>
            <a:cxnSpLocks/>
            <a:stCxn id="13" idx="3"/>
            <a:endCxn id="7" idx="1"/>
          </p:cNvCxnSpPr>
          <p:nvPr/>
        </p:nvCxnSpPr>
        <p:spPr>
          <a:xfrm>
            <a:off x="1334927" y="3058754"/>
            <a:ext cx="1037943" cy="1900590"/>
          </a:xfrm>
          <a:prstGeom prst="line">
            <a:avLst/>
          </a:prstGeom>
          <a:ln w="2857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6641E5C1-BBF6-4760-8842-1EC47C39FF3D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 flipV="1">
            <a:off x="3287270" y="3273136"/>
            <a:ext cx="1054398" cy="1686208"/>
          </a:xfrm>
          <a:prstGeom prst="line">
            <a:avLst/>
          </a:prstGeom>
          <a:ln w="2857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CF266AB2-4E96-4C95-8201-3AD739A83206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5256068" y="3273136"/>
            <a:ext cx="1572493" cy="1686208"/>
          </a:xfrm>
          <a:prstGeom prst="line">
            <a:avLst/>
          </a:prstGeom>
          <a:ln w="2857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29ACCB06-EEE8-43B8-8466-EC303E1AE5A6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 flipV="1">
            <a:off x="7742961" y="3453609"/>
            <a:ext cx="732559" cy="1505735"/>
          </a:xfrm>
          <a:prstGeom prst="line">
            <a:avLst/>
          </a:prstGeom>
          <a:ln w="2857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F5128036-68A0-4B59-8D6A-9136A55C64BD}"/>
              </a:ext>
            </a:extLst>
          </p:cNvPr>
          <p:cNvCxnSpPr>
            <a:cxnSpLocks/>
            <a:stCxn id="11" idx="3"/>
            <a:endCxn id="14" idx="1"/>
          </p:cNvCxnSpPr>
          <p:nvPr/>
        </p:nvCxnSpPr>
        <p:spPr>
          <a:xfrm>
            <a:off x="9389920" y="3453609"/>
            <a:ext cx="1308693" cy="1505735"/>
          </a:xfrm>
          <a:prstGeom prst="line">
            <a:avLst/>
          </a:prstGeom>
          <a:ln w="2857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59" name="群組 58">
            <a:extLst>
              <a:ext uri="{FF2B5EF4-FFF2-40B4-BE49-F238E27FC236}">
                <a16:creationId xmlns:a16="http://schemas.microsoft.com/office/drawing/2014/main" id="{36C4E61C-B65F-4935-8D3B-BD5D3A61D19B}"/>
              </a:ext>
            </a:extLst>
          </p:cNvPr>
          <p:cNvGrpSpPr/>
          <p:nvPr/>
        </p:nvGrpSpPr>
        <p:grpSpPr>
          <a:xfrm>
            <a:off x="334498" y="2300136"/>
            <a:ext cx="428928" cy="428928"/>
            <a:chOff x="448799" y="2300136"/>
            <a:chExt cx="428928" cy="428928"/>
          </a:xfrm>
        </p:grpSpPr>
        <p:pic>
          <p:nvPicPr>
            <p:cNvPr id="16" name="圖形 15" descr="信封">
              <a:extLst>
                <a:ext uri="{FF2B5EF4-FFF2-40B4-BE49-F238E27FC236}">
                  <a16:creationId xmlns:a16="http://schemas.microsoft.com/office/drawing/2014/main" id="{7B3CB84C-6338-48FC-B430-FAE35D66C68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48799" y="2300136"/>
              <a:ext cx="428928" cy="428928"/>
            </a:xfrm>
            <a:prstGeom prst="rect">
              <a:avLst/>
            </a:prstGeom>
          </p:spPr>
        </p:pic>
        <p:sp>
          <p:nvSpPr>
            <p:cNvPr id="56" name="文字方塊 55">
              <a:extLst>
                <a:ext uri="{FF2B5EF4-FFF2-40B4-BE49-F238E27FC236}">
                  <a16:creationId xmlns:a16="http://schemas.microsoft.com/office/drawing/2014/main" id="{D415923F-041B-4B46-B932-2C8F798EED3B}"/>
                </a:ext>
              </a:extLst>
            </p:cNvPr>
            <p:cNvSpPr txBox="1"/>
            <p:nvPr/>
          </p:nvSpPr>
          <p:spPr>
            <a:xfrm>
              <a:off x="462288" y="2329934"/>
              <a:ext cx="407484" cy="369332"/>
            </a:xfrm>
            <a:prstGeom prst="rect">
              <a:avLst/>
            </a:prstGeom>
          </p:spPr>
          <p:txBody>
            <a:bodyPr vert="horz" wrap="none" lIns="91440" tIns="45720" rIns="91440" bIns="45720" rtlCol="0" anchor="ctr">
              <a:spAutoFit/>
            </a:bodyPr>
            <a:lstStyle/>
            <a:p>
              <a:r>
                <a:rPr lang="en-US" altLang="zh-TW" b="0" baseline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F1</a:t>
              </a:r>
              <a:endParaRPr lang="zh-TW" altLang="en-US" b="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Arial" panose="020B0604020202020204" pitchFamily="34" charset="0"/>
              </a:endParaRPr>
            </a:p>
          </p:txBody>
        </p:sp>
      </p:grpSp>
      <p:grpSp>
        <p:nvGrpSpPr>
          <p:cNvPr id="58" name="群組 57">
            <a:extLst>
              <a:ext uri="{FF2B5EF4-FFF2-40B4-BE49-F238E27FC236}">
                <a16:creationId xmlns:a16="http://schemas.microsoft.com/office/drawing/2014/main" id="{B86126B2-0679-466F-94DD-D01E2E756503}"/>
              </a:ext>
            </a:extLst>
          </p:cNvPr>
          <p:cNvGrpSpPr/>
          <p:nvPr/>
        </p:nvGrpSpPr>
        <p:grpSpPr>
          <a:xfrm>
            <a:off x="875407" y="2300136"/>
            <a:ext cx="428928" cy="428928"/>
            <a:chOff x="875407" y="2300136"/>
            <a:chExt cx="428928" cy="428928"/>
          </a:xfrm>
        </p:grpSpPr>
        <p:pic>
          <p:nvPicPr>
            <p:cNvPr id="55" name="圖形 54" descr="信封">
              <a:extLst>
                <a:ext uri="{FF2B5EF4-FFF2-40B4-BE49-F238E27FC236}">
                  <a16:creationId xmlns:a16="http://schemas.microsoft.com/office/drawing/2014/main" id="{0D8E3A00-F9EC-4CB8-A55B-6239201C3DD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875407" y="2300136"/>
              <a:ext cx="428928" cy="428928"/>
            </a:xfrm>
            <a:prstGeom prst="rect">
              <a:avLst/>
            </a:prstGeom>
          </p:spPr>
        </p:pic>
        <p:sp>
          <p:nvSpPr>
            <p:cNvPr id="57" name="文字方塊 56">
              <a:extLst>
                <a:ext uri="{FF2B5EF4-FFF2-40B4-BE49-F238E27FC236}">
                  <a16:creationId xmlns:a16="http://schemas.microsoft.com/office/drawing/2014/main" id="{CE706267-D225-4916-8296-53FF6F2F99A9}"/>
                </a:ext>
              </a:extLst>
            </p:cNvPr>
            <p:cNvSpPr txBox="1"/>
            <p:nvPr/>
          </p:nvSpPr>
          <p:spPr>
            <a:xfrm>
              <a:off x="887289" y="2329934"/>
              <a:ext cx="407484" cy="369332"/>
            </a:xfrm>
            <a:prstGeom prst="rect">
              <a:avLst/>
            </a:prstGeom>
          </p:spPr>
          <p:txBody>
            <a:bodyPr vert="horz" wrap="none" lIns="91440" tIns="45720" rIns="91440" bIns="45720" rtlCol="0" anchor="ctr">
              <a:spAutoFit/>
            </a:bodyPr>
            <a:lstStyle/>
            <a:p>
              <a:r>
                <a:rPr lang="en-US" altLang="zh-TW" b="0" baseline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F2</a:t>
              </a:r>
              <a:endParaRPr lang="zh-TW" altLang="en-US" b="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Arial" panose="020B0604020202020204" pitchFamily="34" charset="0"/>
              </a:endParaRPr>
            </a:p>
          </p:txBody>
        </p:sp>
      </p:grp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DBBC401F-D3F5-4E8A-84BF-8FD2E4A7A413}"/>
              </a:ext>
            </a:extLst>
          </p:cNvPr>
          <p:cNvSpPr txBox="1"/>
          <p:nvPr/>
        </p:nvSpPr>
        <p:spPr>
          <a:xfrm>
            <a:off x="2626328" y="5281461"/>
            <a:ext cx="407484" cy="3693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r>
              <a:rPr lang="en-US" altLang="zh-TW" b="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S1</a:t>
            </a:r>
            <a:endParaRPr lang="zh-TW" altLang="en-US" b="0" baseline="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72D98628-6025-428C-8504-2A4A7AAB7562}"/>
              </a:ext>
            </a:extLst>
          </p:cNvPr>
          <p:cNvSpPr txBox="1"/>
          <p:nvPr/>
        </p:nvSpPr>
        <p:spPr>
          <a:xfrm>
            <a:off x="4595126" y="3567490"/>
            <a:ext cx="407484" cy="3693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r>
              <a:rPr lang="en-US" altLang="zh-TW" b="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S2</a:t>
            </a:r>
            <a:endParaRPr lang="zh-TW" altLang="en-US" b="0" baseline="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CCE0F192-B427-4B7F-B0B6-57B12D2E87A8}"/>
              </a:ext>
            </a:extLst>
          </p:cNvPr>
          <p:cNvSpPr txBox="1"/>
          <p:nvPr/>
        </p:nvSpPr>
        <p:spPr>
          <a:xfrm>
            <a:off x="7082019" y="5273442"/>
            <a:ext cx="407484" cy="3693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r>
              <a:rPr lang="en-US" altLang="zh-TW" b="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S3</a:t>
            </a:r>
            <a:endParaRPr lang="zh-TW" altLang="en-US" b="0" baseline="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08D78C61-4ABE-4E15-B6E7-EBDE472DE684}"/>
              </a:ext>
            </a:extLst>
          </p:cNvPr>
          <p:cNvSpPr txBox="1"/>
          <p:nvPr/>
        </p:nvSpPr>
        <p:spPr>
          <a:xfrm>
            <a:off x="8728978" y="3741237"/>
            <a:ext cx="407484" cy="3693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r>
              <a:rPr lang="en-US" altLang="zh-TW" b="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S4</a:t>
            </a:r>
            <a:endParaRPr lang="zh-TW" altLang="en-US" b="0" baseline="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grpSp>
        <p:nvGrpSpPr>
          <p:cNvPr id="64" name="群組 63">
            <a:extLst>
              <a:ext uri="{FF2B5EF4-FFF2-40B4-BE49-F238E27FC236}">
                <a16:creationId xmlns:a16="http://schemas.microsoft.com/office/drawing/2014/main" id="{520036B4-BB63-4EF7-92D9-C70E7EB45CBE}"/>
              </a:ext>
            </a:extLst>
          </p:cNvPr>
          <p:cNvGrpSpPr/>
          <p:nvPr/>
        </p:nvGrpSpPr>
        <p:grpSpPr>
          <a:xfrm>
            <a:off x="2617846" y="4197529"/>
            <a:ext cx="428928" cy="428928"/>
            <a:chOff x="448799" y="2300136"/>
            <a:chExt cx="428928" cy="428928"/>
          </a:xfrm>
        </p:grpSpPr>
        <p:pic>
          <p:nvPicPr>
            <p:cNvPr id="65" name="圖形 64" descr="信封">
              <a:extLst>
                <a:ext uri="{FF2B5EF4-FFF2-40B4-BE49-F238E27FC236}">
                  <a16:creationId xmlns:a16="http://schemas.microsoft.com/office/drawing/2014/main" id="{23F68633-F945-41AA-B1CB-2D7CBB4A236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48799" y="2300136"/>
              <a:ext cx="428928" cy="428928"/>
            </a:xfrm>
            <a:prstGeom prst="rect">
              <a:avLst/>
            </a:prstGeom>
          </p:spPr>
        </p:pic>
        <p:sp>
          <p:nvSpPr>
            <p:cNvPr id="66" name="文字方塊 65">
              <a:extLst>
                <a:ext uri="{FF2B5EF4-FFF2-40B4-BE49-F238E27FC236}">
                  <a16:creationId xmlns:a16="http://schemas.microsoft.com/office/drawing/2014/main" id="{2745E94E-4DE7-42DF-8FC8-B3244EAF1643}"/>
                </a:ext>
              </a:extLst>
            </p:cNvPr>
            <p:cNvSpPr txBox="1"/>
            <p:nvPr/>
          </p:nvSpPr>
          <p:spPr>
            <a:xfrm>
              <a:off x="462288" y="2329934"/>
              <a:ext cx="407484" cy="369332"/>
            </a:xfrm>
            <a:prstGeom prst="rect">
              <a:avLst/>
            </a:prstGeom>
          </p:spPr>
          <p:txBody>
            <a:bodyPr vert="horz" wrap="none" lIns="91440" tIns="45720" rIns="91440" bIns="45720" rtlCol="0" anchor="ctr">
              <a:spAutoFit/>
            </a:bodyPr>
            <a:lstStyle/>
            <a:p>
              <a:r>
                <a:rPr lang="en-US" altLang="zh-TW" b="0" baseline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F1</a:t>
              </a:r>
              <a:endParaRPr lang="zh-TW" altLang="en-US" b="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Arial" panose="020B0604020202020204" pitchFamily="34" charset="0"/>
              </a:endParaRPr>
            </a:p>
          </p:txBody>
        </p:sp>
      </p:grpSp>
      <p:grpSp>
        <p:nvGrpSpPr>
          <p:cNvPr id="71" name="群組 70">
            <a:extLst>
              <a:ext uri="{FF2B5EF4-FFF2-40B4-BE49-F238E27FC236}">
                <a16:creationId xmlns:a16="http://schemas.microsoft.com/office/drawing/2014/main" id="{2BED21FA-F191-4362-84BC-1BC306F0A059}"/>
              </a:ext>
            </a:extLst>
          </p:cNvPr>
          <p:cNvGrpSpPr/>
          <p:nvPr/>
        </p:nvGrpSpPr>
        <p:grpSpPr>
          <a:xfrm>
            <a:off x="7071297" y="4194760"/>
            <a:ext cx="428928" cy="428928"/>
            <a:chOff x="448799" y="2300136"/>
            <a:chExt cx="428928" cy="428928"/>
          </a:xfrm>
        </p:grpSpPr>
        <p:pic>
          <p:nvPicPr>
            <p:cNvPr id="72" name="圖形 71" descr="信封">
              <a:extLst>
                <a:ext uri="{FF2B5EF4-FFF2-40B4-BE49-F238E27FC236}">
                  <a16:creationId xmlns:a16="http://schemas.microsoft.com/office/drawing/2014/main" id="{EE3B2A70-32D7-4C46-9525-82656360EAD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48799" y="2300136"/>
              <a:ext cx="428928" cy="428928"/>
            </a:xfrm>
            <a:prstGeom prst="rect">
              <a:avLst/>
            </a:prstGeom>
          </p:spPr>
        </p:pic>
        <p:sp>
          <p:nvSpPr>
            <p:cNvPr id="73" name="文字方塊 72">
              <a:extLst>
                <a:ext uri="{FF2B5EF4-FFF2-40B4-BE49-F238E27FC236}">
                  <a16:creationId xmlns:a16="http://schemas.microsoft.com/office/drawing/2014/main" id="{A28FDBC3-5D14-4C7B-9ED6-3FFD56B4E505}"/>
                </a:ext>
              </a:extLst>
            </p:cNvPr>
            <p:cNvSpPr txBox="1"/>
            <p:nvPr/>
          </p:nvSpPr>
          <p:spPr>
            <a:xfrm>
              <a:off x="462288" y="2329934"/>
              <a:ext cx="407484" cy="369332"/>
            </a:xfrm>
            <a:prstGeom prst="rect">
              <a:avLst/>
            </a:prstGeom>
          </p:spPr>
          <p:txBody>
            <a:bodyPr vert="horz" wrap="none" lIns="91440" tIns="45720" rIns="91440" bIns="45720" rtlCol="0" anchor="ctr">
              <a:spAutoFit/>
            </a:bodyPr>
            <a:lstStyle/>
            <a:p>
              <a:r>
                <a:rPr lang="en-US" altLang="zh-TW" b="0" baseline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F1</a:t>
              </a:r>
              <a:endParaRPr lang="zh-TW" altLang="en-US" b="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Arial" panose="020B0604020202020204" pitchFamily="34" charset="0"/>
              </a:endParaRPr>
            </a:p>
          </p:txBody>
        </p:sp>
      </p:grpSp>
      <p:grpSp>
        <p:nvGrpSpPr>
          <p:cNvPr id="74" name="群組 73">
            <a:extLst>
              <a:ext uri="{FF2B5EF4-FFF2-40B4-BE49-F238E27FC236}">
                <a16:creationId xmlns:a16="http://schemas.microsoft.com/office/drawing/2014/main" id="{58FEC4C7-E8F3-4925-A406-9F2CDA75AA89}"/>
              </a:ext>
            </a:extLst>
          </p:cNvPr>
          <p:cNvGrpSpPr/>
          <p:nvPr/>
        </p:nvGrpSpPr>
        <p:grpSpPr>
          <a:xfrm>
            <a:off x="4584404" y="2506579"/>
            <a:ext cx="428928" cy="428928"/>
            <a:chOff x="875407" y="2300136"/>
            <a:chExt cx="428928" cy="428928"/>
          </a:xfrm>
        </p:grpSpPr>
        <p:pic>
          <p:nvPicPr>
            <p:cNvPr id="75" name="圖形 74" descr="信封">
              <a:extLst>
                <a:ext uri="{FF2B5EF4-FFF2-40B4-BE49-F238E27FC236}">
                  <a16:creationId xmlns:a16="http://schemas.microsoft.com/office/drawing/2014/main" id="{85AC62B9-994F-4544-8AF1-C03AC5004B2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875407" y="2300136"/>
              <a:ext cx="428928" cy="428928"/>
            </a:xfrm>
            <a:prstGeom prst="rect">
              <a:avLst/>
            </a:prstGeom>
          </p:spPr>
        </p:pic>
        <p:sp>
          <p:nvSpPr>
            <p:cNvPr id="76" name="文字方塊 75">
              <a:extLst>
                <a:ext uri="{FF2B5EF4-FFF2-40B4-BE49-F238E27FC236}">
                  <a16:creationId xmlns:a16="http://schemas.microsoft.com/office/drawing/2014/main" id="{21BE9EE9-5AC3-4229-93B5-D8A64A309D81}"/>
                </a:ext>
              </a:extLst>
            </p:cNvPr>
            <p:cNvSpPr txBox="1"/>
            <p:nvPr/>
          </p:nvSpPr>
          <p:spPr>
            <a:xfrm>
              <a:off x="887289" y="2329934"/>
              <a:ext cx="407484" cy="369332"/>
            </a:xfrm>
            <a:prstGeom prst="rect">
              <a:avLst/>
            </a:prstGeom>
          </p:spPr>
          <p:txBody>
            <a:bodyPr vert="horz" wrap="none" lIns="91440" tIns="45720" rIns="91440" bIns="45720" rtlCol="0" anchor="ctr">
              <a:spAutoFit/>
            </a:bodyPr>
            <a:lstStyle/>
            <a:p>
              <a:r>
                <a:rPr lang="en-US" altLang="zh-TW" b="0" baseline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F2</a:t>
              </a:r>
              <a:endParaRPr lang="zh-TW" altLang="en-US" b="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Arial" panose="020B0604020202020204" pitchFamily="34" charset="0"/>
              </a:endParaRPr>
            </a:p>
          </p:txBody>
        </p:sp>
      </p:grpSp>
      <p:grpSp>
        <p:nvGrpSpPr>
          <p:cNvPr id="77" name="群組 76">
            <a:extLst>
              <a:ext uri="{FF2B5EF4-FFF2-40B4-BE49-F238E27FC236}">
                <a16:creationId xmlns:a16="http://schemas.microsoft.com/office/drawing/2014/main" id="{BCC7355B-F0CE-41CC-9B2E-D5F622E9452A}"/>
              </a:ext>
            </a:extLst>
          </p:cNvPr>
          <p:cNvGrpSpPr/>
          <p:nvPr/>
        </p:nvGrpSpPr>
        <p:grpSpPr>
          <a:xfrm>
            <a:off x="8716615" y="2629826"/>
            <a:ext cx="428928" cy="428928"/>
            <a:chOff x="875407" y="2300136"/>
            <a:chExt cx="428928" cy="428928"/>
          </a:xfrm>
        </p:grpSpPr>
        <p:pic>
          <p:nvPicPr>
            <p:cNvPr id="78" name="圖形 77" descr="信封">
              <a:extLst>
                <a:ext uri="{FF2B5EF4-FFF2-40B4-BE49-F238E27FC236}">
                  <a16:creationId xmlns:a16="http://schemas.microsoft.com/office/drawing/2014/main" id="{A0E07D43-B09D-477A-AC3A-5AF8035BE3C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875407" y="2300136"/>
              <a:ext cx="428928" cy="428928"/>
            </a:xfrm>
            <a:prstGeom prst="rect">
              <a:avLst/>
            </a:prstGeom>
          </p:spPr>
        </p:pic>
        <p:sp>
          <p:nvSpPr>
            <p:cNvPr id="79" name="文字方塊 78">
              <a:extLst>
                <a:ext uri="{FF2B5EF4-FFF2-40B4-BE49-F238E27FC236}">
                  <a16:creationId xmlns:a16="http://schemas.microsoft.com/office/drawing/2014/main" id="{C20637BA-15FA-4B3D-A671-B576D2CA0901}"/>
                </a:ext>
              </a:extLst>
            </p:cNvPr>
            <p:cNvSpPr txBox="1"/>
            <p:nvPr/>
          </p:nvSpPr>
          <p:spPr>
            <a:xfrm>
              <a:off x="887289" y="2329934"/>
              <a:ext cx="407484" cy="369332"/>
            </a:xfrm>
            <a:prstGeom prst="rect">
              <a:avLst/>
            </a:prstGeom>
          </p:spPr>
          <p:txBody>
            <a:bodyPr vert="horz" wrap="none" lIns="91440" tIns="45720" rIns="91440" bIns="45720" rtlCol="0" anchor="ctr">
              <a:spAutoFit/>
            </a:bodyPr>
            <a:lstStyle/>
            <a:p>
              <a:r>
                <a:rPr lang="en-US" altLang="zh-TW" b="0" baseline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F2</a:t>
              </a:r>
              <a:endParaRPr lang="zh-TW" altLang="en-US" b="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Arial" panose="020B0604020202020204" pitchFamily="34" charset="0"/>
              </a:endParaRPr>
            </a:p>
          </p:txBody>
        </p:sp>
      </p:grpSp>
      <p:sp>
        <p:nvSpPr>
          <p:cNvPr id="80" name="文字方塊 79">
            <a:extLst>
              <a:ext uri="{FF2B5EF4-FFF2-40B4-BE49-F238E27FC236}">
                <a16:creationId xmlns:a16="http://schemas.microsoft.com/office/drawing/2014/main" id="{8ADC1D05-782C-4585-BC27-D7410E1E53D3}"/>
              </a:ext>
            </a:extLst>
          </p:cNvPr>
          <p:cNvSpPr txBox="1"/>
          <p:nvPr/>
        </p:nvSpPr>
        <p:spPr>
          <a:xfrm>
            <a:off x="488854" y="3266093"/>
            <a:ext cx="464999" cy="3693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r>
              <a:rPr lang="en-US" altLang="zh-TW" b="0" baseline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Src</a:t>
            </a:r>
            <a:endParaRPr lang="zh-TW" altLang="en-US" b="0" baseline="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81" name="文字方塊 80">
            <a:extLst>
              <a:ext uri="{FF2B5EF4-FFF2-40B4-BE49-F238E27FC236}">
                <a16:creationId xmlns:a16="http://schemas.microsoft.com/office/drawing/2014/main" id="{85024444-ED31-46DA-B91A-B5EC54715AF5}"/>
              </a:ext>
            </a:extLst>
          </p:cNvPr>
          <p:cNvSpPr txBox="1"/>
          <p:nvPr/>
        </p:nvSpPr>
        <p:spPr>
          <a:xfrm>
            <a:off x="10775579" y="5190314"/>
            <a:ext cx="491481" cy="3693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r>
              <a:rPr lang="en-US" altLang="zh-TW" b="0" baseline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Dst</a:t>
            </a:r>
            <a:endParaRPr lang="zh-TW" altLang="en-US" b="0" baseline="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75863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1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1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1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21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4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21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472 0.07037 L 0.01472 0.0706 C 0.01719 0.07083 0.01979 0.07152 0.02227 0.07176 C 0.028 0.07245 0.03373 0.07222 0.03933 0.07338 C 0.04115 0.07361 0.04453 0.07639 0.04453 0.07662 C 0.05274 0.09097 0.03998 0.06944 0.0513 0.08379 C 0.05209 0.08495 0.05222 0.08727 0.053 0.08842 C 0.05456 0.09074 0.05664 0.09189 0.05808 0.09444 C 0.06042 0.09861 0.06237 0.10324 0.06498 0.10671 C 0.06602 0.1081 0.06732 0.10926 0.06836 0.11111 C 0.06966 0.11342 0.07044 0.11643 0.07175 0.11875 C 0.07253 0.1199 0.07357 0.1206 0.07435 0.12176 C 0.08021 0.13078 0.07552 0.12453 0.08034 0.13379 C 0.08242 0.13819 0.08529 0.1412 0.08711 0.14606 C 0.08763 0.14745 0.08815 0.14907 0.0888 0.15046 C 0.08959 0.15254 0.09063 0.15463 0.09141 0.15671 C 0.0931 0.16111 0.09558 0.16504 0.09649 0.17014 C 0.09766 0.17662 0.09688 0.17338 0.09909 0.17939 L 0.10078 0.18842 C 0.10104 0.19004 0.10104 0.19166 0.10156 0.19305 L 0.10326 0.19745 C 0.10365 0.19907 0.10365 0.20069 0.10417 0.20208 C 0.10508 0.20486 0.10638 0.20717 0.10755 0.20972 C 0.10951 0.21342 0.11198 0.21597 0.11354 0.22014 C 0.11406 0.22176 0.11459 0.22338 0.11524 0.22477 C 0.11693 0.22893 0.11914 0.2324 0.12031 0.2368 C 0.12097 0.23889 0.12162 0.24097 0.12201 0.24305 C 0.1224 0.24444 0.1224 0.24606 0.12292 0.24745 C 0.12357 0.2493 0.12461 0.25046 0.12552 0.25208 C 0.12748 0.26296 0.12461 0.24977 0.12891 0.26111 C 0.12943 0.2625 0.1293 0.26412 0.12969 0.26574 C 0.13073 0.2699 0.13203 0.27384 0.13321 0.27777 C 0.13373 0.27986 0.13438 0.28171 0.1349 0.28379 C 0.13542 0.28634 0.13581 0.28912 0.13659 0.29143 C 0.13815 0.29652 0.1405 0.30115 0.14167 0.30648 C 0.14219 0.30902 0.14271 0.31157 0.14336 0.31412 C 0.14388 0.3162 0.14453 0.31805 0.14505 0.32014 C 0.14961 0.33912 0.14649 0.33009 0.15013 0.33981 C 0.15052 0.34189 0.1513 0.34838 0.15196 0.35046 C 0.15235 0.35231 0.15573 0.36041 0.15612 0.36111 C 0.15781 0.36389 0.16198 0.36852 0.1638 0.37014 C 0.16563 0.37199 0.17058 0.37639 0.1724 0.37639 L 0.18776 0.37639 L 0.18685 0.37639 " pathEditMode="relative" rAng="0" ptsTypes="AAAAAAAAAAAAAAAAAAAAAAAAAAAAAAAAAAAAAAAAAAAA">
                                      <p:cBhvr>
                                        <p:cTn id="51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646" y="15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672 0.37569 L 0.18672 0.37569 C 0.19232 0.37453 0.19805 0.3743 0.20365 0.37245 C 0.20547 0.37199 0.20768 0.36643 0.20886 0.36504 C 0.21953 0.35069 0.20508 0.37453 0.21901 0.34977 L 0.225 0.33912 C 0.22591 0.33773 0.22683 0.33634 0.22761 0.33472 C 0.23933 0.30671 0.22748 0.33379 0.23607 0.31643 C 0.23724 0.31412 0.23815 0.31111 0.23946 0.30902 C 0.24154 0.30555 0.24479 0.30393 0.24636 0.29977 C 0.24688 0.29838 0.24727 0.29652 0.24805 0.29537 C 0.2487 0.29421 0.24974 0.29444 0.25052 0.29375 C 0.25235 0.29189 0.25391 0.28935 0.25573 0.28773 L 0.25912 0.28472 C 0.25964 0.2831 0.26003 0.28125 0.26081 0.28009 C 0.26146 0.27916 0.2625 0.27939 0.26341 0.2787 C 0.26433 0.27777 0.26511 0.27685 0.26589 0.27569 C 0.27461 0.2618 0.26784 0.27037 0.27357 0.26342 C 0.27474 0.26041 0.2763 0.25787 0.27696 0.25439 C 0.27813 0.24814 0.27735 0.25115 0.27956 0.24537 C 0.27995 0.24282 0.2806 0.23727 0.28125 0.23472 C 0.28229 0.23055 0.28464 0.22245 0.28464 0.22245 C 0.28659 0.20185 0.28412 0.22407 0.28724 0.20578 C 0.28946 0.19259 0.28633 0.20393 0.28985 0.18912 C 0.2905 0.18611 0.29141 0.1831 0.29232 0.18009 C 0.29675 0.16597 0.29727 0.16504 0.30261 0.15277 C 0.30443 0.14861 0.30625 0.14537 0.30768 0.14074 C 0.30834 0.13889 0.3086 0.13634 0.30938 0.13472 C 0.31003 0.13333 0.31107 0.13264 0.31198 0.13171 C 0.31263 0.12801 0.31289 0.12546 0.31446 0.12268 C 0.31524 0.12129 0.31615 0.1206 0.31706 0.11944 C 0.31849 0.11157 0.31693 0.11805 0.32044 0.11041 C 0.32396 0.10277 0.32005 0.10833 0.32474 0.10277 C 0.32526 0.10139 0.32565 0.09953 0.32643 0.09838 C 0.32709 0.09722 0.32813 0.09722 0.32904 0.09676 C 0.33034 0.09606 0.33555 0.09398 0.33672 0.09375 C 0.33972 0.09352 0.34297 0.09375 0.3461 0.09375 L 0.3461 0.09375 " pathEditMode="relative" ptsTypes="AAAAAAAAAAAAAAAAAAAAAAAAAAAAAAAAAAAAAA">
                                      <p:cBhvr>
                                        <p:cTn id="62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461 0.1 L 0.3461 0.1 C 0.34805 0.09676 0.34948 0.09236 0.35196 0.09074 C 0.35391 0.08958 0.35599 0.0912 0.35794 0.09236 C 0.35899 0.09282 0.35964 0.09421 0.36055 0.09537 C 0.36172 0.09676 0.36289 0.09814 0.36393 0.1 C 0.36992 0.10902 0.36315 0.1037 0.375 0.11805 C 0.38008 0.1243 0.38568 0.12986 0.39115 0.13472 C 0.39323 0.13657 0.4 0.14213 0.40222 0.14537 C 0.40352 0.14699 0.40443 0.14977 0.40573 0.15139 C 0.40729 0.15324 0.40925 0.15416 0.41081 0.15602 C 0.41263 0.1581 0.41419 0.16111 0.41589 0.16342 C 0.42318 0.17314 0.42188 0.16805 0.43034 0.1831 C 0.43347 0.18865 0.43633 0.1949 0.43972 0.19977 C 0.44466 0.20694 0.45065 0.21551 0.4543 0.22407 L 0.46198 0.24236 C 0.46276 0.24421 0.46341 0.24676 0.46446 0.24838 C 0.46563 0.24977 0.46693 0.25115 0.46784 0.25277 C 0.47292 0.2618 0.46823 0.25578 0.47214 0.26342 C 0.4737 0.26666 0.47591 0.26898 0.47722 0.27245 C 0.47787 0.27407 0.47826 0.27569 0.47904 0.27708 C 0.4806 0.28032 0.48281 0.28264 0.48412 0.28611 C 0.48633 0.29213 0.4849 0.28981 0.48841 0.29375 C 0.49193 0.30301 0.48802 0.29398 0.49258 0.30139 C 0.4944 0.30416 0.49584 0.30787 0.49779 0.31041 C 0.49883 0.31203 0.50013 0.31319 0.50117 0.31504 C 0.50183 0.3162 0.50209 0.31828 0.50287 0.31944 C 0.50352 0.32083 0.50469 0.32129 0.50534 0.32245 C 0.50664 0.32477 0.50755 0.32777 0.50886 0.33009 C 0.51133 0.33472 0.51433 0.33865 0.51654 0.34375 C 0.51732 0.34583 0.51823 0.34768 0.51901 0.34977 C 0.51966 0.35139 0.52005 0.35301 0.52071 0.35439 C 0.52149 0.35555 0.5224 0.35625 0.52331 0.3574 C 0.52422 0.35995 0.52643 0.3662 0.52761 0.36805 C 0.52826 0.36921 0.5293 0.3699 0.53008 0.37106 C 0.53073 0.37245 0.53099 0.3743 0.53177 0.37546 C 0.53255 0.37662 0.5336 0.37639 0.53438 0.37708 C 0.54102 0.38287 0.53308 0.37777 0.53946 0.38171 C 0.54258 0.38102 0.54571 0.38102 0.54883 0.38009 C 0.55065 0.37963 0.55404 0.37708 0.55404 0.37708 L 0.55404 0.37708 " pathEditMode="relative" ptsTypes="AAAAAAAAAAAAAAAAAAAAAAAAAAAAAAAAAAAAAAAAA">
                                      <p:cBhvr>
                                        <p:cTn id="66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5404 0.38333 L 0.55404 0.38333 C 0.56133 0.38264 0.56875 0.38333 0.57617 0.38171 C 0.578 0.38125 0.57956 0.3787 0.58125 0.37708 C 0.58763 0.37106 0.5836 0.37477 0.58893 0.36666 C 0.59258 0.36088 0.59636 0.35555 0.6 0.35 C 0.60729 0.33865 0.61732 0.32245 0.62227 0.30902 C 0.62422 0.30347 0.6263 0.29814 0.62813 0.29236 C 0.63008 0.28634 0.63164 0.28032 0.63334 0.27407 C 0.63477 0.26875 0.63594 0.26273 0.63763 0.2574 C 0.63906 0.25277 0.64115 0.24861 0.64271 0.24375 C 0.64453 0.23796 0.6461 0.23171 0.64779 0.22569 C 0.64922 0.22106 0.65104 0.21689 0.65209 0.21203 C 0.65456 0.20069 0.65534 0.19282 0.65638 0.18171 C 0.65664 0.17824 0.65677 0.17477 0.65716 0.17106 C 0.65742 0.16898 0.65781 0.16713 0.65808 0.16504 C 0.65834 0.1625 0.6586 0.15995 0.65886 0.1574 C 0.65912 0.15139 0.65938 0.14537 0.65977 0.13935 C 0.6599 0.13727 0.66029 0.13541 0.66055 0.13333 C 0.66315 0.1125 0.66003 0.13541 0.66237 0.12106 C 0.66263 0.11921 0.66276 0.11689 0.66315 0.11504 C 0.66354 0.11342 0.66393 0.11157 0.66485 0.11064 C 0.66641 0.10879 0.66992 0.10764 0.66992 0.10764 L 0.67422 0.10902 C 0.67591 0.10949 0.67774 0.10949 0.67943 0.11064 C 0.68034 0.11111 0.68099 0.11273 0.6819 0.11365 C 0.68334 0.11481 0.6862 0.11527 0.68711 0.11805 L 0.6862 0.12106 L 0.6862 0.12106 " pathEditMode="relative" ptsTypes="AAAAAAAAAAAAAAAAAAAAAAAAAAAAA">
                                      <p:cBhvr>
                                        <p:cTn id="77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8711 0.11666 L 0.68711 0.11666 L 0.70664 0.11805 C 0.7099 0.11921 0.71511 0.12708 0.71511 0.12708 C 0.71992 0.13981 0.71237 0.1206 0.72539 0.14375 L 0.73216 0.15602 C 0.73334 0.15787 0.73438 0.16018 0.73568 0.16203 C 0.73672 0.16342 0.73802 0.16481 0.73906 0.16666 C 0.74531 0.17639 0.73972 0.16852 0.74505 0.1787 C 0.74714 0.18287 0.74922 0.18727 0.75183 0.19074 C 0.75443 0.19444 0.75716 0.19745 0.75951 0.20139 C 0.76029 0.20301 0.7612 0.20439 0.76198 0.20602 C 0.76302 0.20787 0.76354 0.21041 0.76459 0.21203 C 0.76667 0.21551 0.7694 0.21759 0.77136 0.22106 C 0.77513 0.22777 0.775 0.22777 0.78073 0.23472 C 0.78164 0.23564 0.78255 0.23657 0.78334 0.23773 C 0.78425 0.23912 0.78503 0.24097 0.78594 0.24236 C 0.78815 0.2456 0.79076 0.24791 0.79271 0.25139 L 0.79948 0.26365 C 0.80039 0.26504 0.80143 0.2662 0.80209 0.26805 C 0.80326 0.27106 0.80417 0.2743 0.80547 0.27708 C 0.80781 0.28217 0.81029 0.28703 0.81237 0.29236 C 0.81289 0.29375 0.81341 0.29537 0.81406 0.29699 C 0.81537 0.30023 0.81719 0.30393 0.81823 0.3074 C 0.81979 0.31227 0.81979 0.31412 0.82175 0.31805 C 0.8224 0.31967 0.82344 0.32106 0.82422 0.32268 C 0.82513 0.32731 0.82487 0.32847 0.82761 0.33171 C 0.82839 0.33264 0.8293 0.33264 0.83021 0.33333 L 0.83529 0.34236 C 0.8362 0.34375 0.83685 0.3456 0.83789 0.34699 C 0.83906 0.34838 0.84011 0.35 0.84128 0.35139 C 0.84206 0.35254 0.8431 0.35324 0.84388 0.35439 C 0.84479 0.35578 0.84518 0.35856 0.84636 0.35902 C 0.85013 0.36064 0.85495 0.36064 0.85925 0.36064 L 0.85925 0.36064 " pathEditMode="relative" ptsTypes="AAAAAAAAAAAAAAAAAAAAAAAAAAAAAAAAAAA">
                                      <p:cBhvr>
                                        <p:cTn id="81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968 0.07129 L -0.02968 0.07129 L -0.02213 0.06967 C -0.02005 0.06921 -0.0181 0.06828 -0.01614 0.06828 C -0.01302 0.06828 -0.00989 0.06921 -0.00677 0.06967 C -0.00586 0.0706 -0.00508 0.07176 -0.00416 0.07268 C -0.00273 0.0743 -0.0013 0.07546 0.00013 0.07731 C 0.00274 0.08055 0.00573 0.08333 0.00782 0.08796 C 0.01133 0.09537 0.01224 0.09814 0.01628 0.10463 C 0.01797 0.10717 0.01992 0.10926 0.02136 0.11203 C 0.02331 0.11574 0.02474 0.12037 0.02657 0.1243 C 0.02787 0.12685 0.02943 0.12916 0.03073 0.13171 C 0.03229 0.13472 0.0336 0.13796 0.03503 0.14097 C 0.03607 0.14305 0.0375 0.14467 0.03841 0.14699 C 0.0392 0.14884 0.03959 0.15092 0.04011 0.15301 C 0.04102 0.15555 0.0418 0.1581 0.04271 0.16064 C 0.04323 0.16412 0.04362 0.16782 0.0444 0.17106 C 0.04532 0.175 0.04688 0.17801 0.04779 0.18171 C 0.04883 0.18564 0.04948 0.18981 0.05039 0.19398 C 0.05117 0.19699 0.05222 0.19977 0.053 0.20301 C 0.05573 0.21597 0.05378 0.21643 0.05808 0.23171 C 0.06615 0.26064 0.05417 0.21852 0.06407 0.25139 C 0.06992 0.27106 0.06589 0.26111 0.07084 0.27268 C 0.07227 0.28287 0.07084 0.27731 0.07683 0.28773 L 0.07683 0.28773 C 0.07982 0.29838 0.07696 0.28958 0.0819 0.29977 C 0.09011 0.31666 0.07813 0.29467 0.08789 0.31203 C 0.0892 0.31689 0.08998 0.32014 0.09219 0.32407 C 0.09284 0.32546 0.09388 0.32615 0.09466 0.32708 C 0.09649 0.3368 0.09401 0.32639 0.09896 0.33634 C 0.10039 0.33889 0.10131 0.34236 0.10235 0.34537 C 0.103 0.34676 0.10326 0.34884 0.10404 0.34977 C 0.10664 0.35277 0.10716 0.35301 0.10925 0.3574 C 0.1099 0.35879 0.11029 0.36064 0.11094 0.36203 C 0.11602 0.37268 0.11237 0.36435 0.11693 0.37106 C 0.11784 0.37245 0.11862 0.37407 0.1194 0.37569 C 0.12006 0.37708 0.12032 0.37893 0.1211 0.38009 C 0.12266 0.38264 0.12461 0.38426 0.12631 0.38611 L 0.12878 0.38935 C 0.13086 0.38865 0.13295 0.38889 0.13477 0.38773 C 0.14453 0.38102 0.13672 0.38171 0.14167 0.38171 L 0.14167 0.38171 " pathEditMode="relative" ptsTypes="AAAAAAAAAAAAAAAAAAAAAAAAAAAAAAAAAAAAAAAAAA">
                                      <p:cBhvr>
                                        <p:cTn id="85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000"/>
                            </p:stCondLst>
                            <p:childTnLst>
                              <p:par>
                                <p:cTn id="87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167 0.38634 L 0.14167 0.38634 C 0.14414 0.38426 0.14701 0.3831 0.14922 0.38009 C 0.15222 0.37639 0.15443 0.37106 0.1569 0.36643 C 0.15808 0.36458 0.15938 0.36273 0.16029 0.36041 C 0.16172 0.3574 0.16302 0.35416 0.16459 0.35139 C 0.16498 0.35069 0.17891 0.33055 0.18164 0.32407 C 0.18451 0.31736 0.1875 0.31064 0.18933 0.30277 C 0.19102 0.29583 0.19271 0.28865 0.1944 0.28171 C 0.19506 0.27916 0.19532 0.27639 0.1961 0.27407 C 0.19701 0.27152 0.19779 0.26898 0.1987 0.26643 C 0.19974 0.26389 0.20117 0.26157 0.20209 0.25902 C 0.20313 0.25602 0.20365 0.25254 0.20469 0.24977 C 0.20638 0.24514 0.2086 0.24074 0.21055 0.23611 C 0.21276 0.23125 0.21472 0.22662 0.21745 0.22245 C 0.21966 0.21921 0.22227 0.21713 0.22422 0.21342 C 0.22513 0.21203 0.22591 0.21018 0.22683 0.20879 C 0.22839 0.20671 0.23021 0.20486 0.2319 0.20277 L 0.23698 0.19676 L 0.23959 0.19375 C 0.2405 0.19282 0.24141 0.19189 0.24219 0.19074 C 0.24297 0.18912 0.24375 0.1875 0.24466 0.18611 C 0.24584 0.18449 0.24714 0.18333 0.24805 0.18171 C 0.25117 0.17615 0.25 0.17615 0.25235 0.17106 C 0.25313 0.16944 0.25417 0.16805 0.25495 0.16643 C 0.25847 0.15879 0.25443 0.16435 0.25912 0.15879 C 0.26706 0.13796 0.25886 0.15949 0.26511 0.14375 C 0.26576 0.14236 0.26615 0.14051 0.2668 0.13912 C 0.26758 0.13796 0.26849 0.13727 0.2694 0.13611 C 0.27214 0.1287 0.26966 0.13379 0.27448 0.12847 C 0.27631 0.12662 0.27787 0.12453 0.27956 0.12245 C 0.28099 0.12083 0.28256 0.11967 0.28386 0.11805 C 0.28477 0.11689 0.28542 0.11551 0.28646 0.11504 C 0.28776 0.11412 0.28933 0.11389 0.29076 0.11342 C 0.29766 0.10717 0.2905 0.11296 0.29753 0.10879 C 0.29896 0.1081 0.30039 0.10671 0.30183 0.10578 C 0.30352 0.10486 0.30521 0.10393 0.3069 0.10277 L 0.30951 0.10139 C 0.30651 0.09953 0.30756 0.10092 0.30599 0.09838 L 0.30599 0.09838 " pathEditMode="relative" ptsTypes="AAAAAAAAAAAAAAAAAAAAAAAAAAAAAAAAAAAAAAAA">
                                      <p:cBhvr>
                                        <p:cTn id="88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000"/>
                            </p:stCondLst>
                            <p:childTnLst>
                              <p:par>
                                <p:cTn id="9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0534 0.09398 L 0.30534 0.09398 C 0.31589 0.0949 0.32045 0.09328 0.32917 0.09838 C 0.33034 0.09907 0.33151 0.10023 0.33256 0.10139 C 0.33425 0.10324 0.3362 0.10486 0.33763 0.1074 C 0.34141 0.11412 0.34115 0.11412 0.34701 0.12106 L 0.35222 0.12708 C 0.35378 0.13171 0.35391 0.13264 0.35638 0.13634 C 0.35716 0.1375 0.35808 0.13819 0.35899 0.13935 C 0.36107 0.15069 0.35795 0.13703 0.36237 0.14699 C 0.36289 0.14814 0.36263 0.15023 0.36328 0.15139 C 0.3642 0.15347 0.36563 0.15416 0.36667 0.15602 C 0.36732 0.15717 0.36758 0.15926 0.36836 0.16041 C 0.36901 0.1618 0.37019 0.16227 0.37097 0.16365 C 0.37188 0.16527 0.37266 0.16759 0.37344 0.16967 C 0.37461 0.17268 0.37565 0.17569 0.37683 0.1787 C 0.37774 0.18078 0.37865 0.18264 0.37943 0.18472 C 0.38581 0.20069 0.37722 0.17893 0.38203 0.19375 C 0.3862 0.20717 0.38308 0.19166 0.38789 0.20902 C 0.38894 0.21273 0.38985 0.21643 0.39141 0.21967 C 0.39219 0.22129 0.39323 0.22245 0.39388 0.22407 C 0.39519 0.22708 0.39623 0.23009 0.39727 0.23333 C 0.39792 0.23472 0.39831 0.23657 0.39909 0.23773 C 0.40651 0.25115 0.3974 0.23426 0.40326 0.24676 C 0.40404 0.24861 0.40508 0.24977 0.40586 0.25139 C 0.40651 0.25277 0.40703 0.25439 0.40756 0.25602 C 0.40899 0.25995 0.41042 0.26412 0.41185 0.26805 C 0.41237 0.26967 0.41276 0.27129 0.41354 0.27268 L 0.41602 0.27708 C 0.41745 0.28194 0.41914 0.28865 0.42123 0.29236 L 0.4237 0.29676 C 0.42409 0.29838 0.42409 0.30023 0.42461 0.30139 C 0.42839 0.30995 0.4293 0.31041 0.43308 0.31504 C 0.43347 0.31643 0.43334 0.31852 0.43399 0.31967 C 0.43542 0.32222 0.43907 0.32569 0.43907 0.32569 C 0.44401 0.33865 0.4375 0.32338 0.44336 0.33171 C 0.44414 0.33287 0.44427 0.33518 0.44506 0.33634 C 0.44597 0.33773 0.4474 0.33819 0.44844 0.33935 C 0.45026 0.3412 0.45196 0.34305 0.45352 0.34537 C 0.46472 0.36018 0.45117 0.34305 0.45951 0.35139 C 0.46133 0.35324 0.46276 0.35625 0.46472 0.3574 C 0.4655 0.35787 0.46641 0.35833 0.46719 0.35902 C 0.47761 0.36689 0.46459 0.3574 0.47318 0.36504 C 0.47448 0.3662 0.47604 0.36713 0.47748 0.36805 C 0.47917 0.36921 0.48099 0.36967 0.48256 0.37106 C 0.48373 0.37199 0.48477 0.37338 0.48594 0.37407 C 0.49219 0.37777 0.49466 0.37754 0.50131 0.3787 C 0.51042 0.37708 0.50977 0.38217 0.50977 0.37407 L 0.50977 0.37407 " pathEditMode="relative" ptsTypes="AAAAAAAAAAAAAAAAAAAAAAAAAAAAAAAAAAAAAAAAAAAAAAAAA">
                                      <p:cBhvr>
                                        <p:cTn id="96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3000"/>
                            </p:stCondLst>
                            <p:childTnLst>
                              <p:par>
                                <p:cTn id="9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0391 0.37569 L 0.50391 0.37569 C 0.50834 0.375 0.51302 0.37523 0.51745 0.37407 C 0.51901 0.37361 0.52045 0.37222 0.52175 0.37106 C 0.52487 0.36805 0.52943 0.36157 0.53203 0.3574 C 0.53542 0.35162 0.53881 0.34537 0.54219 0.33912 C 0.54388 0.33611 0.54571 0.33333 0.54727 0.33009 C 0.54896 0.32662 0.55065 0.32291 0.55248 0.31944 C 0.5569 0.31134 0.56146 0.30347 0.56602 0.29537 C 0.5681 0.29166 0.57032 0.28865 0.57201 0.28472 C 0.5793 0.26852 0.57149 0.28634 0.57891 0.26805 C 0.58399 0.25532 0.58295 0.25856 0.58737 0.24838 C 0.58828 0.24629 0.58894 0.24398 0.58998 0.24236 C 0.59297 0.2368 0.59349 0.23634 0.59584 0.23009 C 0.59688 0.22777 0.59753 0.225 0.59844 0.22268 C 0.59922 0.2206 0.60026 0.21875 0.60104 0.21666 C 0.6017 0.21458 0.60209 0.2125 0.60274 0.21041 C 0.60326 0.20902 0.60391 0.20764 0.60443 0.20602 C 0.60508 0.20393 0.60547 0.20185 0.60612 0.2 C 0.60664 0.19838 0.60742 0.19699 0.60782 0.19537 C 0.61185 0.17916 0.60742 0.19189 0.6112 0.18171 C 0.61263 0.17222 0.61146 0.17731 0.6155 0.16666 C 0.61602 0.16504 0.61641 0.16296 0.61719 0.16203 L 0.62227 0.15602 C 0.62318 0.15486 0.62409 0.15416 0.62487 0.15301 C 0.62709 0.14907 0.62943 0.14421 0.63256 0.14236 L 0.63516 0.14074 C 0.63568 0.13935 0.63607 0.1375 0.63685 0.13634 C 0.6375 0.13518 0.63854 0.13541 0.63933 0.13472 C 0.63998 0.13426 0.6405 0.13379 0.64102 0.13333 L 0.64284 0.12731 " pathEditMode="relative" ptsTypes="AAAAAAAAAAAAAAAAAAAAAAAAAAAAAAA">
                                      <p:cBhvr>
                                        <p:cTn id="99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4000"/>
                            </p:stCondLst>
                            <p:childTnLst>
                              <p:par>
                                <p:cTn id="10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4532 0.11203 L 0.64532 0.11203 C 0.64779 0.11296 0.65039 0.11389 0.65287 0.11504 C 0.65378 0.11527 0.65456 0.11597 0.65547 0.11643 C 0.65664 0.11713 0.65782 0.11759 0.65886 0.11805 C 0.66003 0.11944 0.6612 0.12106 0.66224 0.12245 C 0.66315 0.12361 0.66407 0.1243 0.66485 0.12546 C 0.66576 0.12685 0.66641 0.1287 0.66745 0.13009 C 0.66901 0.1324 0.6711 0.13356 0.67253 0.13611 C 0.67578 0.14189 0.67409 0.13958 0.67761 0.14375 C 0.68242 0.15671 0.67448 0.13657 0.68451 0.15439 C 0.68555 0.15648 0.68685 0.15833 0.68789 0.16041 C 0.68854 0.1618 0.68881 0.16365 0.68959 0.16504 C 0.69063 0.16666 0.6918 0.16805 0.69297 0.16944 C 0.69349 0.17106 0.69401 0.17268 0.69466 0.17407 C 0.69545 0.17546 0.69662 0.17569 0.69727 0.17708 C 0.70287 0.18842 0.69792 0.18449 0.70326 0.18773 C 0.7043 0.19328 0.70365 0.19166 0.70573 0.19676 C 0.70664 0.19884 0.70729 0.20115 0.70834 0.20277 C 0.70899 0.20393 0.71003 0.20393 0.71094 0.20439 C 0.71289 0.21828 0.71003 0.20393 0.71433 0.21342 C 0.71901 0.22384 0.71042 0.21227 0.71771 0.22106 C 0.71927 0.22939 0.71758 0.22199 0.72032 0.23009 C 0.72084 0.23217 0.72136 0.23426 0.72201 0.23611 C 0.72253 0.23773 0.72318 0.23912 0.7237 0.24074 C 0.72865 0.25833 0.72123 0.23727 0.72878 0.2574 L 0.72878 0.2574 C 0.72969 0.25995 0.73021 0.26273 0.73138 0.26504 C 0.73203 0.26643 0.73321 0.26666 0.73386 0.26805 C 0.7349 0.2699 0.73542 0.27222 0.73646 0.27407 C 0.73711 0.27546 0.73828 0.27592 0.73907 0.27708 C 0.74453 0.28541 0.73841 0.27777 0.74414 0.28773 C 0.74479 0.28912 0.74584 0.28958 0.74662 0.29074 C 0.75508 0.30324 0.74427 0.28796 0.75091 0.29977 C 0.7517 0.30115 0.75274 0.30185 0.75352 0.30301 C 0.75612 0.30625 0.75821 0.31088 0.7612 0.31342 C 0.76511 0.31689 0.76706 0.31828 0.77058 0.32268 C 0.77696 0.33009 0.77123 0.32384 0.77657 0.33171 C 0.77735 0.33287 0.77826 0.33379 0.77904 0.33472 C 0.7836 0.34676 0.77761 0.33217 0.78334 0.34236 C 0.78633 0.34768 0.78477 0.34861 0.78841 0.35139 C 0.79011 0.35277 0.79206 0.35254 0.79349 0.35439 C 0.79844 0.36018 0.79375 0.35509 0.7987 0.35902 C 0.79987 0.35995 0.80091 0.36111 0.80209 0.36203 C 0.80521 0.36435 0.80586 0.36342 0.80977 0.36504 C 0.81068 0.36527 0.81237 0.36666 0.81237 0.36666 L 0.81237 0.36666 " pathEditMode="relative" ptsTypes="AAAAAAAAAAAAAAAAAAAAAAAAAAAAAAAAAAAAAAAAAAAAAAA">
                                      <p:cBhvr>
                                        <p:cTn id="107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標題 13">
            <a:extLst>
              <a:ext uri="{FF2B5EF4-FFF2-40B4-BE49-F238E27FC236}">
                <a16:creationId xmlns:a16="http://schemas.microsoft.com/office/drawing/2014/main" id="{D28BA0AF-ACC3-4026-B5FD-FC7177E66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7" name="內容版面配置區 16">
            <a:extLst>
              <a:ext uri="{FF2B5EF4-FFF2-40B4-BE49-F238E27FC236}">
                <a16:creationId xmlns:a16="http://schemas.microsoft.com/office/drawing/2014/main" id="{74FDE22D-D4BF-42C8-A385-A8E393EFF7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2486025" y="1710531"/>
            <a:ext cx="7219950" cy="4591050"/>
          </a:xfr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C60E71E-760D-4E41-A9D3-DD2C2C745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3EBBE1F4-AE36-AD42-8177-96288CD18AD2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44161B0A-9C10-4F9C-9030-58D273C4463B}"/>
              </a:ext>
            </a:extLst>
          </p:cNvPr>
          <p:cNvSpPr txBox="1"/>
          <p:nvPr/>
        </p:nvSpPr>
        <p:spPr>
          <a:xfrm>
            <a:off x="2486025" y="6370831"/>
            <a:ext cx="7219950" cy="23083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zh-TW" altLang="en-US" sz="900"/>
              <a:t>未知的作者 的 </a:t>
            </a:r>
            <a:r>
              <a:rPr lang="zh-TW" altLang="en-US" sz="900">
                <a:hlinkClick r:id="rId4" tooltip="https://pngimg.com/download/66556"/>
              </a:rPr>
              <a:t>此相片</a:t>
            </a:r>
            <a:r>
              <a:rPr lang="zh-TW" altLang="en-US" sz="900"/>
              <a:t> 已透過 </a:t>
            </a:r>
            <a:r>
              <a:rPr lang="zh-TW" altLang="en-US" sz="900">
                <a:hlinkClick r:id="rId5" tooltip="https://creativecommons.org/licenses/by-nc/3.0/"/>
              </a:rPr>
              <a:t>CC BY-NC</a:t>
            </a:r>
            <a:r>
              <a:rPr lang="zh-TW" altLang="en-US" sz="900"/>
              <a:t> 授權</a:t>
            </a:r>
          </a:p>
        </p:txBody>
      </p:sp>
    </p:spTree>
    <p:extLst>
      <p:ext uri="{BB962C8B-B14F-4D97-AF65-F5344CB8AC3E}">
        <p14:creationId xmlns:p14="http://schemas.microsoft.com/office/powerpoint/2010/main" val="2969091916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B7F4BB3C-3BD3-4CE1-9F66-274DCEFE1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Background</a:t>
            </a:r>
            <a:endParaRPr lang="zh-TW" altLang="en-US" dirty="0"/>
          </a:p>
        </p:txBody>
      </p:sp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id="{A1CEE3E7-544E-4425-A637-E4682BBD35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D526239-7332-4DB0-B531-5E552D37673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36350" y="6381750"/>
            <a:ext cx="755650" cy="365125"/>
          </a:xfrm>
          <a:prstGeom prst="rect">
            <a:avLst/>
          </a:prstGeom>
        </p:spPr>
        <p:txBody>
          <a:bodyPr/>
          <a:lstStyle/>
          <a:p>
            <a:fld id="{3EBBE1F4-AE36-AD42-8177-96288CD18AD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96900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35BCF83F-56E6-4AA9-94FB-1020290760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8566" y="3807086"/>
            <a:ext cx="5013434" cy="1509421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DA3F476C-1DE5-4DE7-B4E1-F44479E1A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Network Traffic Measurement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60D2ACD-2E2C-4C03-A378-46AB90B323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/>
              <a:t>Partial/Sampling</a:t>
            </a:r>
            <a:br>
              <a:rPr lang="en-US" altLang="zh-TW" dirty="0"/>
            </a:br>
            <a:r>
              <a:rPr lang="en-US" altLang="zh-TW" sz="2400" dirty="0"/>
              <a:t>Only sample packets or flows, or collect detailed statistics based on a preconfigured list of conditionals.</a:t>
            </a:r>
          </a:p>
          <a:p>
            <a:r>
              <a:rPr lang="en-US" altLang="zh-TW" b="1" dirty="0"/>
              <a:t>Probing</a:t>
            </a:r>
            <a:br>
              <a:rPr lang="en-US" altLang="zh-TW" dirty="0"/>
            </a:br>
            <a:r>
              <a:rPr lang="en-US" altLang="zh-TW" sz="2400" dirty="0"/>
              <a:t>Measures the states of devices or links by sending probing packets, and only these probes are measured.</a:t>
            </a:r>
          </a:p>
          <a:p>
            <a:r>
              <a:rPr lang="en-US" altLang="zh-TW" b="1" dirty="0"/>
              <a:t>In-band</a:t>
            </a:r>
            <a:br>
              <a:rPr lang="en-US" altLang="zh-TW" dirty="0"/>
            </a:br>
            <a:r>
              <a:rPr lang="en-US" altLang="zh-TW" sz="2400" dirty="0"/>
              <a:t>Carry information in every packet header.</a:t>
            </a:r>
          </a:p>
          <a:p>
            <a:r>
              <a:rPr lang="en-US" altLang="zh-TW" b="1" dirty="0"/>
              <a:t>Sketch-based</a:t>
            </a:r>
            <a:br>
              <a:rPr lang="en-US" altLang="zh-TW" b="1" dirty="0"/>
            </a:br>
            <a:r>
              <a:rPr lang="en-US" altLang="zh-TW" sz="2400" dirty="0"/>
              <a:t>Collects the information of every packet in a compact data structure, namely sketch, on network devices.</a:t>
            </a:r>
            <a:endParaRPr lang="en-US" altLang="zh-TW" sz="2400" b="1" dirty="0"/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6A5A647-B4CE-4FD8-8D62-A97E23754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692481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內容版面配置區 2">
                <a:extLst>
                  <a:ext uri="{FF2B5EF4-FFF2-40B4-BE49-F238E27FC236}">
                    <a16:creationId xmlns:a16="http://schemas.microsoft.com/office/drawing/2014/main" id="{15C9FE76-4424-46CC-8685-0ACDCB1A725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35360" y="1700808"/>
                <a:ext cx="11521280" cy="4610906"/>
              </a:xfrm>
              <a:prstGeom prst="rect">
                <a:avLst/>
              </a:prstGeom>
            </p:spPr>
            <p:txBody>
              <a:bodyPr>
                <a:scene3d>
                  <a:camera prst="orthographicFront">
                    <a:rot lat="0" lon="21599991" rev="0"/>
                  </a:camera>
                  <a:lightRig rig="threePt" dir="t"/>
                </a:scene3d>
              </a:bodyPr>
              <a:lstStyle>
                <a:lvl1pPr marL="403225" indent="-392113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buFont typeface="Helvetica" pitchFamily="2" charset="0"/>
                  <a:buChar char="●"/>
                  <a:tabLst/>
                  <a:defRPr sz="2800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  <a:cs typeface="Arial" panose="020B0604020202020204" pitchFamily="34" charset="0"/>
                  </a:defRPr>
                </a:lvl1pPr>
                <a:lvl2pPr marL="808038" indent="-404813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buFont typeface="Helvetica" pitchFamily="2" charset="0"/>
                  <a:buChar char="●"/>
                  <a:tabLst/>
                  <a:defRPr sz="2800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  <a:cs typeface="Arial" panose="020B0604020202020204" pitchFamily="34" charset="0"/>
                  </a:defRPr>
                </a:lvl2pPr>
                <a:lvl3pPr marL="1157288" indent="-34925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buFont typeface="Helvetica" pitchFamily="2" charset="0"/>
                  <a:buChar char="●"/>
                  <a:tabLst/>
                  <a:defRPr sz="2800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  <a:cs typeface="Arial" panose="020B0604020202020204" pitchFamily="34" charset="0"/>
                  </a:defRPr>
                </a:lvl3pPr>
                <a:lvl4pPr marL="1516063" indent="-358775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buFont typeface="Helvetica" pitchFamily="2" charset="0"/>
                  <a:buChar char="●"/>
                  <a:tabLst/>
                  <a:defRPr sz="2800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  <a:cs typeface="Arial" panose="020B0604020202020204" pitchFamily="34" charset="0"/>
                  </a:defRPr>
                </a:lvl4pPr>
                <a:lvl5pPr marL="1876425" indent="-360363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buFont typeface="Helvetica" pitchFamily="2" charset="0"/>
                  <a:buChar char="●"/>
                  <a:tabLst/>
                  <a:defRPr sz="2800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  <a:cs typeface="Arial" panose="020B060402020202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TW" dirty="0"/>
                  <a:t>A two-dimensional array with</a:t>
                </a:r>
              </a:p>
              <a:p>
                <a:pPr marL="11112" indent="0">
                  <a:buFont typeface="Helvetica" pitchFamily="2" charset="0"/>
                  <a:buNone/>
                </a:pPr>
                <a:r>
                  <a:rPr lang="en-US" altLang="zh-TW" dirty="0"/>
                  <a:t>	</a:t>
                </a:r>
                <a:endParaRPr lang="en-US" altLang="zh-TW" b="0" i="1" dirty="0">
                  <a:latin typeface="Cambria Math" panose="02040503050406030204" pitchFamily="18" charset="0"/>
                </a:endParaRPr>
              </a:p>
              <a:p>
                <a:pPr marL="11112" indent="0">
                  <a:buFont typeface="Helvetica" pitchFamily="2" charset="0"/>
                  <a:buNone/>
                </a:pPr>
                <a:r>
                  <a:rPr lang="en-US" altLang="zh-TW" b="0" dirty="0"/>
                  <a:t>        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altLang="zh-TW" dirty="0"/>
                  <a:t>(depth) </a:t>
                </a:r>
              </a:p>
              <a:p>
                <a:pPr marL="11112" indent="0">
                  <a:buFont typeface="Helvetica" pitchFamily="2" charset="0"/>
                  <a:buNone/>
                </a:pPr>
                <a:r>
                  <a:rPr lang="en-US" altLang="zh-TW" dirty="0"/>
                  <a:t>	and </a:t>
                </a:r>
              </a:p>
              <a:p>
                <a:pPr marL="11112" indent="0">
                  <a:buFont typeface="Helvetica" pitchFamily="2" charset="0"/>
                  <a:buNone/>
                </a:pPr>
                <a:r>
                  <a:rPr lang="en-US" altLang="zh-TW" dirty="0"/>
                  <a:t>	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altLang="zh-TW" dirty="0"/>
                  <a:t>(width)</a:t>
                </a:r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r>
                  <a:rPr lang="en-US" altLang="zh-TW" dirty="0"/>
                  <a:t>Summarize streaming updates to a vector of numbers called </a:t>
                </a:r>
                <a14:m>
                  <m:oMath xmlns:m="http://schemas.openxmlformats.org/officeDocument/2006/math"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altLang="zh-TW" i="1" dirty="0"/>
              </a:p>
              <a:p>
                <a:endParaRPr lang="en-US" altLang="zh-TW" dirty="0"/>
              </a:p>
              <a:p>
                <a:r>
                  <a:rPr lang="en-US" altLang="zh-TW" dirty="0"/>
                  <a:t>Upper error bound is </a:t>
                </a:r>
                <a14:m>
                  <m:oMath xmlns:m="http://schemas.openxmlformats.org/officeDocument/2006/math">
                    <m:r>
                      <a:rPr lang="zh-TW" altLang="en-US" i="1" smtClean="0">
                        <a:latin typeface="Cambria Math" panose="02040503050406030204" pitchFamily="18" charset="0"/>
                      </a:rPr>
                      <m:t>𝜖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b="0" dirty="0"/>
                  <a:t> with probability at least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1 − </m:t>
                    </m:r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TW" b="0" dirty="0">
                  <a:ea typeface="Cambria Math" panose="02040503050406030204" pitchFamily="18" charset="0"/>
                </a:endParaRPr>
              </a:p>
              <a:p>
                <a:pPr marL="11112" indent="0">
                  <a:buNone/>
                </a:pPr>
                <a:r>
                  <a:rPr lang="en-US" altLang="zh-TW" b="0" dirty="0"/>
                  <a:t> </a:t>
                </a:r>
              </a:p>
              <a:p>
                <a:endParaRPr lang="en-US" altLang="zh-TW" dirty="0"/>
              </a:p>
              <a:p>
                <a:pPr marL="11112" indent="0">
                  <a:buFont typeface="Helvetica" pitchFamily="2" charset="0"/>
                  <a:buNone/>
                </a:pPr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r>
                  <a:rPr lang="en-US" altLang="zh-TW" dirty="0"/>
                  <a:t> </a:t>
                </a:r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pPr marL="11112" indent="0">
                  <a:buFont typeface="Helvetica" pitchFamily="2" charset="0"/>
                  <a:buNone/>
                </a:pPr>
                <a:endParaRPr lang="en-US" altLang="zh-TW" dirty="0"/>
              </a:p>
              <a:p>
                <a:pPr marL="11112" indent="0">
                  <a:buFont typeface="Helvetica" pitchFamily="2" charset="0"/>
                  <a:buNone/>
                </a:pPr>
                <a:endParaRPr lang="en-US" altLang="zh-TW" dirty="0"/>
              </a:p>
              <a:p>
                <a:endParaRPr lang="en-US" altLang="zh-TW" dirty="0"/>
              </a:p>
              <a:p>
                <a:pPr marL="11112" indent="0">
                  <a:buFont typeface="Helvetica" pitchFamily="2" charset="0"/>
                  <a:buNone/>
                </a:pPr>
                <a:r>
                  <a:rPr lang="en-US" altLang="zh-TW" dirty="0"/>
                  <a:t>	</a:t>
                </a:r>
              </a:p>
              <a:p>
                <a:pPr marL="11112" indent="0">
                  <a:buFont typeface="Helvetica" pitchFamily="2" charset="0"/>
                  <a:buNone/>
                </a:pPr>
                <a:endParaRPr lang="en-US" altLang="zh-TW" dirty="0"/>
              </a:p>
              <a:p>
                <a:pPr marL="11112" indent="0">
                  <a:buFont typeface="Helvetica" pitchFamily="2" charset="0"/>
                  <a:buNone/>
                </a:pPr>
                <a:endParaRPr lang="zh-TW" altLang="en-US" dirty="0"/>
              </a:p>
            </p:txBody>
          </p:sp>
        </mc:Choice>
        <mc:Fallback>
          <p:sp>
            <p:nvSpPr>
              <p:cNvPr id="6" name="內容版面配置區 2">
                <a:extLst>
                  <a:ext uri="{FF2B5EF4-FFF2-40B4-BE49-F238E27FC236}">
                    <a16:creationId xmlns:a16="http://schemas.microsoft.com/office/drawing/2014/main" id="{15C9FE76-4424-46CC-8685-0ACDCB1A72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360" y="1700808"/>
                <a:ext cx="11521280" cy="4610906"/>
              </a:xfrm>
              <a:prstGeom prst="rect">
                <a:avLst/>
              </a:prstGeom>
              <a:blipFill>
                <a:blip r:embed="rId3"/>
                <a:stretch>
                  <a:fillRect b="-4960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標題 1">
            <a:extLst>
              <a:ext uri="{FF2B5EF4-FFF2-40B4-BE49-F238E27FC236}">
                <a16:creationId xmlns:a16="http://schemas.microsoft.com/office/drawing/2014/main" id="{671B21BF-0DD5-4F08-AC2B-8904AC6C2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CM-Sketch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1619AE9-B95C-43F7-808D-9A196430E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投影片編號版面配置區 3">
            <a:extLst>
              <a:ext uri="{FF2B5EF4-FFF2-40B4-BE49-F238E27FC236}">
                <a16:creationId xmlns:a16="http://schemas.microsoft.com/office/drawing/2014/main" id="{E14B3F1A-1835-40F1-BF89-F058BB99885E}"/>
              </a:ext>
            </a:extLst>
          </p:cNvPr>
          <p:cNvSpPr txBox="1">
            <a:spLocks/>
          </p:cNvSpPr>
          <p:nvPr/>
        </p:nvSpPr>
        <p:spPr>
          <a:xfrm>
            <a:off x="11100882" y="6381328"/>
            <a:ext cx="755758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lnSpc>
                <a:spcPts val="2000"/>
              </a:lnSpc>
              <a:defRPr sz="1400" b="0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BE1F4-AE36-AD42-8177-96288CD18AD2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7BA741CD-A2DA-4624-84FA-B0F4273474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0021" y="1659797"/>
            <a:ext cx="3409469" cy="259213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AC21C126-5A7F-49C3-8924-97E8F31630FE}"/>
                  </a:ext>
                </a:extLst>
              </p:cNvPr>
              <p:cNvSpPr/>
              <p:nvPr/>
            </p:nvSpPr>
            <p:spPr>
              <a:xfrm>
                <a:off x="2852871" y="2336885"/>
                <a:ext cx="2351731" cy="149137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𝑑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 </m:t>
                      </m:r>
                      <m:d>
                        <m:dPr>
                          <m:begChr m:val="⌈"/>
                          <m:endChr m:val="⌉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TW" sz="2800" b="0" i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lg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TW" sz="28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zh-TW" altLang="en-US" sz="2800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𝛿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en-US" altLang="zh-TW" sz="28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zh-TW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AC21C126-5A7F-49C3-8924-97E8F31630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2871" y="2336885"/>
                <a:ext cx="2351731" cy="149137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5EBC7F65-BCAA-40F8-A0B7-2E5516B88A7C}"/>
                  </a:ext>
                </a:extLst>
              </p:cNvPr>
              <p:cNvSpPr/>
              <p:nvPr/>
            </p:nvSpPr>
            <p:spPr>
              <a:xfrm>
                <a:off x="2731014" y="3325977"/>
                <a:ext cx="1862265" cy="83022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𝑤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 </m:t>
                      </m:r>
                      <m:d>
                        <m:dPr>
                          <m:begChr m:val="⌈"/>
                          <m:endChr m:val="⌉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𝑒</m:t>
                              </m:r>
                            </m:num>
                            <m:den>
                              <m:r>
                                <a:rPr lang="zh-TW" altLang="en-US" sz="28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𝜖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altLang="zh-TW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5EBC7F65-BCAA-40F8-A0B7-2E5516B88A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1014" y="3325977"/>
                <a:ext cx="1862265" cy="83022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6404537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標題 11">
            <a:extLst>
              <a:ext uri="{FF2B5EF4-FFF2-40B4-BE49-F238E27FC236}">
                <a16:creationId xmlns:a16="http://schemas.microsoft.com/office/drawing/2014/main" id="{98805071-0131-4254-B647-030C3335A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Motivation</a:t>
            </a:r>
            <a:endParaRPr lang="zh-TW" altLang="en-US" dirty="0"/>
          </a:p>
        </p:txBody>
      </p:sp>
      <p:sp>
        <p:nvSpPr>
          <p:cNvPr id="13" name="文字版面配置區 12">
            <a:extLst>
              <a:ext uri="{FF2B5EF4-FFF2-40B4-BE49-F238E27FC236}">
                <a16:creationId xmlns:a16="http://schemas.microsoft.com/office/drawing/2014/main" id="{3455C7FB-A686-43E0-8B2F-BA4B946BEA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01E6A9B-64DE-49ED-9FDD-1859339EADC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36350" y="6381750"/>
            <a:ext cx="755650" cy="365125"/>
          </a:xfrm>
          <a:prstGeom prst="rect">
            <a:avLst/>
          </a:prstGeom>
        </p:spPr>
        <p:txBody>
          <a:bodyPr/>
          <a:lstStyle/>
          <a:p>
            <a:fld id="{3EBBE1F4-AE36-AD42-8177-96288CD18AD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580482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6436BB-B22D-4276-9AE4-7B240E036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Traditional method</a:t>
            </a:r>
            <a:endParaRPr lang="zh-TW" altLang="en-US" dirty="0"/>
          </a:p>
        </p:txBody>
      </p:sp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8D28EE61-6E99-4D95-999A-E7C44F7B66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44814" y="2428803"/>
            <a:ext cx="7702371" cy="3670661"/>
          </a:xfr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D5ADC41-256F-4D65-BC69-A79934C8E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11" name="圖形 10" descr="報紙">
            <a:extLst>
              <a:ext uri="{FF2B5EF4-FFF2-40B4-BE49-F238E27FC236}">
                <a16:creationId xmlns:a16="http://schemas.microsoft.com/office/drawing/2014/main" id="{83A771E3-B937-435A-8ADB-C2CD8BE4FE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84073" y="3969327"/>
            <a:ext cx="914400" cy="914400"/>
          </a:xfrm>
          <a:prstGeom prst="rect">
            <a:avLst/>
          </a:prstGeom>
        </p:spPr>
      </p:pic>
      <p:pic>
        <p:nvPicPr>
          <p:cNvPr id="12" name="圖形 11" descr="報紙">
            <a:extLst>
              <a:ext uri="{FF2B5EF4-FFF2-40B4-BE49-F238E27FC236}">
                <a16:creationId xmlns:a16="http://schemas.microsoft.com/office/drawing/2014/main" id="{47EC19FF-3351-45F8-BBED-529D058E05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44391" y="4578927"/>
            <a:ext cx="914400" cy="914400"/>
          </a:xfrm>
          <a:prstGeom prst="rect">
            <a:avLst/>
          </a:prstGeom>
        </p:spPr>
      </p:pic>
      <p:pic>
        <p:nvPicPr>
          <p:cNvPr id="13" name="圖形 12" descr="報紙">
            <a:extLst>
              <a:ext uri="{FF2B5EF4-FFF2-40B4-BE49-F238E27FC236}">
                <a16:creationId xmlns:a16="http://schemas.microsoft.com/office/drawing/2014/main" id="{9211820C-35F2-46A8-BD7A-A411D33AE8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28270" y="3664527"/>
            <a:ext cx="914400" cy="914400"/>
          </a:xfrm>
          <a:prstGeom prst="rect">
            <a:avLst/>
          </a:prstGeom>
        </p:spPr>
      </p:pic>
      <p:pic>
        <p:nvPicPr>
          <p:cNvPr id="14" name="圖形 13" descr="報紙">
            <a:extLst>
              <a:ext uri="{FF2B5EF4-FFF2-40B4-BE49-F238E27FC236}">
                <a16:creationId xmlns:a16="http://schemas.microsoft.com/office/drawing/2014/main" id="{11E4D7AD-84AB-4969-9930-21EBDC49B5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88588" y="410787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8542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0C67D2-85BA-4B1D-B929-03299E825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Collision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A4CF0362-A726-49AF-9456-D1693642DD2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35360" y="1700808"/>
                <a:ext cx="11521280" cy="4610906"/>
              </a:xfrm>
            </p:spPr>
            <p:txBody>
              <a:bodyPr/>
              <a:lstStyle/>
              <a:p>
                <a:pPr marL="11112" indent="0">
                  <a:buNone/>
                </a:pPr>
                <a:br>
                  <a:rPr lang="en-US" altLang="zh-TW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zh-TW" dirty="0"/>
              </a:p>
              <a:p>
                <a:endParaRPr lang="zh-TW" altLang="en-US" dirty="0"/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A4CF0362-A726-49AF-9456-D1693642DD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5360" y="1700808"/>
                <a:ext cx="11521280" cy="4610906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BE90CB8-FF4B-4F51-AC20-FFB0AAC52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8</a:t>
            </a:fld>
            <a:endParaRPr lang="en-US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08E85443-6713-424F-96A0-8B2A86CEB5A3}"/>
              </a:ext>
            </a:extLst>
          </p:cNvPr>
          <p:cNvGrpSpPr/>
          <p:nvPr/>
        </p:nvGrpSpPr>
        <p:grpSpPr>
          <a:xfrm>
            <a:off x="1899008" y="2354495"/>
            <a:ext cx="893988" cy="791725"/>
            <a:chOff x="448799" y="2300136"/>
            <a:chExt cx="428928" cy="428928"/>
          </a:xfrm>
        </p:grpSpPr>
        <p:pic>
          <p:nvPicPr>
            <p:cNvPr id="7" name="圖形 6" descr="信封">
              <a:extLst>
                <a:ext uri="{FF2B5EF4-FFF2-40B4-BE49-F238E27FC236}">
                  <a16:creationId xmlns:a16="http://schemas.microsoft.com/office/drawing/2014/main" id="{4776C707-C758-4AA1-9FD1-2338FC1FF24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48799" y="2300136"/>
              <a:ext cx="428928" cy="428928"/>
            </a:xfrm>
            <a:prstGeom prst="rect">
              <a:avLst/>
            </a:prstGeom>
          </p:spPr>
        </p:pic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DDCD6036-18F6-4CF2-9A71-8D45315621EA}"/>
                </a:ext>
              </a:extLst>
            </p:cNvPr>
            <p:cNvSpPr txBox="1"/>
            <p:nvPr/>
          </p:nvSpPr>
          <p:spPr>
            <a:xfrm>
              <a:off x="521759" y="2356194"/>
              <a:ext cx="279340" cy="316810"/>
            </a:xfrm>
            <a:prstGeom prst="rect">
              <a:avLst/>
            </a:prstGeom>
          </p:spPr>
          <p:txBody>
            <a:bodyPr vert="horz" wrap="none" lIns="91440" tIns="45720" rIns="91440" bIns="45720" rtlCol="0" anchor="ctr">
              <a:spAutoFit/>
            </a:bodyPr>
            <a:lstStyle/>
            <a:p>
              <a:r>
                <a:rPr lang="en-US" altLang="zh-TW" sz="3200" b="0" baseline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F1</a:t>
              </a:r>
              <a:endParaRPr lang="zh-TW" altLang="en-US" sz="3200" b="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Arial" panose="020B0604020202020204" pitchFamily="34" charset="0"/>
              </a:endParaRPr>
            </a:p>
          </p:txBody>
        </p:sp>
      </p:grpSp>
      <p:grpSp>
        <p:nvGrpSpPr>
          <p:cNvPr id="9" name="群組 8">
            <a:extLst>
              <a:ext uri="{FF2B5EF4-FFF2-40B4-BE49-F238E27FC236}">
                <a16:creationId xmlns:a16="http://schemas.microsoft.com/office/drawing/2014/main" id="{267DBDB6-A6D3-4CE7-A66B-DE3F79A1076A}"/>
              </a:ext>
            </a:extLst>
          </p:cNvPr>
          <p:cNvGrpSpPr/>
          <p:nvPr/>
        </p:nvGrpSpPr>
        <p:grpSpPr>
          <a:xfrm>
            <a:off x="1899008" y="4531035"/>
            <a:ext cx="893988" cy="791725"/>
            <a:chOff x="812495" y="2300135"/>
            <a:chExt cx="428928" cy="428928"/>
          </a:xfrm>
        </p:grpSpPr>
        <p:pic>
          <p:nvPicPr>
            <p:cNvPr id="10" name="圖形 9" descr="信封">
              <a:extLst>
                <a:ext uri="{FF2B5EF4-FFF2-40B4-BE49-F238E27FC236}">
                  <a16:creationId xmlns:a16="http://schemas.microsoft.com/office/drawing/2014/main" id="{CC3DACD1-4DE8-4476-9C0D-1BCACAC9D30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12495" y="2300135"/>
              <a:ext cx="428928" cy="428928"/>
            </a:xfrm>
            <a:prstGeom prst="rect">
              <a:avLst/>
            </a:prstGeom>
          </p:spPr>
        </p:pic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7C0580D7-F024-4436-B6A1-416E2540692F}"/>
                </a:ext>
              </a:extLst>
            </p:cNvPr>
            <p:cNvSpPr txBox="1"/>
            <p:nvPr/>
          </p:nvSpPr>
          <p:spPr>
            <a:xfrm>
              <a:off x="887289" y="2356195"/>
              <a:ext cx="279340" cy="316810"/>
            </a:xfrm>
            <a:prstGeom prst="rect">
              <a:avLst/>
            </a:prstGeom>
          </p:spPr>
          <p:txBody>
            <a:bodyPr vert="horz" wrap="none" lIns="91440" tIns="45720" rIns="91440" bIns="45720" rtlCol="0" anchor="ctr">
              <a:spAutoFit/>
            </a:bodyPr>
            <a:lstStyle/>
            <a:p>
              <a:r>
                <a:rPr lang="en-US" altLang="zh-TW" sz="3200" b="0" baseline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F2</a:t>
              </a:r>
              <a:endParaRPr lang="zh-TW" altLang="en-US" sz="3200" b="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0D53CD32-9613-4064-A65D-B1EB658758C4}"/>
              </a:ext>
            </a:extLst>
          </p:cNvPr>
          <p:cNvGraphicFramePr>
            <a:graphicFrameLocks noGrp="1"/>
          </p:cNvGraphicFramePr>
          <p:nvPr/>
        </p:nvGraphicFramePr>
        <p:xfrm>
          <a:off x="3258905" y="3305951"/>
          <a:ext cx="8128002" cy="1105232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21405255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51985079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55654214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45373872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74552204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17056283"/>
                    </a:ext>
                  </a:extLst>
                </a:gridCol>
              </a:tblGrid>
              <a:tr h="110523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6000" dirty="0"/>
                        <a:t>0</a:t>
                      </a:r>
                      <a:endParaRPr lang="zh-TW" altLang="en-US" sz="6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6000" dirty="0"/>
                        <a:t>0</a:t>
                      </a:r>
                      <a:endParaRPr lang="zh-TW" altLang="en-US" sz="6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6000" dirty="0"/>
                        <a:t>0</a:t>
                      </a:r>
                      <a:endParaRPr lang="zh-TW" altLang="en-US" sz="6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6000" dirty="0"/>
                        <a:t>0</a:t>
                      </a:r>
                      <a:endParaRPr lang="zh-TW" altLang="en-US" sz="6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6000" dirty="0"/>
                        <a:t>0</a:t>
                      </a:r>
                      <a:endParaRPr lang="zh-TW" altLang="en-US" sz="6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6000" dirty="0"/>
                        <a:t>0</a:t>
                      </a:r>
                      <a:endParaRPr lang="zh-TW" altLang="en-US" sz="6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4809605"/>
                  </a:ext>
                </a:extLst>
              </a:tr>
            </a:tbl>
          </a:graphicData>
        </a:graphic>
      </p:graphicFrame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1BDD50A9-EB39-4830-B685-57882B9DA635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2792996" y="2750355"/>
            <a:ext cx="3670866" cy="3"/>
          </a:xfrm>
          <a:prstGeom prst="line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FD608D73-CB88-46E1-86A7-A80E0DD73D77}"/>
              </a:ext>
            </a:extLst>
          </p:cNvPr>
          <p:cNvCxnSpPr/>
          <p:nvPr/>
        </p:nvCxnSpPr>
        <p:spPr>
          <a:xfrm>
            <a:off x="6463862" y="2750355"/>
            <a:ext cx="0" cy="43067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8462C636-FAE7-4957-982B-DF1E3829DFF7}"/>
              </a:ext>
            </a:extLst>
          </p:cNvPr>
          <p:cNvCxnSpPr>
            <a:cxnSpLocks/>
          </p:cNvCxnSpPr>
          <p:nvPr/>
        </p:nvCxnSpPr>
        <p:spPr>
          <a:xfrm flipV="1">
            <a:off x="2792996" y="4972166"/>
            <a:ext cx="3670866" cy="3"/>
          </a:xfrm>
          <a:prstGeom prst="line">
            <a:avLst/>
          </a:prstGeom>
          <a:ln w="5715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D3C167EC-88BF-4744-8D45-F31DDBB7A640}"/>
              </a:ext>
            </a:extLst>
          </p:cNvPr>
          <p:cNvCxnSpPr>
            <a:cxnSpLocks/>
          </p:cNvCxnSpPr>
          <p:nvPr/>
        </p:nvCxnSpPr>
        <p:spPr>
          <a:xfrm flipV="1">
            <a:off x="6463862" y="4541496"/>
            <a:ext cx="0" cy="43067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aphicFrame>
        <p:nvGraphicFramePr>
          <p:cNvPr id="26" name="表格 25">
            <a:extLst>
              <a:ext uri="{FF2B5EF4-FFF2-40B4-BE49-F238E27FC236}">
                <a16:creationId xmlns:a16="http://schemas.microsoft.com/office/drawing/2014/main" id="{919CDCDF-3295-43D8-994A-3B7261202DFC}"/>
              </a:ext>
            </a:extLst>
          </p:cNvPr>
          <p:cNvGraphicFramePr>
            <a:graphicFrameLocks noGrp="1"/>
          </p:cNvGraphicFramePr>
          <p:nvPr/>
        </p:nvGraphicFramePr>
        <p:xfrm>
          <a:off x="3258905" y="3305951"/>
          <a:ext cx="8128002" cy="1105232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21405255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51985079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55654214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45373872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74552204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17056283"/>
                    </a:ext>
                  </a:extLst>
                </a:gridCol>
              </a:tblGrid>
              <a:tr h="110523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6000" dirty="0"/>
                        <a:t>0</a:t>
                      </a:r>
                      <a:endParaRPr lang="zh-TW" altLang="en-US" sz="6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6000" dirty="0"/>
                        <a:t>0</a:t>
                      </a:r>
                      <a:endParaRPr lang="zh-TW" altLang="en-US" sz="6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6000" dirty="0"/>
                        <a:t>1</a:t>
                      </a:r>
                      <a:endParaRPr lang="zh-TW" altLang="en-US" sz="6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6000" dirty="0"/>
                        <a:t>0</a:t>
                      </a:r>
                      <a:endParaRPr lang="zh-TW" altLang="en-US" sz="6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6000" dirty="0"/>
                        <a:t>0</a:t>
                      </a:r>
                      <a:endParaRPr lang="zh-TW" altLang="en-US" sz="6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6000" dirty="0"/>
                        <a:t>0</a:t>
                      </a:r>
                      <a:endParaRPr lang="zh-TW" altLang="en-US" sz="6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4809605"/>
                  </a:ext>
                </a:extLst>
              </a:tr>
            </a:tbl>
          </a:graphicData>
        </a:graphic>
      </p:graphicFrame>
      <p:graphicFrame>
        <p:nvGraphicFramePr>
          <p:cNvPr id="27" name="表格 26">
            <a:extLst>
              <a:ext uri="{FF2B5EF4-FFF2-40B4-BE49-F238E27FC236}">
                <a16:creationId xmlns:a16="http://schemas.microsoft.com/office/drawing/2014/main" id="{82DA87EE-81D5-4E2B-815C-74F1359D5EE2}"/>
              </a:ext>
            </a:extLst>
          </p:cNvPr>
          <p:cNvGraphicFramePr>
            <a:graphicFrameLocks noGrp="1"/>
          </p:cNvGraphicFramePr>
          <p:nvPr/>
        </p:nvGraphicFramePr>
        <p:xfrm>
          <a:off x="3258905" y="3305951"/>
          <a:ext cx="8128002" cy="1105232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21405255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51985079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55654214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45373872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74552204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17056283"/>
                    </a:ext>
                  </a:extLst>
                </a:gridCol>
              </a:tblGrid>
              <a:tr h="110523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6000" dirty="0"/>
                        <a:t>0</a:t>
                      </a:r>
                      <a:endParaRPr lang="zh-TW" altLang="en-US" sz="6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6000" dirty="0"/>
                        <a:t>0</a:t>
                      </a:r>
                      <a:endParaRPr lang="zh-TW" altLang="en-US" sz="6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6000" dirty="0"/>
                        <a:t>2</a:t>
                      </a:r>
                      <a:endParaRPr lang="zh-TW" altLang="en-US" sz="6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6000" dirty="0"/>
                        <a:t>0</a:t>
                      </a:r>
                      <a:endParaRPr lang="zh-TW" altLang="en-US" sz="6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6000" dirty="0"/>
                        <a:t>0</a:t>
                      </a:r>
                      <a:endParaRPr lang="zh-TW" altLang="en-US" sz="6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6000" dirty="0"/>
                        <a:t>0</a:t>
                      </a:r>
                      <a:endParaRPr lang="zh-TW" altLang="en-US" sz="6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48096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24471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802480-5E46-45D7-A66F-63DAEAB21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D64D276-34A4-4296-A0DE-8D5226084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9</a:t>
            </a:fld>
            <a:endParaRPr lang="en-US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2D955EDB-1700-423A-9015-FE0D7C1BA6A0}"/>
              </a:ext>
            </a:extLst>
          </p:cNvPr>
          <p:cNvGrpSpPr/>
          <p:nvPr/>
        </p:nvGrpSpPr>
        <p:grpSpPr>
          <a:xfrm>
            <a:off x="1564857" y="1616558"/>
            <a:ext cx="893988" cy="791725"/>
            <a:chOff x="448799" y="2300136"/>
            <a:chExt cx="428928" cy="428928"/>
          </a:xfrm>
        </p:grpSpPr>
        <p:pic>
          <p:nvPicPr>
            <p:cNvPr id="6" name="圖形 5" descr="信封">
              <a:extLst>
                <a:ext uri="{FF2B5EF4-FFF2-40B4-BE49-F238E27FC236}">
                  <a16:creationId xmlns:a16="http://schemas.microsoft.com/office/drawing/2014/main" id="{82D89AF5-35AD-41C4-88CC-951C221A76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8799" y="2300136"/>
              <a:ext cx="428928" cy="428928"/>
            </a:xfrm>
            <a:prstGeom prst="rect">
              <a:avLst/>
            </a:prstGeom>
          </p:spPr>
        </p:pic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2D556254-A82C-4DDA-8AC7-5182B0BD9CD9}"/>
                </a:ext>
              </a:extLst>
            </p:cNvPr>
            <p:cNvSpPr txBox="1"/>
            <p:nvPr/>
          </p:nvSpPr>
          <p:spPr>
            <a:xfrm>
              <a:off x="521759" y="2356194"/>
              <a:ext cx="279340" cy="316810"/>
            </a:xfrm>
            <a:prstGeom prst="rect">
              <a:avLst/>
            </a:prstGeom>
          </p:spPr>
          <p:txBody>
            <a:bodyPr vert="horz" wrap="none" lIns="91440" tIns="45720" rIns="91440" bIns="45720" rtlCol="0" anchor="ctr">
              <a:spAutoFit/>
            </a:bodyPr>
            <a:lstStyle/>
            <a:p>
              <a:r>
                <a:rPr lang="en-US" altLang="zh-TW" sz="3200" b="0" baseline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F1</a:t>
              </a:r>
              <a:endParaRPr lang="zh-TW" altLang="en-US" sz="3200" b="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Arial" panose="020B0604020202020204" pitchFamily="34" charset="0"/>
              </a:endParaRPr>
            </a:p>
          </p:txBody>
        </p:sp>
      </p:grp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45C05481-0C68-45AC-9B51-64D7A58C2B8A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2458845" y="2012418"/>
            <a:ext cx="3670866" cy="3"/>
          </a:xfrm>
          <a:prstGeom prst="line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FA42B656-B813-4A8A-B143-A3F1EE6D28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7087201"/>
              </p:ext>
            </p:extLst>
          </p:nvPr>
        </p:nvGraphicFramePr>
        <p:xfrm>
          <a:off x="2924754" y="2568014"/>
          <a:ext cx="8128002" cy="1105232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21405255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51985079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55654214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45373872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74552204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17056283"/>
                    </a:ext>
                  </a:extLst>
                </a:gridCol>
              </a:tblGrid>
              <a:tr h="110523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6000" dirty="0"/>
                        <a:t>0</a:t>
                      </a:r>
                      <a:endParaRPr lang="zh-TW" altLang="en-US" sz="6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6000" dirty="0"/>
                        <a:t>0</a:t>
                      </a:r>
                      <a:endParaRPr lang="zh-TW" altLang="en-US" sz="6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6000" dirty="0"/>
                        <a:t>1</a:t>
                      </a:r>
                      <a:endParaRPr lang="zh-TW" altLang="en-US" sz="6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6000" dirty="0"/>
                        <a:t>0</a:t>
                      </a:r>
                      <a:endParaRPr lang="zh-TW" altLang="en-US" sz="6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6000" dirty="0"/>
                        <a:t>0</a:t>
                      </a:r>
                      <a:endParaRPr lang="zh-TW" altLang="en-US" sz="6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6000" dirty="0"/>
                        <a:t>0</a:t>
                      </a:r>
                      <a:endParaRPr lang="zh-TW" altLang="en-US" sz="6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4809605"/>
                  </a:ext>
                </a:extLst>
              </a:tr>
            </a:tbl>
          </a:graphicData>
        </a:graphic>
      </p:graphicFrame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04CAA6AD-C9A8-435F-9EC4-70EE0871658F}"/>
              </a:ext>
            </a:extLst>
          </p:cNvPr>
          <p:cNvCxnSpPr/>
          <p:nvPr/>
        </p:nvCxnSpPr>
        <p:spPr>
          <a:xfrm>
            <a:off x="6129711" y="2012418"/>
            <a:ext cx="0" cy="43067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9CB6C33E-0814-4986-80BF-D581ABB55A42}"/>
              </a:ext>
            </a:extLst>
          </p:cNvPr>
          <p:cNvGrpSpPr/>
          <p:nvPr/>
        </p:nvGrpSpPr>
        <p:grpSpPr>
          <a:xfrm>
            <a:off x="1564857" y="5659826"/>
            <a:ext cx="893988" cy="791725"/>
            <a:chOff x="812495" y="2300135"/>
            <a:chExt cx="428928" cy="428928"/>
          </a:xfrm>
        </p:grpSpPr>
        <p:pic>
          <p:nvPicPr>
            <p:cNvPr id="12" name="圖形 11" descr="信封">
              <a:extLst>
                <a:ext uri="{FF2B5EF4-FFF2-40B4-BE49-F238E27FC236}">
                  <a16:creationId xmlns:a16="http://schemas.microsoft.com/office/drawing/2014/main" id="{8C5F4AB5-2BC2-443C-92A8-B386523D43D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12495" y="2300135"/>
              <a:ext cx="428928" cy="428928"/>
            </a:xfrm>
            <a:prstGeom prst="rect">
              <a:avLst/>
            </a:prstGeom>
          </p:spPr>
        </p:pic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C2D5D659-7E17-48E7-A720-E3F88AD3ABA0}"/>
                </a:ext>
              </a:extLst>
            </p:cNvPr>
            <p:cNvSpPr txBox="1"/>
            <p:nvPr/>
          </p:nvSpPr>
          <p:spPr>
            <a:xfrm>
              <a:off x="887289" y="2356195"/>
              <a:ext cx="279340" cy="316810"/>
            </a:xfrm>
            <a:prstGeom prst="rect">
              <a:avLst/>
            </a:prstGeom>
          </p:spPr>
          <p:txBody>
            <a:bodyPr vert="horz" wrap="none" lIns="91440" tIns="45720" rIns="91440" bIns="45720" rtlCol="0" anchor="ctr">
              <a:spAutoFit/>
            </a:bodyPr>
            <a:lstStyle/>
            <a:p>
              <a:r>
                <a:rPr lang="en-US" altLang="zh-TW" sz="3200" b="0" baseline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F2</a:t>
              </a:r>
              <a:endParaRPr lang="zh-TW" altLang="en-US" sz="3200" b="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Arial" panose="020B0604020202020204" pitchFamily="34" charset="0"/>
              </a:endParaRPr>
            </a:p>
          </p:txBody>
        </p:sp>
      </p:grp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626CA7F7-BFC1-44C6-962D-7CAF867B4E2C}"/>
              </a:ext>
            </a:extLst>
          </p:cNvPr>
          <p:cNvCxnSpPr>
            <a:cxnSpLocks/>
          </p:cNvCxnSpPr>
          <p:nvPr/>
        </p:nvCxnSpPr>
        <p:spPr>
          <a:xfrm flipV="1">
            <a:off x="2458845" y="6100957"/>
            <a:ext cx="3670866" cy="3"/>
          </a:xfrm>
          <a:prstGeom prst="line">
            <a:avLst/>
          </a:prstGeom>
          <a:ln w="5715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2EEDC933-2690-4F57-9915-3C49FDF3A3D3}"/>
              </a:ext>
            </a:extLst>
          </p:cNvPr>
          <p:cNvCxnSpPr>
            <a:cxnSpLocks/>
          </p:cNvCxnSpPr>
          <p:nvPr/>
        </p:nvCxnSpPr>
        <p:spPr>
          <a:xfrm flipV="1">
            <a:off x="6129711" y="5670287"/>
            <a:ext cx="0" cy="43067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A876C818-9742-49D2-972E-3C2FB9D460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578811"/>
              </p:ext>
            </p:extLst>
          </p:nvPr>
        </p:nvGraphicFramePr>
        <p:xfrm>
          <a:off x="2924754" y="4434742"/>
          <a:ext cx="8128002" cy="1105232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21405255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51985079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55654214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45373872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74552204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17056283"/>
                    </a:ext>
                  </a:extLst>
                </a:gridCol>
              </a:tblGrid>
              <a:tr h="110523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6000" dirty="0"/>
                        <a:t>0</a:t>
                      </a:r>
                      <a:endParaRPr lang="zh-TW" altLang="en-US" sz="6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6000" dirty="0"/>
                        <a:t>0</a:t>
                      </a:r>
                      <a:endParaRPr lang="zh-TW" altLang="en-US" sz="6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6000" dirty="0"/>
                        <a:t>1</a:t>
                      </a:r>
                      <a:endParaRPr lang="zh-TW" altLang="en-US" sz="6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6000" dirty="0"/>
                        <a:t>0</a:t>
                      </a:r>
                      <a:endParaRPr lang="zh-TW" altLang="en-US" sz="6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6000" dirty="0"/>
                        <a:t>0</a:t>
                      </a:r>
                      <a:endParaRPr lang="zh-TW" altLang="en-US" sz="6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6000" dirty="0"/>
                        <a:t>0</a:t>
                      </a:r>
                      <a:endParaRPr lang="zh-TW" altLang="en-US" sz="6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48096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6735647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NSSLAB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ctr"/>
      <a:lstStyle>
        <a:defPPr>
          <a:defRPr b="0" baseline="0" dirty="0">
            <a:solidFill>
              <a:schemeClr val="tx1">
                <a:lumMod val="65000"/>
                <a:lumOff val="35000"/>
              </a:schemeClr>
            </a:solidFill>
            <a:latin typeface="Calibri" panose="020F0502020204030204" pitchFamily="34" charset="0"/>
            <a:ea typeface="微軟正黑體" panose="020B0604030504040204" pitchFamily="34" charset="-12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NSSLAB" id="{054A3823-8F2B-BD4B-8299-6F9D4C81B364}" vid="{448C0E5F-F807-6544-9BA0-C7F20924CB9E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 Template</Template>
  <TotalTime>53203</TotalTime>
  <Words>1280</Words>
  <Application>Microsoft Office PowerPoint</Application>
  <PresentationFormat>寬螢幕</PresentationFormat>
  <Paragraphs>296</Paragraphs>
  <Slides>29</Slides>
  <Notes>14</Notes>
  <HiddenSlides>9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29</vt:i4>
      </vt:variant>
    </vt:vector>
  </HeadingPairs>
  <TitlesOfParts>
    <vt:vector size="39" baseType="lpstr">
      <vt:lpstr>微軟正黑體</vt:lpstr>
      <vt:lpstr>新細明體</vt:lpstr>
      <vt:lpstr>Arial</vt:lpstr>
      <vt:lpstr>Calibri</vt:lpstr>
      <vt:lpstr>Cambria Math</vt:lpstr>
      <vt:lpstr>Cascadia Code Light</vt:lpstr>
      <vt:lpstr>Cascadia Code SemiBold</vt:lpstr>
      <vt:lpstr>Helvetica</vt:lpstr>
      <vt:lpstr>Tw Cen MT Condensed</vt:lpstr>
      <vt:lpstr>NSSLAB</vt:lpstr>
      <vt:lpstr>Proposal</vt:lpstr>
      <vt:lpstr>Outline</vt:lpstr>
      <vt:lpstr>Background</vt:lpstr>
      <vt:lpstr>Network Traffic Measurement</vt:lpstr>
      <vt:lpstr>CM-Sketch</vt:lpstr>
      <vt:lpstr>Motivation</vt:lpstr>
      <vt:lpstr>Traditional method</vt:lpstr>
      <vt:lpstr>Collision</vt:lpstr>
      <vt:lpstr>PowerPoint 簡報</vt:lpstr>
      <vt:lpstr>Shortcoming of sketch</vt:lpstr>
      <vt:lpstr>How to deal with hash?</vt:lpstr>
      <vt:lpstr>PowerPoint 簡報</vt:lpstr>
      <vt:lpstr>Problem statement</vt:lpstr>
      <vt:lpstr>Problem Statement</vt:lpstr>
      <vt:lpstr>Problem Statement</vt:lpstr>
      <vt:lpstr>ARE</vt:lpstr>
      <vt:lpstr>ARE</vt:lpstr>
      <vt:lpstr>Number of collision</vt:lpstr>
      <vt:lpstr>Number of collision</vt:lpstr>
      <vt:lpstr>Cooperate</vt:lpstr>
      <vt:lpstr>Algorithm</vt:lpstr>
      <vt:lpstr>PowerPoint 簡報</vt:lpstr>
      <vt:lpstr>PowerPoint 簡報</vt:lpstr>
      <vt:lpstr>PowerPoint 簡報</vt:lpstr>
      <vt:lpstr>Constrain </vt:lpstr>
      <vt:lpstr>PowerPoint 簡報</vt:lpstr>
      <vt:lpstr>Idea</vt:lpstr>
      <vt:lpstr>Teamwork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Proposal</dc:title>
  <dc:creator>呂韋德</dc:creator>
  <cp:lastModifiedBy>呂韋德</cp:lastModifiedBy>
  <cp:revision>76</cp:revision>
  <dcterms:created xsi:type="dcterms:W3CDTF">2021-08-12T14:22:49Z</dcterms:created>
  <dcterms:modified xsi:type="dcterms:W3CDTF">2022-03-03T03:26:46Z</dcterms:modified>
</cp:coreProperties>
</file>