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57" r:id="rId4"/>
    <p:sldId id="258" r:id="rId5"/>
    <p:sldId id="270" r:id="rId6"/>
    <p:sldId id="262" r:id="rId7"/>
    <p:sldId id="271" r:id="rId8"/>
    <p:sldId id="291" r:id="rId9"/>
    <p:sldId id="292" r:id="rId10"/>
    <p:sldId id="260" r:id="rId11"/>
    <p:sldId id="261" r:id="rId12"/>
    <p:sldId id="275" r:id="rId13"/>
    <p:sldId id="27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5" r:id="rId24"/>
    <p:sldId id="294" r:id="rId25"/>
    <p:sldId id="297" r:id="rId26"/>
    <p:sldId id="299" r:id="rId27"/>
    <p:sldId id="300" r:id="rId28"/>
    <p:sldId id="276" r:id="rId29"/>
    <p:sldId id="274" r:id="rId30"/>
    <p:sldId id="277" r:id="rId31"/>
    <p:sldId id="278" r:id="rId32"/>
    <p:sldId id="279" r:id="rId33"/>
    <p:sldId id="264" r:id="rId34"/>
    <p:sldId id="266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0123" autoAdjust="0"/>
  </p:normalViewPr>
  <p:slideViewPr>
    <p:cSldViewPr snapToGrid="0">
      <p:cViewPr varScale="1">
        <p:scale>
          <a:sx n="60" d="100"/>
          <a:sy n="60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找出最差的</a:t>
            </a:r>
            <a:r>
              <a:rPr lang="en-US" altLang="zh-TW" dirty="0"/>
              <a:t>flow</a:t>
            </a:r>
            <a:r>
              <a:rPr lang="zh-TW" altLang="en-US" dirty="0"/>
              <a:t>每一個</a:t>
            </a:r>
            <a:r>
              <a:rPr lang="en-US" altLang="zh-TW" dirty="0"/>
              <a:t>switch</a:t>
            </a:r>
            <a:r>
              <a:rPr lang="zh-TW" altLang="en-US" dirty="0"/>
              <a:t>都嘗試放放看，挑放了之後改善最好的進去放，要是每一個</a:t>
            </a:r>
            <a:r>
              <a:rPr lang="en-US" altLang="zh-TW" dirty="0"/>
              <a:t>switch</a:t>
            </a:r>
            <a:r>
              <a:rPr lang="zh-TW" altLang="en-US" dirty="0"/>
              <a:t>放都沒辦法變好，就結束這個演算法。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7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4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7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17.svg"/><Relationship Id="rId4" Type="http://schemas.openxmlformats.org/officeDocument/2006/relationships/image" Target="../media/image50.sv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13646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107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7708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09E6-CBE5-437E-9325-7F8E303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4C398-4759-418F-8434-9DA5561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48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84D5F-29D6-4D5C-B0B8-353FA04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7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TW" sz="2700" dirty="0"/>
                </a:br>
                <a:br>
                  <a:rPr lang="en-US" altLang="zh-TW" sz="27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700" dirty="0"/>
              </a:p>
              <a:p>
                <a:endParaRPr lang="en-US" altLang="zh-TW" sz="27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700" dirty="0"/>
              </a:p>
              <a:p>
                <a:endParaRPr lang="zh-TW" altLang="en-US" sz="27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5DB4D-7E30-4574-B7B5-5955B2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49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2AE2-4C12-4649-BA9A-91C2C1E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864F4-E6B7-4EF0-93EB-5156593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Motivation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B54C-777E-4C38-82F3-F8A241E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9329"/>
              </p:ext>
            </p:extLst>
          </p:nvPr>
        </p:nvGraphicFramePr>
        <p:xfrm>
          <a:off x="6197091" y="1971524"/>
          <a:ext cx="528167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E41213-2F56-48AC-B655-170C99B3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9332"/>
              </p:ext>
            </p:extLst>
          </p:nvPr>
        </p:nvGraphicFramePr>
        <p:xfrm>
          <a:off x="6197091" y="3084044"/>
          <a:ext cx="528167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54E79-DFE1-4693-87C4-2B5F8651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0030"/>
              </p:ext>
            </p:extLst>
          </p:nvPr>
        </p:nvGraphicFramePr>
        <p:xfrm>
          <a:off x="6197091" y="4196564"/>
          <a:ext cx="528167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CA27067-3256-48B8-BF6D-499B5A3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6AB8B-B3ED-4B57-95AD-4D49A7B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1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D578-502A-4A69-AA97-0AC032D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F9299-53CA-4BCE-A176-4C2FCCA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F9899-40E0-49ED-A078-377C675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2924B0-BC19-465E-A741-67ED5DFA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700808"/>
            <a:ext cx="6172200" cy="4562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150C7-6663-4E14-BDC3-F8681196C8B4}"/>
              </a:ext>
            </a:extLst>
          </p:cNvPr>
          <p:cNvSpPr/>
          <p:nvPr/>
        </p:nvSpPr>
        <p:spPr>
          <a:xfrm>
            <a:off x="3368842" y="2229853"/>
            <a:ext cx="4844716" cy="17967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BBFB-1B46-4173-990F-3637F5BA24CC}"/>
              </a:ext>
            </a:extLst>
          </p:cNvPr>
          <p:cNvSpPr/>
          <p:nvPr/>
        </p:nvSpPr>
        <p:spPr>
          <a:xfrm>
            <a:off x="3368842" y="4062255"/>
            <a:ext cx="4844716" cy="198561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AFEB206D-5E5E-4E5A-ACDA-0DDE23CA9B47}"/>
              </a:ext>
            </a:extLst>
          </p:cNvPr>
          <p:cNvSpPr/>
          <p:nvPr/>
        </p:nvSpPr>
        <p:spPr>
          <a:xfrm>
            <a:off x="8572500" y="2112112"/>
            <a:ext cx="2095500" cy="131688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first store</a:t>
            </a:r>
            <a:endParaRPr lang="zh-TW" alt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24F4A855-9B60-4886-8F64-61A7D9F19219}"/>
              </a:ext>
            </a:extLst>
          </p:cNvPr>
          <p:cNvSpPr/>
          <p:nvPr/>
        </p:nvSpPr>
        <p:spPr>
          <a:xfrm>
            <a:off x="8493292" y="4187697"/>
            <a:ext cx="2095500" cy="1316888"/>
          </a:xfrm>
          <a:prstGeom prst="wedgeEllipse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</a:t>
            </a:r>
            <a:br>
              <a:rPr lang="en-US" altLang="zh-TW" dirty="0"/>
            </a:br>
            <a:r>
              <a:rPr lang="en-US" altLang="zh-TW" dirty="0"/>
              <a:t>multiple</a:t>
            </a:r>
            <a:br>
              <a:rPr lang="en-US" altLang="zh-TW" dirty="0"/>
            </a:br>
            <a:r>
              <a:rPr lang="en-US" altLang="zh-TW" dirty="0"/>
              <a:t>store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5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EDDCA-D042-4FF0-88F0-A18B8B1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B011-FE6B-469E-9C49-8042DF2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66554-F1E5-45D2-A2CD-908FBE6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6BF96-F601-423C-9BA8-A8DD3529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0" y="2278069"/>
            <a:ext cx="9240900" cy="34563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57FA6A-BFCD-454A-B8D7-F8B34EE53F54}"/>
              </a:ext>
            </a:extLst>
          </p:cNvPr>
          <p:cNvSpPr/>
          <p:nvPr/>
        </p:nvSpPr>
        <p:spPr>
          <a:xfrm>
            <a:off x="2326105" y="2582779"/>
            <a:ext cx="5967663" cy="6737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2F255-026D-4E7A-B81C-F7E15A55FE4B}"/>
              </a:ext>
            </a:extLst>
          </p:cNvPr>
          <p:cNvSpPr/>
          <p:nvPr/>
        </p:nvSpPr>
        <p:spPr>
          <a:xfrm>
            <a:off x="2326104" y="3312439"/>
            <a:ext cx="7940843" cy="204562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842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CCF7-B711-4194-9BF4-D248A436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D6AF9-FE9D-4770-850D-4154407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D75703E-5A23-4BA8-B10B-4B77FEB3EB4E}"/>
              </a:ext>
            </a:extLst>
          </p:cNvPr>
          <p:cNvGrpSpPr/>
          <p:nvPr/>
        </p:nvGrpSpPr>
        <p:grpSpPr>
          <a:xfrm>
            <a:off x="3678141" y="1978034"/>
            <a:ext cx="4835718" cy="4403294"/>
            <a:chOff x="3684185" y="2109907"/>
            <a:chExt cx="4835718" cy="440329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F42583D7-D55E-40E1-AC03-352DB9BD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4C7F1014-AA01-4427-BBEF-19FB48D2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3E3EC4FC-150C-40AC-9B94-0916ABD1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5C58B86B-C034-48DC-9884-B676649F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C1522A50-53F2-4456-809A-1B45E648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F92E6E28-7424-438C-B5B2-384A0B5A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1FD71C-4C1A-471C-8900-C203B0E6DFF8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1635E7-C556-4D71-91F8-D4EFD5C8DC1F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F85138F-DBA3-483A-B695-D342B596B85A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0D8E57F-F791-4B95-AD12-AA0BB5AE44D8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0D391A3-945B-404E-AF97-27C1774377AC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4E6E01F-7DCF-4C1B-80BF-F382C62639F7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內容版面配置區 18" descr="信封">
            <a:extLst>
              <a:ext uri="{FF2B5EF4-FFF2-40B4-BE49-F238E27FC236}">
                <a16:creationId xmlns:a16="http://schemas.microsoft.com/office/drawing/2014/main" id="{C89AFFB4-DA4D-411F-9BD7-477A7A83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082" y="2040408"/>
            <a:ext cx="914400" cy="914400"/>
          </a:xfr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CE76B8-74A1-4457-90D7-FAB7394CCA62}"/>
              </a:ext>
            </a:extLst>
          </p:cNvPr>
          <p:cNvSpPr txBox="1"/>
          <p:nvPr/>
        </p:nvSpPr>
        <p:spPr>
          <a:xfrm>
            <a:off x="1003697" y="1840353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A1</a:t>
            </a:r>
            <a:endParaRPr lang="zh-TW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內容版面配置區 18" descr="信封">
            <a:extLst>
              <a:ext uri="{FF2B5EF4-FFF2-40B4-BE49-F238E27FC236}">
                <a16:creationId xmlns:a16="http://schemas.microsoft.com/office/drawing/2014/main" id="{1DE5F7BE-84EB-4FC3-8AA5-8F637E816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082" y="3537815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34AE1E-ADB0-4924-B562-88261E908E72}"/>
              </a:ext>
            </a:extLst>
          </p:cNvPr>
          <p:cNvSpPr txBox="1"/>
          <p:nvPr/>
        </p:nvSpPr>
        <p:spPr>
          <a:xfrm>
            <a:off x="1003697" y="3337760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B1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內容版面配置區 18" descr="信封">
            <a:extLst>
              <a:ext uri="{FF2B5EF4-FFF2-40B4-BE49-F238E27FC236}">
                <a16:creationId xmlns:a16="http://schemas.microsoft.com/office/drawing/2014/main" id="{B1164BF2-3935-462F-8A7F-A0C850A15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082" y="5035222"/>
            <a:ext cx="914400" cy="914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601E8A-6091-4357-BF03-90FF186773BE}"/>
              </a:ext>
            </a:extLst>
          </p:cNvPr>
          <p:cNvSpPr txBox="1"/>
          <p:nvPr/>
        </p:nvSpPr>
        <p:spPr>
          <a:xfrm>
            <a:off x="1003697" y="4835167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C1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3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25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2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8DEF7-6D51-4861-827F-D08A53F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31B94-47D5-445A-991C-F800EDCA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03D92-EE1C-4FCA-85ED-55BBF3ED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F88991-7C98-49D7-8642-D3BE4052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6" y="2057145"/>
            <a:ext cx="9253748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196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C40-0047-4A84-9612-3D4E64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1D17E-456F-4B3B-A33D-906AA5F8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sz="2000" dirty="0"/>
              <a:t>6 </a:t>
            </a:r>
            <a:r>
              <a:rPr lang="en-US" altLang="zh-TW" sz="2000" dirty="0" err="1"/>
              <a:t>sketchs</a:t>
            </a:r>
            <a:r>
              <a:rPr lang="en-US" altLang="zh-TW" sz="2000" dirty="0"/>
              <a:t> with 1 row 2 column</a:t>
            </a:r>
          </a:p>
          <a:p>
            <a:endParaRPr lang="en-US" altLang="zh-TW" sz="2000" dirty="0"/>
          </a:p>
          <a:p>
            <a:r>
              <a:rPr lang="en-US" altLang="zh-TW" sz="2000" dirty="0"/>
              <a:t>Numbers of packets</a:t>
            </a:r>
            <a:br>
              <a:rPr lang="en-US" altLang="zh-TW" sz="2000" dirty="0"/>
            </a:br>
            <a:r>
              <a:rPr lang="en-US" altLang="zh-TW" sz="2000" dirty="0"/>
              <a:t>	A:120</a:t>
            </a:r>
          </a:p>
          <a:p>
            <a:pPr marL="11112" indent="0">
              <a:buNone/>
            </a:pPr>
            <a:r>
              <a:rPr lang="en-US" altLang="zh-TW" sz="2000" dirty="0"/>
              <a:t>	B:6</a:t>
            </a:r>
          </a:p>
          <a:p>
            <a:pPr marL="11112" indent="0">
              <a:buNone/>
            </a:pPr>
            <a:r>
              <a:rPr lang="en-US" altLang="zh-TW" sz="2000" dirty="0"/>
              <a:t>	C:11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0F2AC-999F-4D9A-A823-04FA3EE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3F87F3A-EFEA-47D1-B2B4-F04FA4C1B38C}"/>
              </a:ext>
            </a:extLst>
          </p:cNvPr>
          <p:cNvGrpSpPr/>
          <p:nvPr/>
        </p:nvGrpSpPr>
        <p:grpSpPr>
          <a:xfrm>
            <a:off x="4880807" y="1572387"/>
            <a:ext cx="4835718" cy="4940814"/>
            <a:chOff x="3684185" y="1572387"/>
            <a:chExt cx="4835718" cy="494081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9F74A1D4-5549-4BE7-B536-8C4FE83DC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8D68816F-7211-4794-A088-903458D0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16E1A4B8-0413-4F7E-AC62-160AAA6D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C5C8A6E5-F452-495D-93EA-B5F109A6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FC7F093C-B936-41AF-BBF2-1263C319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64A98101-DB60-4F7C-A97F-7B5B2D01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092A04-5021-4867-A1B2-373B3EC21A78}"/>
                </a:ext>
              </a:extLst>
            </p:cNvPr>
            <p:cNvSpPr txBox="1"/>
            <p:nvPr/>
          </p:nvSpPr>
          <p:spPr>
            <a:xfrm>
              <a:off x="3718609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11C22-DAD4-43B1-A5DB-7797E33D585F}"/>
                </a:ext>
              </a:extLst>
            </p:cNvPr>
            <p:cNvSpPr txBox="1"/>
            <p:nvPr/>
          </p:nvSpPr>
          <p:spPr>
            <a:xfrm>
              <a:off x="7641594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44E83B-FBC1-41EF-BD31-8B41F8DD2B91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08E0C0-8D98-43FA-962B-FB98A31E2489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DA019D-4A3A-491D-A304-85E756CAC26D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9310606-9FB0-4A98-AD55-36D7CB1C186D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1047DB5-30AB-4E28-A242-8AA9F3D0CDA4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406ADA3-8D04-4E7E-B7F9-E7A0CB5842C5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A74B36-E9D4-4970-B3D2-899F1C033C55}"/>
                </a:ext>
              </a:extLst>
            </p:cNvPr>
            <p:cNvSpPr txBox="1"/>
            <p:nvPr/>
          </p:nvSpPr>
          <p:spPr>
            <a:xfrm>
              <a:off x="7645569" y="347177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FDE8921-26DF-44B7-9D41-8390580C9BE0}"/>
                </a:ext>
              </a:extLst>
            </p:cNvPr>
            <p:cNvSpPr txBox="1"/>
            <p:nvPr/>
          </p:nvSpPr>
          <p:spPr>
            <a:xfrm>
              <a:off x="3718609" y="49964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A4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133D0A7-E4AC-4F42-9004-E80A8997723E}"/>
                </a:ext>
              </a:extLst>
            </p:cNvPr>
            <p:cNvSpPr txBox="1"/>
            <p:nvPr/>
          </p:nvSpPr>
          <p:spPr>
            <a:xfrm>
              <a:off x="4069792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F2ACC6-0689-4FBC-8B40-65947BC29FA8}"/>
                </a:ext>
              </a:extLst>
            </p:cNvPr>
            <p:cNvSpPr txBox="1"/>
            <p:nvPr/>
          </p:nvSpPr>
          <p:spPr>
            <a:xfrm>
              <a:off x="3718609" y="339253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C2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E55F9C-6493-4FDC-9830-E37610D140BF}"/>
                </a:ext>
              </a:extLst>
            </p:cNvPr>
            <p:cNvSpPr txBox="1"/>
            <p:nvPr/>
          </p:nvSpPr>
          <p:spPr>
            <a:xfrm>
              <a:off x="8049078" y="346683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C3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90783D5-36B2-4A29-A271-26C419D37EC0}"/>
                </a:ext>
              </a:extLst>
            </p:cNvPr>
            <p:cNvSpPr txBox="1"/>
            <p:nvPr/>
          </p:nvSpPr>
          <p:spPr>
            <a:xfrm>
              <a:off x="7648852" y="498351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C4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AA837F3-6842-4495-B2D7-251453CB44D1}"/>
                </a:ext>
              </a:extLst>
            </p:cNvPr>
            <p:cNvSpPr txBox="1"/>
            <p:nvPr/>
          </p:nvSpPr>
          <p:spPr>
            <a:xfrm>
              <a:off x="3894201" y="157238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8894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46D6-06E2-483C-BC60-63763AC7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27AE6-435C-469C-B773-F9C9341C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83644"/>
            <a:ext cx="4180196" cy="4528070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r>
              <a:rPr lang="en-US" altLang="zh-TW" dirty="0"/>
              <a:t>Run good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36A88-BD99-4245-83F5-F75A160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DDCB75-1085-4154-85BD-16D08A5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91" y="613955"/>
            <a:ext cx="2674868" cy="57673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79F5EA-D50C-4E1F-86FD-46323B3E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91" y="2526491"/>
            <a:ext cx="2428757" cy="353966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DC77A8E-1783-4A5C-99CA-0EEF97F8505E}"/>
              </a:ext>
            </a:extLst>
          </p:cNvPr>
          <p:cNvSpPr txBox="1">
            <a:spLocks/>
          </p:cNvSpPr>
          <p:nvPr/>
        </p:nvSpPr>
        <p:spPr>
          <a:xfrm>
            <a:off x="5586348" y="1853258"/>
            <a:ext cx="4180196" cy="4528070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Collision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89397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4502-466C-4922-A1FF-61D69CA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5AB23-0F30-4E49-9C6E-ED83D3CD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462" indent="-514350">
              <a:buAutoNum type="arabicPeriod"/>
            </a:pPr>
            <a:r>
              <a:rPr lang="en-US" altLang="zh-TW" dirty="0"/>
              <a:t>Original sketch</a:t>
            </a:r>
          </a:p>
          <a:p>
            <a:pPr marL="525462" indent="-514350">
              <a:buAutoNum type="arabicPeriod"/>
            </a:pPr>
            <a:r>
              <a:rPr lang="en-US" altLang="zh-TW" dirty="0"/>
              <a:t>Just use first-store</a:t>
            </a:r>
          </a:p>
          <a:p>
            <a:pPr marL="525462" indent="-514350">
              <a:buAutoNum type="arabicPeriod"/>
            </a:pPr>
            <a:r>
              <a:rPr lang="en-US" altLang="zh-TW" dirty="0"/>
              <a:t>Use whole algorithm</a:t>
            </a:r>
          </a:p>
          <a:p>
            <a:pPr marL="11112" indent="0">
              <a:buNone/>
            </a:pPr>
            <a:endParaRPr lang="en-US" altLang="zh-TW" dirty="0"/>
          </a:p>
          <a:p>
            <a:pPr marL="11112" indent="0">
              <a:buNone/>
            </a:pPr>
            <a:r>
              <a:rPr lang="en-US" altLang="zh-TW" dirty="0"/>
              <a:t>Y: Biggest ARE X: </a:t>
            </a:r>
            <a:r>
              <a:rPr lang="en-US" altLang="zh-TW"/>
              <a:t>Sketch’s space</a:t>
            </a:r>
          </a:p>
          <a:p>
            <a:pPr marL="11112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AD4078-DA7B-452D-9A6C-35D23566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685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6" y="3807086"/>
            <a:ext cx="5013434" cy="15094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Traffic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Partial/Sampling</a:t>
            </a:r>
            <a:br>
              <a:rPr lang="en-US" altLang="zh-TW" dirty="0"/>
            </a:br>
            <a:r>
              <a:rPr lang="en-US" altLang="zh-TW" sz="2400" dirty="0"/>
              <a:t>Only sample packets or flows, or collect detailed statistics based on a preconfigured list of conditionals.</a:t>
            </a:r>
          </a:p>
          <a:p>
            <a:r>
              <a:rPr lang="en-US" altLang="zh-TW" b="1" dirty="0"/>
              <a:t>Probing</a:t>
            </a:r>
            <a:br>
              <a:rPr lang="en-US" altLang="zh-TW" dirty="0"/>
            </a:br>
            <a:r>
              <a:rPr lang="en-US" altLang="zh-TW" sz="2400" dirty="0"/>
              <a:t>Measures the states of devices or links by sending probing packets, and only these probes are measured.</a:t>
            </a:r>
          </a:p>
          <a:p>
            <a:r>
              <a:rPr lang="en-US" altLang="zh-TW" b="1" dirty="0"/>
              <a:t>In-band</a:t>
            </a:r>
            <a:br>
              <a:rPr lang="en-US" altLang="zh-TW" dirty="0"/>
            </a:br>
            <a:r>
              <a:rPr lang="en-US" altLang="zh-TW" sz="2400" dirty="0"/>
              <a:t>Carry information in every packet header.</a:t>
            </a:r>
          </a:p>
          <a:p>
            <a:r>
              <a:rPr lang="en-US" altLang="zh-TW" b="1" dirty="0"/>
              <a:t>Sketch-based</a:t>
            </a:r>
            <a:br>
              <a:rPr lang="en-US" altLang="zh-TW" b="1" dirty="0"/>
            </a:br>
            <a:r>
              <a:rPr lang="en-US" altLang="zh-TW" sz="2400" dirty="0"/>
              <a:t>Collects the information of every packet in a compact data structure, namely sketch, on network devices.</a:t>
            </a:r>
            <a:endParaRPr lang="en-US" altLang="zh-TW" sz="2400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</p:spPr>
            <p:txBody>
              <a:bodyPr>
                <a:scene3d>
                  <a:camera prst="orthographicFront">
                    <a:rot lat="0" lon="21599991" rev="0"/>
                  </a:camera>
                  <a:lightRig rig="threePt" dir="t"/>
                </a:scene3d>
              </a:bodyPr>
              <a:lstStyle>
                <a:lvl1pPr marL="403225" indent="-3921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1pPr>
                <a:lvl2pPr marL="808038" indent="-4048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2pPr>
                <a:lvl3pPr marL="1157288" indent="-3492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3pPr>
                <a:lvl4pPr marL="1516063" indent="-35877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4pPr>
                <a:lvl5pPr marL="1876425" indent="-3603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 two-dimensional array with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(depth)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and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(width)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Summarize streaming updates to a vector of numbers called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Upper error bound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/>
                  <a:t> with probability at least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1 −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r>
                  <a:rPr lang="en-US" altLang="zh-TW" b="0" dirty="0"/>
                  <a:t> </a:t>
                </a:r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  <a:blipFill>
                <a:blip r:embed="rId3"/>
                <a:stretch>
                  <a:fillRect b="-49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1" y="1659797"/>
            <a:ext cx="3409469" cy="2592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/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/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4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480-5E46-45D7-A66F-63DAEAB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64D276-34A4-4296-A0DE-8D52260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955EDB-1700-423A-9015-FE0D7C1BA6A0}"/>
              </a:ext>
            </a:extLst>
          </p:cNvPr>
          <p:cNvGrpSpPr/>
          <p:nvPr/>
        </p:nvGrpSpPr>
        <p:grpSpPr>
          <a:xfrm>
            <a:off x="1564857" y="1616558"/>
            <a:ext cx="893988" cy="791725"/>
            <a:chOff x="448799" y="2300136"/>
            <a:chExt cx="428928" cy="428928"/>
          </a:xfrm>
        </p:grpSpPr>
        <p:pic>
          <p:nvPicPr>
            <p:cNvPr id="6" name="圖形 5" descr="信封">
              <a:extLst>
                <a:ext uri="{FF2B5EF4-FFF2-40B4-BE49-F238E27FC236}">
                  <a16:creationId xmlns:a16="http://schemas.microsoft.com/office/drawing/2014/main" id="{82D89AF5-35AD-41C4-88CC-951C221A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556254-A82C-4DDA-8AC7-5182B0BD9CD9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5C05481-0C68-45AC-9B51-64D7A58C2B8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58845" y="2012418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42B656-B813-4A8A-B143-A3F1EE6D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7201"/>
              </p:ext>
            </p:extLst>
          </p:nvPr>
        </p:nvGraphicFramePr>
        <p:xfrm>
          <a:off x="2924754" y="2568014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4CAA6AD-C9A8-435F-9EC4-70EE0871658F}"/>
              </a:ext>
            </a:extLst>
          </p:cNvPr>
          <p:cNvCxnSpPr/>
          <p:nvPr/>
        </p:nvCxnSpPr>
        <p:spPr>
          <a:xfrm>
            <a:off x="6129711" y="2012418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CB6C33E-0814-4986-80BF-D581ABB55A42}"/>
              </a:ext>
            </a:extLst>
          </p:cNvPr>
          <p:cNvGrpSpPr/>
          <p:nvPr/>
        </p:nvGrpSpPr>
        <p:grpSpPr>
          <a:xfrm>
            <a:off x="1564857" y="5659826"/>
            <a:ext cx="893988" cy="791725"/>
            <a:chOff x="812495" y="2300135"/>
            <a:chExt cx="428928" cy="428928"/>
          </a:xfrm>
        </p:grpSpPr>
        <p:pic>
          <p:nvPicPr>
            <p:cNvPr id="12" name="圖形 11" descr="信封">
              <a:extLst>
                <a:ext uri="{FF2B5EF4-FFF2-40B4-BE49-F238E27FC236}">
                  <a16:creationId xmlns:a16="http://schemas.microsoft.com/office/drawing/2014/main" id="{8C5F4AB5-2BC2-443C-92A8-B386523D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2D5D659-7E17-48E7-A720-E3F88AD3ABA0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6CA7F7-BFC1-44C6-962D-7CAF867B4E2C}"/>
              </a:ext>
            </a:extLst>
          </p:cNvPr>
          <p:cNvCxnSpPr>
            <a:cxnSpLocks/>
          </p:cNvCxnSpPr>
          <p:nvPr/>
        </p:nvCxnSpPr>
        <p:spPr>
          <a:xfrm flipV="1">
            <a:off x="2458845" y="6100957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EDC933-2690-4F57-9915-3C49FDF3A3D3}"/>
              </a:ext>
            </a:extLst>
          </p:cNvPr>
          <p:cNvCxnSpPr>
            <a:cxnSpLocks/>
          </p:cNvCxnSpPr>
          <p:nvPr/>
        </p:nvCxnSpPr>
        <p:spPr>
          <a:xfrm flipV="1">
            <a:off x="6129711" y="5670287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876C818-9742-49D2-972E-3C2FB9D4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8811"/>
              </p:ext>
            </p:extLst>
          </p:nvPr>
        </p:nvGraphicFramePr>
        <p:xfrm>
          <a:off x="2924754" y="4434742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56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53370</TotalTime>
  <Words>1369</Words>
  <Application>Microsoft Office PowerPoint</Application>
  <PresentationFormat>寬螢幕</PresentationFormat>
  <Paragraphs>348</Paragraphs>
  <Slides>35</Slides>
  <Notes>15</Notes>
  <HiddenSlides>8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Outline</vt:lpstr>
      <vt:lpstr>Background</vt:lpstr>
      <vt:lpstr>Network Traffic Measurement</vt:lpstr>
      <vt:lpstr>CM-Sketch</vt:lpstr>
      <vt:lpstr>Motivation</vt:lpstr>
      <vt:lpstr>Traditional method</vt:lpstr>
      <vt:lpstr>Collision</vt:lpstr>
      <vt:lpstr>PowerPoint 簡報</vt:lpstr>
      <vt:lpstr>Shortcoming of sketch</vt:lpstr>
      <vt:lpstr>How to deal with hash?</vt:lpstr>
      <vt:lpstr>PowerPoint 簡報</vt:lpstr>
      <vt:lpstr>Problem statement</vt:lpstr>
      <vt:lpstr>Problem Statement</vt:lpstr>
      <vt:lpstr>Problem Statement</vt:lpstr>
      <vt:lpstr>ARE</vt:lpstr>
      <vt:lpstr>ARE</vt:lpstr>
      <vt:lpstr>Number of collision</vt:lpstr>
      <vt:lpstr>Number of collision</vt:lpstr>
      <vt:lpstr>Cooperate</vt:lpstr>
      <vt:lpstr>Algorithm</vt:lpstr>
      <vt:lpstr>First Store</vt:lpstr>
      <vt:lpstr>PowerPoint 簡報</vt:lpstr>
      <vt:lpstr>Multiple Store</vt:lpstr>
      <vt:lpstr>Background Setting</vt:lpstr>
      <vt:lpstr>Result</vt:lpstr>
      <vt:lpstr>Next</vt:lpstr>
      <vt:lpstr>PowerPoint 簡報</vt:lpstr>
      <vt:lpstr>PowerPoint 簡報</vt:lpstr>
      <vt:lpstr>PowerPoint 簡報</vt:lpstr>
      <vt:lpstr>Constrain 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82</cp:revision>
  <dcterms:created xsi:type="dcterms:W3CDTF">2021-08-12T14:22:49Z</dcterms:created>
  <dcterms:modified xsi:type="dcterms:W3CDTF">2022-03-24T03:09:13Z</dcterms:modified>
</cp:coreProperties>
</file>