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8" r:id="rId3"/>
    <p:sldId id="257" r:id="rId4"/>
    <p:sldId id="258" r:id="rId5"/>
    <p:sldId id="270" r:id="rId6"/>
    <p:sldId id="301" r:id="rId7"/>
    <p:sldId id="262" r:id="rId8"/>
    <p:sldId id="271" r:id="rId9"/>
    <p:sldId id="291" r:id="rId10"/>
    <p:sldId id="302" r:id="rId11"/>
    <p:sldId id="292" r:id="rId12"/>
    <p:sldId id="260" r:id="rId13"/>
    <p:sldId id="261" r:id="rId14"/>
    <p:sldId id="275" r:id="rId15"/>
    <p:sldId id="303" r:id="rId16"/>
    <p:sldId id="272" r:id="rId17"/>
    <p:sldId id="305" r:id="rId18"/>
    <p:sldId id="306" r:id="rId19"/>
    <p:sldId id="287" r:id="rId20"/>
    <p:sldId id="288" r:id="rId21"/>
    <p:sldId id="283" r:id="rId22"/>
    <p:sldId id="284" r:id="rId23"/>
    <p:sldId id="285" r:id="rId24"/>
    <p:sldId id="286" r:id="rId25"/>
    <p:sldId id="289" r:id="rId26"/>
    <p:sldId id="307" r:id="rId27"/>
    <p:sldId id="290" r:id="rId28"/>
    <p:sldId id="293" r:id="rId29"/>
    <p:sldId id="295" r:id="rId30"/>
    <p:sldId id="294" r:id="rId31"/>
    <p:sldId id="297" r:id="rId32"/>
    <p:sldId id="299" r:id="rId33"/>
    <p:sldId id="308" r:id="rId34"/>
    <p:sldId id="310" r:id="rId35"/>
    <p:sldId id="309" r:id="rId36"/>
    <p:sldId id="311" r:id="rId37"/>
    <p:sldId id="312" r:id="rId38"/>
    <p:sldId id="315" r:id="rId39"/>
    <p:sldId id="313" r:id="rId40"/>
    <p:sldId id="276" r:id="rId41"/>
    <p:sldId id="274" r:id="rId42"/>
    <p:sldId id="277" r:id="rId43"/>
    <p:sldId id="278" r:id="rId44"/>
    <p:sldId id="279" r:id="rId45"/>
    <p:sldId id="264" r:id="rId46"/>
    <p:sldId id="266" r:id="rId47"/>
    <p:sldId id="26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70469" autoAdjust="0"/>
  </p:normalViewPr>
  <p:slideViewPr>
    <p:cSldViewPr snapToGrid="0">
      <p:cViewPr varScale="1">
        <p:scale>
          <a:sx n="88" d="100"/>
          <a:sy n="88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3C926-BFA3-40F3-985A-9FE65DA5CDF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5A88-0B21-42A3-82F8-54EEA42AE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3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04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先寫 </a:t>
            </a:r>
            <a:r>
              <a:rPr lang="en-US" altLang="zh-TW" dirty="0"/>
              <a:t>ARE</a:t>
            </a:r>
            <a:r>
              <a:rPr lang="zh-TW" altLang="en-US" dirty="0"/>
              <a:t> 後面再推導</a:t>
            </a:r>
            <a:endParaRPr lang="en-US" altLang="zh-TW" dirty="0"/>
          </a:p>
          <a:p>
            <a:r>
              <a:rPr lang="en-US" altLang="zh-TW" dirty="0"/>
              <a:t>ARE</a:t>
            </a:r>
            <a:r>
              <a:rPr lang="zh-TW" altLang="en-US" dirty="0"/>
              <a:t> 用 例如說 </a:t>
            </a:r>
            <a:r>
              <a:rPr lang="en-US" altLang="zh-TW" dirty="0"/>
              <a:t>w d </a:t>
            </a:r>
            <a:r>
              <a:rPr lang="zh-TW" altLang="en-US" dirty="0"/>
              <a:t>先寫一個簡單版的 後面再慢慢推出來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375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7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35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4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找出最差的</a:t>
            </a:r>
            <a:r>
              <a:rPr lang="en-US" altLang="zh-TW" dirty="0"/>
              <a:t>flow</a:t>
            </a:r>
            <a:r>
              <a:rPr lang="zh-TW" altLang="en-US" dirty="0"/>
              <a:t>每一個</a:t>
            </a:r>
            <a:r>
              <a:rPr lang="en-US" altLang="zh-TW" dirty="0"/>
              <a:t>switch</a:t>
            </a:r>
            <a:r>
              <a:rPr lang="zh-TW" altLang="en-US" dirty="0"/>
              <a:t>都嘗試放放看，挑放了之後改善最好的進去放，要是每一個</a:t>
            </a:r>
            <a:r>
              <a:rPr lang="en-US" altLang="zh-TW" dirty="0"/>
              <a:t>switch</a:t>
            </a:r>
            <a:r>
              <a:rPr lang="zh-TW" altLang="en-US" dirty="0"/>
              <a:t>放都沒辦法變好，就結束這個演算法。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7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4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486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65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如何分配 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line rate</a:t>
            </a:r>
            <a:r>
              <a:rPr lang="zh-TW" altLang="en-US" dirty="0"/>
              <a:t>來</a:t>
            </a:r>
            <a:r>
              <a:rPr lang="zh-TW" altLang="en-US"/>
              <a:t>決定間的數量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Switch</a:t>
            </a:r>
            <a:r>
              <a:rPr lang="zh-TW" altLang="en-US" dirty="0"/>
              <a:t>如何分辨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157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1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網路的發展日新月異，網路的規模也在不斷的越擴越大</a:t>
            </a:r>
            <a:endParaRPr lang="en-US" altLang="zh-TW" dirty="0"/>
          </a:p>
          <a:p>
            <a:r>
              <a:rPr lang="zh-TW" altLang="en-US" dirty="0"/>
              <a:t>人類對於網路的依賴也越來越深，因此在這種情況下</a:t>
            </a:r>
            <a:endParaRPr lang="en-US" altLang="zh-TW" dirty="0"/>
          </a:p>
          <a:p>
            <a:r>
              <a:rPr lang="zh-TW" altLang="en-US" dirty="0"/>
              <a:t>對網路去進行管理是不可缺少的，而想要進行網路的管理任務，</a:t>
            </a:r>
            <a:endParaRPr lang="en-US" altLang="zh-TW" dirty="0"/>
          </a:p>
          <a:p>
            <a:r>
              <a:rPr lang="zh-TW" altLang="en-US" dirty="0"/>
              <a:t>如</a:t>
            </a:r>
            <a:r>
              <a:rPr lang="en-US" altLang="zh-TW" dirty="0"/>
              <a:t>traffic engineering, anomaly detection, load balancing, and resource provisioning</a:t>
            </a:r>
            <a:r>
              <a:rPr lang="zh-TW" altLang="en-US" dirty="0"/>
              <a:t>來說</a:t>
            </a:r>
            <a:br>
              <a:rPr lang="en-US" altLang="zh-TW" dirty="0"/>
            </a:br>
            <a:r>
              <a:rPr lang="zh-TW" altLang="en-US" dirty="0"/>
              <a:t>網路測量的能力就變得極為重要。</a:t>
            </a:r>
            <a:endParaRPr lang="en-US" altLang="zh-TW" dirty="0"/>
          </a:p>
          <a:p>
            <a:r>
              <a:rPr lang="zh-TW" altLang="en-US" dirty="0"/>
              <a:t>現行有四種對網路去進行測量的方法</a:t>
            </a:r>
            <a:endParaRPr lang="en-US" altLang="zh-TW" dirty="0"/>
          </a:p>
          <a:p>
            <a:r>
              <a:rPr lang="zh-TW" altLang="en-US" dirty="0"/>
              <a:t>* </a:t>
            </a:r>
            <a:r>
              <a:rPr lang="en-US" altLang="zh-TW" dirty="0"/>
              <a:t>Partial/Sampling : </a:t>
            </a:r>
            <a:r>
              <a:rPr lang="zh-TW" altLang="en-US" dirty="0"/>
              <a:t>只會測量所有</a:t>
            </a:r>
            <a:r>
              <a:rPr lang="en-US" altLang="zh-TW" dirty="0"/>
              <a:t>flow</a:t>
            </a:r>
            <a:r>
              <a:rPr lang="zh-TW" altLang="en-US" dirty="0"/>
              <a:t>中的一部份，或是進行採樣，所以最後得到的準確性不太確定是不是可信的。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* </a:t>
            </a:r>
            <a:r>
              <a:rPr lang="en-US" altLang="zh-TW" dirty="0"/>
              <a:t>Probing : </a:t>
            </a:r>
            <a:r>
              <a:rPr lang="zh-TW" altLang="en-US" dirty="0"/>
              <a:t>透過發射探測封包去測量機器，並且只會去測量這些探測封包。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* </a:t>
            </a:r>
            <a:r>
              <a:rPr lang="en-US" altLang="zh-TW" dirty="0"/>
              <a:t>In-band : </a:t>
            </a:r>
            <a:r>
              <a:rPr lang="zh-TW" altLang="en-US" dirty="0"/>
              <a:t>雖然可以測量得很好，但他</a:t>
            </a:r>
            <a:r>
              <a:rPr lang="en-US" altLang="zh-TW" dirty="0"/>
              <a:t>overhead</a:t>
            </a:r>
            <a:r>
              <a:rPr lang="zh-TW" altLang="en-US" dirty="0"/>
              <a:t>太大，會隨著網路規模而逐漸變大。</a:t>
            </a:r>
          </a:p>
          <a:p>
            <a:r>
              <a:rPr lang="zh-TW" altLang="en-US" dirty="0"/>
              <a:t>* </a:t>
            </a:r>
            <a:r>
              <a:rPr lang="en-US" altLang="zh-TW" dirty="0"/>
              <a:t>Sketch-based : </a:t>
            </a:r>
            <a:r>
              <a:rPr lang="zh-TW" altLang="en-US" dirty="0"/>
              <a:t>他無法收集到重大的網路資訊，如掉包或是</a:t>
            </a:r>
            <a:r>
              <a:rPr lang="en-US" altLang="zh-TW" dirty="0"/>
              <a:t>jitters</a:t>
            </a:r>
            <a:r>
              <a:rPr lang="zh-TW" altLang="en-US" dirty="0"/>
              <a:t>。且大多數的</a:t>
            </a:r>
            <a:r>
              <a:rPr lang="en-US" altLang="zh-TW" dirty="0"/>
              <a:t>sketch</a:t>
            </a:r>
            <a:r>
              <a:rPr lang="zh-TW" altLang="en-US" dirty="0"/>
              <a:t>沒辦法實作在</a:t>
            </a:r>
            <a:r>
              <a:rPr lang="en-US" altLang="zh-TW" dirty="0"/>
              <a:t>p4</a:t>
            </a:r>
            <a:r>
              <a:rPr lang="zh-TW" altLang="en-US" dirty="0"/>
              <a:t>上面。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96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37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</a:p>
          <a:p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27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06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473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4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32.svg"/><Relationship Id="rId4" Type="http://schemas.openxmlformats.org/officeDocument/2006/relationships/image" Target="../media/image13.sv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44.svg"/><Relationship Id="rId4" Type="http://schemas.openxmlformats.org/officeDocument/2006/relationships/image" Target="../media/image13.sv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hyperlink" Target="http://fokyiu.blogspot.com/2009/01/blog-post_03.html" TargetMode="External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0" Type="http://schemas.openxmlformats.org/officeDocument/2006/relationships/image" Target="../media/image54.sv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7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32.svg"/><Relationship Id="rId4" Type="http://schemas.openxmlformats.org/officeDocument/2006/relationships/image" Target="../media/image75.svg"/><Relationship Id="rId9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pngimg.com/download/6655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15.pn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1470-0606-4A1B-B853-8A0D82A0A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0F212-1F57-4062-9A48-5C45EAA3B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EF1C9-92C0-47B6-98A6-B31FD414C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65ADE9-FBD7-4D1E-BF1C-DE3B5D2B23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Wade 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990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13481745-06EC-4F69-BB8F-C9816C47B0F5}"/>
              </a:ext>
            </a:extLst>
          </p:cNvPr>
          <p:cNvGrpSpPr/>
          <p:nvPr/>
        </p:nvGrpSpPr>
        <p:grpSpPr>
          <a:xfrm>
            <a:off x="8329221" y="4695619"/>
            <a:ext cx="1253896" cy="1253896"/>
            <a:chOff x="2237452" y="2305847"/>
            <a:chExt cx="1253896" cy="1253896"/>
          </a:xfrm>
        </p:grpSpPr>
        <p:pic>
          <p:nvPicPr>
            <p:cNvPr id="81" name="圖形 80" descr="伺服器">
              <a:extLst>
                <a:ext uri="{FF2B5EF4-FFF2-40B4-BE49-F238E27FC236}">
                  <a16:creationId xmlns:a16="http://schemas.microsoft.com/office/drawing/2014/main" id="{4C6BEFF0-482D-4971-BFD3-B3559053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B36B7DD-36AF-4C81-8368-9C93B4B045EA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S4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00130E60-0833-4CBB-BEA6-F8497A601106}"/>
              </a:ext>
            </a:extLst>
          </p:cNvPr>
          <p:cNvGrpSpPr/>
          <p:nvPr/>
        </p:nvGrpSpPr>
        <p:grpSpPr>
          <a:xfrm>
            <a:off x="8329221" y="2415453"/>
            <a:ext cx="1253896" cy="1253896"/>
            <a:chOff x="2237452" y="2305847"/>
            <a:chExt cx="1253896" cy="1253896"/>
          </a:xfrm>
        </p:grpSpPr>
        <p:pic>
          <p:nvPicPr>
            <p:cNvPr id="78" name="圖形 77" descr="伺服器">
              <a:extLst>
                <a:ext uri="{FF2B5EF4-FFF2-40B4-BE49-F238E27FC236}">
                  <a16:creationId xmlns:a16="http://schemas.microsoft.com/office/drawing/2014/main" id="{B5DF3FEF-6B4F-4DDD-A012-B34D940C5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7AA0972-781B-4C52-923E-D41FD2AF4748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56E08E5-3554-40A2-9EF4-9397847EA39A}"/>
              </a:ext>
            </a:extLst>
          </p:cNvPr>
          <p:cNvGrpSpPr/>
          <p:nvPr/>
        </p:nvGrpSpPr>
        <p:grpSpPr>
          <a:xfrm>
            <a:off x="2205293" y="4653909"/>
            <a:ext cx="1253896" cy="1253896"/>
            <a:chOff x="2237452" y="2305847"/>
            <a:chExt cx="1253896" cy="1253896"/>
          </a:xfrm>
        </p:grpSpPr>
        <p:pic>
          <p:nvPicPr>
            <p:cNvPr id="75" name="圖形 74" descr="伺服器">
              <a:extLst>
                <a:ext uri="{FF2B5EF4-FFF2-40B4-BE49-F238E27FC236}">
                  <a16:creationId xmlns:a16="http://schemas.microsoft.com/office/drawing/2014/main" id="{E01B7D91-8D9A-44E0-94E3-14B7F438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E572EBD7-FBCF-4CE7-96BD-27E7FD79F7DF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9644E20C-A46C-4D58-8222-D5B3D883A18B}"/>
              </a:ext>
            </a:extLst>
          </p:cNvPr>
          <p:cNvGrpSpPr/>
          <p:nvPr/>
        </p:nvGrpSpPr>
        <p:grpSpPr>
          <a:xfrm>
            <a:off x="2237452" y="2305847"/>
            <a:ext cx="1253896" cy="1253896"/>
            <a:chOff x="2237452" y="2305847"/>
            <a:chExt cx="1253896" cy="1253896"/>
          </a:xfrm>
        </p:grpSpPr>
        <p:pic>
          <p:nvPicPr>
            <p:cNvPr id="69" name="圖形 68" descr="伺服器">
              <a:extLst>
                <a:ext uri="{FF2B5EF4-FFF2-40B4-BE49-F238E27FC236}">
                  <a16:creationId xmlns:a16="http://schemas.microsoft.com/office/drawing/2014/main" id="{43AECBE8-A9C9-49BD-A20A-A3E1024E5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933B3446-8BA5-4D6C-99CA-217FDE677EA3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S1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A8694C-33EA-4439-9359-A4C6638C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23E9B7-86C2-472F-92EB-A13087CB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466CDC-2231-424F-96F7-32ED5EBDF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54071"/>
              </p:ext>
            </p:extLst>
          </p:nvPr>
        </p:nvGraphicFramePr>
        <p:xfrm>
          <a:off x="335360" y="2054095"/>
          <a:ext cx="5402232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372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673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32" name="圖形 31" descr="嚎啕大哭 (無填滿)">
            <a:extLst>
              <a:ext uri="{FF2B5EF4-FFF2-40B4-BE49-F238E27FC236}">
                <a16:creationId xmlns:a16="http://schemas.microsoft.com/office/drawing/2014/main" id="{E11CE167-A7D3-4C0C-A9B9-590C11328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8089" y="2347262"/>
            <a:ext cx="1267952" cy="1267952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6DDB1A72-B150-4876-B61B-FEAEBDF0DE07}"/>
              </a:ext>
            </a:extLst>
          </p:cNvPr>
          <p:cNvGrpSpPr/>
          <p:nvPr/>
        </p:nvGrpSpPr>
        <p:grpSpPr>
          <a:xfrm>
            <a:off x="2142488" y="1694842"/>
            <a:ext cx="893988" cy="791725"/>
            <a:chOff x="1899008" y="2354495"/>
            <a:chExt cx="893988" cy="791725"/>
          </a:xfrm>
        </p:grpSpPr>
        <p:pic>
          <p:nvPicPr>
            <p:cNvPr id="20" name="圖形 19" descr="信封">
              <a:extLst>
                <a:ext uri="{FF2B5EF4-FFF2-40B4-BE49-F238E27FC236}">
                  <a16:creationId xmlns:a16="http://schemas.microsoft.com/office/drawing/2014/main" id="{0EBE742C-5871-4D64-85CC-6E4B02591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9008" y="2354495"/>
              <a:ext cx="893988" cy="791725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B040D5-91E6-4956-B8D1-AD8BB09F0A0E}"/>
                </a:ext>
              </a:extLst>
            </p:cNvPr>
            <p:cNvSpPr txBox="1"/>
            <p:nvPr/>
          </p:nvSpPr>
          <p:spPr>
            <a:xfrm>
              <a:off x="2051074" y="2457968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E2B5DDB-B46F-43DB-A686-E50D31E4D895}"/>
              </a:ext>
            </a:extLst>
          </p:cNvPr>
          <p:cNvGrpSpPr/>
          <p:nvPr/>
        </p:nvGrpSpPr>
        <p:grpSpPr>
          <a:xfrm>
            <a:off x="2126301" y="2742343"/>
            <a:ext cx="893988" cy="791725"/>
            <a:chOff x="1899008" y="4531035"/>
            <a:chExt cx="893988" cy="791725"/>
          </a:xfrm>
        </p:grpSpPr>
        <p:pic>
          <p:nvPicPr>
            <p:cNvPr id="23" name="圖形 22" descr="信封">
              <a:extLst>
                <a:ext uri="{FF2B5EF4-FFF2-40B4-BE49-F238E27FC236}">
                  <a16:creationId xmlns:a16="http://schemas.microsoft.com/office/drawing/2014/main" id="{58FD0697-EACB-4A8E-ACA3-0F7525C6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9008" y="4531035"/>
              <a:ext cx="893988" cy="791725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0E45C-0C14-4684-9697-698AE9AE90FF}"/>
                </a:ext>
              </a:extLst>
            </p:cNvPr>
            <p:cNvSpPr txBox="1"/>
            <p:nvPr/>
          </p:nvSpPr>
          <p:spPr>
            <a:xfrm>
              <a:off x="2054896" y="4634512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D4B212F-E495-419B-886E-622C8FF1A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61832"/>
              </p:ext>
            </p:extLst>
          </p:nvPr>
        </p:nvGraphicFramePr>
        <p:xfrm>
          <a:off x="335360" y="4267634"/>
          <a:ext cx="5402232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372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673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46" name="圖形 45" descr="嚎啕大哭 (無填滿)">
            <a:extLst>
              <a:ext uri="{FF2B5EF4-FFF2-40B4-BE49-F238E27FC236}">
                <a16:creationId xmlns:a16="http://schemas.microsoft.com/office/drawing/2014/main" id="{3EFE6B14-723F-40D1-8C47-668DEEAF1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8089" y="4560801"/>
            <a:ext cx="1267952" cy="1267952"/>
          </a:xfrm>
          <a:prstGeom prst="rect">
            <a:avLst/>
          </a:prstGeom>
        </p:spPr>
      </p:pic>
      <p:grpSp>
        <p:nvGrpSpPr>
          <p:cNvPr id="47" name="群組 46">
            <a:extLst>
              <a:ext uri="{FF2B5EF4-FFF2-40B4-BE49-F238E27FC236}">
                <a16:creationId xmlns:a16="http://schemas.microsoft.com/office/drawing/2014/main" id="{D49CAF37-8BF4-42C2-8EA1-AD68147AD71B}"/>
              </a:ext>
            </a:extLst>
          </p:cNvPr>
          <p:cNvGrpSpPr/>
          <p:nvPr/>
        </p:nvGrpSpPr>
        <p:grpSpPr>
          <a:xfrm>
            <a:off x="2142488" y="3908381"/>
            <a:ext cx="893988" cy="791725"/>
            <a:chOff x="1899008" y="2354495"/>
            <a:chExt cx="893988" cy="791725"/>
          </a:xfrm>
        </p:grpSpPr>
        <p:pic>
          <p:nvPicPr>
            <p:cNvPr id="48" name="圖形 47" descr="信封">
              <a:extLst>
                <a:ext uri="{FF2B5EF4-FFF2-40B4-BE49-F238E27FC236}">
                  <a16:creationId xmlns:a16="http://schemas.microsoft.com/office/drawing/2014/main" id="{4A15F675-B3D8-49EA-A9DC-948730E96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9008" y="2354495"/>
              <a:ext cx="893988" cy="791725"/>
            </a:xfrm>
            <a:prstGeom prst="rect">
              <a:avLst/>
            </a:prstGeom>
          </p:spPr>
        </p:pic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39D2A99-C393-4CC5-A35F-B4EFEF0184DB}"/>
                </a:ext>
              </a:extLst>
            </p:cNvPr>
            <p:cNvSpPr txBox="1"/>
            <p:nvPr/>
          </p:nvSpPr>
          <p:spPr>
            <a:xfrm>
              <a:off x="2051074" y="2457968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16C81FC-E100-45EA-94E2-696D4B8C646F}"/>
              </a:ext>
            </a:extLst>
          </p:cNvPr>
          <p:cNvGrpSpPr/>
          <p:nvPr/>
        </p:nvGrpSpPr>
        <p:grpSpPr>
          <a:xfrm>
            <a:off x="2126301" y="4955882"/>
            <a:ext cx="893988" cy="791725"/>
            <a:chOff x="1899008" y="4531035"/>
            <a:chExt cx="893988" cy="791725"/>
          </a:xfrm>
        </p:grpSpPr>
        <p:pic>
          <p:nvPicPr>
            <p:cNvPr id="51" name="圖形 50" descr="信封">
              <a:extLst>
                <a:ext uri="{FF2B5EF4-FFF2-40B4-BE49-F238E27FC236}">
                  <a16:creationId xmlns:a16="http://schemas.microsoft.com/office/drawing/2014/main" id="{5730ECDE-B0F6-4708-ACD0-D5541CA8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9008" y="4531035"/>
              <a:ext cx="893988" cy="791725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3F30EDD-02DD-4673-A7ED-6ADBCAEABBDE}"/>
                </a:ext>
              </a:extLst>
            </p:cNvPr>
            <p:cNvSpPr txBox="1"/>
            <p:nvPr/>
          </p:nvSpPr>
          <p:spPr>
            <a:xfrm>
              <a:off x="2054896" y="4634512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C957DC61-F9AF-4367-9861-8335B2C06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40479"/>
              </p:ext>
            </p:extLst>
          </p:nvPr>
        </p:nvGraphicFramePr>
        <p:xfrm>
          <a:off x="6427129" y="2054095"/>
          <a:ext cx="5402232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372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673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54" name="圖形 53" descr="嚎啕大哭 (無填滿)">
            <a:extLst>
              <a:ext uri="{FF2B5EF4-FFF2-40B4-BE49-F238E27FC236}">
                <a16:creationId xmlns:a16="http://schemas.microsoft.com/office/drawing/2014/main" id="{935EB7B2-77FE-4D39-B0E8-F4BAE54BC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9858" y="2347262"/>
            <a:ext cx="1267952" cy="1267952"/>
          </a:xfrm>
          <a:prstGeom prst="rect">
            <a:avLst/>
          </a:prstGeom>
        </p:spPr>
      </p:pic>
      <p:grpSp>
        <p:nvGrpSpPr>
          <p:cNvPr id="55" name="群組 54">
            <a:extLst>
              <a:ext uri="{FF2B5EF4-FFF2-40B4-BE49-F238E27FC236}">
                <a16:creationId xmlns:a16="http://schemas.microsoft.com/office/drawing/2014/main" id="{51171150-235C-4EFB-BC49-82C56B256414}"/>
              </a:ext>
            </a:extLst>
          </p:cNvPr>
          <p:cNvGrpSpPr/>
          <p:nvPr/>
        </p:nvGrpSpPr>
        <p:grpSpPr>
          <a:xfrm>
            <a:off x="8234257" y="1694842"/>
            <a:ext cx="893988" cy="791725"/>
            <a:chOff x="1899008" y="2354495"/>
            <a:chExt cx="893988" cy="791725"/>
          </a:xfrm>
        </p:grpSpPr>
        <p:pic>
          <p:nvPicPr>
            <p:cNvPr id="56" name="圖形 55" descr="信封">
              <a:extLst>
                <a:ext uri="{FF2B5EF4-FFF2-40B4-BE49-F238E27FC236}">
                  <a16:creationId xmlns:a16="http://schemas.microsoft.com/office/drawing/2014/main" id="{8F96784C-BF04-4ACD-9023-297FA50F2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9008" y="2354495"/>
              <a:ext cx="893988" cy="791725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5C0F7AE-1325-422C-AC0A-C3FD163D13F3}"/>
                </a:ext>
              </a:extLst>
            </p:cNvPr>
            <p:cNvSpPr txBox="1"/>
            <p:nvPr/>
          </p:nvSpPr>
          <p:spPr>
            <a:xfrm>
              <a:off x="2051074" y="2457968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22AD4D0-2CD4-49B0-8E41-CB9DFDAC1F89}"/>
              </a:ext>
            </a:extLst>
          </p:cNvPr>
          <p:cNvGrpSpPr/>
          <p:nvPr/>
        </p:nvGrpSpPr>
        <p:grpSpPr>
          <a:xfrm>
            <a:off x="8218070" y="2742343"/>
            <a:ext cx="893988" cy="791725"/>
            <a:chOff x="1899008" y="4531035"/>
            <a:chExt cx="893988" cy="791725"/>
          </a:xfrm>
        </p:grpSpPr>
        <p:pic>
          <p:nvPicPr>
            <p:cNvPr id="59" name="圖形 58" descr="信封">
              <a:extLst>
                <a:ext uri="{FF2B5EF4-FFF2-40B4-BE49-F238E27FC236}">
                  <a16:creationId xmlns:a16="http://schemas.microsoft.com/office/drawing/2014/main" id="{0D8A8221-F952-4F9F-A997-767E304C1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9008" y="4531035"/>
              <a:ext cx="893988" cy="791725"/>
            </a:xfrm>
            <a:prstGeom prst="rect">
              <a:avLst/>
            </a:prstGeom>
          </p:spPr>
        </p:pic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BAA44E8C-E310-4972-8717-FD9A22EC3D3F}"/>
                </a:ext>
              </a:extLst>
            </p:cNvPr>
            <p:cNvSpPr txBox="1"/>
            <p:nvPr/>
          </p:nvSpPr>
          <p:spPr>
            <a:xfrm>
              <a:off x="2054896" y="4634512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5BC322FC-ABA7-4CCD-9685-2DB0B3E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19796"/>
              </p:ext>
            </p:extLst>
          </p:nvPr>
        </p:nvGraphicFramePr>
        <p:xfrm>
          <a:off x="6432089" y="4263820"/>
          <a:ext cx="5402232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372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673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62" name="圖形 61" descr="嚎啕大哭 (無填滿)">
            <a:extLst>
              <a:ext uri="{FF2B5EF4-FFF2-40B4-BE49-F238E27FC236}">
                <a16:creationId xmlns:a16="http://schemas.microsoft.com/office/drawing/2014/main" id="{AF87D716-3C3D-49E2-B0F3-FE74AF7E5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4818" y="4556987"/>
            <a:ext cx="1267952" cy="1267952"/>
          </a:xfrm>
          <a:prstGeom prst="rect">
            <a:avLst/>
          </a:prstGeom>
        </p:spPr>
      </p:pic>
      <p:grpSp>
        <p:nvGrpSpPr>
          <p:cNvPr id="63" name="群組 62">
            <a:extLst>
              <a:ext uri="{FF2B5EF4-FFF2-40B4-BE49-F238E27FC236}">
                <a16:creationId xmlns:a16="http://schemas.microsoft.com/office/drawing/2014/main" id="{09C62634-FFFD-4A12-9C8E-1C1C3A38C9E5}"/>
              </a:ext>
            </a:extLst>
          </p:cNvPr>
          <p:cNvGrpSpPr/>
          <p:nvPr/>
        </p:nvGrpSpPr>
        <p:grpSpPr>
          <a:xfrm>
            <a:off x="8239217" y="3904567"/>
            <a:ext cx="893988" cy="791725"/>
            <a:chOff x="1899008" y="2354495"/>
            <a:chExt cx="893988" cy="791725"/>
          </a:xfrm>
        </p:grpSpPr>
        <p:pic>
          <p:nvPicPr>
            <p:cNvPr id="64" name="圖形 63" descr="信封">
              <a:extLst>
                <a:ext uri="{FF2B5EF4-FFF2-40B4-BE49-F238E27FC236}">
                  <a16:creationId xmlns:a16="http://schemas.microsoft.com/office/drawing/2014/main" id="{C0C1A3D3-D05D-4174-9CA0-41C5B86CE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9008" y="2354495"/>
              <a:ext cx="893988" cy="791725"/>
            </a:xfrm>
            <a:prstGeom prst="rect">
              <a:avLst/>
            </a:prstGeom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B5E8703-2F16-4E48-835B-9E2D9BBC7251}"/>
                </a:ext>
              </a:extLst>
            </p:cNvPr>
            <p:cNvSpPr txBox="1"/>
            <p:nvPr/>
          </p:nvSpPr>
          <p:spPr>
            <a:xfrm>
              <a:off x="2051074" y="2457968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31572895-B337-4FE8-95D0-394730DF9EC6}"/>
              </a:ext>
            </a:extLst>
          </p:cNvPr>
          <p:cNvGrpSpPr/>
          <p:nvPr/>
        </p:nvGrpSpPr>
        <p:grpSpPr>
          <a:xfrm>
            <a:off x="8223030" y="4952068"/>
            <a:ext cx="893988" cy="791725"/>
            <a:chOff x="1899008" y="4531035"/>
            <a:chExt cx="893988" cy="791725"/>
          </a:xfrm>
        </p:grpSpPr>
        <p:pic>
          <p:nvPicPr>
            <p:cNvPr id="67" name="圖形 66" descr="信封">
              <a:extLst>
                <a:ext uri="{FF2B5EF4-FFF2-40B4-BE49-F238E27FC236}">
                  <a16:creationId xmlns:a16="http://schemas.microsoft.com/office/drawing/2014/main" id="{A91FAF04-14B2-4A0F-86E0-230AEB8A3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9008" y="4531035"/>
              <a:ext cx="893988" cy="791725"/>
            </a:xfrm>
            <a:prstGeom prst="rect">
              <a:avLst/>
            </a:prstGeom>
          </p:spPr>
        </p:pic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103BE2BC-0C7C-4393-A4DD-83DE78AA5109}"/>
                </a:ext>
              </a:extLst>
            </p:cNvPr>
            <p:cNvSpPr txBox="1"/>
            <p:nvPr/>
          </p:nvSpPr>
          <p:spPr>
            <a:xfrm>
              <a:off x="2054896" y="4634512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468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D04EF4B6-E95B-495E-A3D5-36B77FE768EB}"/>
              </a:ext>
            </a:extLst>
          </p:cNvPr>
          <p:cNvGrpSpPr/>
          <p:nvPr/>
        </p:nvGrpSpPr>
        <p:grpSpPr>
          <a:xfrm>
            <a:off x="5851509" y="4781905"/>
            <a:ext cx="1253896" cy="1253896"/>
            <a:chOff x="2237452" y="2305847"/>
            <a:chExt cx="1253896" cy="1253896"/>
          </a:xfrm>
        </p:grpSpPr>
        <p:pic>
          <p:nvPicPr>
            <p:cNvPr id="22" name="圖形 21" descr="伺服器">
              <a:extLst>
                <a:ext uri="{FF2B5EF4-FFF2-40B4-BE49-F238E27FC236}">
                  <a16:creationId xmlns:a16="http://schemas.microsoft.com/office/drawing/2014/main" id="{1949D12B-E3CA-497C-83D0-D8633B256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BE4B676-2216-4E2E-BB18-ECB450F79497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1C92F86-CE61-4105-8BD8-3C56E8046B06}"/>
              </a:ext>
            </a:extLst>
          </p:cNvPr>
          <p:cNvGrpSpPr/>
          <p:nvPr/>
        </p:nvGrpSpPr>
        <p:grpSpPr>
          <a:xfrm>
            <a:off x="5851509" y="2443088"/>
            <a:ext cx="1253896" cy="1253896"/>
            <a:chOff x="2237452" y="2305847"/>
            <a:chExt cx="1253896" cy="1253896"/>
          </a:xfrm>
        </p:grpSpPr>
        <p:pic>
          <p:nvPicPr>
            <p:cNvPr id="19" name="圖形 18" descr="伺服器">
              <a:extLst>
                <a:ext uri="{FF2B5EF4-FFF2-40B4-BE49-F238E27FC236}">
                  <a16:creationId xmlns:a16="http://schemas.microsoft.com/office/drawing/2014/main" id="{5507DE43-045F-47C2-838E-FBACCBEC5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A528456-8ED0-477D-8E6D-E00369B01954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S1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D802480-5E46-45D7-A66F-63DAEAB2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64D276-34A4-4296-A0DE-8D52260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955EDB-1700-423A-9015-FE0D7C1BA6A0}"/>
              </a:ext>
            </a:extLst>
          </p:cNvPr>
          <p:cNvGrpSpPr/>
          <p:nvPr/>
        </p:nvGrpSpPr>
        <p:grpSpPr>
          <a:xfrm>
            <a:off x="1564857" y="1616558"/>
            <a:ext cx="893988" cy="791725"/>
            <a:chOff x="448799" y="2300136"/>
            <a:chExt cx="428928" cy="428928"/>
          </a:xfrm>
        </p:grpSpPr>
        <p:pic>
          <p:nvPicPr>
            <p:cNvPr id="6" name="圖形 5" descr="信封">
              <a:extLst>
                <a:ext uri="{FF2B5EF4-FFF2-40B4-BE49-F238E27FC236}">
                  <a16:creationId xmlns:a16="http://schemas.microsoft.com/office/drawing/2014/main" id="{82D89AF5-35AD-41C4-88CC-951C221A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D556254-A82C-4DDA-8AC7-5182B0BD9CD9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5C05481-0C68-45AC-9B51-64D7A58C2B8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58845" y="2012418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A42B656-B813-4A8A-B143-A3F1EE6D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41943"/>
              </p:ext>
            </p:extLst>
          </p:nvPr>
        </p:nvGraphicFramePr>
        <p:xfrm>
          <a:off x="2924754" y="2568014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4CAA6AD-C9A8-435F-9EC4-70EE0871658F}"/>
              </a:ext>
            </a:extLst>
          </p:cNvPr>
          <p:cNvCxnSpPr/>
          <p:nvPr/>
        </p:nvCxnSpPr>
        <p:spPr>
          <a:xfrm>
            <a:off x="6129711" y="2012418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CB6C33E-0814-4986-80BF-D581ABB55A42}"/>
              </a:ext>
            </a:extLst>
          </p:cNvPr>
          <p:cNvGrpSpPr/>
          <p:nvPr/>
        </p:nvGrpSpPr>
        <p:grpSpPr>
          <a:xfrm>
            <a:off x="1564857" y="5659826"/>
            <a:ext cx="893988" cy="791725"/>
            <a:chOff x="812495" y="2300135"/>
            <a:chExt cx="428928" cy="428928"/>
          </a:xfrm>
        </p:grpSpPr>
        <p:pic>
          <p:nvPicPr>
            <p:cNvPr id="12" name="圖形 11" descr="信封">
              <a:extLst>
                <a:ext uri="{FF2B5EF4-FFF2-40B4-BE49-F238E27FC236}">
                  <a16:creationId xmlns:a16="http://schemas.microsoft.com/office/drawing/2014/main" id="{8C5F4AB5-2BC2-443C-92A8-B386523D4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2D5D659-7E17-48E7-A720-E3F88AD3ABA0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26CA7F7-BFC1-44C6-962D-7CAF867B4E2C}"/>
              </a:ext>
            </a:extLst>
          </p:cNvPr>
          <p:cNvCxnSpPr>
            <a:cxnSpLocks/>
          </p:cNvCxnSpPr>
          <p:nvPr/>
        </p:nvCxnSpPr>
        <p:spPr>
          <a:xfrm flipV="1">
            <a:off x="2458845" y="6100957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EEDC933-2690-4F57-9915-3C49FDF3A3D3}"/>
              </a:ext>
            </a:extLst>
          </p:cNvPr>
          <p:cNvCxnSpPr>
            <a:cxnSpLocks/>
          </p:cNvCxnSpPr>
          <p:nvPr/>
        </p:nvCxnSpPr>
        <p:spPr>
          <a:xfrm flipV="1">
            <a:off x="6129711" y="5670287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876C818-9742-49D2-972E-3C2FB9D46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69109"/>
              </p:ext>
            </p:extLst>
          </p:nvPr>
        </p:nvGraphicFramePr>
        <p:xfrm>
          <a:off x="2924754" y="4434742"/>
          <a:ext cx="8128002" cy="11052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3D7EC47-75C9-4C39-B5C9-0359F5C3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98415"/>
              </p:ext>
            </p:extLst>
          </p:nvPr>
        </p:nvGraphicFramePr>
        <p:xfrm>
          <a:off x="2924754" y="2567215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705327F-23B2-4923-9883-8BC120C45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52908"/>
              </p:ext>
            </p:extLst>
          </p:nvPr>
        </p:nvGraphicFramePr>
        <p:xfrm>
          <a:off x="2924754" y="4433943"/>
          <a:ext cx="8128002" cy="11052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17" name="圖形 16" descr="戴眼鏡的臉 (無填滿)">
            <a:extLst>
              <a:ext uri="{FF2B5EF4-FFF2-40B4-BE49-F238E27FC236}">
                <a16:creationId xmlns:a16="http://schemas.microsoft.com/office/drawing/2014/main" id="{BFD467AA-E9B9-4CAF-A538-FF68B90EE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4168" y="3106525"/>
            <a:ext cx="1955252" cy="19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9CA88-9F2F-4228-89C5-16C3871B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Shortcoming of sketch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3DF77-BB70-4431-9553-CB65BF14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calls</a:t>
            </a:r>
          </a:p>
          <a:p>
            <a:endParaRPr lang="en-US" altLang="zh-TW" dirty="0"/>
          </a:p>
          <a:p>
            <a:r>
              <a:rPr lang="en-US" altLang="zh-TW" dirty="0"/>
              <a:t>Counter update</a:t>
            </a:r>
          </a:p>
          <a:p>
            <a:endParaRPr lang="en-US" altLang="zh-TW" dirty="0"/>
          </a:p>
          <a:p>
            <a:r>
              <a:rPr lang="en-US" altLang="zh-TW" dirty="0"/>
              <a:t>Error bound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DD834C-FB76-4388-A901-8F56456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8ED0EA-52BB-4E6F-A82A-18CE2D0A38DF}"/>
              </a:ext>
            </a:extLst>
          </p:cNvPr>
          <p:cNvGrpSpPr/>
          <p:nvPr/>
        </p:nvGrpSpPr>
        <p:grpSpPr>
          <a:xfrm>
            <a:off x="5081564" y="4833549"/>
            <a:ext cx="5009146" cy="1427375"/>
            <a:chOff x="3196391" y="3143908"/>
            <a:chExt cx="7065304" cy="2013284"/>
          </a:xfrm>
        </p:grpSpPr>
        <p:pic>
          <p:nvPicPr>
            <p:cNvPr id="13" name="圖形 12" descr="一群男人">
              <a:extLst>
                <a:ext uri="{FF2B5EF4-FFF2-40B4-BE49-F238E27FC236}">
                  <a16:creationId xmlns:a16="http://schemas.microsoft.com/office/drawing/2014/main" id="{3D1DB014-C62D-4F95-9C7C-DDC0BE3BE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4" name="圖形 13" descr="一群男人">
              <a:extLst>
                <a:ext uri="{FF2B5EF4-FFF2-40B4-BE49-F238E27FC236}">
                  <a16:creationId xmlns:a16="http://schemas.microsoft.com/office/drawing/2014/main" id="{FC2530D9-2D25-425C-9930-DD75472C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5" name="圖形 14" descr="一群男人">
              <a:extLst>
                <a:ext uri="{FF2B5EF4-FFF2-40B4-BE49-F238E27FC236}">
                  <a16:creationId xmlns:a16="http://schemas.microsoft.com/office/drawing/2014/main" id="{DF364327-0ABF-45FB-93A5-5E15AB6C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6" name="圖形 15" descr="一群男人">
              <a:extLst>
                <a:ext uri="{FF2B5EF4-FFF2-40B4-BE49-F238E27FC236}">
                  <a16:creationId xmlns:a16="http://schemas.microsoft.com/office/drawing/2014/main" id="{07BDE31C-E7B9-41DC-8D9B-ACC6F4D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20" name="圖形 19" descr="房屋">
            <a:extLst>
              <a:ext uri="{FF2B5EF4-FFF2-40B4-BE49-F238E27FC236}">
                <a16:creationId xmlns:a16="http://schemas.microsoft.com/office/drawing/2014/main" id="{FA21ABA4-D1AF-4723-83E3-EA6C4FA52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0176" y="4319917"/>
            <a:ext cx="2061411" cy="20614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E9699CC-A33E-4AB3-91B7-62C45DED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615" y="1631194"/>
            <a:ext cx="7439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63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5EA98-57B0-4B2F-BB10-195C859B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deal with hash?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4181C-8D6A-448F-B223-5D80369E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Strawman</a:t>
            </a:r>
          </a:p>
          <a:p>
            <a:r>
              <a:rPr lang="en-US" altLang="zh-TW" dirty="0"/>
              <a:t>- Sample</a:t>
            </a:r>
            <a:r>
              <a:rPr lang="zh-TW" altLang="en-US" dirty="0"/>
              <a:t> </a:t>
            </a:r>
            <a:r>
              <a:rPr lang="en-US" altLang="zh-TW" dirty="0"/>
              <a:t>packets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 Reduce numbers of hashes function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0A01D5-61D4-4AE7-B98B-2D50E0C7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A91027-E47E-4A29-BC52-13C1004E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19779" y="4783210"/>
            <a:ext cx="1717964" cy="2153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83A6BB-5061-4C30-A983-A98B473E18A6}"/>
              </a:ext>
            </a:extLst>
          </p:cNvPr>
          <p:cNvSpPr txBox="1"/>
          <p:nvPr/>
        </p:nvSpPr>
        <p:spPr>
          <a:xfrm>
            <a:off x="8543925" y="6927250"/>
            <a:ext cx="3648075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3" tooltip="http://fokyiu.blogspot.com/2009/01/blog-post_03.html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4" tooltip="https://creativecommons.org/licenses/by-nd/3.0/"/>
              </a:rPr>
              <a:t>CC BY-ND</a:t>
            </a:r>
            <a:r>
              <a:rPr lang="zh-TW" altLang="en-US" sz="900"/>
              <a:t> 授權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ADB3F6-050F-4C94-B332-3D13865B9498}"/>
              </a:ext>
            </a:extLst>
          </p:cNvPr>
          <p:cNvGrpSpPr/>
          <p:nvPr/>
        </p:nvGrpSpPr>
        <p:grpSpPr>
          <a:xfrm>
            <a:off x="3199418" y="2833054"/>
            <a:ext cx="5757545" cy="1640634"/>
            <a:chOff x="3196391" y="3143908"/>
            <a:chExt cx="7065304" cy="2013284"/>
          </a:xfrm>
        </p:grpSpPr>
        <p:pic>
          <p:nvPicPr>
            <p:cNvPr id="9" name="圖形 8" descr="一群男人">
              <a:extLst>
                <a:ext uri="{FF2B5EF4-FFF2-40B4-BE49-F238E27FC236}">
                  <a16:creationId xmlns:a16="http://schemas.microsoft.com/office/drawing/2014/main" id="{5D146F2A-9491-4C06-BAD1-B1985489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0" name="圖形 9" descr="一群男人">
              <a:extLst>
                <a:ext uri="{FF2B5EF4-FFF2-40B4-BE49-F238E27FC236}">
                  <a16:creationId xmlns:a16="http://schemas.microsoft.com/office/drawing/2014/main" id="{0533CB18-DFEA-43C1-9DF6-F244753B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1" name="圖形 10" descr="一群男人">
              <a:extLst>
                <a:ext uri="{FF2B5EF4-FFF2-40B4-BE49-F238E27FC236}">
                  <a16:creationId xmlns:a16="http://schemas.microsoft.com/office/drawing/2014/main" id="{5519324D-61DE-414C-B020-C8B8AFA5B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2" name="圖形 11" descr="一群男人">
              <a:extLst>
                <a:ext uri="{FF2B5EF4-FFF2-40B4-BE49-F238E27FC236}">
                  <a16:creationId xmlns:a16="http://schemas.microsoft.com/office/drawing/2014/main" id="{4E4E9EEB-8CC0-4A92-86C0-132B181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14" name="圖形 13" descr="核取記號">
            <a:extLst>
              <a:ext uri="{FF2B5EF4-FFF2-40B4-BE49-F238E27FC236}">
                <a16:creationId xmlns:a16="http://schemas.microsoft.com/office/drawing/2014/main" id="{DABA2BFD-E143-4270-A348-9E10DCEAD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5265" y="2673569"/>
            <a:ext cx="318967" cy="318967"/>
          </a:xfrm>
          <a:prstGeom prst="rect">
            <a:avLst/>
          </a:prstGeom>
        </p:spPr>
      </p:pic>
      <p:pic>
        <p:nvPicPr>
          <p:cNvPr id="16" name="圖形 15" descr="關閉">
            <a:extLst>
              <a:ext uri="{FF2B5EF4-FFF2-40B4-BE49-F238E27FC236}">
                <a16:creationId xmlns:a16="http://schemas.microsoft.com/office/drawing/2014/main" id="{442E1FFB-A58A-4F7C-A219-545934F6C3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5458" y="2673570"/>
            <a:ext cx="318967" cy="318967"/>
          </a:xfrm>
          <a:prstGeom prst="rect">
            <a:avLst/>
          </a:prstGeom>
        </p:spPr>
      </p:pic>
      <p:pic>
        <p:nvPicPr>
          <p:cNvPr id="17" name="圖形 16" descr="核取記號">
            <a:extLst>
              <a:ext uri="{FF2B5EF4-FFF2-40B4-BE49-F238E27FC236}">
                <a16:creationId xmlns:a16="http://schemas.microsoft.com/office/drawing/2014/main" id="{7DE58EAF-E527-48F9-8BEE-F2FD9FFCF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7585" y="2686270"/>
            <a:ext cx="318967" cy="318967"/>
          </a:xfrm>
          <a:prstGeom prst="rect">
            <a:avLst/>
          </a:prstGeom>
        </p:spPr>
      </p:pic>
      <p:pic>
        <p:nvPicPr>
          <p:cNvPr id="18" name="圖形 17" descr="核取記號">
            <a:extLst>
              <a:ext uri="{FF2B5EF4-FFF2-40B4-BE49-F238E27FC236}">
                <a16:creationId xmlns:a16="http://schemas.microsoft.com/office/drawing/2014/main" id="{7AE3279A-9B38-4DF2-B74F-F55FEA69A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4245" y="2686271"/>
            <a:ext cx="318967" cy="318967"/>
          </a:xfrm>
          <a:prstGeom prst="rect">
            <a:avLst/>
          </a:prstGeom>
        </p:spPr>
      </p:pic>
      <p:pic>
        <p:nvPicPr>
          <p:cNvPr id="19" name="圖形 18" descr="核取記號">
            <a:extLst>
              <a:ext uri="{FF2B5EF4-FFF2-40B4-BE49-F238E27FC236}">
                <a16:creationId xmlns:a16="http://schemas.microsoft.com/office/drawing/2014/main" id="{43BA8219-1162-48E5-8787-7BD4A4AA2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8605" y="2665630"/>
            <a:ext cx="318967" cy="318967"/>
          </a:xfrm>
          <a:prstGeom prst="rect">
            <a:avLst/>
          </a:prstGeom>
        </p:spPr>
      </p:pic>
      <p:pic>
        <p:nvPicPr>
          <p:cNvPr id="20" name="圖形 19" descr="關閉">
            <a:extLst>
              <a:ext uri="{FF2B5EF4-FFF2-40B4-BE49-F238E27FC236}">
                <a16:creationId xmlns:a16="http://schemas.microsoft.com/office/drawing/2014/main" id="{07FAD74C-207E-4AA9-8E1D-B228A67F8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4444" y="2686269"/>
            <a:ext cx="318967" cy="318967"/>
          </a:xfrm>
          <a:prstGeom prst="rect">
            <a:avLst/>
          </a:prstGeom>
        </p:spPr>
      </p:pic>
      <p:pic>
        <p:nvPicPr>
          <p:cNvPr id="21" name="圖形 20" descr="關閉">
            <a:extLst>
              <a:ext uri="{FF2B5EF4-FFF2-40B4-BE49-F238E27FC236}">
                <a16:creationId xmlns:a16="http://schemas.microsoft.com/office/drawing/2014/main" id="{10F4CBAF-AB11-41F5-84D3-E650AEC57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4080" y="2673569"/>
            <a:ext cx="318967" cy="318967"/>
          </a:xfrm>
          <a:prstGeom prst="rect">
            <a:avLst/>
          </a:prstGeom>
        </p:spPr>
      </p:pic>
      <p:pic>
        <p:nvPicPr>
          <p:cNvPr id="22" name="圖形 21" descr="關閉">
            <a:extLst>
              <a:ext uri="{FF2B5EF4-FFF2-40B4-BE49-F238E27FC236}">
                <a16:creationId xmlns:a16="http://schemas.microsoft.com/office/drawing/2014/main" id="{32968DA3-DC98-4DA3-8239-FAF66F0C8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1133" y="2686269"/>
            <a:ext cx="318967" cy="318967"/>
          </a:xfrm>
          <a:prstGeom prst="rect">
            <a:avLst/>
          </a:prstGeom>
        </p:spPr>
      </p:pic>
      <p:pic>
        <p:nvPicPr>
          <p:cNvPr id="23" name="圖形 22" descr="關閉">
            <a:extLst>
              <a:ext uri="{FF2B5EF4-FFF2-40B4-BE49-F238E27FC236}">
                <a16:creationId xmlns:a16="http://schemas.microsoft.com/office/drawing/2014/main" id="{5AA9FBA3-0DBB-4C6B-AD31-36D01629F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5058" y="3283170"/>
            <a:ext cx="318967" cy="318967"/>
          </a:xfrm>
          <a:prstGeom prst="rect">
            <a:avLst/>
          </a:prstGeom>
        </p:spPr>
      </p:pic>
      <p:pic>
        <p:nvPicPr>
          <p:cNvPr id="24" name="圖形 23" descr="關閉">
            <a:extLst>
              <a:ext uri="{FF2B5EF4-FFF2-40B4-BE49-F238E27FC236}">
                <a16:creationId xmlns:a16="http://schemas.microsoft.com/office/drawing/2014/main" id="{564F952F-2CCC-4541-8B7E-53B586A3D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6886" y="2680139"/>
            <a:ext cx="318967" cy="318967"/>
          </a:xfrm>
          <a:prstGeom prst="rect">
            <a:avLst/>
          </a:prstGeom>
        </p:spPr>
      </p:pic>
      <p:pic>
        <p:nvPicPr>
          <p:cNvPr id="25" name="圖形 24" descr="關閉">
            <a:extLst>
              <a:ext uri="{FF2B5EF4-FFF2-40B4-BE49-F238E27FC236}">
                <a16:creationId xmlns:a16="http://schemas.microsoft.com/office/drawing/2014/main" id="{76C2F283-3F78-49F6-AE0C-1522BA720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8600" y="2665629"/>
            <a:ext cx="318967" cy="318967"/>
          </a:xfrm>
          <a:prstGeom prst="rect">
            <a:avLst/>
          </a:prstGeom>
        </p:spPr>
      </p:pic>
      <p:pic>
        <p:nvPicPr>
          <p:cNvPr id="26" name="圖形 25" descr="關閉">
            <a:extLst>
              <a:ext uri="{FF2B5EF4-FFF2-40B4-BE49-F238E27FC236}">
                <a16:creationId xmlns:a16="http://schemas.microsoft.com/office/drawing/2014/main" id="{018908C2-EE0B-42D2-AB3C-38E1543EB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37169" y="2680139"/>
            <a:ext cx="318967" cy="318967"/>
          </a:xfrm>
          <a:prstGeom prst="rect">
            <a:avLst/>
          </a:prstGeom>
        </p:spPr>
      </p:pic>
      <p:pic>
        <p:nvPicPr>
          <p:cNvPr id="27" name="圖形 26" descr="關閉">
            <a:extLst>
              <a:ext uri="{FF2B5EF4-FFF2-40B4-BE49-F238E27FC236}">
                <a16:creationId xmlns:a16="http://schemas.microsoft.com/office/drawing/2014/main" id="{F37B889B-85A6-42E9-9BD9-F6F3760F2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0562" y="2680139"/>
            <a:ext cx="318967" cy="318967"/>
          </a:xfrm>
          <a:prstGeom prst="rect">
            <a:avLst/>
          </a:prstGeom>
        </p:spPr>
      </p:pic>
      <p:pic>
        <p:nvPicPr>
          <p:cNvPr id="29" name="圖形 28" descr="獎牌">
            <a:extLst>
              <a:ext uri="{FF2B5EF4-FFF2-40B4-BE49-F238E27FC236}">
                <a16:creationId xmlns:a16="http://schemas.microsoft.com/office/drawing/2014/main" id="{A62E8086-5284-4C2F-8C9F-F5B442240C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6208" y="3232521"/>
            <a:ext cx="491062" cy="491062"/>
          </a:xfrm>
          <a:prstGeom prst="rect">
            <a:avLst/>
          </a:prstGeom>
        </p:spPr>
      </p:pic>
      <p:pic>
        <p:nvPicPr>
          <p:cNvPr id="30" name="圖形 29" descr="獎牌">
            <a:extLst>
              <a:ext uri="{FF2B5EF4-FFF2-40B4-BE49-F238E27FC236}">
                <a16:creationId xmlns:a16="http://schemas.microsoft.com/office/drawing/2014/main" id="{1C2C91E0-3A2B-4114-8823-987DB2E760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9534" y="3234886"/>
            <a:ext cx="491062" cy="491062"/>
          </a:xfrm>
          <a:prstGeom prst="rect">
            <a:avLst/>
          </a:prstGeom>
        </p:spPr>
      </p:pic>
      <p:pic>
        <p:nvPicPr>
          <p:cNvPr id="31" name="圖形 30" descr="獎牌">
            <a:extLst>
              <a:ext uri="{FF2B5EF4-FFF2-40B4-BE49-F238E27FC236}">
                <a16:creationId xmlns:a16="http://schemas.microsoft.com/office/drawing/2014/main" id="{6031B6ED-D5C7-4D8F-A1E7-45FA557F6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9846" y="3232520"/>
            <a:ext cx="491062" cy="4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44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0ECA-1188-420F-977D-497F576A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4881D-5187-4577-859B-83E278AF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A30AFF-5D6D-436C-B657-A34EFD22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C67C1776-BBF7-48C3-94D3-5E4624C1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14" y="2428803"/>
            <a:ext cx="7702371" cy="3670661"/>
          </a:xfrm>
          <a:prstGeom prst="rect">
            <a:avLst/>
          </a:prstGeom>
        </p:spPr>
      </p:pic>
      <p:pic>
        <p:nvPicPr>
          <p:cNvPr id="6" name="圖形 5" descr="報紙">
            <a:extLst>
              <a:ext uri="{FF2B5EF4-FFF2-40B4-BE49-F238E27FC236}">
                <a16:creationId xmlns:a16="http://schemas.microsoft.com/office/drawing/2014/main" id="{0AD246F2-979E-4CE4-BA27-27269AAAA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7" name="圖形 6" descr="報紙">
            <a:extLst>
              <a:ext uri="{FF2B5EF4-FFF2-40B4-BE49-F238E27FC236}">
                <a16:creationId xmlns:a16="http://schemas.microsoft.com/office/drawing/2014/main" id="{2F7855B1-BDE1-4D8D-95A3-D994E309A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8" name="圖形 7" descr="報紙">
            <a:extLst>
              <a:ext uri="{FF2B5EF4-FFF2-40B4-BE49-F238E27FC236}">
                <a16:creationId xmlns:a16="http://schemas.microsoft.com/office/drawing/2014/main" id="{E1590E45-E909-4B45-BDEF-BF8373423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9" name="圖形 8" descr="報紙">
            <a:extLst>
              <a:ext uri="{FF2B5EF4-FFF2-40B4-BE49-F238E27FC236}">
                <a16:creationId xmlns:a16="http://schemas.microsoft.com/office/drawing/2014/main" id="{CCFA81A5-5773-4648-BE38-FB4D9B65C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E6735-562F-4333-925E-8D0310B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11D6B-C0A1-41A5-BD6D-3FB70529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1.How to decide the allocation of flow?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2.Dose it really work like what I thought?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3.Can it do the same task like traditional sketch?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1373E-F604-46C1-B21B-2BA37D5C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348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578D5A2-2BAF-4688-9AEA-4BDDD7B9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DD2B2BB-441B-460C-817E-1D82C01E9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DACA56-4B49-43F1-AC61-C0F36CDF4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25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E6735-562F-4333-925E-8D0310B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11D6B-C0A1-41A5-BD6D-3FB70529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latin typeface="+mn-lt"/>
              </a:rPr>
              <a:t>1.How to decide the allocation of flow?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2.Dose it really work like what I thought?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3.Can it do the same task like traditional sketch?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1373E-F604-46C1-B21B-2BA37D5C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248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703D9-3641-4702-9CC9-C0E52EC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decide the allocation of flow?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F6B53C-4364-4954-B9CF-95D85E1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0D39B58F-29FC-4887-B7CC-28F224D32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700213"/>
                <a:ext cx="11522075" cy="4611687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lang="en-US" altLang="zh-TW" sz="3200" dirty="0">
                    <a:latin typeface="+mn-lt"/>
                  </a:rPr>
                  <a:t>Ideal : Choose the best switch to put in.</a:t>
                </a:r>
              </a:p>
              <a:p>
                <a:pPr marL="11112" indent="0">
                  <a:buNone/>
                </a:pPr>
                <a:endParaRPr lang="en-US" altLang="zh-TW" sz="3200" b="0" dirty="0">
                  <a:latin typeface="+mn-lt"/>
                </a:endParaRPr>
              </a:p>
              <a:p>
                <a:pPr marL="11112" indent="0">
                  <a:buNone/>
                </a:pPr>
                <a:r>
                  <a:rPr lang="en-US" altLang="zh-TW" sz="3600" dirty="0">
                    <a:latin typeface="+mn-lt"/>
                  </a:rPr>
                  <a:t>Average Relative Error(ARE)</a:t>
                </a:r>
                <a:endParaRPr lang="en-US" altLang="zh-TW" sz="3600" b="0" dirty="0">
                  <a:latin typeface="+mn-lt"/>
                </a:endParaRPr>
              </a:p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𝐴𝑅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𝑓𝑙𝑜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zh-TW" altLang="en-US" sz="320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0D39B58F-29FC-4887-B7CC-28F224D32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700213"/>
                <a:ext cx="11522075" cy="4611687"/>
              </a:xfrm>
              <a:blipFill>
                <a:blip r:embed="rId3"/>
                <a:stretch>
                  <a:fillRect l="-1534" t="-17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962FAE1-BEA1-453C-937D-EC9CC4A01443}"/>
              </a:ext>
            </a:extLst>
          </p:cNvPr>
          <p:cNvSpPr/>
          <p:nvPr/>
        </p:nvSpPr>
        <p:spPr>
          <a:xfrm>
            <a:off x="4572000" y="4038600"/>
            <a:ext cx="4408714" cy="75111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76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84D5F-29D6-4D5C-B0B8-353FA04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7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altLang="zh-TW" sz="2700" dirty="0"/>
                </a:br>
                <a:br>
                  <a:rPr lang="en-US" altLang="zh-TW" sz="27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700" dirty="0"/>
              </a:p>
              <a:p>
                <a:endParaRPr lang="en-US" altLang="zh-TW" sz="2700" dirty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700" dirty="0"/>
              </a:p>
              <a:p>
                <a:endParaRPr lang="zh-TW" altLang="en-US" sz="27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25DB4D-7E30-4574-B7B5-5955B2E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D5EE8-EBA1-4919-8D73-6F5A737E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301A9-05D7-4861-902F-19F6CCB4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Motivation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Problem statement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49E9-21B1-4D0D-9FB5-A598CAC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71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2AE2-4C12-4649-BA9A-91C2C1EA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2864F4-E6B7-4EF0-93EB-5156593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7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9476D-4FFF-4114-B001-6D28A208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1C4C3-71DE-478B-8D42-AF15E1B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Input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 set of switch and a set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Task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Determine the location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Minimize the biggest ARE </a:t>
            </a:r>
          </a:p>
          <a:p>
            <a:pPr lvl="1"/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403225" lvl="1" indent="0">
              <a:buNone/>
            </a:pPr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79973-7B26-4BEF-9A84-AD4BEF9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836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E9AA-2B2F-4D99-ACCE-2EB995B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Decision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𝑖𝑛𝑑𝑖𝑐𝑎𝑡𝑖𝑛𝑔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𝑤h𝑒𝑡h𝑒𝑟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𝑠𝑤𝑖𝑡𝑐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pPr lvl="1"/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pPr marL="403225" lvl="1" indent="0">
                  <a:buNone/>
                </a:pPr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Constrains</a:t>
                </a:r>
                <a:r>
                  <a:rPr lang="en-US" altLang="zh-TW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flow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pass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Switch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zh-TW" altLang="en-US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1323" b="-5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80824-90A1-436E-9C1C-A6DACC15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36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67D2-85BA-4B1D-B929-03299E8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:pPr marL="11112" indent="0"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90CB8-FF4B-4F51-AC20-FFB0AAC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E85443-6713-424F-96A0-8B2A86CEB5A3}"/>
              </a:ext>
            </a:extLst>
          </p:cNvPr>
          <p:cNvGrpSpPr/>
          <p:nvPr/>
        </p:nvGrpSpPr>
        <p:grpSpPr>
          <a:xfrm>
            <a:off x="1899008" y="2354495"/>
            <a:ext cx="893988" cy="791725"/>
            <a:chOff x="448799" y="2300136"/>
            <a:chExt cx="428928" cy="428928"/>
          </a:xfrm>
        </p:grpSpPr>
        <p:pic>
          <p:nvPicPr>
            <p:cNvPr id="7" name="圖形 6" descr="信封">
              <a:extLst>
                <a:ext uri="{FF2B5EF4-FFF2-40B4-BE49-F238E27FC236}">
                  <a16:creationId xmlns:a16="http://schemas.microsoft.com/office/drawing/2014/main" id="{4776C707-C758-4AA1-9FD1-2338FC1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CD6036-18F6-4CF2-9A71-8D45315621EA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7DBDB6-A6D3-4CE7-A66B-DE3F79A1076A}"/>
              </a:ext>
            </a:extLst>
          </p:cNvPr>
          <p:cNvGrpSpPr/>
          <p:nvPr/>
        </p:nvGrpSpPr>
        <p:grpSpPr>
          <a:xfrm>
            <a:off x="1899008" y="4531035"/>
            <a:ext cx="893988" cy="791725"/>
            <a:chOff x="812495" y="2300135"/>
            <a:chExt cx="428928" cy="428928"/>
          </a:xfrm>
        </p:grpSpPr>
        <p:pic>
          <p:nvPicPr>
            <p:cNvPr id="10" name="圖形 9" descr="信封">
              <a:extLst>
                <a:ext uri="{FF2B5EF4-FFF2-40B4-BE49-F238E27FC236}">
                  <a16:creationId xmlns:a16="http://schemas.microsoft.com/office/drawing/2014/main" id="{CC3DACD1-4DE8-4476-9C0D-1BCACAC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C0580D7-F024-4436-B6A1-416E2540692F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CD32-9613-4064-A65D-B1EB6587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13646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DD50A9-EB39-4830-B685-57882B9D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2996" y="2750355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608D73-CB88-46E1-86A7-A80E0DD73D77}"/>
              </a:ext>
            </a:extLst>
          </p:cNvPr>
          <p:cNvCxnSpPr/>
          <p:nvPr/>
        </p:nvCxnSpPr>
        <p:spPr>
          <a:xfrm>
            <a:off x="6463862" y="2750355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62C636-FAE7-4957-982B-DF1E3829DFF7}"/>
              </a:ext>
            </a:extLst>
          </p:cNvPr>
          <p:cNvCxnSpPr>
            <a:cxnSpLocks/>
          </p:cNvCxnSpPr>
          <p:nvPr/>
        </p:nvCxnSpPr>
        <p:spPr>
          <a:xfrm flipV="1">
            <a:off x="2792996" y="4972166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C167EC-88BF-4744-8D45-F31DDBB7A640}"/>
              </a:ext>
            </a:extLst>
          </p:cNvPr>
          <p:cNvCxnSpPr>
            <a:cxnSpLocks/>
          </p:cNvCxnSpPr>
          <p:nvPr/>
        </p:nvCxnSpPr>
        <p:spPr>
          <a:xfrm flipV="1">
            <a:off x="6463862" y="4541496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9CDCDF-3295-43D8-994A-3B7261202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1107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DA87EE-81D5-4E2B-815C-74F1359D5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7708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1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A09E6-CBE5-437E-9325-7F8E3032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𝐴𝑅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𝑓𝑙𝑜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C4C398-4759-418F-8434-9DA5561D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480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E1B54C-777E-4C38-82F3-F8A241E9E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69329"/>
              </p:ext>
            </p:extLst>
          </p:nvPr>
        </p:nvGraphicFramePr>
        <p:xfrm>
          <a:off x="6197091" y="1971524"/>
          <a:ext cx="528167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E41213-2F56-48AC-B655-170C99B3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99332"/>
              </p:ext>
            </p:extLst>
          </p:nvPr>
        </p:nvGraphicFramePr>
        <p:xfrm>
          <a:off x="6197091" y="3084044"/>
          <a:ext cx="528167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654E79-DFE1-4693-87C4-2B5F8651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00030"/>
              </p:ext>
            </p:extLst>
          </p:nvPr>
        </p:nvGraphicFramePr>
        <p:xfrm>
          <a:off x="6197091" y="4196564"/>
          <a:ext cx="528167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BCA27067-3256-48B8-BF6D-499B5A39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Cooperate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/>
              </a:p>
              <a:p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6AB8B-B3ED-4B57-95AD-4D49A7B0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12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E6735-562F-4333-925E-8D0310B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11D6B-C0A1-41A5-BD6D-3FB70529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1.How to decide the allocation of flow?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solidFill>
                  <a:srgbClr val="C00000"/>
                </a:solidFill>
                <a:latin typeface="+mn-lt"/>
              </a:rPr>
              <a:t>2.Dose it really work like what I thought?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3.Can it do the same task like traditional sketch?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1373E-F604-46C1-B21B-2BA37D5C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4387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D578-502A-4A69-AA97-0AC032DD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F9299-53CA-4BCE-A176-4C2FCCAB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F9899-40E0-49ED-A078-377C6750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2924B0-BC19-465E-A741-67ED5DFA6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700808"/>
            <a:ext cx="6172200" cy="4562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C150C7-6663-4E14-BDC3-F8681196C8B4}"/>
              </a:ext>
            </a:extLst>
          </p:cNvPr>
          <p:cNvSpPr/>
          <p:nvPr/>
        </p:nvSpPr>
        <p:spPr>
          <a:xfrm>
            <a:off x="3368842" y="2229853"/>
            <a:ext cx="4844716" cy="17967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ABBFB-1B46-4173-990F-3637F5BA24CC}"/>
              </a:ext>
            </a:extLst>
          </p:cNvPr>
          <p:cNvSpPr/>
          <p:nvPr/>
        </p:nvSpPr>
        <p:spPr>
          <a:xfrm>
            <a:off x="3368842" y="4062255"/>
            <a:ext cx="4844716" cy="198561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AFEB206D-5E5E-4E5A-ACDA-0DDE23CA9B47}"/>
              </a:ext>
            </a:extLst>
          </p:cNvPr>
          <p:cNvSpPr/>
          <p:nvPr/>
        </p:nvSpPr>
        <p:spPr>
          <a:xfrm>
            <a:off x="8572500" y="2112112"/>
            <a:ext cx="2095500" cy="1316888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 first store</a:t>
            </a:r>
            <a:endParaRPr lang="zh-TW" altLang="en-US" dirty="0"/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24F4A855-9B60-4886-8F64-61A7D9F19219}"/>
              </a:ext>
            </a:extLst>
          </p:cNvPr>
          <p:cNvSpPr/>
          <p:nvPr/>
        </p:nvSpPr>
        <p:spPr>
          <a:xfrm>
            <a:off x="8493292" y="4187697"/>
            <a:ext cx="2095500" cy="1316888"/>
          </a:xfrm>
          <a:prstGeom prst="wedgeEllipse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 </a:t>
            </a:r>
            <a:br>
              <a:rPr lang="en-US" altLang="zh-TW" dirty="0"/>
            </a:br>
            <a:r>
              <a:rPr lang="en-US" altLang="zh-TW" dirty="0"/>
              <a:t>multiple</a:t>
            </a:r>
            <a:br>
              <a:rPr lang="en-US" altLang="zh-TW" dirty="0"/>
            </a:br>
            <a:r>
              <a:rPr lang="en-US" altLang="zh-TW" dirty="0"/>
              <a:t>store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357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EDDCA-D042-4FF0-88F0-A18B8B1D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Store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CB011-FE6B-469E-9C49-8042DF22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F66554-F1E5-45D2-A2CD-908FBE69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46BF96-F601-423C-9BA8-A8DD3529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0" y="2278069"/>
            <a:ext cx="9240900" cy="34563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57FA6A-BFCD-454A-B8D7-F8B34EE53F54}"/>
              </a:ext>
            </a:extLst>
          </p:cNvPr>
          <p:cNvSpPr/>
          <p:nvPr/>
        </p:nvSpPr>
        <p:spPr>
          <a:xfrm>
            <a:off x="2326105" y="2582779"/>
            <a:ext cx="5967663" cy="6737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02F255-026D-4E7A-B81C-F7E15A55FE4B}"/>
              </a:ext>
            </a:extLst>
          </p:cNvPr>
          <p:cNvSpPr/>
          <p:nvPr/>
        </p:nvSpPr>
        <p:spPr>
          <a:xfrm>
            <a:off x="2326104" y="3312439"/>
            <a:ext cx="7940843" cy="204562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842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7CCF7-B711-4194-9BF4-D248A436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ED6AF9-FE9D-4770-850D-41544073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D75703E-5A23-4BA8-B10B-4B77FEB3EB4E}"/>
              </a:ext>
            </a:extLst>
          </p:cNvPr>
          <p:cNvGrpSpPr/>
          <p:nvPr/>
        </p:nvGrpSpPr>
        <p:grpSpPr>
          <a:xfrm>
            <a:off x="3678141" y="1978034"/>
            <a:ext cx="4835718" cy="4403294"/>
            <a:chOff x="3684185" y="2109907"/>
            <a:chExt cx="4835718" cy="4403294"/>
          </a:xfrm>
        </p:grpSpPr>
        <p:pic>
          <p:nvPicPr>
            <p:cNvPr id="5" name="圖形 4" descr="伺服器">
              <a:extLst>
                <a:ext uri="{FF2B5EF4-FFF2-40B4-BE49-F238E27FC236}">
                  <a16:creationId xmlns:a16="http://schemas.microsoft.com/office/drawing/2014/main" id="{F42583D7-D55E-40E1-AC03-352DB9BDC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2109907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伺服器">
              <a:extLst>
                <a:ext uri="{FF2B5EF4-FFF2-40B4-BE49-F238E27FC236}">
                  <a16:creationId xmlns:a16="http://schemas.microsoft.com/office/drawing/2014/main" id="{4C7F1014-AA01-4427-BBEF-19FB48D2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2109907"/>
              <a:ext cx="914400" cy="914400"/>
            </a:xfrm>
            <a:prstGeom prst="rect">
              <a:avLst/>
            </a:prstGeom>
          </p:spPr>
        </p:pic>
        <p:pic>
          <p:nvPicPr>
            <p:cNvPr id="7" name="圖形 6" descr="伺服器">
              <a:extLst>
                <a:ext uri="{FF2B5EF4-FFF2-40B4-BE49-F238E27FC236}">
                  <a16:creationId xmlns:a16="http://schemas.microsoft.com/office/drawing/2014/main" id="{3E3EC4FC-150C-40AC-9B94-0916ABD13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3669688"/>
              <a:ext cx="914400" cy="914400"/>
            </a:xfrm>
            <a:prstGeom prst="rect">
              <a:avLst/>
            </a:prstGeom>
          </p:spPr>
        </p:pic>
        <p:pic>
          <p:nvPicPr>
            <p:cNvPr id="8" name="圖形 7" descr="伺服器">
              <a:extLst>
                <a:ext uri="{FF2B5EF4-FFF2-40B4-BE49-F238E27FC236}">
                  <a16:creationId xmlns:a16="http://schemas.microsoft.com/office/drawing/2014/main" id="{5C58B86B-C034-48DC-9884-B676649F2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3669688"/>
              <a:ext cx="914400" cy="914400"/>
            </a:xfrm>
            <a:prstGeom prst="rect">
              <a:avLst/>
            </a:prstGeom>
          </p:spPr>
        </p:pic>
        <p:pic>
          <p:nvPicPr>
            <p:cNvPr id="9" name="圖形 8" descr="伺服器">
              <a:extLst>
                <a:ext uri="{FF2B5EF4-FFF2-40B4-BE49-F238E27FC236}">
                  <a16:creationId xmlns:a16="http://schemas.microsoft.com/office/drawing/2014/main" id="{C1522A50-53F2-4456-809A-1B45E648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5229469"/>
              <a:ext cx="914400" cy="914400"/>
            </a:xfrm>
            <a:prstGeom prst="rect">
              <a:avLst/>
            </a:prstGeom>
          </p:spPr>
        </p:pic>
        <p:pic>
          <p:nvPicPr>
            <p:cNvPr id="10" name="圖形 9" descr="伺服器">
              <a:extLst>
                <a:ext uri="{FF2B5EF4-FFF2-40B4-BE49-F238E27FC236}">
                  <a16:creationId xmlns:a16="http://schemas.microsoft.com/office/drawing/2014/main" id="{F92E6E28-7424-438C-B5B2-384A0B5AC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5229469"/>
              <a:ext cx="914400" cy="9144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1FD71C-4C1A-471C-8900-C203B0E6DFF8}"/>
                </a:ext>
              </a:extLst>
            </p:cNvPr>
            <p:cNvSpPr txBox="1"/>
            <p:nvPr/>
          </p:nvSpPr>
          <p:spPr>
            <a:xfrm>
              <a:off x="3937643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61635E7-C556-4D71-91F8-D4EFD5C8DC1F}"/>
                </a:ext>
              </a:extLst>
            </p:cNvPr>
            <p:cNvSpPr txBox="1"/>
            <p:nvPr/>
          </p:nvSpPr>
          <p:spPr>
            <a:xfrm>
              <a:off x="7858961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F85138F-DBA3-483A-B695-D342B596B85A}"/>
                </a:ext>
              </a:extLst>
            </p:cNvPr>
            <p:cNvSpPr txBox="1"/>
            <p:nvPr/>
          </p:nvSpPr>
          <p:spPr>
            <a:xfrm>
              <a:off x="3937643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0D8E57F-F791-4B95-AD12-AA0BB5AE44D8}"/>
                </a:ext>
              </a:extLst>
            </p:cNvPr>
            <p:cNvSpPr txBox="1"/>
            <p:nvPr/>
          </p:nvSpPr>
          <p:spPr>
            <a:xfrm>
              <a:off x="7858961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0D391A3-945B-404E-AF97-27C1774377AC}"/>
                </a:ext>
              </a:extLst>
            </p:cNvPr>
            <p:cNvSpPr txBox="1"/>
            <p:nvPr/>
          </p:nvSpPr>
          <p:spPr>
            <a:xfrm>
              <a:off x="3937643" y="597881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4E6E01F-7DCF-4C1B-80BF-F382C62639F7}"/>
                </a:ext>
              </a:extLst>
            </p:cNvPr>
            <p:cNvSpPr txBox="1"/>
            <p:nvPr/>
          </p:nvSpPr>
          <p:spPr>
            <a:xfrm>
              <a:off x="7858961" y="614386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內容版面配置區 18" descr="信封">
            <a:extLst>
              <a:ext uri="{FF2B5EF4-FFF2-40B4-BE49-F238E27FC236}">
                <a16:creationId xmlns:a16="http://schemas.microsoft.com/office/drawing/2014/main" id="{C89AFFB4-DA4D-411F-9BD7-477A7A835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082" y="2040408"/>
            <a:ext cx="914400" cy="914400"/>
          </a:xfr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CE76B8-74A1-4457-90D7-FAB7394CCA62}"/>
              </a:ext>
            </a:extLst>
          </p:cNvPr>
          <p:cNvSpPr txBox="1"/>
          <p:nvPr/>
        </p:nvSpPr>
        <p:spPr>
          <a:xfrm>
            <a:off x="1003697" y="1840353"/>
            <a:ext cx="5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A1</a:t>
            </a:r>
            <a:endParaRPr lang="zh-TW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內容版面配置區 18" descr="信封">
            <a:extLst>
              <a:ext uri="{FF2B5EF4-FFF2-40B4-BE49-F238E27FC236}">
                <a16:creationId xmlns:a16="http://schemas.microsoft.com/office/drawing/2014/main" id="{1DE5F7BE-84EB-4FC3-8AA5-8F637E816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082" y="3537815"/>
            <a:ext cx="914400" cy="9144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34AE1E-ADB0-4924-B562-88261E908E72}"/>
              </a:ext>
            </a:extLst>
          </p:cNvPr>
          <p:cNvSpPr txBox="1"/>
          <p:nvPr/>
        </p:nvSpPr>
        <p:spPr>
          <a:xfrm>
            <a:off x="1003697" y="3337760"/>
            <a:ext cx="5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B1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內容版面配置區 18" descr="信封">
            <a:extLst>
              <a:ext uri="{FF2B5EF4-FFF2-40B4-BE49-F238E27FC236}">
                <a16:creationId xmlns:a16="http://schemas.microsoft.com/office/drawing/2014/main" id="{B1164BF2-3935-462F-8A7F-A0C850A15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082" y="5035222"/>
            <a:ext cx="914400" cy="91440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E601E8A-6091-4357-BF03-90FF186773BE}"/>
              </a:ext>
            </a:extLst>
          </p:cNvPr>
          <p:cNvSpPr txBox="1"/>
          <p:nvPr/>
        </p:nvSpPr>
        <p:spPr>
          <a:xfrm>
            <a:off x="1003697" y="4835167"/>
            <a:ext cx="5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C1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3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25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25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7F4BB3C-3BD3-4CE1-9F66-274DCEFE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1CEE3E7-544E-4425-A637-E4682BBD3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526239-7332-4DB0-B531-5E552D3767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90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8DEF7-6D51-4861-827F-D08A53F3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Store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31B94-47D5-445A-991C-F800EDCA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803D92-EE1C-4FCA-85ED-55BBF3ED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F88991-7C98-49D7-8642-D3BE4052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26" y="2057145"/>
            <a:ext cx="9253748" cy="3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4196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6C40-0047-4A84-9612-3D4E6411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1D17E-456F-4B3B-A33D-906AA5F8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sz="2000" dirty="0"/>
              <a:t>6 </a:t>
            </a:r>
            <a:r>
              <a:rPr lang="en-US" altLang="zh-TW" sz="2000" dirty="0" err="1"/>
              <a:t>sketchs</a:t>
            </a:r>
            <a:r>
              <a:rPr lang="en-US" altLang="zh-TW" sz="2000" dirty="0"/>
              <a:t> with 1 row 2 column</a:t>
            </a:r>
          </a:p>
          <a:p>
            <a:endParaRPr lang="en-US" altLang="zh-TW" sz="2000" dirty="0"/>
          </a:p>
          <a:p>
            <a:r>
              <a:rPr lang="en-US" altLang="zh-TW" sz="2000" dirty="0"/>
              <a:t>Numbers of packets</a:t>
            </a:r>
            <a:br>
              <a:rPr lang="en-US" altLang="zh-TW" sz="2000" dirty="0"/>
            </a:br>
            <a:r>
              <a:rPr lang="en-US" altLang="zh-TW" sz="2000" dirty="0"/>
              <a:t>	A:120</a:t>
            </a:r>
          </a:p>
          <a:p>
            <a:pPr marL="11112" indent="0">
              <a:buNone/>
            </a:pPr>
            <a:r>
              <a:rPr lang="en-US" altLang="zh-TW" sz="2000" dirty="0"/>
              <a:t>	B:6</a:t>
            </a:r>
          </a:p>
          <a:p>
            <a:pPr marL="11112" indent="0">
              <a:buNone/>
            </a:pPr>
            <a:r>
              <a:rPr lang="en-US" altLang="zh-TW" sz="2000" dirty="0"/>
              <a:t>	C:11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0F2AC-999F-4D9A-A823-04FA3EEB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3F87F3A-EFEA-47D1-B2B4-F04FA4C1B38C}"/>
              </a:ext>
            </a:extLst>
          </p:cNvPr>
          <p:cNvGrpSpPr/>
          <p:nvPr/>
        </p:nvGrpSpPr>
        <p:grpSpPr>
          <a:xfrm>
            <a:off x="4880807" y="1572387"/>
            <a:ext cx="4835718" cy="4940814"/>
            <a:chOff x="3684185" y="1572387"/>
            <a:chExt cx="4835718" cy="4940814"/>
          </a:xfrm>
        </p:grpSpPr>
        <p:pic>
          <p:nvPicPr>
            <p:cNvPr id="5" name="圖形 4" descr="伺服器">
              <a:extLst>
                <a:ext uri="{FF2B5EF4-FFF2-40B4-BE49-F238E27FC236}">
                  <a16:creationId xmlns:a16="http://schemas.microsoft.com/office/drawing/2014/main" id="{9F74A1D4-5549-4BE7-B536-8C4FE83DC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2109907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伺服器">
              <a:extLst>
                <a:ext uri="{FF2B5EF4-FFF2-40B4-BE49-F238E27FC236}">
                  <a16:creationId xmlns:a16="http://schemas.microsoft.com/office/drawing/2014/main" id="{8D68816F-7211-4794-A088-903458D03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2109907"/>
              <a:ext cx="914400" cy="914400"/>
            </a:xfrm>
            <a:prstGeom prst="rect">
              <a:avLst/>
            </a:prstGeom>
          </p:spPr>
        </p:pic>
        <p:pic>
          <p:nvPicPr>
            <p:cNvPr id="7" name="圖形 6" descr="伺服器">
              <a:extLst>
                <a:ext uri="{FF2B5EF4-FFF2-40B4-BE49-F238E27FC236}">
                  <a16:creationId xmlns:a16="http://schemas.microsoft.com/office/drawing/2014/main" id="{16E1A4B8-0413-4F7E-AC62-160AAA6D0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3669688"/>
              <a:ext cx="914400" cy="914400"/>
            </a:xfrm>
            <a:prstGeom prst="rect">
              <a:avLst/>
            </a:prstGeom>
          </p:spPr>
        </p:pic>
        <p:pic>
          <p:nvPicPr>
            <p:cNvPr id="8" name="圖形 7" descr="伺服器">
              <a:extLst>
                <a:ext uri="{FF2B5EF4-FFF2-40B4-BE49-F238E27FC236}">
                  <a16:creationId xmlns:a16="http://schemas.microsoft.com/office/drawing/2014/main" id="{C5C8A6E5-F452-495D-93EA-B5F109A6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3669688"/>
              <a:ext cx="914400" cy="914400"/>
            </a:xfrm>
            <a:prstGeom prst="rect">
              <a:avLst/>
            </a:prstGeom>
          </p:spPr>
        </p:pic>
        <p:pic>
          <p:nvPicPr>
            <p:cNvPr id="9" name="圖形 8" descr="伺服器">
              <a:extLst>
                <a:ext uri="{FF2B5EF4-FFF2-40B4-BE49-F238E27FC236}">
                  <a16:creationId xmlns:a16="http://schemas.microsoft.com/office/drawing/2014/main" id="{FC7F093C-B936-41AF-BBF2-1263C3199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5229469"/>
              <a:ext cx="914400" cy="914400"/>
            </a:xfrm>
            <a:prstGeom prst="rect">
              <a:avLst/>
            </a:prstGeom>
          </p:spPr>
        </p:pic>
        <p:pic>
          <p:nvPicPr>
            <p:cNvPr id="10" name="圖形 9" descr="伺服器">
              <a:extLst>
                <a:ext uri="{FF2B5EF4-FFF2-40B4-BE49-F238E27FC236}">
                  <a16:creationId xmlns:a16="http://schemas.microsoft.com/office/drawing/2014/main" id="{64A98101-DB60-4F7C-A97F-7B5B2D01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5229469"/>
              <a:ext cx="914400" cy="9144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D092A04-5021-4867-A1B2-373B3EC21A78}"/>
                </a:ext>
              </a:extLst>
            </p:cNvPr>
            <p:cNvSpPr txBox="1"/>
            <p:nvPr/>
          </p:nvSpPr>
          <p:spPr>
            <a:xfrm>
              <a:off x="3718609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A1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11C22-DAD4-43B1-A5DB-7797E33D585F}"/>
                </a:ext>
              </a:extLst>
            </p:cNvPr>
            <p:cNvSpPr txBox="1"/>
            <p:nvPr/>
          </p:nvSpPr>
          <p:spPr>
            <a:xfrm>
              <a:off x="7641594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644E83B-FBC1-41EF-BD31-8B41F8DD2B91}"/>
                </a:ext>
              </a:extLst>
            </p:cNvPr>
            <p:cNvSpPr txBox="1"/>
            <p:nvPr/>
          </p:nvSpPr>
          <p:spPr>
            <a:xfrm>
              <a:off x="3937643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08E0C0-8D98-43FA-962B-FB98A31E2489}"/>
                </a:ext>
              </a:extLst>
            </p:cNvPr>
            <p:cNvSpPr txBox="1"/>
            <p:nvPr/>
          </p:nvSpPr>
          <p:spPr>
            <a:xfrm>
              <a:off x="7858961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2DA019D-4A3A-491D-A304-85E756CAC26D}"/>
                </a:ext>
              </a:extLst>
            </p:cNvPr>
            <p:cNvSpPr txBox="1"/>
            <p:nvPr/>
          </p:nvSpPr>
          <p:spPr>
            <a:xfrm>
              <a:off x="3937643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9310606-9FB0-4A98-AD55-36D7CB1C186D}"/>
                </a:ext>
              </a:extLst>
            </p:cNvPr>
            <p:cNvSpPr txBox="1"/>
            <p:nvPr/>
          </p:nvSpPr>
          <p:spPr>
            <a:xfrm>
              <a:off x="7858961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1047DB5-30AB-4E28-A242-8AA9F3D0CDA4}"/>
                </a:ext>
              </a:extLst>
            </p:cNvPr>
            <p:cNvSpPr txBox="1"/>
            <p:nvPr/>
          </p:nvSpPr>
          <p:spPr>
            <a:xfrm>
              <a:off x="3937643" y="597881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406ADA3-8D04-4E7E-B7F9-E7A0CB5842C5}"/>
                </a:ext>
              </a:extLst>
            </p:cNvPr>
            <p:cNvSpPr txBox="1"/>
            <p:nvPr/>
          </p:nvSpPr>
          <p:spPr>
            <a:xfrm>
              <a:off x="7858961" y="614386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3A74B36-E9D4-4970-B3D2-899F1C033C55}"/>
                </a:ext>
              </a:extLst>
            </p:cNvPr>
            <p:cNvSpPr txBox="1"/>
            <p:nvPr/>
          </p:nvSpPr>
          <p:spPr>
            <a:xfrm>
              <a:off x="7645569" y="347177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A3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FDE8921-26DF-44B7-9D41-8390580C9BE0}"/>
                </a:ext>
              </a:extLst>
            </p:cNvPr>
            <p:cNvSpPr txBox="1"/>
            <p:nvPr/>
          </p:nvSpPr>
          <p:spPr>
            <a:xfrm>
              <a:off x="3718609" y="499640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A4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133D0A7-E4AC-4F42-9004-E80A8997723E}"/>
                </a:ext>
              </a:extLst>
            </p:cNvPr>
            <p:cNvSpPr txBox="1"/>
            <p:nvPr/>
          </p:nvSpPr>
          <p:spPr>
            <a:xfrm>
              <a:off x="4069792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C1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8F2ACC6-0689-4FBC-8B40-65947BC29FA8}"/>
                </a:ext>
              </a:extLst>
            </p:cNvPr>
            <p:cNvSpPr txBox="1"/>
            <p:nvPr/>
          </p:nvSpPr>
          <p:spPr>
            <a:xfrm>
              <a:off x="3718609" y="3392535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C2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E55F9C-6493-4FDC-9830-E37610D140BF}"/>
                </a:ext>
              </a:extLst>
            </p:cNvPr>
            <p:cNvSpPr txBox="1"/>
            <p:nvPr/>
          </p:nvSpPr>
          <p:spPr>
            <a:xfrm>
              <a:off x="8049078" y="346683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C3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90783D5-36B2-4A29-A271-26C419D37EC0}"/>
                </a:ext>
              </a:extLst>
            </p:cNvPr>
            <p:cNvSpPr txBox="1"/>
            <p:nvPr/>
          </p:nvSpPr>
          <p:spPr>
            <a:xfrm>
              <a:off x="7648852" y="498351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C4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AA837F3-6842-4495-B2D7-251453CB44D1}"/>
                </a:ext>
              </a:extLst>
            </p:cNvPr>
            <p:cNvSpPr txBox="1"/>
            <p:nvPr/>
          </p:nvSpPr>
          <p:spPr>
            <a:xfrm>
              <a:off x="3894201" y="157238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B1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78894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C46D6-06E2-483C-BC60-63763AC7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27AE6-435C-469C-B773-F9C9341C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83644"/>
            <a:ext cx="4180196" cy="4528070"/>
          </a:xfrm>
        </p:spPr>
        <p:txBody>
          <a:bodyPr/>
          <a:lstStyle/>
          <a:p>
            <a:pPr lvl="1"/>
            <a:endParaRPr lang="en-US" altLang="zh-TW" dirty="0"/>
          </a:p>
          <a:p>
            <a:pPr lvl="1"/>
            <a:r>
              <a:rPr lang="en-US" altLang="zh-TW" dirty="0"/>
              <a:t>Run good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736A88-BD99-4245-83F5-F75A1604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DDCB75-1085-4154-85BD-16D08A53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91" y="613955"/>
            <a:ext cx="2674868" cy="57673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79F5EA-D50C-4E1F-86FD-46323B3E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91" y="2526491"/>
            <a:ext cx="2428757" cy="3539668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DC77A8E-1783-4A5C-99CA-0EEF97F8505E}"/>
              </a:ext>
            </a:extLst>
          </p:cNvPr>
          <p:cNvSpPr txBox="1">
            <a:spLocks/>
          </p:cNvSpPr>
          <p:nvPr/>
        </p:nvSpPr>
        <p:spPr>
          <a:xfrm>
            <a:off x="5586348" y="1853258"/>
            <a:ext cx="4180196" cy="4528070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Collision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89397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9E4CE-7171-4FE2-A453-3448915E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BE8B95-67DD-4FE3-88F5-6A92B112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7" name="圖形 56" descr="伺服器">
            <a:extLst>
              <a:ext uri="{FF2B5EF4-FFF2-40B4-BE49-F238E27FC236}">
                <a16:creationId xmlns:a16="http://schemas.microsoft.com/office/drawing/2014/main" id="{13DE9A47-3C09-4625-9C5C-65EF08622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6337" y="3089621"/>
            <a:ext cx="914400" cy="914400"/>
          </a:xfrm>
          <a:prstGeom prst="rect">
            <a:avLst/>
          </a:prstGeom>
        </p:spPr>
      </p:pic>
      <p:pic>
        <p:nvPicPr>
          <p:cNvPr id="58" name="圖形 57" descr="伺服器">
            <a:extLst>
              <a:ext uri="{FF2B5EF4-FFF2-40B4-BE49-F238E27FC236}">
                <a16:creationId xmlns:a16="http://schemas.microsoft.com/office/drawing/2014/main" id="{986A99E1-F27C-41FA-8803-6A79B4EE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4555" y="3089621"/>
            <a:ext cx="914400" cy="914400"/>
          </a:xfrm>
          <a:prstGeom prst="rect">
            <a:avLst/>
          </a:prstGeom>
        </p:spPr>
      </p:pic>
      <p:pic>
        <p:nvPicPr>
          <p:cNvPr id="59" name="圖形 58" descr="伺服器">
            <a:extLst>
              <a:ext uri="{FF2B5EF4-FFF2-40B4-BE49-F238E27FC236}">
                <a16:creationId xmlns:a16="http://schemas.microsoft.com/office/drawing/2014/main" id="{586A86BE-4095-40CC-8DE9-DB48D46CD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372" y="3089621"/>
            <a:ext cx="914400" cy="914400"/>
          </a:xfrm>
          <a:prstGeom prst="rect">
            <a:avLst/>
          </a:prstGeom>
        </p:spPr>
      </p:pic>
      <p:pic>
        <p:nvPicPr>
          <p:cNvPr id="60" name="圖形 59" descr="伺服器">
            <a:extLst>
              <a:ext uri="{FF2B5EF4-FFF2-40B4-BE49-F238E27FC236}">
                <a16:creationId xmlns:a16="http://schemas.microsoft.com/office/drawing/2014/main" id="{ABFC1503-5101-44A7-A230-DB8C5E69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303" y="3089621"/>
            <a:ext cx="914400" cy="914400"/>
          </a:xfrm>
          <a:prstGeom prst="rect">
            <a:avLst/>
          </a:prstGeom>
        </p:spPr>
      </p:pic>
      <p:pic>
        <p:nvPicPr>
          <p:cNvPr id="61" name="圖形 60" descr="伺服器">
            <a:extLst>
              <a:ext uri="{FF2B5EF4-FFF2-40B4-BE49-F238E27FC236}">
                <a16:creationId xmlns:a16="http://schemas.microsoft.com/office/drawing/2014/main" id="{33C24330-BF9E-420E-950F-5E522966C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865" y="3960479"/>
            <a:ext cx="914400" cy="914400"/>
          </a:xfrm>
          <a:prstGeom prst="rect">
            <a:avLst/>
          </a:prstGeom>
        </p:spPr>
      </p:pic>
      <p:pic>
        <p:nvPicPr>
          <p:cNvPr id="62" name="圖形 61" descr="伺服器">
            <a:extLst>
              <a:ext uri="{FF2B5EF4-FFF2-40B4-BE49-F238E27FC236}">
                <a16:creationId xmlns:a16="http://schemas.microsoft.com/office/drawing/2014/main" id="{CCE0F01F-C874-4DA9-A0AD-C60C1EF4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5" y="3960479"/>
            <a:ext cx="914400" cy="914400"/>
          </a:xfrm>
          <a:prstGeom prst="rect">
            <a:avLst/>
          </a:prstGeom>
        </p:spPr>
      </p:pic>
      <p:pic>
        <p:nvPicPr>
          <p:cNvPr id="63" name="圖形 62" descr="伺服器">
            <a:extLst>
              <a:ext uri="{FF2B5EF4-FFF2-40B4-BE49-F238E27FC236}">
                <a16:creationId xmlns:a16="http://schemas.microsoft.com/office/drawing/2014/main" id="{D4CA9FF1-15E0-4A4B-8C60-D5E9CC8DC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2721" y="3960479"/>
            <a:ext cx="914400" cy="914400"/>
          </a:xfrm>
          <a:prstGeom prst="rect">
            <a:avLst/>
          </a:prstGeom>
        </p:spPr>
      </p:pic>
      <p:pic>
        <p:nvPicPr>
          <p:cNvPr id="64" name="圖形 63" descr="伺服器">
            <a:extLst>
              <a:ext uri="{FF2B5EF4-FFF2-40B4-BE49-F238E27FC236}">
                <a16:creationId xmlns:a16="http://schemas.microsoft.com/office/drawing/2014/main" id="{9FDBEAE4-309D-480E-B435-61297CFD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6977" y="3960479"/>
            <a:ext cx="914400" cy="914400"/>
          </a:xfrm>
          <a:prstGeom prst="rect">
            <a:avLst/>
          </a:prstGeom>
        </p:spPr>
      </p:pic>
      <p:pic>
        <p:nvPicPr>
          <p:cNvPr id="65" name="圖形 64" descr="伺服器">
            <a:extLst>
              <a:ext uri="{FF2B5EF4-FFF2-40B4-BE49-F238E27FC236}">
                <a16:creationId xmlns:a16="http://schemas.microsoft.com/office/drawing/2014/main" id="{85D86EC2-3811-495B-98B6-C02AC19E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7840" y="3960479"/>
            <a:ext cx="914400" cy="914400"/>
          </a:xfrm>
          <a:prstGeom prst="rect">
            <a:avLst/>
          </a:prstGeom>
        </p:spPr>
      </p:pic>
      <p:pic>
        <p:nvPicPr>
          <p:cNvPr id="66" name="圖形 65" descr="伺服器">
            <a:extLst>
              <a:ext uri="{FF2B5EF4-FFF2-40B4-BE49-F238E27FC236}">
                <a16:creationId xmlns:a16="http://schemas.microsoft.com/office/drawing/2014/main" id="{CCB0239D-24E1-4F14-A7A7-EAF962BC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03" y="3960479"/>
            <a:ext cx="914400" cy="914400"/>
          </a:xfrm>
          <a:prstGeom prst="rect">
            <a:avLst/>
          </a:prstGeom>
        </p:spPr>
      </p:pic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C7FDECD-07EB-4A8B-BACE-F09B3B8EC0FD}"/>
              </a:ext>
            </a:extLst>
          </p:cNvPr>
          <p:cNvCxnSpPr>
            <a:stCxn id="61" idx="2"/>
          </p:cNvCxnSpPr>
          <p:nvPr/>
        </p:nvCxnSpPr>
        <p:spPr>
          <a:xfrm flipH="1">
            <a:off x="1968269" y="4874879"/>
            <a:ext cx="125796" cy="589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4B55D678-AFEB-41C6-9DAD-E1F45D769EEB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075903" y="4874879"/>
            <a:ext cx="220497" cy="589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圖形 75" descr="電腦">
            <a:extLst>
              <a:ext uri="{FF2B5EF4-FFF2-40B4-BE49-F238E27FC236}">
                <a16:creationId xmlns:a16="http://schemas.microsoft.com/office/drawing/2014/main" id="{D2421597-AA27-42C3-891C-A9C39909C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1069" y="5430050"/>
            <a:ext cx="914400" cy="914400"/>
          </a:xfrm>
          <a:prstGeom prst="rect">
            <a:avLst/>
          </a:prstGeom>
        </p:spPr>
      </p:pic>
      <p:pic>
        <p:nvPicPr>
          <p:cNvPr id="77" name="圖形 76" descr="電腦">
            <a:extLst>
              <a:ext uri="{FF2B5EF4-FFF2-40B4-BE49-F238E27FC236}">
                <a16:creationId xmlns:a16="http://schemas.microsoft.com/office/drawing/2014/main" id="{6E8FBA08-9C01-4443-9C85-4596A5E71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9200" y="5430050"/>
            <a:ext cx="914400" cy="914400"/>
          </a:xfrm>
          <a:prstGeom prst="rect">
            <a:avLst/>
          </a:prstGeom>
        </p:spPr>
      </p:pic>
      <p:sp>
        <p:nvSpPr>
          <p:cNvPr id="78" name="文字方塊 77">
            <a:extLst>
              <a:ext uri="{FF2B5EF4-FFF2-40B4-BE49-F238E27FC236}">
                <a16:creationId xmlns:a16="http://schemas.microsoft.com/office/drawing/2014/main" id="{50CDD3EF-DEAA-4978-B5B7-2C5D9C18674E}"/>
              </a:ext>
            </a:extLst>
          </p:cNvPr>
          <p:cNvSpPr txBox="1"/>
          <p:nvPr/>
        </p:nvSpPr>
        <p:spPr>
          <a:xfrm>
            <a:off x="1566168" y="5650468"/>
            <a:ext cx="46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73033E2-5FF8-4A80-B951-18750A2E4B63}"/>
              </a:ext>
            </a:extLst>
          </p:cNvPr>
          <p:cNvSpPr txBox="1"/>
          <p:nvPr/>
        </p:nvSpPr>
        <p:spPr>
          <a:xfrm>
            <a:off x="8882007" y="5641502"/>
            <a:ext cx="49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</a:rPr>
              <a:t>Dst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內容版面配置區 2">
            <a:extLst>
              <a:ext uri="{FF2B5EF4-FFF2-40B4-BE49-F238E27FC236}">
                <a16:creationId xmlns:a16="http://schemas.microsoft.com/office/drawing/2014/main" id="{B24FD9C3-6251-4E8E-AC18-637E574D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dirty="0"/>
              <a:t>10 Switch with Fat tree topology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2925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EB5A0-48CF-4DF2-AC5F-C0676733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B69DA5-DAC1-4DFF-AB2F-CC3084F4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First way: CM-Sketch 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Second way : Choose the best one and put in(First Store)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Third way : Choose the best one and put in + Choose the worst flow and do the Multiple Store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E58CE5-4910-4F49-B322-CE5A76F1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817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DF952-C6AA-42BE-B4D3-7E740D08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9A51726-A254-4908-8D50-7BC01C2E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710" y="1811696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AD4B24-6ED3-4FA8-B391-CC55B27F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48ECE77-81AA-41C5-B4C5-977AD40987E3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+mn-lt"/>
              </a:rPr>
              <a:t>Memory Usage</a:t>
            </a:r>
          </a:p>
          <a:p>
            <a:r>
              <a:rPr lang="en-US" altLang="zh-TW" dirty="0">
                <a:latin typeface="+mn-lt"/>
              </a:rPr>
              <a:t>Sketch 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3,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6,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9,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6, d = 5</a:t>
            </a:r>
            <a:br>
              <a:rPr lang="en-US" altLang="zh-TW" dirty="0">
                <a:latin typeface="+mn-lt"/>
              </a:rPr>
            </a:br>
            <a:br>
              <a:rPr lang="en-US" altLang="zh-TW" dirty="0">
                <a:latin typeface="+mn-lt"/>
              </a:rPr>
            </a:br>
            <a:br>
              <a:rPr lang="en-US" altLang="zh-TW" dirty="0">
                <a:latin typeface="+mn-lt"/>
              </a:rPr>
            </a:br>
            <a:endParaRPr lang="en-US" altLang="zh-TW" dirty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743104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20450B7-A1E8-4E80-B379-607EBC27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28" y="1852612"/>
            <a:ext cx="8246344" cy="41127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52F629A-DA13-48A1-8B18-5D360893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8FDF05-0C48-4D7F-A722-DDAC0273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90170F8-F7A6-4D36-8519-C141D471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Topology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79839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58A2753-086F-49E1-B1C4-1C1AD7FA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0" y="1992199"/>
            <a:ext cx="5852172" cy="438912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32632A-E5BE-46D0-902D-B44BFA3D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851FE-6778-47BF-9889-5E607B33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70422"/>
            <a:ext cx="11521280" cy="4610906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Traffic : CAIDA 2019 with random </a:t>
            </a:r>
            <a:r>
              <a:rPr lang="en-US" altLang="zh-TW" dirty="0" err="1">
                <a:latin typeface="+mn-lt"/>
              </a:rPr>
              <a:t>src</a:t>
            </a:r>
            <a:r>
              <a:rPr lang="en-US" altLang="zh-TW" dirty="0">
                <a:latin typeface="+mn-lt"/>
              </a:rPr>
              <a:t> and </a:t>
            </a:r>
            <a:r>
              <a:rPr lang="en-US" altLang="zh-TW" dirty="0" err="1">
                <a:latin typeface="+mn-lt"/>
              </a:rPr>
              <a:t>dst</a:t>
            </a: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Sketch 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3,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6,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9,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6, d = 5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CBE599-D054-49A1-817F-4E168C21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638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E6735-562F-4333-925E-8D0310B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11D6B-C0A1-41A5-BD6D-3FB70529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1.How to decide the allocation of flow?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2.Dose it really work like what I thought?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solidFill>
                  <a:srgbClr val="C00000"/>
                </a:solidFill>
                <a:latin typeface="+mn-lt"/>
              </a:rPr>
              <a:t>3.Can it do the same task like traditional sketch?</a:t>
            </a:r>
            <a:endParaRPr lang="zh-TW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1373E-F604-46C1-B21B-2BA37D5C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825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FA8AE-B0D0-45C3-BFAF-3FE8EC49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7AB7F-D207-44B0-9745-536F1513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Routing Algorithm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Consider packet loss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9A7CA7-6EEA-472E-BE99-977DD964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162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5BCF83F-56E6-4AA9-94FB-10202907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6" y="3807086"/>
            <a:ext cx="5013434" cy="15094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3F476C-1DE5-4DE7-B4E1-F44479E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Traffic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D2ACD-2E2C-4C03-A378-46AB90B3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Partial/Sampling</a:t>
            </a:r>
            <a:br>
              <a:rPr lang="en-US" altLang="zh-TW" dirty="0"/>
            </a:br>
            <a:r>
              <a:rPr lang="en-US" altLang="zh-TW" sz="2400" dirty="0"/>
              <a:t>Only sample packets or flows, or collect detailed statistics based on a preconfigured list of conditionals.</a:t>
            </a:r>
          </a:p>
          <a:p>
            <a:r>
              <a:rPr lang="en-US" altLang="zh-TW" b="1" dirty="0"/>
              <a:t>Probing</a:t>
            </a:r>
            <a:br>
              <a:rPr lang="en-US" altLang="zh-TW" dirty="0"/>
            </a:br>
            <a:r>
              <a:rPr lang="en-US" altLang="zh-TW" sz="2400" dirty="0"/>
              <a:t>Measures the states of devices or links by sending probing packets, and only these probes are measured.</a:t>
            </a:r>
          </a:p>
          <a:p>
            <a:r>
              <a:rPr lang="en-US" altLang="zh-TW" b="1" dirty="0"/>
              <a:t>In-band</a:t>
            </a:r>
            <a:br>
              <a:rPr lang="en-US" altLang="zh-TW" dirty="0"/>
            </a:br>
            <a:r>
              <a:rPr lang="en-US" altLang="zh-TW" sz="2400" dirty="0"/>
              <a:t>Carry information in every packet header.</a:t>
            </a:r>
          </a:p>
          <a:p>
            <a:r>
              <a:rPr lang="en-US" altLang="zh-TW" b="1" dirty="0"/>
              <a:t>Sketch-based</a:t>
            </a:r>
            <a:br>
              <a:rPr lang="en-US" altLang="zh-TW" b="1" dirty="0"/>
            </a:br>
            <a:r>
              <a:rPr lang="en-US" altLang="zh-TW" sz="2400" dirty="0"/>
              <a:t>Collects the information of every packet in a compact data structure, namely sketch, on network devices.</a:t>
            </a:r>
            <a:endParaRPr lang="en-US" altLang="zh-TW" sz="2400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5A647-B4CE-4FD8-8D62-A97E237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248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957C2B-3DBF-44DA-8AFC-71041F9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3B18CB1-508E-4602-B5FF-0D807080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Accurate</a:t>
            </a:r>
          </a:p>
          <a:p>
            <a:endParaRPr lang="en-US" altLang="zh-TW" dirty="0"/>
          </a:p>
          <a:p>
            <a:r>
              <a:rPr lang="en-US" altLang="zh-TW" dirty="0"/>
              <a:t>Fast</a:t>
            </a:r>
          </a:p>
          <a:p>
            <a:endParaRPr lang="en-US" altLang="zh-TW" dirty="0"/>
          </a:p>
          <a:p>
            <a:r>
              <a:rPr lang="en-US" altLang="zh-TW" dirty="0"/>
              <a:t>Network Performance Anomalies(NPA) location</a:t>
            </a:r>
          </a:p>
          <a:p>
            <a:pPr lvl="1"/>
            <a:r>
              <a:rPr lang="en-US" altLang="zh-TW" dirty="0"/>
              <a:t>Squeeze theorem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53567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CCC4C-5C35-4E39-A298-A5BC645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5826CB-B2C4-418A-BD10-BECDA6C8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671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BDC39-1DA8-4D64-88CD-CB734B4B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11112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6B51D-5FDC-4A5F-9F37-83377E2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596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E5820-5402-4D76-99D2-F0AF36D5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9D58B-26D0-494B-AD45-3D9EC760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77" y="1770422"/>
            <a:ext cx="11521280" cy="4610906"/>
          </a:xfrm>
        </p:spPr>
        <p:txBody>
          <a:bodyPr/>
          <a:lstStyle/>
          <a:p>
            <a:r>
              <a:rPr lang="en-US" altLang="zh-TW" dirty="0"/>
              <a:t>1. Size of Switch</a:t>
            </a:r>
          </a:p>
          <a:p>
            <a:endParaRPr lang="en-US" altLang="zh-TW" dirty="0"/>
          </a:p>
          <a:p>
            <a:r>
              <a:rPr lang="en-US" altLang="zh-TW" dirty="0"/>
              <a:t>2. Flow can store in the switch when it transmit go through 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062C4-97E9-43AC-9AB8-E3654F85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686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8826-372A-40C2-96D7-8DF2E400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910E3D-A7BC-4483-ADF1-54E50473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985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0F173DF-638B-43D7-B912-93923CF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DF579F0-CA3B-441D-AF85-BF9C353BA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53EBA3-AFA1-402C-A4C8-720EF074E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900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 descr="電腦">
            <a:extLst>
              <a:ext uri="{FF2B5EF4-FFF2-40B4-BE49-F238E27FC236}">
                <a16:creationId xmlns:a16="http://schemas.microsoft.com/office/drawing/2014/main" id="{34EDC66F-8907-48D5-A64F-E69C3E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527" y="2601554"/>
            <a:ext cx="914400" cy="914400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ED11F6-FE1E-4BE9-94D1-870D86B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Teamwork</a:t>
            </a:r>
            <a:endParaRPr lang="zh-TW" altLang="en-US" dirty="0"/>
          </a:p>
        </p:txBody>
      </p:sp>
      <p:pic>
        <p:nvPicPr>
          <p:cNvPr id="7" name="圖形 6" descr="伺服器">
            <a:extLst>
              <a:ext uri="{FF2B5EF4-FFF2-40B4-BE49-F238E27FC236}">
                <a16:creationId xmlns:a16="http://schemas.microsoft.com/office/drawing/2014/main" id="{A0128725-A765-435C-91C6-B8C82162B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2870" y="4502144"/>
            <a:ext cx="914400" cy="914400"/>
          </a:xfrm>
          <a:prstGeom prst="rect">
            <a:avLst/>
          </a:prstGeom>
        </p:spPr>
      </p:pic>
      <p:pic>
        <p:nvPicPr>
          <p:cNvPr id="9" name="圖形 8" descr="伺服器">
            <a:extLst>
              <a:ext uri="{FF2B5EF4-FFF2-40B4-BE49-F238E27FC236}">
                <a16:creationId xmlns:a16="http://schemas.microsoft.com/office/drawing/2014/main" id="{3239D274-6063-4AD1-846D-41D86296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1668" y="2815936"/>
            <a:ext cx="914400" cy="914400"/>
          </a:xfrm>
          <a:prstGeom prst="rect">
            <a:avLst/>
          </a:prstGeom>
        </p:spPr>
      </p:pic>
      <p:pic>
        <p:nvPicPr>
          <p:cNvPr id="10" name="圖形 9" descr="伺服器">
            <a:extLst>
              <a:ext uri="{FF2B5EF4-FFF2-40B4-BE49-F238E27FC236}">
                <a16:creationId xmlns:a16="http://schemas.microsoft.com/office/drawing/2014/main" id="{FF3EF8B9-D85A-4AEF-BFA0-EF6B70D53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8561" y="4502144"/>
            <a:ext cx="914400" cy="914400"/>
          </a:xfrm>
          <a:prstGeom prst="rect">
            <a:avLst/>
          </a:prstGeom>
        </p:spPr>
      </p:pic>
      <p:pic>
        <p:nvPicPr>
          <p:cNvPr id="11" name="圖形 10" descr="伺服器">
            <a:extLst>
              <a:ext uri="{FF2B5EF4-FFF2-40B4-BE49-F238E27FC236}">
                <a16:creationId xmlns:a16="http://schemas.microsoft.com/office/drawing/2014/main" id="{9A21B809-37D1-42F2-AF69-C55003DA2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520" y="2996409"/>
            <a:ext cx="914400" cy="914400"/>
          </a:xfrm>
          <a:prstGeom prst="rect">
            <a:avLst/>
          </a:prstGeom>
        </p:spPr>
      </p:pic>
      <p:pic>
        <p:nvPicPr>
          <p:cNvPr id="14" name="內容版面配置區 12" descr="電腦">
            <a:extLst>
              <a:ext uri="{FF2B5EF4-FFF2-40B4-BE49-F238E27FC236}">
                <a16:creationId xmlns:a16="http://schemas.microsoft.com/office/drawing/2014/main" id="{7F8047F2-B6D5-4932-B8F1-E46D8E3F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8613" y="4502144"/>
            <a:ext cx="914400" cy="914400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B7A9BF3-1369-4177-AE6C-C01C06EDCC1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1334927" y="3058754"/>
            <a:ext cx="1037943" cy="190059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641E5C1-BBF6-4760-8842-1EC47C39FF3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7270" y="3273136"/>
            <a:ext cx="1054398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266AB2-4E96-4C95-8201-3AD739A832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56068" y="3273136"/>
            <a:ext cx="1572493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9ACCB06-EEE8-43B8-8466-EC303E1AE5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742961" y="3453609"/>
            <a:ext cx="732559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5128036-68A0-4B59-8D6A-9136A55C64B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389920" y="3453609"/>
            <a:ext cx="1308693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36C4E61C-B65F-4935-8D3B-BD5D3A61D19B}"/>
              </a:ext>
            </a:extLst>
          </p:cNvPr>
          <p:cNvGrpSpPr/>
          <p:nvPr/>
        </p:nvGrpSpPr>
        <p:grpSpPr>
          <a:xfrm>
            <a:off x="334498" y="2300136"/>
            <a:ext cx="428928" cy="428928"/>
            <a:chOff x="448799" y="2300136"/>
            <a:chExt cx="428928" cy="428928"/>
          </a:xfrm>
        </p:grpSpPr>
        <p:pic>
          <p:nvPicPr>
            <p:cNvPr id="16" name="圖形 15" descr="信封">
              <a:extLst>
                <a:ext uri="{FF2B5EF4-FFF2-40B4-BE49-F238E27FC236}">
                  <a16:creationId xmlns:a16="http://schemas.microsoft.com/office/drawing/2014/main" id="{7B3CB84C-6338-48FC-B430-FAE35D6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415923F-041B-4B46-B932-2C8F798EED3B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86126B2-0679-466F-94DD-D01E2E756503}"/>
              </a:ext>
            </a:extLst>
          </p:cNvPr>
          <p:cNvGrpSpPr/>
          <p:nvPr/>
        </p:nvGrpSpPr>
        <p:grpSpPr>
          <a:xfrm>
            <a:off x="875407" y="2300136"/>
            <a:ext cx="428928" cy="428928"/>
            <a:chOff x="875407" y="2300136"/>
            <a:chExt cx="428928" cy="428928"/>
          </a:xfrm>
        </p:grpSpPr>
        <p:pic>
          <p:nvPicPr>
            <p:cNvPr id="55" name="圖形 54" descr="信封">
              <a:extLst>
                <a:ext uri="{FF2B5EF4-FFF2-40B4-BE49-F238E27FC236}">
                  <a16:creationId xmlns:a16="http://schemas.microsoft.com/office/drawing/2014/main" id="{0D8E3A00-F9EC-4CB8-A55B-6239201C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E706267-D225-4916-8296-53FF6F2F99A9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BC401F-D3F5-4E8A-84BF-8FD2E4A7A413}"/>
              </a:ext>
            </a:extLst>
          </p:cNvPr>
          <p:cNvSpPr txBox="1"/>
          <p:nvPr/>
        </p:nvSpPr>
        <p:spPr>
          <a:xfrm>
            <a:off x="2626328" y="5281461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S1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2D98628-6025-428C-8504-2A4A7AAB7562}"/>
              </a:ext>
            </a:extLst>
          </p:cNvPr>
          <p:cNvSpPr txBox="1"/>
          <p:nvPr/>
        </p:nvSpPr>
        <p:spPr>
          <a:xfrm>
            <a:off x="4595126" y="3567490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S2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CE0F192-B427-4B7F-B0B6-57B12D2E87A8}"/>
              </a:ext>
            </a:extLst>
          </p:cNvPr>
          <p:cNvSpPr txBox="1"/>
          <p:nvPr/>
        </p:nvSpPr>
        <p:spPr>
          <a:xfrm>
            <a:off x="7082019" y="5273442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S3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8D78C61-4ABE-4E15-B6E7-EBDE472DE684}"/>
              </a:ext>
            </a:extLst>
          </p:cNvPr>
          <p:cNvSpPr txBox="1"/>
          <p:nvPr/>
        </p:nvSpPr>
        <p:spPr>
          <a:xfrm>
            <a:off x="8728978" y="3741237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S4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20036B4-BB63-4EF7-92D9-C70E7EB45CBE}"/>
              </a:ext>
            </a:extLst>
          </p:cNvPr>
          <p:cNvGrpSpPr/>
          <p:nvPr/>
        </p:nvGrpSpPr>
        <p:grpSpPr>
          <a:xfrm>
            <a:off x="2617846" y="4197529"/>
            <a:ext cx="428928" cy="428928"/>
            <a:chOff x="448799" y="2300136"/>
            <a:chExt cx="428928" cy="428928"/>
          </a:xfrm>
        </p:grpSpPr>
        <p:pic>
          <p:nvPicPr>
            <p:cNvPr id="65" name="圖形 64" descr="信封">
              <a:extLst>
                <a:ext uri="{FF2B5EF4-FFF2-40B4-BE49-F238E27FC236}">
                  <a16:creationId xmlns:a16="http://schemas.microsoft.com/office/drawing/2014/main" id="{23F68633-F945-41AA-B1CB-2D7CBB4A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745E94E-4DE7-42DF-8FC8-B3244EAF1643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ED21FA-F191-4362-84BC-1BC306F0A059}"/>
              </a:ext>
            </a:extLst>
          </p:cNvPr>
          <p:cNvGrpSpPr/>
          <p:nvPr/>
        </p:nvGrpSpPr>
        <p:grpSpPr>
          <a:xfrm>
            <a:off x="7071297" y="4194760"/>
            <a:ext cx="428928" cy="428928"/>
            <a:chOff x="448799" y="2300136"/>
            <a:chExt cx="428928" cy="428928"/>
          </a:xfrm>
        </p:grpSpPr>
        <p:pic>
          <p:nvPicPr>
            <p:cNvPr id="72" name="圖形 71" descr="信封">
              <a:extLst>
                <a:ext uri="{FF2B5EF4-FFF2-40B4-BE49-F238E27FC236}">
                  <a16:creationId xmlns:a16="http://schemas.microsoft.com/office/drawing/2014/main" id="{EE3B2A70-32D7-4C46-9525-82656360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A28FDBC3-5D14-4C7B-9ED6-3FFD56B4E505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8FEC4C7-E8F3-4925-A406-9F2CDA75AA89}"/>
              </a:ext>
            </a:extLst>
          </p:cNvPr>
          <p:cNvGrpSpPr/>
          <p:nvPr/>
        </p:nvGrpSpPr>
        <p:grpSpPr>
          <a:xfrm>
            <a:off x="4584404" y="2506579"/>
            <a:ext cx="428928" cy="428928"/>
            <a:chOff x="875407" y="2300136"/>
            <a:chExt cx="428928" cy="428928"/>
          </a:xfrm>
        </p:grpSpPr>
        <p:pic>
          <p:nvPicPr>
            <p:cNvPr id="75" name="圖形 74" descr="信封">
              <a:extLst>
                <a:ext uri="{FF2B5EF4-FFF2-40B4-BE49-F238E27FC236}">
                  <a16:creationId xmlns:a16="http://schemas.microsoft.com/office/drawing/2014/main" id="{85AC62B9-994F-4544-8AF1-C03AC500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1BE9EE9-5AC3-4229-93B5-D8A64A309D8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BCC7355B-F0CE-41CC-9B2E-D5F622E9452A}"/>
              </a:ext>
            </a:extLst>
          </p:cNvPr>
          <p:cNvGrpSpPr/>
          <p:nvPr/>
        </p:nvGrpSpPr>
        <p:grpSpPr>
          <a:xfrm>
            <a:off x="8716615" y="2629826"/>
            <a:ext cx="428928" cy="428928"/>
            <a:chOff x="875407" y="2300136"/>
            <a:chExt cx="428928" cy="428928"/>
          </a:xfrm>
        </p:grpSpPr>
        <p:pic>
          <p:nvPicPr>
            <p:cNvPr id="78" name="圖形 77" descr="信封">
              <a:extLst>
                <a:ext uri="{FF2B5EF4-FFF2-40B4-BE49-F238E27FC236}">
                  <a16:creationId xmlns:a16="http://schemas.microsoft.com/office/drawing/2014/main" id="{A0E07D43-B09D-477A-AC3A-5AF8035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20637BA-15FA-4B3D-A671-B576D2CA090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ADC1D05-782C-4585-BC27-D7410E1E53D3}"/>
              </a:ext>
            </a:extLst>
          </p:cNvPr>
          <p:cNvSpPr txBox="1"/>
          <p:nvPr/>
        </p:nvSpPr>
        <p:spPr>
          <a:xfrm>
            <a:off x="488854" y="3266093"/>
            <a:ext cx="46499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Src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5024444-ED31-46DA-B91A-B5EC54715AF5}"/>
              </a:ext>
            </a:extLst>
          </p:cNvPr>
          <p:cNvSpPr txBox="1"/>
          <p:nvPr/>
        </p:nvSpPr>
        <p:spPr>
          <a:xfrm>
            <a:off x="10775579" y="5190314"/>
            <a:ext cx="49148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Dst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6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7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8 0.07129 L -0.02968 0.07129 L -0.02213 0.06967 C -0.02005 0.06921 -0.0181 0.06828 -0.01614 0.06828 C -0.01302 0.06828 -0.00989 0.06921 -0.00677 0.06967 C -0.00586 0.0706 -0.00508 0.07176 -0.00416 0.07268 C -0.00273 0.0743 -0.0013 0.07546 0.00013 0.07731 C 0.00274 0.08055 0.00573 0.08333 0.00782 0.08796 C 0.01133 0.09537 0.01224 0.09814 0.01628 0.10463 C 0.01797 0.10717 0.01992 0.10926 0.02136 0.11203 C 0.02331 0.11574 0.02474 0.12037 0.02657 0.1243 C 0.02787 0.12685 0.02943 0.12916 0.03073 0.13171 C 0.03229 0.13472 0.0336 0.13796 0.03503 0.14097 C 0.03607 0.14305 0.0375 0.14467 0.03841 0.14699 C 0.0392 0.14884 0.03959 0.15092 0.04011 0.15301 C 0.04102 0.15555 0.0418 0.1581 0.04271 0.16064 C 0.04323 0.16412 0.04362 0.16782 0.0444 0.17106 C 0.04532 0.175 0.04688 0.17801 0.04779 0.18171 C 0.04883 0.18564 0.04948 0.18981 0.05039 0.19398 C 0.05117 0.19699 0.05222 0.19977 0.053 0.20301 C 0.05573 0.21597 0.05378 0.21643 0.05808 0.23171 C 0.06615 0.26064 0.05417 0.21852 0.06407 0.25139 C 0.06992 0.27106 0.06589 0.26111 0.07084 0.27268 C 0.07227 0.28287 0.07084 0.27731 0.07683 0.28773 L 0.07683 0.28773 C 0.07982 0.29838 0.07696 0.28958 0.0819 0.29977 C 0.09011 0.31666 0.07813 0.29467 0.08789 0.31203 C 0.0892 0.31689 0.08998 0.32014 0.09219 0.32407 C 0.09284 0.32546 0.09388 0.32615 0.09466 0.32708 C 0.09649 0.3368 0.09401 0.32639 0.09896 0.33634 C 0.10039 0.33889 0.10131 0.34236 0.10235 0.34537 C 0.103 0.34676 0.10326 0.34884 0.10404 0.34977 C 0.10664 0.35277 0.10716 0.35301 0.10925 0.3574 C 0.1099 0.35879 0.11029 0.36064 0.11094 0.36203 C 0.11602 0.37268 0.11237 0.36435 0.11693 0.37106 C 0.11784 0.37245 0.11862 0.37407 0.1194 0.37569 C 0.12006 0.37708 0.12032 0.37893 0.1211 0.38009 C 0.12266 0.38264 0.12461 0.38426 0.12631 0.38611 L 0.12878 0.38935 C 0.13086 0.38865 0.13295 0.38889 0.13477 0.38773 C 0.14453 0.38102 0.13672 0.38171 0.14167 0.38171 L 0.14167 0.38171 " pathEditMode="relative" ptsTypes="AAAAAAAAAAAAAAAAAAAAAAAAAAAAAAAAAAAAAAAAAA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38634 L 0.14167 0.38634 C 0.14414 0.38426 0.14701 0.3831 0.14922 0.38009 C 0.15222 0.37639 0.15443 0.37106 0.1569 0.36643 C 0.15808 0.36458 0.15938 0.36273 0.16029 0.36041 C 0.16172 0.3574 0.16302 0.35416 0.16459 0.35139 C 0.16498 0.35069 0.17891 0.33055 0.18164 0.32407 C 0.18451 0.31736 0.1875 0.31064 0.18933 0.30277 C 0.19102 0.29583 0.19271 0.28865 0.1944 0.28171 C 0.19506 0.27916 0.19532 0.27639 0.1961 0.27407 C 0.19701 0.27152 0.19779 0.26898 0.1987 0.26643 C 0.19974 0.26389 0.20117 0.26157 0.20209 0.25902 C 0.20313 0.25602 0.20365 0.25254 0.20469 0.24977 C 0.20638 0.24514 0.2086 0.24074 0.21055 0.23611 C 0.21276 0.23125 0.21472 0.22662 0.21745 0.22245 C 0.21966 0.21921 0.22227 0.21713 0.22422 0.21342 C 0.22513 0.21203 0.22591 0.21018 0.22683 0.20879 C 0.22839 0.20671 0.23021 0.20486 0.2319 0.20277 L 0.23698 0.19676 L 0.23959 0.19375 C 0.2405 0.19282 0.24141 0.19189 0.24219 0.19074 C 0.24297 0.18912 0.24375 0.1875 0.24466 0.18611 C 0.24584 0.18449 0.24714 0.18333 0.24805 0.18171 C 0.25117 0.17615 0.25 0.17615 0.25235 0.17106 C 0.25313 0.16944 0.25417 0.16805 0.25495 0.16643 C 0.25847 0.15879 0.25443 0.16435 0.25912 0.15879 C 0.26706 0.13796 0.25886 0.15949 0.26511 0.14375 C 0.26576 0.14236 0.26615 0.14051 0.2668 0.13912 C 0.26758 0.13796 0.26849 0.13727 0.2694 0.13611 C 0.27214 0.1287 0.26966 0.13379 0.27448 0.12847 C 0.27631 0.12662 0.27787 0.12453 0.27956 0.12245 C 0.28099 0.12083 0.28256 0.11967 0.28386 0.11805 C 0.28477 0.11689 0.28542 0.11551 0.28646 0.11504 C 0.28776 0.11412 0.28933 0.11389 0.29076 0.11342 C 0.29766 0.10717 0.2905 0.11296 0.29753 0.10879 C 0.29896 0.1081 0.30039 0.10671 0.30183 0.10578 C 0.30352 0.10486 0.30521 0.10393 0.3069 0.10277 L 0.30951 0.10139 C 0.30651 0.09953 0.30756 0.10092 0.30599 0.09838 L 0.30599 0.09838 " pathEditMode="relative" ptsTypes="AAAAAAAAAAAAAAAAAAAAAAAAAAAAAAAAAAAAAAAA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34 0.09398 L 0.30534 0.09398 C 0.31589 0.0949 0.32045 0.09328 0.32917 0.09838 C 0.33034 0.09907 0.33151 0.10023 0.33256 0.10139 C 0.33425 0.10324 0.3362 0.10486 0.33763 0.1074 C 0.34141 0.11412 0.34115 0.11412 0.34701 0.12106 L 0.35222 0.12708 C 0.35378 0.13171 0.35391 0.13264 0.35638 0.13634 C 0.35716 0.1375 0.35808 0.13819 0.35899 0.13935 C 0.36107 0.15069 0.35795 0.13703 0.36237 0.14699 C 0.36289 0.14814 0.36263 0.15023 0.36328 0.15139 C 0.3642 0.15347 0.36563 0.15416 0.36667 0.15602 C 0.36732 0.15717 0.36758 0.15926 0.36836 0.16041 C 0.36901 0.1618 0.37019 0.16227 0.37097 0.16365 C 0.37188 0.16527 0.37266 0.16759 0.37344 0.16967 C 0.37461 0.17268 0.37565 0.17569 0.37683 0.1787 C 0.37774 0.18078 0.37865 0.18264 0.37943 0.18472 C 0.38581 0.20069 0.37722 0.17893 0.38203 0.19375 C 0.3862 0.20717 0.38308 0.19166 0.38789 0.20902 C 0.38894 0.21273 0.38985 0.21643 0.39141 0.21967 C 0.39219 0.22129 0.39323 0.22245 0.39388 0.22407 C 0.39519 0.22708 0.39623 0.23009 0.39727 0.23333 C 0.39792 0.23472 0.39831 0.23657 0.39909 0.23773 C 0.40651 0.25115 0.3974 0.23426 0.40326 0.24676 C 0.40404 0.24861 0.40508 0.24977 0.40586 0.25139 C 0.40651 0.25277 0.40703 0.25439 0.40756 0.25602 C 0.40899 0.25995 0.41042 0.26412 0.41185 0.26805 C 0.41237 0.26967 0.41276 0.27129 0.41354 0.27268 L 0.41602 0.27708 C 0.41745 0.28194 0.41914 0.28865 0.42123 0.29236 L 0.4237 0.29676 C 0.42409 0.29838 0.42409 0.30023 0.42461 0.30139 C 0.42839 0.30995 0.4293 0.31041 0.43308 0.31504 C 0.43347 0.31643 0.43334 0.31852 0.43399 0.31967 C 0.43542 0.32222 0.43907 0.32569 0.43907 0.32569 C 0.44401 0.33865 0.4375 0.32338 0.44336 0.33171 C 0.44414 0.33287 0.44427 0.33518 0.44506 0.33634 C 0.44597 0.33773 0.4474 0.33819 0.44844 0.33935 C 0.45026 0.3412 0.45196 0.34305 0.45352 0.34537 C 0.46472 0.36018 0.45117 0.34305 0.45951 0.35139 C 0.46133 0.35324 0.46276 0.35625 0.46472 0.3574 C 0.4655 0.35787 0.46641 0.35833 0.46719 0.35902 C 0.47761 0.36689 0.46459 0.3574 0.47318 0.36504 C 0.47448 0.3662 0.47604 0.36713 0.47748 0.36805 C 0.47917 0.36921 0.48099 0.36967 0.48256 0.37106 C 0.48373 0.37199 0.48477 0.37338 0.48594 0.37407 C 0.49219 0.37777 0.49466 0.37754 0.50131 0.3787 C 0.51042 0.37708 0.50977 0.38217 0.50977 0.37407 L 0.50977 0.37407 " pathEditMode="relative" ptsTypes="AAAAAAAAAAAAAAAAAAAAAAAAAAAAAAAAAAAAAAAAAAAAAAAAA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91 0.37569 L 0.50391 0.37569 C 0.50834 0.375 0.51302 0.37523 0.51745 0.37407 C 0.51901 0.37361 0.52045 0.37222 0.52175 0.37106 C 0.52487 0.36805 0.52943 0.36157 0.53203 0.3574 C 0.53542 0.35162 0.53881 0.34537 0.54219 0.33912 C 0.54388 0.33611 0.54571 0.33333 0.54727 0.33009 C 0.54896 0.32662 0.55065 0.32291 0.55248 0.31944 C 0.5569 0.31134 0.56146 0.30347 0.56602 0.29537 C 0.5681 0.29166 0.57032 0.28865 0.57201 0.28472 C 0.5793 0.26852 0.57149 0.28634 0.57891 0.26805 C 0.58399 0.25532 0.58295 0.25856 0.58737 0.24838 C 0.58828 0.24629 0.58894 0.24398 0.58998 0.24236 C 0.59297 0.2368 0.59349 0.23634 0.59584 0.23009 C 0.59688 0.22777 0.59753 0.225 0.59844 0.22268 C 0.59922 0.2206 0.60026 0.21875 0.60104 0.21666 C 0.6017 0.21458 0.60209 0.2125 0.60274 0.21041 C 0.60326 0.20902 0.60391 0.20764 0.60443 0.20602 C 0.60508 0.20393 0.60547 0.20185 0.60612 0.2 C 0.60664 0.19838 0.60742 0.19699 0.60782 0.19537 C 0.61185 0.17916 0.60742 0.19189 0.6112 0.18171 C 0.61263 0.17222 0.61146 0.17731 0.6155 0.16666 C 0.61602 0.16504 0.61641 0.16296 0.61719 0.16203 L 0.62227 0.15602 C 0.62318 0.15486 0.62409 0.15416 0.62487 0.15301 C 0.62709 0.14907 0.62943 0.14421 0.63256 0.14236 L 0.63516 0.14074 C 0.63568 0.13935 0.63607 0.1375 0.63685 0.13634 C 0.6375 0.13518 0.63854 0.13541 0.63933 0.13472 C 0.63998 0.13426 0.6405 0.13379 0.64102 0.13333 L 0.64284 0.12731 " pathEditMode="relative" ptsTypes="AAAAAAAAAAAAAAAAAAAAAAAAAAAAAAA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532 0.11203 L 0.64532 0.11203 C 0.64779 0.11296 0.65039 0.11389 0.65287 0.11504 C 0.65378 0.11527 0.65456 0.11597 0.65547 0.11643 C 0.65664 0.11713 0.65782 0.11759 0.65886 0.11805 C 0.66003 0.11944 0.6612 0.12106 0.66224 0.12245 C 0.66315 0.12361 0.66407 0.1243 0.66485 0.12546 C 0.66576 0.12685 0.66641 0.1287 0.66745 0.13009 C 0.66901 0.1324 0.6711 0.13356 0.67253 0.13611 C 0.67578 0.14189 0.67409 0.13958 0.67761 0.14375 C 0.68242 0.15671 0.67448 0.13657 0.68451 0.15439 C 0.68555 0.15648 0.68685 0.15833 0.68789 0.16041 C 0.68854 0.1618 0.68881 0.16365 0.68959 0.16504 C 0.69063 0.16666 0.6918 0.16805 0.69297 0.16944 C 0.69349 0.17106 0.69401 0.17268 0.69466 0.17407 C 0.69545 0.17546 0.69662 0.17569 0.69727 0.17708 C 0.70287 0.18842 0.69792 0.18449 0.70326 0.18773 C 0.7043 0.19328 0.70365 0.19166 0.70573 0.19676 C 0.70664 0.19884 0.70729 0.20115 0.70834 0.20277 C 0.70899 0.20393 0.71003 0.20393 0.71094 0.20439 C 0.71289 0.21828 0.71003 0.20393 0.71433 0.21342 C 0.71901 0.22384 0.71042 0.21227 0.71771 0.22106 C 0.71927 0.22939 0.71758 0.22199 0.72032 0.23009 C 0.72084 0.23217 0.72136 0.23426 0.72201 0.23611 C 0.72253 0.23773 0.72318 0.23912 0.7237 0.24074 C 0.72865 0.25833 0.72123 0.23727 0.72878 0.2574 L 0.72878 0.2574 C 0.72969 0.25995 0.73021 0.26273 0.73138 0.26504 C 0.73203 0.26643 0.73321 0.26666 0.73386 0.26805 C 0.7349 0.2699 0.73542 0.27222 0.73646 0.27407 C 0.73711 0.27546 0.73828 0.27592 0.73907 0.27708 C 0.74453 0.28541 0.73841 0.27777 0.74414 0.28773 C 0.74479 0.28912 0.74584 0.28958 0.74662 0.29074 C 0.75508 0.30324 0.74427 0.28796 0.75091 0.29977 C 0.7517 0.30115 0.75274 0.30185 0.75352 0.30301 C 0.75612 0.30625 0.75821 0.31088 0.7612 0.31342 C 0.76511 0.31689 0.76706 0.31828 0.77058 0.32268 C 0.77696 0.33009 0.77123 0.32384 0.77657 0.33171 C 0.77735 0.33287 0.77826 0.33379 0.77904 0.33472 C 0.7836 0.34676 0.77761 0.33217 0.78334 0.34236 C 0.78633 0.34768 0.78477 0.34861 0.78841 0.35139 C 0.79011 0.35277 0.79206 0.35254 0.79349 0.35439 C 0.79844 0.36018 0.79375 0.35509 0.7987 0.35902 C 0.79987 0.35995 0.80091 0.36111 0.80209 0.36203 C 0.80521 0.36435 0.80586 0.36342 0.80977 0.36504 C 0.81068 0.36527 0.81237 0.36666 0.81237 0.36666 L 0.81237 0.36666 " pathEditMode="relative" ptsTypes="AAAAAAAAAAAAAAAAAAAAAAAAAAAAAAAAAAAAAAAAAAAAAAA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D28BA0AF-ACC3-4026-B5FD-FC7177E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4FDE22D-D4BF-42C8-A385-A8E393EF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86025" y="1710531"/>
            <a:ext cx="7219950" cy="45910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60E71E-760D-4E41-A9D3-DD2C2C74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161B0A-9C10-4F9C-9030-58D273C4463B}"/>
              </a:ext>
            </a:extLst>
          </p:cNvPr>
          <p:cNvSpPr txBox="1"/>
          <p:nvPr/>
        </p:nvSpPr>
        <p:spPr>
          <a:xfrm>
            <a:off x="2486025" y="6370831"/>
            <a:ext cx="721995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4" tooltip="https://pngimg.com/download/66556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5" tooltip="https://creativecommons.org/licenses/by-nc/3.0/"/>
              </a:rPr>
              <a:t>CC BY-NC</a:t>
            </a:r>
            <a:r>
              <a:rPr lang="zh-TW" altLang="en-US" sz="900"/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29690919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</p:spPr>
            <p:txBody>
              <a:bodyPr>
                <a:scene3d>
                  <a:camera prst="orthographicFront">
                    <a:rot lat="0" lon="21599991" rev="0"/>
                  </a:camera>
                  <a:lightRig rig="threePt" dir="t"/>
                </a:scene3d>
              </a:bodyPr>
              <a:lstStyle>
                <a:lvl1pPr marL="403225" indent="-3921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1pPr>
                <a:lvl2pPr marL="808038" indent="-4048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2pPr>
                <a:lvl3pPr marL="1157288" indent="-34925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3pPr>
                <a:lvl4pPr marL="1516063" indent="-35877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4pPr>
                <a:lvl5pPr marL="1876425" indent="-3603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A two-dimensional array with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(depth)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and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(width)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Summarize streaming updates to a vector of numbers called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i="1" dirty="0"/>
              </a:p>
              <a:p>
                <a:endParaRPr lang="en-US" altLang="zh-TW" dirty="0"/>
              </a:p>
              <a:p>
                <a:r>
                  <a:rPr lang="en-US" altLang="zh-TW" dirty="0"/>
                  <a:t>Upper error bound is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b="0" dirty="0"/>
                  <a:t> with probability at least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1 −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r>
                  <a:rPr lang="en-US" altLang="zh-TW" b="0" dirty="0"/>
                  <a:t> </a:t>
                </a:r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  <a:blipFill>
                <a:blip r:embed="rId3"/>
                <a:stretch>
                  <a:fillRect b="-49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671B21BF-0DD5-4F08-AC2B-8904AC6C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CM-Sketch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19AE9-B95C-43F7-808D-9A196430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E14B3F1A-1835-40F1-BF89-F058BB99885E}"/>
              </a:ext>
            </a:extLst>
          </p:cNvPr>
          <p:cNvSpPr txBox="1">
            <a:spLocks/>
          </p:cNvSpPr>
          <p:nvPr/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ts val="2000"/>
              </a:lnSpc>
              <a:defRPr sz="14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A741CD-A2DA-4624-84FA-B0F427347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21" y="1659797"/>
            <a:ext cx="3810965" cy="2897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/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TW" altLang="en-US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/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4045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形 17" descr="伺服器">
            <a:extLst>
              <a:ext uri="{FF2B5EF4-FFF2-40B4-BE49-F238E27FC236}">
                <a16:creationId xmlns:a16="http://schemas.microsoft.com/office/drawing/2014/main" id="{644D54F4-8FA5-4D60-84B8-F1D3B836F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026" y="3809724"/>
            <a:ext cx="914400" cy="914400"/>
          </a:xfrm>
          <a:prstGeom prst="rect">
            <a:avLst/>
          </a:prstGeom>
        </p:spPr>
      </p:pic>
      <p:pic>
        <p:nvPicPr>
          <p:cNvPr id="17" name="圖形 16" descr="伺服器">
            <a:extLst>
              <a:ext uri="{FF2B5EF4-FFF2-40B4-BE49-F238E27FC236}">
                <a16:creationId xmlns:a16="http://schemas.microsoft.com/office/drawing/2014/main" id="{D59B2A3A-F144-4DF9-855A-2645EEA81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8512" y="3787953"/>
            <a:ext cx="914400" cy="914400"/>
          </a:xfrm>
          <a:prstGeom prst="rect">
            <a:avLst/>
          </a:prstGeom>
        </p:spPr>
      </p:pic>
      <p:pic>
        <p:nvPicPr>
          <p:cNvPr id="16" name="圖形 15" descr="伺服器">
            <a:extLst>
              <a:ext uri="{FF2B5EF4-FFF2-40B4-BE49-F238E27FC236}">
                <a16:creationId xmlns:a16="http://schemas.microsoft.com/office/drawing/2014/main" id="{70C91B30-8586-4549-B191-FCDC3357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1073" y="3799446"/>
            <a:ext cx="914400" cy="914400"/>
          </a:xfrm>
          <a:prstGeom prst="rect">
            <a:avLst/>
          </a:prstGeom>
        </p:spPr>
      </p:pic>
      <p:pic>
        <p:nvPicPr>
          <p:cNvPr id="14" name="圖形 13" descr="伺服器">
            <a:extLst>
              <a:ext uri="{FF2B5EF4-FFF2-40B4-BE49-F238E27FC236}">
                <a16:creationId xmlns:a16="http://schemas.microsoft.com/office/drawing/2014/main" id="{D62394B4-E33A-40F4-B901-59700C17F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309" y="3071838"/>
            <a:ext cx="914400" cy="914400"/>
          </a:xfrm>
          <a:prstGeom prst="rect">
            <a:avLst/>
          </a:prstGeom>
        </p:spPr>
      </p:pic>
      <p:pic>
        <p:nvPicPr>
          <p:cNvPr id="15" name="圖形 14" descr="伺服器">
            <a:extLst>
              <a:ext uri="{FF2B5EF4-FFF2-40B4-BE49-F238E27FC236}">
                <a16:creationId xmlns:a16="http://schemas.microsoft.com/office/drawing/2014/main" id="{3DF1440B-BE8C-46E6-9468-0D582053C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1925" y="5086028"/>
            <a:ext cx="914400" cy="914400"/>
          </a:xfrm>
          <a:prstGeom prst="rect">
            <a:avLst/>
          </a:prstGeom>
        </p:spPr>
      </p:pic>
      <p:pic>
        <p:nvPicPr>
          <p:cNvPr id="12" name="圖形 11" descr="伺服器">
            <a:extLst>
              <a:ext uri="{FF2B5EF4-FFF2-40B4-BE49-F238E27FC236}">
                <a16:creationId xmlns:a16="http://schemas.microsoft.com/office/drawing/2014/main" id="{C7BBA8EE-F0B0-459D-8133-387DA393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6739" y="3071838"/>
            <a:ext cx="914400" cy="914400"/>
          </a:xfrm>
          <a:prstGeom prst="rect">
            <a:avLst/>
          </a:prstGeom>
        </p:spPr>
      </p:pic>
      <p:pic>
        <p:nvPicPr>
          <p:cNvPr id="13" name="圖形 12" descr="伺服器">
            <a:extLst>
              <a:ext uri="{FF2B5EF4-FFF2-40B4-BE49-F238E27FC236}">
                <a16:creationId xmlns:a16="http://schemas.microsoft.com/office/drawing/2014/main" id="{29D243ED-DECC-4E6D-8E54-612A227E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6739" y="5088543"/>
            <a:ext cx="914400" cy="9144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7B1E51-26C9-4D46-9497-D49589E3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Distributed 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45642D-1E57-4801-A9BB-E9690895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圖形 4" descr="報紙">
            <a:extLst>
              <a:ext uri="{FF2B5EF4-FFF2-40B4-BE49-F238E27FC236}">
                <a16:creationId xmlns:a16="http://schemas.microsoft.com/office/drawing/2014/main" id="{B800F85E-549E-42DD-A544-83D1F99EB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1772" y="4800932"/>
            <a:ext cx="914400" cy="914400"/>
          </a:xfrm>
          <a:prstGeom prst="rect">
            <a:avLst/>
          </a:prstGeom>
        </p:spPr>
      </p:pic>
      <p:pic>
        <p:nvPicPr>
          <p:cNvPr id="6" name="圖形 5" descr="報紙">
            <a:extLst>
              <a:ext uri="{FF2B5EF4-FFF2-40B4-BE49-F238E27FC236}">
                <a16:creationId xmlns:a16="http://schemas.microsoft.com/office/drawing/2014/main" id="{9F89F7CA-41F4-4CFA-95A7-B4150AF210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3699" y="4713846"/>
            <a:ext cx="914400" cy="914400"/>
          </a:xfrm>
          <a:prstGeom prst="rect">
            <a:avLst/>
          </a:prstGeom>
        </p:spPr>
      </p:pic>
      <p:pic>
        <p:nvPicPr>
          <p:cNvPr id="7" name="圖形 6" descr="報紙">
            <a:extLst>
              <a:ext uri="{FF2B5EF4-FFF2-40B4-BE49-F238E27FC236}">
                <a16:creationId xmlns:a16="http://schemas.microsoft.com/office/drawing/2014/main" id="{E16E753B-5904-4361-A207-E005E2CA7D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699" y="2699656"/>
            <a:ext cx="914400" cy="914400"/>
          </a:xfrm>
          <a:prstGeom prst="rect">
            <a:avLst/>
          </a:prstGeom>
        </p:spPr>
      </p:pic>
      <p:pic>
        <p:nvPicPr>
          <p:cNvPr id="8" name="圖形 7" descr="報紙">
            <a:extLst>
              <a:ext uri="{FF2B5EF4-FFF2-40B4-BE49-F238E27FC236}">
                <a16:creationId xmlns:a16="http://schemas.microsoft.com/office/drawing/2014/main" id="{AF094555-30DE-4F6E-8D6C-DB20948108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32133" y="3620983"/>
            <a:ext cx="914400" cy="914400"/>
          </a:xfrm>
          <a:prstGeom prst="rect">
            <a:avLst/>
          </a:prstGeom>
        </p:spPr>
      </p:pic>
      <p:pic>
        <p:nvPicPr>
          <p:cNvPr id="9" name="圖形 8" descr="報紙">
            <a:extLst>
              <a:ext uri="{FF2B5EF4-FFF2-40B4-BE49-F238E27FC236}">
                <a16:creationId xmlns:a16="http://schemas.microsoft.com/office/drawing/2014/main" id="{3DE26384-1CF8-4E98-9134-A63CF7E24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41773" y="3653641"/>
            <a:ext cx="914400" cy="914400"/>
          </a:xfrm>
          <a:prstGeom prst="rect">
            <a:avLst/>
          </a:prstGeom>
        </p:spPr>
      </p:pic>
      <p:pic>
        <p:nvPicPr>
          <p:cNvPr id="10" name="圖形 9" descr="報紙">
            <a:extLst>
              <a:ext uri="{FF2B5EF4-FFF2-40B4-BE49-F238E27FC236}">
                <a16:creationId xmlns:a16="http://schemas.microsoft.com/office/drawing/2014/main" id="{BFB66339-5EFB-4083-B347-9F1B4D1419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91772" y="2750127"/>
            <a:ext cx="914400" cy="914400"/>
          </a:xfrm>
          <a:prstGeom prst="rect">
            <a:avLst/>
          </a:prstGeom>
        </p:spPr>
      </p:pic>
      <p:pic>
        <p:nvPicPr>
          <p:cNvPr id="11" name="圖形 10" descr="報紙">
            <a:extLst>
              <a:ext uri="{FF2B5EF4-FFF2-40B4-BE49-F238E27FC236}">
                <a16:creationId xmlns:a16="http://schemas.microsoft.com/office/drawing/2014/main" id="{FE9AE27B-5D08-4738-9918-32C5D55024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56106" y="36536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98805071-0131-4254-B647-030C3335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3455C7FB-A686-43E0-8B2F-BA4B946B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E6A9B-64DE-49ED-9FDD-1859339EAD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04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436BB-B22D-4276-9AE4-7B240E03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method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D28EE61-6E99-4D95-999A-E7C44F7B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814" y="2428803"/>
            <a:ext cx="7702371" cy="36706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ADC41-256F-4D65-BC69-A79934C8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圖形 10" descr="報紙">
            <a:extLst>
              <a:ext uri="{FF2B5EF4-FFF2-40B4-BE49-F238E27FC236}">
                <a16:creationId xmlns:a16="http://schemas.microsoft.com/office/drawing/2014/main" id="{83A771E3-B937-435A-8ADB-C2CD8BE4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12" name="圖形 11" descr="報紙">
            <a:extLst>
              <a:ext uri="{FF2B5EF4-FFF2-40B4-BE49-F238E27FC236}">
                <a16:creationId xmlns:a16="http://schemas.microsoft.com/office/drawing/2014/main" id="{47EC19FF-3351-45F8-BBED-529D058E0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13" name="圖形 12" descr="報紙">
            <a:extLst>
              <a:ext uri="{FF2B5EF4-FFF2-40B4-BE49-F238E27FC236}">
                <a16:creationId xmlns:a16="http://schemas.microsoft.com/office/drawing/2014/main" id="{9211820C-35F2-46A8-BD7A-A411D33A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14" name="圖形 13" descr="報紙">
            <a:extLst>
              <a:ext uri="{FF2B5EF4-FFF2-40B4-BE49-F238E27FC236}">
                <a16:creationId xmlns:a16="http://schemas.microsoft.com/office/drawing/2014/main" id="{11E4D7AD-84AB-4969-9930-21EBDC49B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5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67D2-85BA-4B1D-B929-03299E8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:pPr marL="11112" indent="0"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90CB8-FF4B-4F51-AC20-FFB0AAC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E85443-6713-424F-96A0-8B2A86CEB5A3}"/>
              </a:ext>
            </a:extLst>
          </p:cNvPr>
          <p:cNvGrpSpPr/>
          <p:nvPr/>
        </p:nvGrpSpPr>
        <p:grpSpPr>
          <a:xfrm>
            <a:off x="1899008" y="2354495"/>
            <a:ext cx="893988" cy="791725"/>
            <a:chOff x="448799" y="2300136"/>
            <a:chExt cx="428928" cy="428928"/>
          </a:xfrm>
        </p:grpSpPr>
        <p:pic>
          <p:nvPicPr>
            <p:cNvPr id="7" name="圖形 6" descr="信封">
              <a:extLst>
                <a:ext uri="{FF2B5EF4-FFF2-40B4-BE49-F238E27FC236}">
                  <a16:creationId xmlns:a16="http://schemas.microsoft.com/office/drawing/2014/main" id="{4776C707-C758-4AA1-9FD1-2338FC1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CD6036-18F6-4CF2-9A71-8D45315621EA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7DBDB6-A6D3-4CE7-A66B-DE3F79A1076A}"/>
              </a:ext>
            </a:extLst>
          </p:cNvPr>
          <p:cNvGrpSpPr/>
          <p:nvPr/>
        </p:nvGrpSpPr>
        <p:grpSpPr>
          <a:xfrm>
            <a:off x="1899008" y="4531035"/>
            <a:ext cx="893988" cy="791725"/>
            <a:chOff x="812495" y="2300135"/>
            <a:chExt cx="428928" cy="428928"/>
          </a:xfrm>
        </p:grpSpPr>
        <p:pic>
          <p:nvPicPr>
            <p:cNvPr id="10" name="圖形 9" descr="信封">
              <a:extLst>
                <a:ext uri="{FF2B5EF4-FFF2-40B4-BE49-F238E27FC236}">
                  <a16:creationId xmlns:a16="http://schemas.microsoft.com/office/drawing/2014/main" id="{CC3DACD1-4DE8-4476-9C0D-1BCACAC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C0580D7-F024-4436-B6A1-416E2540692F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CD32-9613-4064-A65D-B1EB658758C4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DD50A9-EB39-4830-B685-57882B9D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2996" y="2750355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608D73-CB88-46E1-86A7-A80E0DD73D77}"/>
              </a:ext>
            </a:extLst>
          </p:cNvPr>
          <p:cNvCxnSpPr/>
          <p:nvPr/>
        </p:nvCxnSpPr>
        <p:spPr>
          <a:xfrm>
            <a:off x="6463862" y="2750355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62C636-FAE7-4957-982B-DF1E3829DFF7}"/>
              </a:ext>
            </a:extLst>
          </p:cNvPr>
          <p:cNvCxnSpPr>
            <a:cxnSpLocks/>
          </p:cNvCxnSpPr>
          <p:nvPr/>
        </p:nvCxnSpPr>
        <p:spPr>
          <a:xfrm flipV="1">
            <a:off x="2792996" y="4972166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C167EC-88BF-4744-8D45-F31DDBB7A640}"/>
              </a:ext>
            </a:extLst>
          </p:cNvPr>
          <p:cNvCxnSpPr>
            <a:cxnSpLocks/>
          </p:cNvCxnSpPr>
          <p:nvPr/>
        </p:nvCxnSpPr>
        <p:spPr>
          <a:xfrm flipV="1">
            <a:off x="6463862" y="4541496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9CDCDF-3295-43D8-994A-3B7261202DFC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DA87EE-81D5-4E2B-815C-74F1359D5EE2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7802966A-E4AF-45CF-9349-53128F097361}"/>
              </a:ext>
            </a:extLst>
          </p:cNvPr>
          <p:cNvGrpSpPr/>
          <p:nvPr/>
        </p:nvGrpSpPr>
        <p:grpSpPr>
          <a:xfrm>
            <a:off x="1899008" y="5191165"/>
            <a:ext cx="4564854" cy="791725"/>
            <a:chOff x="1899008" y="5191165"/>
            <a:chExt cx="4564854" cy="791725"/>
          </a:xfrm>
          <a:solidFill>
            <a:srgbClr val="002060"/>
          </a:solidFill>
        </p:grpSpPr>
        <p:pic>
          <p:nvPicPr>
            <p:cNvPr id="34" name="圖形 33" descr="信封">
              <a:extLst>
                <a:ext uri="{FF2B5EF4-FFF2-40B4-BE49-F238E27FC236}">
                  <a16:creationId xmlns:a16="http://schemas.microsoft.com/office/drawing/2014/main" id="{D91B934B-C1D9-45E9-B87E-6FE6BD31C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99008" y="5191165"/>
              <a:ext cx="893988" cy="791725"/>
            </a:xfrm>
            <a:prstGeom prst="rect">
              <a:avLst/>
            </a:prstGeom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6E983BE2-F040-4A15-A911-C60350F56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996" y="5632296"/>
              <a:ext cx="3670866" cy="3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5E8F5DD6-C825-48A6-9A6B-48DDD1B94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3862" y="5201626"/>
              <a:ext cx="0" cy="43067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8" name="圖形 37" descr="信封">
            <a:extLst>
              <a:ext uri="{FF2B5EF4-FFF2-40B4-BE49-F238E27FC236}">
                <a16:creationId xmlns:a16="http://schemas.microsoft.com/office/drawing/2014/main" id="{C6C5F16F-476B-4FF4-B191-97F7D175CE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7504" y="5191165"/>
            <a:ext cx="893988" cy="791725"/>
          </a:xfrm>
          <a:prstGeom prst="rect">
            <a:avLst/>
          </a:prstGeom>
        </p:spPr>
      </p:pic>
      <p:pic>
        <p:nvPicPr>
          <p:cNvPr id="39" name="圖形 38" descr="信封">
            <a:extLst>
              <a:ext uri="{FF2B5EF4-FFF2-40B4-BE49-F238E27FC236}">
                <a16:creationId xmlns:a16="http://schemas.microsoft.com/office/drawing/2014/main" id="{E09B1637-5376-425A-9592-A26E05B085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0511" y="5191164"/>
            <a:ext cx="893988" cy="791725"/>
          </a:xfrm>
          <a:prstGeom prst="rect">
            <a:avLst/>
          </a:prstGeom>
        </p:spPr>
      </p:pic>
      <p:pic>
        <p:nvPicPr>
          <p:cNvPr id="40" name="圖形 39" descr="信封">
            <a:extLst>
              <a:ext uri="{FF2B5EF4-FFF2-40B4-BE49-F238E27FC236}">
                <a16:creationId xmlns:a16="http://schemas.microsoft.com/office/drawing/2014/main" id="{A3603A17-B593-4799-8669-C43BD19094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9794" y="5189283"/>
            <a:ext cx="893988" cy="791725"/>
          </a:xfrm>
          <a:prstGeom prst="rect">
            <a:avLst/>
          </a:prstGeom>
        </p:spPr>
      </p:pic>
      <p:pic>
        <p:nvPicPr>
          <p:cNvPr id="14" name="圖形 13" descr="嚎啕大哭 (無填滿)">
            <a:extLst>
              <a:ext uri="{FF2B5EF4-FFF2-40B4-BE49-F238E27FC236}">
                <a16:creationId xmlns:a16="http://schemas.microsoft.com/office/drawing/2014/main" id="{7D79B07E-DDE7-4300-9DDA-75AC16B17D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63862" y="3633061"/>
            <a:ext cx="1267952" cy="12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47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54522</TotalTime>
  <Words>1724</Words>
  <Application>Microsoft Office PowerPoint</Application>
  <PresentationFormat>寬螢幕</PresentationFormat>
  <Paragraphs>462</Paragraphs>
  <Slides>47</Slides>
  <Notes>20</Notes>
  <HiddenSlides>12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微軟正黑體</vt:lpstr>
      <vt:lpstr>新細明體</vt:lpstr>
      <vt:lpstr>Arial</vt:lpstr>
      <vt:lpstr>Calibri</vt:lpstr>
      <vt:lpstr>Cambria Math</vt:lpstr>
      <vt:lpstr>Cascadia Code Light</vt:lpstr>
      <vt:lpstr>Cascadia Code SemiBold</vt:lpstr>
      <vt:lpstr>Helvetica</vt:lpstr>
      <vt:lpstr>Tw Cen MT Condensed</vt:lpstr>
      <vt:lpstr>NSSLAB</vt:lpstr>
      <vt:lpstr>Proposal</vt:lpstr>
      <vt:lpstr>Outline</vt:lpstr>
      <vt:lpstr>Background</vt:lpstr>
      <vt:lpstr>Network Traffic Measurement</vt:lpstr>
      <vt:lpstr>CM-Sketch</vt:lpstr>
      <vt:lpstr>Distributed Sketch</vt:lpstr>
      <vt:lpstr>Motivation</vt:lpstr>
      <vt:lpstr>Traditional method</vt:lpstr>
      <vt:lpstr>Collision</vt:lpstr>
      <vt:lpstr>PowerPoint 簡報</vt:lpstr>
      <vt:lpstr>PowerPoint 簡報</vt:lpstr>
      <vt:lpstr>Shortcoming of sketch</vt:lpstr>
      <vt:lpstr>How to deal with hash?</vt:lpstr>
      <vt:lpstr>PowerPoint 簡報</vt:lpstr>
      <vt:lpstr>Question</vt:lpstr>
      <vt:lpstr>Problem statement</vt:lpstr>
      <vt:lpstr>Question</vt:lpstr>
      <vt:lpstr>How to decide the allocation of flow?</vt:lpstr>
      <vt:lpstr>Number of collision</vt:lpstr>
      <vt:lpstr>Number of collision</vt:lpstr>
      <vt:lpstr>Problem Statement</vt:lpstr>
      <vt:lpstr>Problem Statement</vt:lpstr>
      <vt:lpstr>ARE</vt:lpstr>
      <vt:lpstr>ARE</vt:lpstr>
      <vt:lpstr>Cooperate</vt:lpstr>
      <vt:lpstr>Question</vt:lpstr>
      <vt:lpstr>Algorithm</vt:lpstr>
      <vt:lpstr>First Store</vt:lpstr>
      <vt:lpstr>PowerPoint 簡報</vt:lpstr>
      <vt:lpstr>Multiple Store</vt:lpstr>
      <vt:lpstr>Background Setting</vt:lpstr>
      <vt:lpstr>Result</vt:lpstr>
      <vt:lpstr>Test 2</vt:lpstr>
      <vt:lpstr>Background Setting</vt:lpstr>
      <vt:lpstr>PowerPoint 簡報</vt:lpstr>
      <vt:lpstr>Test 3</vt:lpstr>
      <vt:lpstr>PowerPoint 簡報</vt:lpstr>
      <vt:lpstr>Question</vt:lpstr>
      <vt:lpstr>Next</vt:lpstr>
      <vt:lpstr>PowerPoint 簡報</vt:lpstr>
      <vt:lpstr>PowerPoint 簡報</vt:lpstr>
      <vt:lpstr>PowerPoint 簡報</vt:lpstr>
      <vt:lpstr>Constrain </vt:lpstr>
      <vt:lpstr>PowerPoint 簡報</vt:lpstr>
      <vt:lpstr>Idea</vt:lpstr>
      <vt:lpstr>Teamwork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呂韋德</dc:creator>
  <cp:lastModifiedBy>呂韋德</cp:lastModifiedBy>
  <cp:revision>91</cp:revision>
  <dcterms:created xsi:type="dcterms:W3CDTF">2021-08-12T14:22:49Z</dcterms:created>
  <dcterms:modified xsi:type="dcterms:W3CDTF">2022-07-04T06:15:41Z</dcterms:modified>
</cp:coreProperties>
</file>