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9" r:id="rId2"/>
    <p:sldId id="270" r:id="rId3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1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8500"/>
    <a:srgbClr val="57A1F2"/>
    <a:srgbClr val="6FC9F1"/>
    <a:srgbClr val="6FCF84"/>
    <a:srgbClr val="6679DF"/>
    <a:srgbClr val="E9ECFB"/>
    <a:srgbClr val="C0C8F2"/>
    <a:srgbClr val="E0E6F4"/>
    <a:srgbClr val="D9DEF7"/>
    <a:srgbClr val="5FD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04" autoAdjust="0"/>
    <p:restoredTop sz="95316" autoAdjust="0"/>
  </p:normalViewPr>
  <p:slideViewPr>
    <p:cSldViewPr snapToGrid="0">
      <p:cViewPr>
        <p:scale>
          <a:sx n="160" d="100"/>
          <a:sy n="160" d="100"/>
        </p:scale>
        <p:origin x="752" y="-1312"/>
      </p:cViewPr>
      <p:guideLst>
        <p:guide orient="horz" pos="3120"/>
        <p:guide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2C9DF-D23B-4857-8F83-A94459C69053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DF614-E52C-479C-ACD3-4F829B28B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6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DF614-E52C-479C-ACD3-4F829B28B3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56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DF614-E52C-479C-ACD3-4F829B28B3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57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5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6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2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6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7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6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7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7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6B6-441D-4BA1-AD68-6F10F35F7AC9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4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84931" y="1866115"/>
            <a:ext cx="16251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Hans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本科</a:t>
            </a:r>
            <a:endParaRPr lang="en-US" altLang="zh-Han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中国海洋大学 电子信息工程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2158" y="49923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20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卢伟</a:t>
            </a:r>
            <a:endParaRPr lang="en-US" altLang="zh-CN" sz="2000" b="1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1360" y="2831422"/>
            <a:ext cx="2997159" cy="604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熟练掌握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全家桶，能够使用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进行独立开发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周边常用库，如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better</a:t>
            </a:r>
            <a:r>
              <a:rPr lang="en-US" altLang="zh-Han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-scroll</a:t>
            </a:r>
            <a:r>
              <a:rPr lang="zh-Hans" altLang="en-U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Hans" altLang="en-US" sz="900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awesome-</a:t>
            </a:r>
            <a:r>
              <a:rPr lang="en-US" altLang="zh-Hans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swiper</a:t>
            </a:r>
            <a:r>
              <a:rPr lang="zh-Hans" altLang="en-U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Hans" altLang="en-US" sz="900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" altLang="zh-Hans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vuedraggable</a:t>
            </a:r>
            <a:r>
              <a:rPr lang="zh-CN" altLang="e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进行页面的搭建和布局，熟悉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itchFamily="2" charset="2"/>
              <a:buChar char="ü"/>
            </a:pP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熟练掌握小程序开发，线上小程序作品已达</a:t>
            </a:r>
            <a:r>
              <a: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个，使用过常见的小程序</a:t>
            </a:r>
            <a:r>
              <a:rPr lang="en-US" altLang="zh-Hans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 </a:t>
            </a:r>
            <a:r>
              <a:rPr lang="en-US" altLang="zh-Hans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minUi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zanUi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weiUi</a:t>
            </a:r>
            <a:endParaRPr lang="en-US" altLang="zh-CN" sz="900" b="1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itchFamily="2" charset="2"/>
              <a:buChar char="ü"/>
            </a:pP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Han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Hans" altLang="en-U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常用语法</a:t>
            </a:r>
            <a:endParaRPr lang="en-US" altLang="zh-Han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熟练掌握</a:t>
            </a:r>
            <a:r>
              <a:rPr lang="en-US" altLang="zh-Han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romise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async</a:t>
            </a:r>
            <a:r>
              <a:rPr lang="zh-Hans" altLang="en-U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Hans" altLang="en-US" sz="900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await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等异步编程方法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itchFamily="2" charset="2"/>
              <a:buChar char="ü"/>
            </a:pP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熟练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Han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Hans" altLang="en-U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iView</a:t>
            </a:r>
            <a:r>
              <a:rPr lang="zh-Hans" altLang="en-U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Hans" altLang="en-US" sz="900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Vant</a:t>
            </a:r>
            <a:r>
              <a:rPr lang="zh-Hans" altLang="en-U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Hans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有一定的使用经验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熟练掌握 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能够独立使用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进行开发啊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Han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Stylus</a:t>
            </a:r>
            <a:r>
              <a:rPr lang="zh-Hans" altLang="en-U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Hans" altLang="en-US" sz="900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r>
              <a:rPr lang="zh-Hans" altLang="en-U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Hans" altLang="en-US" sz="900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预处理器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Han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，能够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进行增删改查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可以在代码架构基础之上开发接口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Han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编写过后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一个图片裁剪的程序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Han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pdf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输出，并且对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TCPDF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进行过二次封装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其他技能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英语通过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CET</a:t>
            </a:r>
            <a:r>
              <a:rPr lang="en-US" altLang="zh-Han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，能够流畅阅读英文文档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Photoshop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Illustrator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初级平面</a:t>
            </a:r>
            <a:r>
              <a: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/UI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设计（有过工作经验）</a:t>
            </a:r>
            <a:endParaRPr lang="en-US" altLang="zh-Han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具有一定的</a:t>
            </a:r>
            <a:r>
              <a:rPr lang="zh-CN" altLang="en-U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产品思维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，会对现有的业务进行思考和优化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52780" y="429052"/>
            <a:ext cx="30276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电话：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131-7368-8272</a:t>
            </a:r>
          </a:p>
          <a:p>
            <a:pPr lvl="0"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邮箱：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1280380446@qq.com</a:t>
            </a:r>
          </a:p>
          <a:p>
            <a:pPr>
              <a:lnSpc>
                <a:spcPts val="1600"/>
              </a:lnSpc>
            </a:pP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https://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github.com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luweiCN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8866" y="140246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教育经历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8983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422118" y="137549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Hans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工作经验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503086" y="1651943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04040" y="255922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85008" y="2834907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cxnSpLocks/>
          </p:cNvCxnSpPr>
          <p:nvPr/>
        </p:nvCxnSpPr>
        <p:spPr>
          <a:xfrm>
            <a:off x="1043865" y="1812775"/>
            <a:ext cx="0" cy="53039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 flipH="1">
            <a:off x="1001547" y="1962106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04040" y="1895520"/>
            <a:ext cx="840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Han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- 201</a:t>
            </a:r>
            <a:r>
              <a:rPr lang="en-US" altLang="zh-Han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dirty="0"/>
          </a:p>
        </p:txBody>
      </p:sp>
      <p:sp>
        <p:nvSpPr>
          <p:cNvPr id="74" name="文本框 73"/>
          <p:cNvSpPr txBox="1"/>
          <p:nvPr/>
        </p:nvSpPr>
        <p:spPr>
          <a:xfrm>
            <a:off x="2028724" y="9526055"/>
            <a:ext cx="24449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在线版简历：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luweicn.github.io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/resume/</a:t>
            </a:r>
          </a:p>
        </p:txBody>
      </p:sp>
      <p:sp>
        <p:nvSpPr>
          <p:cNvPr id="63" name="矩形 62"/>
          <p:cNvSpPr/>
          <p:nvPr/>
        </p:nvSpPr>
        <p:spPr>
          <a:xfrm>
            <a:off x="204520" y="829114"/>
            <a:ext cx="9925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前端开发工程师</a:t>
            </a:r>
            <a:endParaRPr lang="en-US" altLang="zh-CN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75B5AA5-1A03-1841-BBA7-FFCF64C98747}"/>
              </a:ext>
            </a:extLst>
          </p:cNvPr>
          <p:cNvSpPr/>
          <p:nvPr/>
        </p:nvSpPr>
        <p:spPr>
          <a:xfrm>
            <a:off x="3419968" y="4006350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项目经验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连接符 20">
            <a:extLst>
              <a:ext uri="{FF2B5EF4-FFF2-40B4-BE49-F238E27FC236}">
                <a16:creationId xmlns:a16="http://schemas.microsoft.com/office/drawing/2014/main" id="{3D234F74-92C0-D54C-B4CD-261258F2F300}"/>
              </a:ext>
            </a:extLst>
          </p:cNvPr>
          <p:cNvCxnSpPr/>
          <p:nvPr/>
        </p:nvCxnSpPr>
        <p:spPr>
          <a:xfrm>
            <a:off x="3500937" y="4282796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22">
            <a:extLst>
              <a:ext uri="{FF2B5EF4-FFF2-40B4-BE49-F238E27FC236}">
                <a16:creationId xmlns:a16="http://schemas.microsoft.com/office/drawing/2014/main" id="{8E92D3E3-F82E-B148-8C10-80C619EC9CC8}"/>
              </a:ext>
            </a:extLst>
          </p:cNvPr>
          <p:cNvCxnSpPr>
            <a:cxnSpLocks/>
          </p:cNvCxnSpPr>
          <p:nvPr/>
        </p:nvCxnSpPr>
        <p:spPr>
          <a:xfrm flipV="1">
            <a:off x="3552781" y="4408093"/>
            <a:ext cx="0" cy="476013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3085CD45-A49C-2A4A-97B3-2C462AE48E27}"/>
              </a:ext>
            </a:extLst>
          </p:cNvPr>
          <p:cNvSpPr/>
          <p:nvPr/>
        </p:nvSpPr>
        <p:spPr>
          <a:xfrm flipH="1">
            <a:off x="3510463" y="4742815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4F18A0F4-7561-8A4B-93A8-470B1C728971}"/>
              </a:ext>
            </a:extLst>
          </p:cNvPr>
          <p:cNvSpPr/>
          <p:nvPr/>
        </p:nvSpPr>
        <p:spPr>
          <a:xfrm flipH="1">
            <a:off x="3510463" y="6582778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173F0B0F-824B-C94F-82B5-27B6C7E9BA57}"/>
              </a:ext>
            </a:extLst>
          </p:cNvPr>
          <p:cNvGrpSpPr/>
          <p:nvPr/>
        </p:nvGrpSpPr>
        <p:grpSpPr>
          <a:xfrm>
            <a:off x="3597231" y="4428810"/>
            <a:ext cx="2867930" cy="1812203"/>
            <a:chOff x="416608" y="3709272"/>
            <a:chExt cx="2867930" cy="1812203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F98605E7-2895-0447-B515-6A8EC26FFFDE}"/>
                </a:ext>
              </a:extLst>
            </p:cNvPr>
            <p:cNvSpPr/>
            <p:nvPr/>
          </p:nvSpPr>
          <p:spPr>
            <a:xfrm>
              <a:off x="416608" y="3709272"/>
              <a:ext cx="1029449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2016.</a:t>
              </a:r>
              <a:r>
                <a:rPr lang="en-US" altLang="zh-Han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- 201</a:t>
              </a:r>
              <a:r>
                <a:rPr lang="en-US" altLang="zh-Han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Han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08F2B712-1270-2347-8E3C-62AF38E7F12B}"/>
                </a:ext>
              </a:extLst>
            </p:cNvPr>
            <p:cNvSpPr/>
            <p:nvPr/>
          </p:nvSpPr>
          <p:spPr>
            <a:xfrm>
              <a:off x="416608" y="3889580"/>
              <a:ext cx="1007007" cy="306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新航标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端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圆角矩形 97">
              <a:extLst>
                <a:ext uri="{FF2B5EF4-FFF2-40B4-BE49-F238E27FC236}">
                  <a16:creationId xmlns:a16="http://schemas.microsoft.com/office/drawing/2014/main" id="{4B08411E-A602-6743-9162-150F9BDD3F97}"/>
                </a:ext>
              </a:extLst>
            </p:cNvPr>
            <p:cNvSpPr/>
            <p:nvPr/>
          </p:nvSpPr>
          <p:spPr>
            <a:xfrm>
              <a:off x="517139" y="4236770"/>
              <a:ext cx="613888" cy="201600"/>
            </a:xfrm>
            <a:prstGeom prst="roundRect">
              <a:avLst/>
            </a:prstGeom>
            <a:solidFill>
              <a:srgbClr val="6FC9F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Hans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AC8D394-27B4-504F-A299-39CA82B195D2}"/>
                </a:ext>
              </a:extLst>
            </p:cNvPr>
            <p:cNvSpPr/>
            <p:nvPr/>
          </p:nvSpPr>
          <p:spPr>
            <a:xfrm>
              <a:off x="416609" y="4467340"/>
              <a:ext cx="2867929" cy="10541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对幼儿信息收集整合分析并导出完整报表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Han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HTML5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en-US" altLang="zh-Han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CSS3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，完成</a:t>
              </a: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Hans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完成页面的交互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</a:t>
              </a: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数据的类型和格式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，使用</a:t>
              </a: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Han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E-chart</a:t>
              </a: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生成相应格式的表，并展示出来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圆角矩形 99">
              <a:extLst>
                <a:ext uri="{FF2B5EF4-FFF2-40B4-BE49-F238E27FC236}">
                  <a16:creationId xmlns:a16="http://schemas.microsoft.com/office/drawing/2014/main" id="{50426017-83DF-2541-93D0-81C7E8E0636D}"/>
                </a:ext>
              </a:extLst>
            </p:cNvPr>
            <p:cNvSpPr/>
            <p:nvPr/>
          </p:nvSpPr>
          <p:spPr>
            <a:xfrm>
              <a:off x="1905287" y="4236770"/>
              <a:ext cx="635318" cy="201600"/>
            </a:xfrm>
            <a:prstGeom prst="roundRect">
              <a:avLst/>
            </a:prstGeom>
            <a:solidFill>
              <a:srgbClr val="F885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Hans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HTML5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1" name="圆角矩形 100">
              <a:extLst>
                <a:ext uri="{FF2B5EF4-FFF2-40B4-BE49-F238E27FC236}">
                  <a16:creationId xmlns:a16="http://schemas.microsoft.com/office/drawing/2014/main" id="{C40ADFD0-9024-4A41-85E3-979D16D9102A}"/>
                </a:ext>
              </a:extLst>
            </p:cNvPr>
            <p:cNvSpPr/>
            <p:nvPr/>
          </p:nvSpPr>
          <p:spPr>
            <a:xfrm>
              <a:off x="2604213" y="4236770"/>
              <a:ext cx="491611" cy="201600"/>
            </a:xfrm>
            <a:prstGeom prst="roundRect">
              <a:avLst/>
            </a:prstGeom>
            <a:solidFill>
              <a:srgbClr val="57A1F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CSS3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B13B9197-5E48-C043-B357-E48D0ED0EAEE}"/>
                </a:ext>
              </a:extLst>
            </p:cNvPr>
            <p:cNvSpPr/>
            <p:nvPr/>
          </p:nvSpPr>
          <p:spPr>
            <a:xfrm>
              <a:off x="1188117" y="4236770"/>
              <a:ext cx="660082" cy="201600"/>
            </a:xfrm>
            <a:prstGeom prst="round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Hans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E-charts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03" name="矩形 102">
            <a:extLst>
              <a:ext uri="{FF2B5EF4-FFF2-40B4-BE49-F238E27FC236}">
                <a16:creationId xmlns:a16="http://schemas.microsoft.com/office/drawing/2014/main" id="{358AC33A-BCBD-5141-A249-309A9C53A370}"/>
              </a:ext>
            </a:extLst>
          </p:cNvPr>
          <p:cNvSpPr/>
          <p:nvPr/>
        </p:nvSpPr>
        <p:spPr>
          <a:xfrm>
            <a:off x="3595098" y="6294140"/>
            <a:ext cx="1029449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400"/>
              </a:lnSpc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- 201</a:t>
            </a:r>
            <a:r>
              <a: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C1DEC7E8-5E91-A44C-950A-0696ED7F6115}"/>
              </a:ext>
            </a:extLst>
          </p:cNvPr>
          <p:cNvSpPr/>
          <p:nvPr/>
        </p:nvSpPr>
        <p:spPr>
          <a:xfrm>
            <a:off x="3595098" y="6448779"/>
            <a:ext cx="992579" cy="334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Hans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飞灯微信商城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>
            <a:extLst>
              <a:ext uri="{FF2B5EF4-FFF2-40B4-BE49-F238E27FC236}">
                <a16:creationId xmlns:a16="http://schemas.microsoft.com/office/drawing/2014/main" id="{7A23917D-57BD-7242-BA25-77E05AE4E7F8}"/>
              </a:ext>
            </a:extLst>
          </p:cNvPr>
          <p:cNvSpPr/>
          <p:nvPr/>
        </p:nvSpPr>
        <p:spPr>
          <a:xfrm>
            <a:off x="3695628" y="6795969"/>
            <a:ext cx="616021" cy="203200"/>
          </a:xfrm>
          <a:prstGeom prst="roundRect">
            <a:avLst/>
          </a:prstGeom>
          <a:solidFill>
            <a:srgbClr val="6FC9F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Hans" sz="9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2E7C878D-791B-1E4B-BBD3-EEBFDE09E404}"/>
              </a:ext>
            </a:extLst>
          </p:cNvPr>
          <p:cNvSpPr/>
          <p:nvPr/>
        </p:nvSpPr>
        <p:spPr>
          <a:xfrm>
            <a:off x="3595100" y="7026539"/>
            <a:ext cx="287006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和 </a:t>
            </a:r>
            <a:r>
              <a:rPr lang="en-US" altLang="zh-Hans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weiui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，完成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挖成页面的交互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调用微信的支付接口、分享接口</a:t>
            </a:r>
            <a:endParaRPr lang="en-US" altLang="zh-Han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功能完备的</a:t>
            </a:r>
            <a:r>
              <a: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商城，微运营系统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圆角矩形 106">
            <a:extLst>
              <a:ext uri="{FF2B5EF4-FFF2-40B4-BE49-F238E27FC236}">
                <a16:creationId xmlns:a16="http://schemas.microsoft.com/office/drawing/2014/main" id="{71A54F21-813C-6A4F-8D8D-6C5B114C9D3A}"/>
              </a:ext>
            </a:extLst>
          </p:cNvPr>
          <p:cNvSpPr/>
          <p:nvPr/>
        </p:nvSpPr>
        <p:spPr>
          <a:xfrm>
            <a:off x="5028821" y="6795969"/>
            <a:ext cx="514245" cy="203200"/>
          </a:xfrm>
          <a:prstGeom prst="roundRect">
            <a:avLst/>
          </a:prstGeom>
          <a:solidFill>
            <a:srgbClr val="57A1F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Hans" sz="9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8" name="圆角矩形 107">
            <a:extLst>
              <a:ext uri="{FF2B5EF4-FFF2-40B4-BE49-F238E27FC236}">
                <a16:creationId xmlns:a16="http://schemas.microsoft.com/office/drawing/2014/main" id="{6FC13AAB-AFB7-304D-BDF5-4136A2AB82DD}"/>
              </a:ext>
            </a:extLst>
          </p:cNvPr>
          <p:cNvSpPr/>
          <p:nvPr/>
        </p:nvSpPr>
        <p:spPr>
          <a:xfrm>
            <a:off x="5607049" y="6795969"/>
            <a:ext cx="531357" cy="203200"/>
          </a:xfrm>
          <a:prstGeom prst="round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Hans" sz="900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WeiUi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9" name="圆角矩形 108">
            <a:extLst>
              <a:ext uri="{FF2B5EF4-FFF2-40B4-BE49-F238E27FC236}">
                <a16:creationId xmlns:a16="http://schemas.microsoft.com/office/drawing/2014/main" id="{A1F3AB94-D6DB-F646-8780-EE6A989234B4}"/>
              </a:ext>
            </a:extLst>
          </p:cNvPr>
          <p:cNvSpPr/>
          <p:nvPr/>
        </p:nvSpPr>
        <p:spPr>
          <a:xfrm>
            <a:off x="4368739" y="6795969"/>
            <a:ext cx="596098" cy="203200"/>
          </a:xfrm>
          <a:prstGeom prst="roundRect">
            <a:avLst/>
          </a:prstGeom>
          <a:solidFill>
            <a:srgbClr val="F885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Hans" sz="9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21" name="圆角矩形 120">
            <a:extLst>
              <a:ext uri="{FF2B5EF4-FFF2-40B4-BE49-F238E27FC236}">
                <a16:creationId xmlns:a16="http://schemas.microsoft.com/office/drawing/2014/main" id="{E1735192-11FD-614E-84D3-9D94B73F62E0}"/>
              </a:ext>
            </a:extLst>
          </p:cNvPr>
          <p:cNvSpPr/>
          <p:nvPr/>
        </p:nvSpPr>
        <p:spPr>
          <a:xfrm>
            <a:off x="4660664" y="6359986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团队项目</a:t>
            </a:r>
          </a:p>
        </p:txBody>
      </p:sp>
      <p:sp>
        <p:nvSpPr>
          <p:cNvPr id="122" name="圆角矩形 121">
            <a:extLst>
              <a:ext uri="{FF2B5EF4-FFF2-40B4-BE49-F238E27FC236}">
                <a16:creationId xmlns:a16="http://schemas.microsoft.com/office/drawing/2014/main" id="{D39CEF6C-94B9-1A41-A583-D0D816A492C6}"/>
              </a:ext>
            </a:extLst>
          </p:cNvPr>
          <p:cNvSpPr/>
          <p:nvPr/>
        </p:nvSpPr>
        <p:spPr>
          <a:xfrm>
            <a:off x="4665427" y="4494698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800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团队项目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AD2D35E1-CEC9-B64E-9644-0CFF7A31D1C7}"/>
              </a:ext>
            </a:extLst>
          </p:cNvPr>
          <p:cNvSpPr txBox="1"/>
          <p:nvPr/>
        </p:nvSpPr>
        <p:spPr>
          <a:xfrm>
            <a:off x="4587677" y="1789283"/>
            <a:ext cx="16251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汉之网络科技有限公司</a:t>
            </a:r>
            <a:endParaRPr lang="en-US" altLang="zh-Han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65">
            <a:extLst>
              <a:ext uri="{FF2B5EF4-FFF2-40B4-BE49-F238E27FC236}">
                <a16:creationId xmlns:a16="http://schemas.microsoft.com/office/drawing/2014/main" id="{39F9277E-A61B-D74E-A8EC-9D3F332C2D7C}"/>
              </a:ext>
            </a:extLst>
          </p:cNvPr>
          <p:cNvCxnSpPr>
            <a:cxnSpLocks/>
          </p:cNvCxnSpPr>
          <p:nvPr/>
        </p:nvCxnSpPr>
        <p:spPr>
          <a:xfrm>
            <a:off x="4587677" y="1735943"/>
            <a:ext cx="0" cy="212803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84775049-A46B-714E-9A49-C26770DA42FD}"/>
              </a:ext>
            </a:extLst>
          </p:cNvPr>
          <p:cNvSpPr/>
          <p:nvPr/>
        </p:nvSpPr>
        <p:spPr>
          <a:xfrm flipH="1">
            <a:off x="4545359" y="1885274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2F688276-13ED-314F-A536-793677B85A05}"/>
              </a:ext>
            </a:extLst>
          </p:cNvPr>
          <p:cNvSpPr/>
          <p:nvPr/>
        </p:nvSpPr>
        <p:spPr>
          <a:xfrm>
            <a:off x="3503086" y="1826117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Han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6.8</a:t>
            </a:r>
            <a:r>
              <a:rPr lang="en-US" altLang="zh-CN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201</a:t>
            </a:r>
            <a:r>
              <a:rPr lang="en-US" altLang="zh-Han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6.9</a:t>
            </a:r>
            <a:endParaRPr lang="zh-CN" altLang="en-US" sz="1600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70A9B63C-9460-5640-8B3F-8023A8E5470A}"/>
              </a:ext>
            </a:extLst>
          </p:cNvPr>
          <p:cNvSpPr/>
          <p:nvPr/>
        </p:nvSpPr>
        <p:spPr>
          <a:xfrm>
            <a:off x="3486501" y="2219070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Han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6.9</a:t>
            </a:r>
            <a:r>
              <a:rPr lang="en-US" altLang="zh-CN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201</a:t>
            </a:r>
            <a:r>
              <a:rPr lang="en-US" altLang="zh-Han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</a:t>
            </a:r>
            <a:endParaRPr lang="zh-CN" altLang="en-US" sz="1600" dirty="0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619AD43C-483E-3446-85D9-EF90AF4B200A}"/>
              </a:ext>
            </a:extLst>
          </p:cNvPr>
          <p:cNvSpPr/>
          <p:nvPr/>
        </p:nvSpPr>
        <p:spPr>
          <a:xfrm flipH="1">
            <a:off x="4551709" y="2302856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775099B3-CEC5-BD49-8FB0-F8EF7EF79DD6}"/>
              </a:ext>
            </a:extLst>
          </p:cNvPr>
          <p:cNvSpPr txBox="1"/>
          <p:nvPr/>
        </p:nvSpPr>
        <p:spPr>
          <a:xfrm>
            <a:off x="4587677" y="2189195"/>
            <a:ext cx="16251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Hans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碧海银帆科技有限公司</a:t>
            </a:r>
            <a:endParaRPr lang="en-US" altLang="zh-Han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</a:t>
            </a:r>
            <a:r>
              <a: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Hans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560B8007-FF76-1A43-9E56-5BB98DA5449E}"/>
              </a:ext>
            </a:extLst>
          </p:cNvPr>
          <p:cNvSpPr/>
          <p:nvPr/>
        </p:nvSpPr>
        <p:spPr>
          <a:xfrm>
            <a:off x="3486500" y="2606668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Han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</a:t>
            </a:r>
            <a:r>
              <a:rPr lang="en-US" altLang="zh-CN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en-US" altLang="zh-Han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2018.3</a:t>
            </a:r>
            <a:endParaRPr lang="zh-CN" altLang="en-US" sz="1600" dirty="0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BAAC89C2-6195-2940-B746-76A548227253}"/>
              </a:ext>
            </a:extLst>
          </p:cNvPr>
          <p:cNvSpPr/>
          <p:nvPr/>
        </p:nvSpPr>
        <p:spPr>
          <a:xfrm flipH="1">
            <a:off x="4551708" y="2690454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1F5E35C0-EC6F-CE41-89E7-F61A55189F19}"/>
              </a:ext>
            </a:extLst>
          </p:cNvPr>
          <p:cNvSpPr txBox="1"/>
          <p:nvPr/>
        </p:nvSpPr>
        <p:spPr>
          <a:xfrm>
            <a:off x="4587676" y="2576793"/>
            <a:ext cx="162516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Hans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九灯网络科技有限公司</a:t>
            </a:r>
            <a:endParaRPr lang="en-US" altLang="zh-Han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</a:t>
            </a:r>
            <a:r>
              <a: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Hans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小程序开发</a:t>
            </a:r>
            <a:endParaRPr lang="en-US" altLang="zh-Han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61EDC4F-658F-5145-B5F8-971E4CB448F1}"/>
              </a:ext>
            </a:extLst>
          </p:cNvPr>
          <p:cNvSpPr/>
          <p:nvPr/>
        </p:nvSpPr>
        <p:spPr>
          <a:xfrm>
            <a:off x="3486500" y="3254368"/>
            <a:ext cx="9092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Han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</a:t>
            </a:r>
            <a:r>
              <a:rPr lang="en-US" altLang="zh-CN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至今</a:t>
            </a:r>
            <a:endParaRPr lang="zh-CN" altLang="en-US" sz="1600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2BEFC7DF-E7E1-624B-BDF2-8BDD6489D49C}"/>
              </a:ext>
            </a:extLst>
          </p:cNvPr>
          <p:cNvSpPr/>
          <p:nvPr/>
        </p:nvSpPr>
        <p:spPr>
          <a:xfrm flipH="1">
            <a:off x="4551708" y="3338154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FA23489-10EF-AE4E-BED6-CACF1107C26E}"/>
              </a:ext>
            </a:extLst>
          </p:cNvPr>
          <p:cNvSpPr txBox="1"/>
          <p:nvPr/>
        </p:nvSpPr>
        <p:spPr>
          <a:xfrm>
            <a:off x="4587676" y="3224493"/>
            <a:ext cx="1625163" cy="456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杭州质选</a:t>
            </a:r>
            <a:r>
              <a:rPr lang="zh-Hans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科技有限公司</a:t>
            </a:r>
            <a:endParaRPr lang="en-US" altLang="zh-Han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前端开发（</a:t>
            </a:r>
            <a:r>
              <a:rPr lang="en-US" altLang="zh-Hans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Han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381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12158" y="49923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20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卢伟</a:t>
            </a:r>
            <a:endParaRPr lang="en-US" altLang="zh-CN" sz="2000" b="1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52780" y="429052"/>
            <a:ext cx="30276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电话：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131-7368-8272</a:t>
            </a:r>
          </a:p>
          <a:p>
            <a:pPr lvl="0"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邮箱：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1280380446@qq.com</a:t>
            </a:r>
          </a:p>
          <a:p>
            <a:pPr>
              <a:lnSpc>
                <a:spcPts val="1600"/>
              </a:lnSpc>
            </a:pP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https://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github.com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luweiCN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2028724" y="9526055"/>
            <a:ext cx="24449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在线版简历：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luweicn.github.io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/resume/</a:t>
            </a:r>
          </a:p>
        </p:txBody>
      </p:sp>
      <p:sp>
        <p:nvSpPr>
          <p:cNvPr id="63" name="矩形 62"/>
          <p:cNvSpPr/>
          <p:nvPr/>
        </p:nvSpPr>
        <p:spPr>
          <a:xfrm>
            <a:off x="204520" y="829114"/>
            <a:ext cx="9925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前端开发工程师</a:t>
            </a:r>
            <a:endParaRPr lang="en-US" altLang="zh-CN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75B5AA5-1A03-1841-BBA7-FFCF64C98747}"/>
              </a:ext>
            </a:extLst>
          </p:cNvPr>
          <p:cNvSpPr/>
          <p:nvPr/>
        </p:nvSpPr>
        <p:spPr>
          <a:xfrm>
            <a:off x="3419968" y="1391491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项目经验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连接符 20">
            <a:extLst>
              <a:ext uri="{FF2B5EF4-FFF2-40B4-BE49-F238E27FC236}">
                <a16:creationId xmlns:a16="http://schemas.microsoft.com/office/drawing/2014/main" id="{3D234F74-92C0-D54C-B4CD-261258F2F300}"/>
              </a:ext>
            </a:extLst>
          </p:cNvPr>
          <p:cNvCxnSpPr>
            <a:cxnSpLocks/>
          </p:cNvCxnSpPr>
          <p:nvPr/>
        </p:nvCxnSpPr>
        <p:spPr>
          <a:xfrm>
            <a:off x="3500937" y="1667937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22">
            <a:extLst>
              <a:ext uri="{FF2B5EF4-FFF2-40B4-BE49-F238E27FC236}">
                <a16:creationId xmlns:a16="http://schemas.microsoft.com/office/drawing/2014/main" id="{8E92D3E3-F82E-B148-8C10-80C619EC9CC8}"/>
              </a:ext>
            </a:extLst>
          </p:cNvPr>
          <p:cNvCxnSpPr>
            <a:cxnSpLocks/>
          </p:cNvCxnSpPr>
          <p:nvPr/>
        </p:nvCxnSpPr>
        <p:spPr>
          <a:xfrm flipV="1">
            <a:off x="3552781" y="1793234"/>
            <a:ext cx="0" cy="763651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3085CD45-A49C-2A4A-97B3-2C462AE48E27}"/>
              </a:ext>
            </a:extLst>
          </p:cNvPr>
          <p:cNvSpPr/>
          <p:nvPr/>
        </p:nvSpPr>
        <p:spPr>
          <a:xfrm flipH="1">
            <a:off x="3510463" y="2127956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4F18A0F4-7561-8A4B-93A8-470B1C728971}"/>
              </a:ext>
            </a:extLst>
          </p:cNvPr>
          <p:cNvSpPr/>
          <p:nvPr/>
        </p:nvSpPr>
        <p:spPr>
          <a:xfrm flipH="1">
            <a:off x="3510463" y="4223420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173F0B0F-824B-C94F-82B5-27B6C7E9BA57}"/>
              </a:ext>
            </a:extLst>
          </p:cNvPr>
          <p:cNvGrpSpPr/>
          <p:nvPr/>
        </p:nvGrpSpPr>
        <p:grpSpPr>
          <a:xfrm>
            <a:off x="3597231" y="1813951"/>
            <a:ext cx="2867930" cy="2176277"/>
            <a:chOff x="416608" y="3709272"/>
            <a:chExt cx="2867930" cy="2176277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F98605E7-2895-0447-B515-6A8EC26FFFDE}"/>
                </a:ext>
              </a:extLst>
            </p:cNvPr>
            <p:cNvSpPr/>
            <p:nvPr/>
          </p:nvSpPr>
          <p:spPr>
            <a:xfrm>
              <a:off x="416608" y="3709272"/>
              <a:ext cx="909223" cy="2544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</a:t>
              </a:r>
              <a:r>
                <a:rPr lang="en-US" altLang="zh-Han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8.3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– 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至今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08F2B712-1270-2347-8E3C-62AF38E7F12B}"/>
                </a:ext>
              </a:extLst>
            </p:cNvPr>
            <p:cNvSpPr/>
            <p:nvPr/>
          </p:nvSpPr>
          <p:spPr>
            <a:xfrm>
              <a:off x="416608" y="3889580"/>
              <a:ext cx="1531188" cy="306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米动商城运营管理后台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圆角矩形 97">
              <a:extLst>
                <a:ext uri="{FF2B5EF4-FFF2-40B4-BE49-F238E27FC236}">
                  <a16:creationId xmlns:a16="http://schemas.microsoft.com/office/drawing/2014/main" id="{4B08411E-A602-6743-9162-150F9BDD3F97}"/>
                </a:ext>
              </a:extLst>
            </p:cNvPr>
            <p:cNvSpPr/>
            <p:nvPr/>
          </p:nvSpPr>
          <p:spPr>
            <a:xfrm>
              <a:off x="517139" y="4236770"/>
              <a:ext cx="407818" cy="203200"/>
            </a:xfrm>
            <a:prstGeom prst="roundRect">
              <a:avLst/>
            </a:prstGeom>
            <a:solidFill>
              <a:srgbClr val="6FCF8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Hans" sz="90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AC8D394-27B4-504F-A299-39CA82B195D2}"/>
                </a:ext>
              </a:extLst>
            </p:cNvPr>
            <p:cNvSpPr/>
            <p:nvPr/>
          </p:nvSpPr>
          <p:spPr>
            <a:xfrm>
              <a:off x="416609" y="4467340"/>
              <a:ext cx="2867929" cy="14182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全家桶作为技术栈</a:t>
              </a:r>
              <a:endPara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less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预处理器</a:t>
              </a:r>
              <a:endPara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Han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element-</a:t>
              </a:r>
              <a:r>
                <a:rPr lang="en-US" altLang="zh-Hans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Hans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echarts</a:t>
              </a: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" altLang="zh-Hans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vee</a:t>
              </a:r>
              <a:r>
                <a:rPr lang="en" altLang="zh-Han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-validate</a:t>
              </a:r>
              <a:r>
                <a:rPr lang="zh-CN" altLang="e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  <a:r>
                <a:rPr lang="en-US" altLang="zh-CN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周边工具</a:t>
              </a:r>
              <a:endPara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" altLang="zh-CN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-awesome-</a:t>
              </a:r>
              <a:r>
                <a:rPr lang="en" altLang="zh-CN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swiper</a:t>
              </a: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" altLang="zh-Hans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vue-wangeditor</a:t>
              </a: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" altLang="zh-Hans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vuedraggable</a:t>
              </a:r>
              <a:r>
                <a:rPr lang="zh-CN" altLang="e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库完成相应的业务组件开发</a:t>
              </a:r>
              <a:endParaRPr lang="en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endParaRPr lang="en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圆角矩形 99">
              <a:extLst>
                <a:ext uri="{FF2B5EF4-FFF2-40B4-BE49-F238E27FC236}">
                  <a16:creationId xmlns:a16="http://schemas.microsoft.com/office/drawing/2014/main" id="{50426017-83DF-2541-93D0-81C7E8E0636D}"/>
                </a:ext>
              </a:extLst>
            </p:cNvPr>
            <p:cNvSpPr/>
            <p:nvPr/>
          </p:nvSpPr>
          <p:spPr>
            <a:xfrm>
              <a:off x="1504583" y="4236770"/>
              <a:ext cx="877136" cy="203200"/>
            </a:xfrm>
            <a:prstGeom prst="round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Han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element-</a:t>
              </a:r>
              <a:r>
                <a:rPr lang="en-US" altLang="zh-Hans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B13B9197-5E48-C043-B357-E48D0ED0EAEE}"/>
                </a:ext>
              </a:extLst>
            </p:cNvPr>
            <p:cNvSpPr/>
            <p:nvPr/>
          </p:nvSpPr>
          <p:spPr>
            <a:xfrm>
              <a:off x="1009032" y="4236770"/>
              <a:ext cx="412567" cy="203200"/>
            </a:xfrm>
            <a:prstGeom prst="round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Hans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less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03" name="矩形 102">
            <a:extLst>
              <a:ext uri="{FF2B5EF4-FFF2-40B4-BE49-F238E27FC236}">
                <a16:creationId xmlns:a16="http://schemas.microsoft.com/office/drawing/2014/main" id="{358AC33A-BCBD-5141-A249-309A9C53A370}"/>
              </a:ext>
            </a:extLst>
          </p:cNvPr>
          <p:cNvSpPr/>
          <p:nvPr/>
        </p:nvSpPr>
        <p:spPr>
          <a:xfrm>
            <a:off x="3595098" y="3928059"/>
            <a:ext cx="909223" cy="254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400"/>
              </a:lnSpc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至今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C1DEC7E8-5E91-A44C-950A-0696ED7F6115}"/>
              </a:ext>
            </a:extLst>
          </p:cNvPr>
          <p:cNvSpPr/>
          <p:nvPr/>
        </p:nvSpPr>
        <p:spPr>
          <a:xfrm>
            <a:off x="3595098" y="4089421"/>
            <a:ext cx="1531188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米动商城卖家管理后台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2E7C878D-791B-1E4B-BBD3-EEBFDE09E404}"/>
              </a:ext>
            </a:extLst>
          </p:cNvPr>
          <p:cNvSpPr/>
          <p:nvPr/>
        </p:nvSpPr>
        <p:spPr>
          <a:xfrm>
            <a:off x="3595100" y="4667181"/>
            <a:ext cx="2870062" cy="1225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全家桶作为技术栈</a:t>
            </a:r>
            <a:endParaRPr lang="en-US" altLang="zh-Han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less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预处理器</a:t>
            </a:r>
            <a:endParaRPr lang="en-US" altLang="zh-Han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element-</a:t>
            </a:r>
            <a:r>
              <a:rPr lang="en-US" altLang="zh-Hans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Hans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echarts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" altLang="zh-Hans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vee</a:t>
            </a:r>
            <a:r>
              <a:rPr lang="en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-validate</a:t>
            </a:r>
            <a:r>
              <a:rPr lang="zh-CN" altLang="e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周边工具</a:t>
            </a:r>
            <a:endParaRPr lang="en-US" altLang="zh-Han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-awesome-</a:t>
            </a:r>
            <a:r>
              <a:rPr lang="en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swiper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" altLang="zh-Hans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vue-wangeditor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" altLang="zh-Hans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vuedraggable</a:t>
            </a:r>
            <a:r>
              <a:rPr lang="zh-CN" altLang="e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库完成相应的业务组件开发</a:t>
            </a:r>
            <a:endParaRPr lang="en" altLang="zh-Han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圆角矩形 120">
            <a:extLst>
              <a:ext uri="{FF2B5EF4-FFF2-40B4-BE49-F238E27FC236}">
                <a16:creationId xmlns:a16="http://schemas.microsoft.com/office/drawing/2014/main" id="{E1735192-11FD-614E-84D3-9D94B73F62E0}"/>
              </a:ext>
            </a:extLst>
          </p:cNvPr>
          <p:cNvSpPr/>
          <p:nvPr/>
        </p:nvSpPr>
        <p:spPr>
          <a:xfrm>
            <a:off x="4660664" y="4000628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独立开发</a:t>
            </a:r>
          </a:p>
        </p:txBody>
      </p:sp>
      <p:sp>
        <p:nvSpPr>
          <p:cNvPr id="122" name="圆角矩形 121">
            <a:extLst>
              <a:ext uri="{FF2B5EF4-FFF2-40B4-BE49-F238E27FC236}">
                <a16:creationId xmlns:a16="http://schemas.microsoft.com/office/drawing/2014/main" id="{D39CEF6C-94B9-1A41-A583-D0D816A492C6}"/>
              </a:ext>
            </a:extLst>
          </p:cNvPr>
          <p:cNvSpPr/>
          <p:nvPr/>
        </p:nvSpPr>
        <p:spPr>
          <a:xfrm>
            <a:off x="4665427" y="1879839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独立开发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235ACC0-5DF9-D941-9431-C19C56862D0F}"/>
              </a:ext>
            </a:extLst>
          </p:cNvPr>
          <p:cNvSpPr/>
          <p:nvPr/>
        </p:nvSpPr>
        <p:spPr>
          <a:xfrm>
            <a:off x="165847" y="1391491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项目经验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直接连接符 20">
            <a:extLst>
              <a:ext uri="{FF2B5EF4-FFF2-40B4-BE49-F238E27FC236}">
                <a16:creationId xmlns:a16="http://schemas.microsoft.com/office/drawing/2014/main" id="{9B86885D-CC02-824D-9509-07D6DDDF1A2D}"/>
              </a:ext>
            </a:extLst>
          </p:cNvPr>
          <p:cNvCxnSpPr>
            <a:cxnSpLocks/>
          </p:cNvCxnSpPr>
          <p:nvPr/>
        </p:nvCxnSpPr>
        <p:spPr>
          <a:xfrm>
            <a:off x="246816" y="1667937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22">
            <a:extLst>
              <a:ext uri="{FF2B5EF4-FFF2-40B4-BE49-F238E27FC236}">
                <a16:creationId xmlns:a16="http://schemas.microsoft.com/office/drawing/2014/main" id="{10BA53D3-168B-074C-A34D-EC546DCB5F3E}"/>
              </a:ext>
            </a:extLst>
          </p:cNvPr>
          <p:cNvCxnSpPr>
            <a:cxnSpLocks/>
          </p:cNvCxnSpPr>
          <p:nvPr/>
        </p:nvCxnSpPr>
        <p:spPr>
          <a:xfrm flipV="1">
            <a:off x="298660" y="1793234"/>
            <a:ext cx="0" cy="763651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903E2CD0-821C-014A-8183-1BEF63BD50E8}"/>
              </a:ext>
            </a:extLst>
          </p:cNvPr>
          <p:cNvSpPr/>
          <p:nvPr/>
        </p:nvSpPr>
        <p:spPr>
          <a:xfrm flipH="1">
            <a:off x="256342" y="2127956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4473C5FB-6809-8342-9965-42FA491273A5}"/>
              </a:ext>
            </a:extLst>
          </p:cNvPr>
          <p:cNvSpPr/>
          <p:nvPr/>
        </p:nvSpPr>
        <p:spPr>
          <a:xfrm flipH="1">
            <a:off x="256342" y="4176263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12E8CF24-AC96-674E-998C-CA4133A827ED}"/>
              </a:ext>
            </a:extLst>
          </p:cNvPr>
          <p:cNvGrpSpPr/>
          <p:nvPr/>
        </p:nvGrpSpPr>
        <p:grpSpPr>
          <a:xfrm>
            <a:off x="344953" y="1805512"/>
            <a:ext cx="2866088" cy="2004563"/>
            <a:chOff x="418451" y="7819857"/>
            <a:chExt cx="2866088" cy="2004563"/>
          </a:xfrm>
        </p:grpSpPr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1BB6289A-BBF2-2E41-BEA9-64BED0055849}"/>
                </a:ext>
              </a:extLst>
            </p:cNvPr>
            <p:cNvSpPr/>
            <p:nvPr/>
          </p:nvSpPr>
          <p:spPr>
            <a:xfrm>
              <a:off x="418451" y="7819857"/>
              <a:ext cx="1008609" cy="2544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2017.9 –</a:t>
              </a:r>
              <a:r>
                <a:rPr lang="en-US" altLang="zh-Han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2018.3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203A31A5-2142-4D44-B399-44D51B1ADECD}"/>
                </a:ext>
              </a:extLst>
            </p:cNvPr>
            <p:cNvSpPr/>
            <p:nvPr/>
          </p:nvSpPr>
          <p:spPr>
            <a:xfrm>
              <a:off x="418451" y="8000165"/>
              <a:ext cx="1800493" cy="334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Hans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飞灯微信商场（小程序版）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圆角矩形 148">
              <a:extLst>
                <a:ext uri="{FF2B5EF4-FFF2-40B4-BE49-F238E27FC236}">
                  <a16:creationId xmlns:a16="http://schemas.microsoft.com/office/drawing/2014/main" id="{8D22FCB9-A9DA-6D4E-B26F-792447E1A2FF}"/>
                </a:ext>
              </a:extLst>
            </p:cNvPr>
            <p:cNvSpPr/>
            <p:nvPr/>
          </p:nvSpPr>
          <p:spPr>
            <a:xfrm>
              <a:off x="518981" y="8347355"/>
              <a:ext cx="490848" cy="203200"/>
            </a:xfrm>
            <a:prstGeom prst="roundRect">
              <a:avLst/>
            </a:prstGeom>
            <a:solidFill>
              <a:srgbClr val="F885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Hans" sz="90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wxml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F4AEAED0-AFA2-A242-9F92-E6515DB8FC8A}"/>
                </a:ext>
              </a:extLst>
            </p:cNvPr>
            <p:cNvSpPr/>
            <p:nvPr/>
          </p:nvSpPr>
          <p:spPr>
            <a:xfrm>
              <a:off x="418453" y="8577925"/>
              <a:ext cx="2866086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wxml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en-US" altLang="zh-CN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wxss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进行布局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使用大量的小程序 </a:t>
              </a:r>
              <a:r>
                <a:rPr lang="en-US" altLang="zh-Hans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，并对 </a:t>
              </a:r>
              <a:r>
                <a:rPr lang="en-US" altLang="zh-Han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</a:t>
              </a: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进行二次封装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尝试了</a:t>
              </a:r>
              <a:r>
                <a:rPr lang="en-US" altLang="zh-Hans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minui</a:t>
              </a:r>
              <a:r>
                <a:rPr lang="en-US" altLang="zh-Han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Hans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zanui</a:t>
              </a:r>
              <a:r>
                <a:rPr lang="en-US" altLang="zh-Han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Hans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weiui</a:t>
              </a: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三种</a:t>
              </a:r>
              <a:r>
                <a:rPr lang="en-US" altLang="zh-Hans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框架，并且根据项目需求使用了对应的组件，有部分组件进行了源码上的修改，以满足项目需求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AB58B286-8032-D544-A889-BD88C943FFB3}"/>
                </a:ext>
              </a:extLst>
            </p:cNvPr>
            <p:cNvGrpSpPr/>
            <p:nvPr/>
          </p:nvGrpSpPr>
          <p:grpSpPr>
            <a:xfrm>
              <a:off x="1448670" y="7853394"/>
              <a:ext cx="1034846" cy="215444"/>
              <a:chOff x="1404917" y="3745442"/>
              <a:chExt cx="1034846" cy="215444"/>
            </a:xfrm>
          </p:grpSpPr>
          <p:sp>
            <p:nvSpPr>
              <p:cNvPr id="155" name="圆角矩形 154">
                <a:extLst>
                  <a:ext uri="{FF2B5EF4-FFF2-40B4-BE49-F238E27FC236}">
                    <a16:creationId xmlns:a16="http://schemas.microsoft.com/office/drawing/2014/main" id="{7F84B7D4-C102-AC46-A80D-8A641046B5CE}"/>
                  </a:ext>
                </a:extLst>
              </p:cNvPr>
              <p:cNvSpPr/>
              <p:nvPr/>
            </p:nvSpPr>
            <p:spPr>
              <a:xfrm>
                <a:off x="1798576" y="3784954"/>
                <a:ext cx="641187" cy="140176"/>
              </a:xfrm>
              <a:prstGeom prst="roundRect">
                <a:avLst>
                  <a:gd name="adj" fmla="val 50000"/>
                </a:avLst>
              </a:prstGeom>
              <a:solidFill>
                <a:srgbClr val="E9EC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独立开发</a:t>
                </a:r>
              </a:p>
            </p:txBody>
          </p:sp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90EC675E-602B-2140-A68B-41E508FB6384}"/>
                  </a:ext>
                </a:extLst>
              </p:cNvPr>
              <p:cNvSpPr txBox="1"/>
              <p:nvPr/>
            </p:nvSpPr>
            <p:spPr>
              <a:xfrm>
                <a:off x="1404917" y="3745442"/>
                <a:ext cx="1847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2" name="圆角矩形 151">
              <a:extLst>
                <a:ext uri="{FF2B5EF4-FFF2-40B4-BE49-F238E27FC236}">
                  <a16:creationId xmlns:a16="http://schemas.microsoft.com/office/drawing/2014/main" id="{4A6F26D3-5798-294D-A310-7BABE76286FF}"/>
                </a:ext>
              </a:extLst>
            </p:cNvPr>
            <p:cNvSpPr/>
            <p:nvPr/>
          </p:nvSpPr>
          <p:spPr>
            <a:xfrm>
              <a:off x="1649852" y="8347355"/>
              <a:ext cx="513452" cy="203200"/>
            </a:xfrm>
            <a:prstGeom prst="round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Hans" sz="90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minui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3" name="圆角矩形 152">
              <a:extLst>
                <a:ext uri="{FF2B5EF4-FFF2-40B4-BE49-F238E27FC236}">
                  <a16:creationId xmlns:a16="http://schemas.microsoft.com/office/drawing/2014/main" id="{1580145A-0472-5943-A5CE-9FCB2D9ED92A}"/>
                </a:ext>
              </a:extLst>
            </p:cNvPr>
            <p:cNvSpPr/>
            <p:nvPr/>
          </p:nvSpPr>
          <p:spPr>
            <a:xfrm>
              <a:off x="2230337" y="8340531"/>
              <a:ext cx="499130" cy="203200"/>
            </a:xfrm>
            <a:prstGeom prst="round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Hans" sz="90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zanui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4" name="圆角矩形 153">
              <a:extLst>
                <a:ext uri="{FF2B5EF4-FFF2-40B4-BE49-F238E27FC236}">
                  <a16:creationId xmlns:a16="http://schemas.microsoft.com/office/drawing/2014/main" id="{CDEAE7AD-DE10-DB41-B8AF-BD4E5D58F985}"/>
                </a:ext>
              </a:extLst>
            </p:cNvPr>
            <p:cNvSpPr/>
            <p:nvPr/>
          </p:nvSpPr>
          <p:spPr>
            <a:xfrm>
              <a:off x="1083368" y="8347355"/>
              <a:ext cx="479260" cy="203200"/>
            </a:xfrm>
            <a:prstGeom prst="roundRect">
              <a:avLst/>
            </a:prstGeom>
            <a:solidFill>
              <a:srgbClr val="57A1F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Hans" sz="90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wxss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59" name="圆角矩形 158">
            <a:extLst>
              <a:ext uri="{FF2B5EF4-FFF2-40B4-BE49-F238E27FC236}">
                <a16:creationId xmlns:a16="http://schemas.microsoft.com/office/drawing/2014/main" id="{1629DE21-0EB5-7E44-9C5E-250FE0199C1D}"/>
              </a:ext>
            </a:extLst>
          </p:cNvPr>
          <p:cNvSpPr/>
          <p:nvPr/>
        </p:nvSpPr>
        <p:spPr>
          <a:xfrm>
            <a:off x="2746858" y="2320527"/>
            <a:ext cx="499791" cy="203200"/>
          </a:xfrm>
          <a:prstGeom prst="round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Hans" sz="900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weiui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D6A59C2E-73A8-B544-91D3-0A713ABED27B}"/>
              </a:ext>
            </a:extLst>
          </p:cNvPr>
          <p:cNvSpPr/>
          <p:nvPr/>
        </p:nvSpPr>
        <p:spPr>
          <a:xfrm flipH="1">
            <a:off x="256341" y="7439809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2B187818-2C58-7A4A-9777-984996C2089D}"/>
              </a:ext>
            </a:extLst>
          </p:cNvPr>
          <p:cNvGrpSpPr/>
          <p:nvPr/>
        </p:nvGrpSpPr>
        <p:grpSpPr>
          <a:xfrm>
            <a:off x="344952" y="3852286"/>
            <a:ext cx="2866088" cy="1812203"/>
            <a:chOff x="418451" y="7819857"/>
            <a:chExt cx="2866088" cy="1812203"/>
          </a:xfrm>
        </p:grpSpPr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A1B5306F-53FD-FB4E-8064-8D81B66C3DBB}"/>
                </a:ext>
              </a:extLst>
            </p:cNvPr>
            <p:cNvSpPr/>
            <p:nvPr/>
          </p:nvSpPr>
          <p:spPr>
            <a:xfrm>
              <a:off x="418451" y="7819857"/>
              <a:ext cx="1075936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2017.</a:t>
              </a:r>
              <a:r>
                <a:rPr lang="en-US" altLang="zh-Han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–</a:t>
              </a:r>
              <a:r>
                <a:rPr lang="en-US" altLang="zh-Han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2018.1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94120EC9-67D1-3C4E-A38D-CD3A3CE0E843}"/>
                </a:ext>
              </a:extLst>
            </p:cNvPr>
            <p:cNvSpPr/>
            <p:nvPr/>
          </p:nvSpPr>
          <p:spPr>
            <a:xfrm>
              <a:off x="418451" y="8000165"/>
              <a:ext cx="1396536" cy="306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Hans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飞灯好运（小程序）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圆角矩形 163">
              <a:extLst>
                <a:ext uri="{FF2B5EF4-FFF2-40B4-BE49-F238E27FC236}">
                  <a16:creationId xmlns:a16="http://schemas.microsoft.com/office/drawing/2014/main" id="{42E126F6-A8EF-CD48-9833-AE5F8E4E38F6}"/>
                </a:ext>
              </a:extLst>
            </p:cNvPr>
            <p:cNvSpPr/>
            <p:nvPr/>
          </p:nvSpPr>
          <p:spPr>
            <a:xfrm>
              <a:off x="518981" y="8347355"/>
              <a:ext cx="701567" cy="203200"/>
            </a:xfrm>
            <a:prstGeom prst="round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Hans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promise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40499BD2-1BB4-484F-AEF7-D10A006C68D7}"/>
                </a:ext>
              </a:extLst>
            </p:cNvPr>
            <p:cNvSpPr/>
            <p:nvPr/>
          </p:nvSpPr>
          <p:spPr>
            <a:xfrm>
              <a:off x="418453" y="8577925"/>
              <a:ext cx="2866086" cy="10541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Han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canvas</a:t>
              </a: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本地绘制分享图片</a:t>
              </a:r>
              <a:endPara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项目中多处使用了</a:t>
              </a:r>
              <a:r>
                <a:rPr lang="en-US" altLang="zh-Han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promise</a:t>
              </a: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进行异步操作</a:t>
              </a:r>
              <a:endPara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尝试了</a:t>
              </a:r>
              <a:r>
                <a:rPr lang="en-US" altLang="zh-Hans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minui</a:t>
              </a:r>
              <a:r>
                <a:rPr lang="en-US" altLang="zh-Han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Hans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zanui</a:t>
              </a:r>
              <a:r>
                <a:rPr lang="en-US" altLang="zh-Han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Hans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weiui</a:t>
              </a: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三种</a:t>
              </a:r>
              <a:r>
                <a:rPr lang="en-US" altLang="zh-Hans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框架，并且根据项目需求使用了对应的组件，有部分组件进行了源码上的修改，以满足项目需求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6" name="圆角矩形 165">
              <a:extLst>
                <a:ext uri="{FF2B5EF4-FFF2-40B4-BE49-F238E27FC236}">
                  <a16:creationId xmlns:a16="http://schemas.microsoft.com/office/drawing/2014/main" id="{42751096-CB61-7C49-8104-D4A29B9EFCCB}"/>
                </a:ext>
              </a:extLst>
            </p:cNvPr>
            <p:cNvSpPr/>
            <p:nvPr/>
          </p:nvSpPr>
          <p:spPr>
            <a:xfrm>
              <a:off x="1423616" y="7880206"/>
              <a:ext cx="641187" cy="140176"/>
            </a:xfrm>
            <a:prstGeom prst="roundRect">
              <a:avLst>
                <a:gd name="adj" fmla="val 50000"/>
              </a:avLst>
            </a:prstGeom>
            <a:solidFill>
              <a:srgbClr val="E9E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独立开发</a:t>
              </a:r>
            </a:p>
          </p:txBody>
        </p:sp>
        <p:sp>
          <p:nvSpPr>
            <p:cNvPr id="167" name="圆角矩形 166">
              <a:extLst>
                <a:ext uri="{FF2B5EF4-FFF2-40B4-BE49-F238E27FC236}">
                  <a16:creationId xmlns:a16="http://schemas.microsoft.com/office/drawing/2014/main" id="{926041A6-2879-2F4D-BB18-E2FBB9EAC310}"/>
                </a:ext>
              </a:extLst>
            </p:cNvPr>
            <p:cNvSpPr/>
            <p:nvPr/>
          </p:nvSpPr>
          <p:spPr>
            <a:xfrm>
              <a:off x="1955212" y="8347355"/>
              <a:ext cx="514840" cy="203200"/>
            </a:xfrm>
            <a:prstGeom prst="round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Hans" sz="90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minui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68" name="圆角矩形 167">
              <a:extLst>
                <a:ext uri="{FF2B5EF4-FFF2-40B4-BE49-F238E27FC236}">
                  <a16:creationId xmlns:a16="http://schemas.microsoft.com/office/drawing/2014/main" id="{EFCD2C10-4CEC-434E-9FAA-AF01B2C4B355}"/>
                </a:ext>
              </a:extLst>
            </p:cNvPr>
            <p:cNvSpPr/>
            <p:nvPr/>
          </p:nvSpPr>
          <p:spPr>
            <a:xfrm>
              <a:off x="2546723" y="8340531"/>
              <a:ext cx="504728" cy="203200"/>
            </a:xfrm>
            <a:prstGeom prst="round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Hans" sz="90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zanui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69" name="圆角矩形 168">
              <a:extLst>
                <a:ext uri="{FF2B5EF4-FFF2-40B4-BE49-F238E27FC236}">
                  <a16:creationId xmlns:a16="http://schemas.microsoft.com/office/drawing/2014/main" id="{52FB129D-83E9-FE4B-A8D4-ADB82BFA7ACD}"/>
                </a:ext>
              </a:extLst>
            </p:cNvPr>
            <p:cNvSpPr/>
            <p:nvPr/>
          </p:nvSpPr>
          <p:spPr>
            <a:xfrm>
              <a:off x="1290581" y="8347355"/>
              <a:ext cx="591503" cy="203200"/>
            </a:xfrm>
            <a:prstGeom prst="round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Hans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canvas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24" name="椭圆 123">
            <a:extLst>
              <a:ext uri="{FF2B5EF4-FFF2-40B4-BE49-F238E27FC236}">
                <a16:creationId xmlns:a16="http://schemas.microsoft.com/office/drawing/2014/main" id="{071C1640-F509-3244-8E3D-A1AE55B68564}"/>
              </a:ext>
            </a:extLst>
          </p:cNvPr>
          <p:cNvSpPr/>
          <p:nvPr/>
        </p:nvSpPr>
        <p:spPr>
          <a:xfrm flipH="1">
            <a:off x="256342" y="5981878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2B756BE0-8ECE-7A41-9721-D1AEE9981FDD}"/>
              </a:ext>
            </a:extLst>
          </p:cNvPr>
          <p:cNvGrpSpPr/>
          <p:nvPr/>
        </p:nvGrpSpPr>
        <p:grpSpPr>
          <a:xfrm>
            <a:off x="344953" y="5659434"/>
            <a:ext cx="2866088" cy="1406835"/>
            <a:chOff x="418451" y="7819857"/>
            <a:chExt cx="2866088" cy="1406835"/>
          </a:xfrm>
        </p:grpSpPr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DFCEB576-BFAB-E643-92B4-6421A7427DA5}"/>
                </a:ext>
              </a:extLst>
            </p:cNvPr>
            <p:cNvSpPr/>
            <p:nvPr/>
          </p:nvSpPr>
          <p:spPr>
            <a:xfrm>
              <a:off x="418451" y="7819857"/>
              <a:ext cx="1008609" cy="2544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</a:t>
              </a:r>
              <a:r>
                <a:rPr lang="en-US" altLang="zh-Han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Han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–</a:t>
              </a:r>
              <a:r>
                <a:rPr lang="en-US" altLang="zh-Han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2018.5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05B06C06-C630-5949-8128-D75AF1E0801D}"/>
                </a:ext>
              </a:extLst>
            </p:cNvPr>
            <p:cNvSpPr/>
            <p:nvPr/>
          </p:nvSpPr>
          <p:spPr>
            <a:xfrm>
              <a:off x="418451" y="8000165"/>
              <a:ext cx="1127232" cy="306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宴遇会员小程序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圆角矩形 130">
              <a:extLst>
                <a:ext uri="{FF2B5EF4-FFF2-40B4-BE49-F238E27FC236}">
                  <a16:creationId xmlns:a16="http://schemas.microsoft.com/office/drawing/2014/main" id="{FC79DC12-B4C1-E24B-86BE-D1579053CFEE}"/>
                </a:ext>
              </a:extLst>
            </p:cNvPr>
            <p:cNvSpPr/>
            <p:nvPr/>
          </p:nvSpPr>
          <p:spPr>
            <a:xfrm>
              <a:off x="518981" y="8347355"/>
              <a:ext cx="635894" cy="203200"/>
            </a:xfrm>
            <a:prstGeom prst="round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Hans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min-cli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5177E78F-25F3-0547-91CC-0E56CD258224}"/>
                </a:ext>
              </a:extLst>
            </p:cNvPr>
            <p:cNvSpPr/>
            <p:nvPr/>
          </p:nvSpPr>
          <p:spPr>
            <a:xfrm>
              <a:off x="418453" y="8577925"/>
              <a:ext cx="2866086" cy="6487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min</a:t>
              </a:r>
              <a:r>
                <a:rPr lang="en-US" altLang="zh-Han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-cli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脚手架搭建项目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async</a:t>
              </a: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Han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await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控制程序的异步逻辑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对基础组件进行封装和复用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B538F47E-BB93-C14A-AA8E-E642B202BD5B}"/>
                </a:ext>
              </a:extLst>
            </p:cNvPr>
            <p:cNvGrpSpPr/>
            <p:nvPr/>
          </p:nvGrpSpPr>
          <p:grpSpPr>
            <a:xfrm>
              <a:off x="1448670" y="7853394"/>
              <a:ext cx="1034846" cy="215444"/>
              <a:chOff x="1404917" y="3745442"/>
              <a:chExt cx="1034846" cy="215444"/>
            </a:xfrm>
          </p:grpSpPr>
          <p:sp>
            <p:nvSpPr>
              <p:cNvPr id="173" name="圆角矩形 172">
                <a:extLst>
                  <a:ext uri="{FF2B5EF4-FFF2-40B4-BE49-F238E27FC236}">
                    <a16:creationId xmlns:a16="http://schemas.microsoft.com/office/drawing/2014/main" id="{0389375A-AEA1-5D4B-8CAA-750A39FCF7E2}"/>
                  </a:ext>
                </a:extLst>
              </p:cNvPr>
              <p:cNvSpPr/>
              <p:nvPr/>
            </p:nvSpPr>
            <p:spPr>
              <a:xfrm>
                <a:off x="1798576" y="3784954"/>
                <a:ext cx="641187" cy="140176"/>
              </a:xfrm>
              <a:prstGeom prst="roundRect">
                <a:avLst>
                  <a:gd name="adj" fmla="val 50000"/>
                </a:avLst>
              </a:prstGeom>
              <a:solidFill>
                <a:srgbClr val="E9EC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独立开发</a:t>
                </a:r>
              </a:p>
            </p:txBody>
          </p:sp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99EA586F-4729-D247-B4B7-9054C312AC40}"/>
                  </a:ext>
                </a:extLst>
              </p:cNvPr>
              <p:cNvSpPr txBox="1"/>
              <p:nvPr/>
            </p:nvSpPr>
            <p:spPr>
              <a:xfrm>
                <a:off x="1404917" y="3745442"/>
                <a:ext cx="1847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0" name="圆角矩形 169">
              <a:extLst>
                <a:ext uri="{FF2B5EF4-FFF2-40B4-BE49-F238E27FC236}">
                  <a16:creationId xmlns:a16="http://schemas.microsoft.com/office/drawing/2014/main" id="{E9D70569-3659-904D-B53B-BF61042271DD}"/>
                </a:ext>
              </a:extLst>
            </p:cNvPr>
            <p:cNvSpPr/>
            <p:nvPr/>
          </p:nvSpPr>
          <p:spPr>
            <a:xfrm>
              <a:off x="1207268" y="8347355"/>
              <a:ext cx="460734" cy="203200"/>
            </a:xfrm>
            <a:prstGeom prst="round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Hans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sass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71" name="圆角矩形 170">
              <a:extLst>
                <a:ext uri="{FF2B5EF4-FFF2-40B4-BE49-F238E27FC236}">
                  <a16:creationId xmlns:a16="http://schemas.microsoft.com/office/drawing/2014/main" id="{AAEB5CE1-518D-E547-BD4D-CA423B444710}"/>
                </a:ext>
              </a:extLst>
            </p:cNvPr>
            <p:cNvSpPr/>
            <p:nvPr/>
          </p:nvSpPr>
          <p:spPr>
            <a:xfrm>
              <a:off x="1745210" y="8340531"/>
              <a:ext cx="618852" cy="203200"/>
            </a:xfrm>
            <a:prstGeom prst="round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Hans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min-</a:t>
              </a:r>
              <a:r>
                <a:rPr lang="en-US" altLang="zh-Hans" sz="90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78D78D01-B3AF-934B-A264-A9164426EB38}"/>
              </a:ext>
            </a:extLst>
          </p:cNvPr>
          <p:cNvGrpSpPr/>
          <p:nvPr/>
        </p:nvGrpSpPr>
        <p:grpSpPr>
          <a:xfrm>
            <a:off x="344952" y="7127974"/>
            <a:ext cx="2866088" cy="2176277"/>
            <a:chOff x="418451" y="7819857"/>
            <a:chExt cx="2866088" cy="2176277"/>
          </a:xfrm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B9D89029-A03C-2548-8F8A-9605A74665B3}"/>
                </a:ext>
              </a:extLst>
            </p:cNvPr>
            <p:cNvSpPr/>
            <p:nvPr/>
          </p:nvSpPr>
          <p:spPr>
            <a:xfrm>
              <a:off x="418451" y="7819857"/>
              <a:ext cx="909223" cy="2544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</a:t>
              </a:r>
              <a:r>
                <a:rPr lang="en-US" altLang="zh-Han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Han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–</a:t>
              </a: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至今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B0E505EE-0374-1749-AD8F-EDE77C3649FD}"/>
                </a:ext>
              </a:extLst>
            </p:cNvPr>
            <p:cNvSpPr/>
            <p:nvPr/>
          </p:nvSpPr>
          <p:spPr>
            <a:xfrm>
              <a:off x="418451" y="8000165"/>
              <a:ext cx="1404552" cy="306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米动商城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Han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Hans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Hans" sz="105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zh-Hans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9" name="圆角矩形 178">
              <a:extLst>
                <a:ext uri="{FF2B5EF4-FFF2-40B4-BE49-F238E27FC236}">
                  <a16:creationId xmlns:a16="http://schemas.microsoft.com/office/drawing/2014/main" id="{AD97C673-CD98-C846-B8AA-9ED6C2B4B615}"/>
                </a:ext>
              </a:extLst>
            </p:cNvPr>
            <p:cNvSpPr/>
            <p:nvPr/>
          </p:nvSpPr>
          <p:spPr>
            <a:xfrm>
              <a:off x="518981" y="8347355"/>
              <a:ext cx="428007" cy="203200"/>
            </a:xfrm>
            <a:prstGeom prst="roundRect">
              <a:avLst/>
            </a:prstGeom>
            <a:solidFill>
              <a:srgbClr val="6FCF8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Hans" sz="90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C51687E9-1D5C-A043-9DC7-AA400D714290}"/>
                </a:ext>
              </a:extLst>
            </p:cNvPr>
            <p:cNvSpPr/>
            <p:nvPr/>
          </p:nvSpPr>
          <p:spPr>
            <a:xfrm>
              <a:off x="418453" y="8577925"/>
              <a:ext cx="2866086" cy="14182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全家桶作为技术栈</a:t>
              </a:r>
              <a:endPara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less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预处理器</a:t>
              </a:r>
              <a:endPara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移动端适配方案采用</a:t>
              </a:r>
              <a:r>
                <a:rPr lang="en-US" altLang="zh-CN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flexible</a:t>
              </a:r>
              <a:r>
                <a:rPr lang="en-US" altLang="zh-Hans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+rem</a:t>
              </a:r>
              <a:r>
                <a:rPr lang="en-US" altLang="zh-Han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(px2rem)</a:t>
              </a: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使用了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better-scroll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封装了一个功能完善的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scroll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vue-lazyload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做图片懒加载以提升速度和用户体验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" name="圆角矩形 180">
              <a:extLst>
                <a:ext uri="{FF2B5EF4-FFF2-40B4-BE49-F238E27FC236}">
                  <a16:creationId xmlns:a16="http://schemas.microsoft.com/office/drawing/2014/main" id="{D42D3B13-769A-7846-95C3-5CFF39857DC2}"/>
                </a:ext>
              </a:extLst>
            </p:cNvPr>
            <p:cNvSpPr/>
            <p:nvPr/>
          </p:nvSpPr>
          <p:spPr>
            <a:xfrm>
              <a:off x="1423616" y="7880206"/>
              <a:ext cx="641187" cy="140176"/>
            </a:xfrm>
            <a:prstGeom prst="roundRect">
              <a:avLst>
                <a:gd name="adj" fmla="val 50000"/>
              </a:avLst>
            </a:prstGeom>
            <a:solidFill>
              <a:srgbClr val="E9E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独立开发</a:t>
              </a:r>
            </a:p>
          </p:txBody>
        </p:sp>
        <p:sp>
          <p:nvSpPr>
            <p:cNvPr id="182" name="圆角矩形 181">
              <a:extLst>
                <a:ext uri="{FF2B5EF4-FFF2-40B4-BE49-F238E27FC236}">
                  <a16:creationId xmlns:a16="http://schemas.microsoft.com/office/drawing/2014/main" id="{FF150895-B402-594C-A41D-1BEFE330F08F}"/>
                </a:ext>
              </a:extLst>
            </p:cNvPr>
            <p:cNvSpPr/>
            <p:nvPr/>
          </p:nvSpPr>
          <p:spPr>
            <a:xfrm>
              <a:off x="1534682" y="8347355"/>
              <a:ext cx="655742" cy="203200"/>
            </a:xfrm>
            <a:prstGeom prst="round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" altLang="zh-CN" sz="9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flexible</a:t>
              </a:r>
            </a:p>
          </p:txBody>
        </p:sp>
        <p:sp>
          <p:nvSpPr>
            <p:cNvPr id="183" name="圆角矩形 182">
              <a:extLst>
                <a:ext uri="{FF2B5EF4-FFF2-40B4-BE49-F238E27FC236}">
                  <a16:creationId xmlns:a16="http://schemas.microsoft.com/office/drawing/2014/main" id="{58E807B7-A27C-3E43-B648-4FF13A25A172}"/>
                </a:ext>
              </a:extLst>
            </p:cNvPr>
            <p:cNvSpPr/>
            <p:nvPr/>
          </p:nvSpPr>
          <p:spPr>
            <a:xfrm>
              <a:off x="2249954" y="8340531"/>
              <a:ext cx="935124" cy="203200"/>
            </a:xfrm>
            <a:prstGeom prst="round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Hans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better-scroll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84" name="圆角矩形 183">
              <a:extLst>
                <a:ext uri="{FF2B5EF4-FFF2-40B4-BE49-F238E27FC236}">
                  <a16:creationId xmlns:a16="http://schemas.microsoft.com/office/drawing/2014/main" id="{D880B2A6-B01B-2548-9E08-BE4AAEAE9057}"/>
                </a:ext>
              </a:extLst>
            </p:cNvPr>
            <p:cNvSpPr/>
            <p:nvPr/>
          </p:nvSpPr>
          <p:spPr>
            <a:xfrm>
              <a:off x="1014912" y="8347355"/>
              <a:ext cx="447874" cy="203200"/>
            </a:xfrm>
            <a:prstGeom prst="round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Hans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less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85" name="圆角矩形 184">
            <a:extLst>
              <a:ext uri="{FF2B5EF4-FFF2-40B4-BE49-F238E27FC236}">
                <a16:creationId xmlns:a16="http://schemas.microsoft.com/office/drawing/2014/main" id="{99B3D6D3-D682-534F-982D-29C022AAF3E2}"/>
              </a:ext>
            </a:extLst>
          </p:cNvPr>
          <p:cNvSpPr/>
          <p:nvPr/>
        </p:nvSpPr>
        <p:spPr>
          <a:xfrm>
            <a:off x="3696615" y="4429755"/>
            <a:ext cx="444133" cy="203200"/>
          </a:xfrm>
          <a:prstGeom prst="roundRect">
            <a:avLst/>
          </a:prstGeom>
          <a:solidFill>
            <a:srgbClr val="6FCF8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Hans" sz="900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86" name="圆角矩形 185">
            <a:extLst>
              <a:ext uri="{FF2B5EF4-FFF2-40B4-BE49-F238E27FC236}">
                <a16:creationId xmlns:a16="http://schemas.microsoft.com/office/drawing/2014/main" id="{019B43E5-252B-0A46-B924-062815939E36}"/>
              </a:ext>
            </a:extLst>
          </p:cNvPr>
          <p:cNvSpPr/>
          <p:nvPr/>
        </p:nvSpPr>
        <p:spPr>
          <a:xfrm>
            <a:off x="4723815" y="4429755"/>
            <a:ext cx="955242" cy="203200"/>
          </a:xfrm>
          <a:prstGeom prst="round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element-</a:t>
            </a:r>
            <a:r>
              <a:rPr lang="en-US" altLang="zh-Hans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87" name="圆角矩形 186">
            <a:extLst>
              <a:ext uri="{FF2B5EF4-FFF2-40B4-BE49-F238E27FC236}">
                <a16:creationId xmlns:a16="http://schemas.microsoft.com/office/drawing/2014/main" id="{C70A1B3F-C97D-C44D-BFAE-264AB89A9914}"/>
              </a:ext>
            </a:extLst>
          </p:cNvPr>
          <p:cNvSpPr/>
          <p:nvPr/>
        </p:nvSpPr>
        <p:spPr>
          <a:xfrm>
            <a:off x="4204411" y="4429755"/>
            <a:ext cx="449305" cy="203200"/>
          </a:xfrm>
          <a:prstGeom prst="round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Hans" sz="9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338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29166F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3303</TotalTime>
  <Words>829</Words>
  <Application>Microsoft Macintosh PowerPoint</Application>
  <PresentationFormat>A4 纸张(210x297 毫米)</PresentationFormat>
  <Paragraphs>140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宋体</vt:lpstr>
      <vt:lpstr>Microsoft YaHei</vt:lpstr>
      <vt:lpstr>Microsoft YaHei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 Wang</dc:creator>
  <cp:lastModifiedBy>卢伟</cp:lastModifiedBy>
  <cp:revision>837</cp:revision>
  <cp:lastPrinted>2018-05-15T16:43:10Z</cp:lastPrinted>
  <dcterms:created xsi:type="dcterms:W3CDTF">2016-02-14T01:21:46Z</dcterms:created>
  <dcterms:modified xsi:type="dcterms:W3CDTF">2018-05-15T17:56:44Z</dcterms:modified>
</cp:coreProperties>
</file>