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3" r:id="rId3"/>
    <p:sldId id="273" r:id="rId4"/>
    <p:sldId id="288" r:id="rId5"/>
    <p:sldId id="289" r:id="rId6"/>
    <p:sldId id="304" r:id="rId7"/>
    <p:sldId id="314" r:id="rId8"/>
    <p:sldId id="305" r:id="rId9"/>
    <p:sldId id="306" r:id="rId10"/>
    <p:sldId id="307" r:id="rId11"/>
    <p:sldId id="291" r:id="rId12"/>
    <p:sldId id="308" r:id="rId13"/>
    <p:sldId id="297" r:id="rId14"/>
    <p:sldId id="309" r:id="rId15"/>
    <p:sldId id="310" r:id="rId16"/>
    <p:sldId id="286" r:id="rId17"/>
  </p:sldIdLst>
  <p:sldSz cx="12192000" cy="6858000"/>
  <p:notesSz cx="6858000" cy="9144000"/>
  <p:defaultTextStyle>
    <a:defPPr>
      <a:defRPr lang="en-US"/>
    </a:defPPr>
    <a:lvl1pPr marL="0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23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044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568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088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612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134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656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79" algn="l" defTabSz="12190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F68"/>
    <a:srgbClr val="87BB3B"/>
    <a:srgbClr val="1B2153"/>
    <a:srgbClr val="FBCE45"/>
    <a:srgbClr val="00CAF0"/>
    <a:srgbClr val="F4A03B"/>
    <a:srgbClr val="ED7D31"/>
    <a:srgbClr val="361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94648"/>
  </p:normalViewPr>
  <p:slideViewPr>
    <p:cSldViewPr>
      <p:cViewPr varScale="1">
        <p:scale>
          <a:sx n="55" d="100"/>
          <a:sy n="55" d="100"/>
        </p:scale>
        <p:origin x="571" y="3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75C80-C7D2-43B4-BCD4-C4F399135DE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8E4F5-3F91-4650-82F8-9EABCFF16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7037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3F76A-BA1F-46B7-B0A1-EE4F31F42EF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47B8C-5F1F-434B-B463-303C989C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722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23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044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568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088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612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134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656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79" algn="l" defTabSz="12190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53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2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39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74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4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79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15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8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81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07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81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33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74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66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47B8C-5F1F-434B-B463-303C989C6154}" type="slidenum">
              <a:rPr lang="en-US" smtClean="0"/>
              <a:t>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35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4585-BE45-4742-B5E3-498DEBEE5D3B}" type="datetime1">
              <a:rPr lang="en-US" altLang="zh-CN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A4A6-A042-46D2-AA8D-CB7B7C602BD8}" type="datetime1">
              <a:rPr lang="en-US" altLang="zh-CN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864D-FF29-44FF-99E9-48ACB1AD4E4B}" type="datetime1">
              <a:rPr lang="en-US" altLang="zh-CN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96CB-66B0-4DA5-819B-AB5C3A1769D8}" type="datetime1">
              <a:rPr lang="en-US" altLang="zh-CN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2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4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56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08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6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13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65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17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CC2B-8DFC-44EC-A872-3D000D882DFD}" type="datetime1">
              <a:rPr lang="en-US" altLang="zh-CN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E9D1-D93E-4D63-B230-B15FD92C055C}" type="datetime1">
              <a:rPr lang="en-US" altLang="zh-CN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23" indent="0">
              <a:buNone/>
              <a:defRPr sz="2667" b="1"/>
            </a:lvl2pPr>
            <a:lvl3pPr marL="1219044" indent="0">
              <a:buNone/>
              <a:defRPr sz="2400" b="1"/>
            </a:lvl3pPr>
            <a:lvl4pPr marL="1828568" indent="0">
              <a:buNone/>
              <a:defRPr sz="2133" b="1"/>
            </a:lvl4pPr>
            <a:lvl5pPr marL="2438088" indent="0">
              <a:buNone/>
              <a:defRPr sz="2133" b="1"/>
            </a:lvl5pPr>
            <a:lvl6pPr marL="3047612" indent="0">
              <a:buNone/>
              <a:defRPr sz="2133" b="1"/>
            </a:lvl6pPr>
            <a:lvl7pPr marL="3657134" indent="0">
              <a:buNone/>
              <a:defRPr sz="2133" b="1"/>
            </a:lvl7pPr>
            <a:lvl8pPr marL="4266656" indent="0">
              <a:buNone/>
              <a:defRPr sz="2133" b="1"/>
            </a:lvl8pPr>
            <a:lvl9pPr marL="487617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23" indent="0">
              <a:buNone/>
              <a:defRPr sz="2667" b="1"/>
            </a:lvl2pPr>
            <a:lvl3pPr marL="1219044" indent="0">
              <a:buNone/>
              <a:defRPr sz="2400" b="1"/>
            </a:lvl3pPr>
            <a:lvl4pPr marL="1828568" indent="0">
              <a:buNone/>
              <a:defRPr sz="2133" b="1"/>
            </a:lvl4pPr>
            <a:lvl5pPr marL="2438088" indent="0">
              <a:buNone/>
              <a:defRPr sz="2133" b="1"/>
            </a:lvl5pPr>
            <a:lvl6pPr marL="3047612" indent="0">
              <a:buNone/>
              <a:defRPr sz="2133" b="1"/>
            </a:lvl6pPr>
            <a:lvl7pPr marL="3657134" indent="0">
              <a:buNone/>
              <a:defRPr sz="2133" b="1"/>
            </a:lvl7pPr>
            <a:lvl8pPr marL="4266656" indent="0">
              <a:buNone/>
              <a:defRPr sz="2133" b="1"/>
            </a:lvl8pPr>
            <a:lvl9pPr marL="487617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484C-9EEE-4C62-B293-577148621EED}" type="datetime1">
              <a:rPr lang="en-US" altLang="zh-CN" smtClean="0"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2738-2A6A-45C7-94DA-DF6608EE8F69}" type="datetime1">
              <a:rPr lang="en-US" altLang="zh-CN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AFBE-5D93-4CED-AD72-FA993204B447}" type="datetime1">
              <a:rPr lang="en-US" altLang="zh-CN" smtClean="0"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23" indent="0">
              <a:buNone/>
              <a:defRPr sz="1600"/>
            </a:lvl2pPr>
            <a:lvl3pPr marL="1219044" indent="0">
              <a:buNone/>
              <a:defRPr sz="1333"/>
            </a:lvl3pPr>
            <a:lvl4pPr marL="1828568" indent="0">
              <a:buNone/>
              <a:defRPr sz="1200"/>
            </a:lvl4pPr>
            <a:lvl5pPr marL="2438088" indent="0">
              <a:buNone/>
              <a:defRPr sz="1200"/>
            </a:lvl5pPr>
            <a:lvl6pPr marL="3047612" indent="0">
              <a:buNone/>
              <a:defRPr sz="1200"/>
            </a:lvl6pPr>
            <a:lvl7pPr marL="3657134" indent="0">
              <a:buNone/>
              <a:defRPr sz="1200"/>
            </a:lvl7pPr>
            <a:lvl8pPr marL="4266656" indent="0">
              <a:buNone/>
              <a:defRPr sz="1200"/>
            </a:lvl8pPr>
            <a:lvl9pPr marL="487617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E6E8-334F-415C-802A-DB98F162160E}" type="datetime1">
              <a:rPr lang="en-US" altLang="zh-CN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23" indent="0">
              <a:buNone/>
              <a:defRPr sz="3733"/>
            </a:lvl2pPr>
            <a:lvl3pPr marL="1219044" indent="0">
              <a:buNone/>
              <a:defRPr sz="3200"/>
            </a:lvl3pPr>
            <a:lvl4pPr marL="1828568" indent="0">
              <a:buNone/>
              <a:defRPr sz="2667"/>
            </a:lvl4pPr>
            <a:lvl5pPr marL="2438088" indent="0">
              <a:buNone/>
              <a:defRPr sz="2667"/>
            </a:lvl5pPr>
            <a:lvl6pPr marL="3047612" indent="0">
              <a:buNone/>
              <a:defRPr sz="2667"/>
            </a:lvl6pPr>
            <a:lvl7pPr marL="3657134" indent="0">
              <a:buNone/>
              <a:defRPr sz="2667"/>
            </a:lvl7pPr>
            <a:lvl8pPr marL="4266656" indent="0">
              <a:buNone/>
              <a:defRPr sz="2667"/>
            </a:lvl8pPr>
            <a:lvl9pPr marL="4876179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23" indent="0">
              <a:buNone/>
              <a:defRPr sz="1600"/>
            </a:lvl2pPr>
            <a:lvl3pPr marL="1219044" indent="0">
              <a:buNone/>
              <a:defRPr sz="1333"/>
            </a:lvl3pPr>
            <a:lvl4pPr marL="1828568" indent="0">
              <a:buNone/>
              <a:defRPr sz="1200"/>
            </a:lvl4pPr>
            <a:lvl5pPr marL="2438088" indent="0">
              <a:buNone/>
              <a:defRPr sz="1200"/>
            </a:lvl5pPr>
            <a:lvl6pPr marL="3047612" indent="0">
              <a:buNone/>
              <a:defRPr sz="1200"/>
            </a:lvl6pPr>
            <a:lvl7pPr marL="3657134" indent="0">
              <a:buNone/>
              <a:defRPr sz="1200"/>
            </a:lvl7pPr>
            <a:lvl8pPr marL="4266656" indent="0">
              <a:buNone/>
              <a:defRPr sz="1200"/>
            </a:lvl8pPr>
            <a:lvl9pPr marL="487617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9C72-B80E-4ADB-9370-7A3C59A03291}" type="datetime1">
              <a:rPr lang="en-US" altLang="zh-CN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1" tIns="45716" rIns="91431" bIns="4571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18D9-831A-43A7-87BC-34E8CCD46F35}" type="datetime1">
              <a:rPr lang="en-US" altLang="zh-CN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F1098-4237-41BC-960F-A352F6B7D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9044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2" indent="-457142" algn="l" defTabSz="1219044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4" indent="-380952" algn="l" defTabSz="1219044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06" indent="-304762" algn="l" defTabSz="12190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28" indent="-304762" algn="l" defTabSz="1219044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0" indent="-304762" algn="l" defTabSz="1219044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74" indent="-304762" algn="l" defTabSz="1219044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894" indent="-304762" algn="l" defTabSz="1219044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18" indent="-304762" algn="l" defTabSz="1219044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40" indent="-304762" algn="l" defTabSz="1219044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3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4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68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88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2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34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56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79" algn="l" defTabSz="12190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64231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369349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239350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grpSp>
        <p:nvGrpSpPr>
          <p:cNvPr id="119" name="组合 17"/>
          <p:cNvGrpSpPr/>
          <p:nvPr/>
        </p:nvGrpSpPr>
        <p:grpSpPr>
          <a:xfrm>
            <a:off x="2410181" y="3125638"/>
            <a:ext cx="974055" cy="843924"/>
            <a:chOff x="1691679" y="2324967"/>
            <a:chExt cx="730541" cy="759532"/>
          </a:xfrm>
        </p:grpSpPr>
        <p:sp>
          <p:nvSpPr>
            <p:cNvPr id="120" name="矩形​​ 3"/>
            <p:cNvSpPr/>
            <p:nvPr/>
          </p:nvSpPr>
          <p:spPr>
            <a:xfrm>
              <a:off x="1691679" y="2347388"/>
              <a:ext cx="730541" cy="737111"/>
            </a:xfrm>
            <a:custGeom>
              <a:avLst/>
              <a:gdLst/>
              <a:ahLst/>
              <a:cxnLst/>
              <a:rect l="l" t="t" r="r" b="b"/>
              <a:pathLst>
                <a:path w="1152128" h="936104">
                  <a:moveTo>
                    <a:pt x="0" y="0"/>
                  </a:moveTo>
                  <a:lnTo>
                    <a:pt x="1152128" y="0"/>
                  </a:lnTo>
                  <a:lnTo>
                    <a:pt x="1152128" y="792088"/>
                  </a:lnTo>
                  <a:lnTo>
                    <a:pt x="720080" y="792088"/>
                  </a:lnTo>
                  <a:lnTo>
                    <a:pt x="576064" y="936104"/>
                  </a:lnTo>
                  <a:lnTo>
                    <a:pt x="432048" y="792088"/>
                  </a:lnTo>
                  <a:lnTo>
                    <a:pt x="0" y="792088"/>
                  </a:lnTo>
                  <a:close/>
                </a:path>
              </a:pathLst>
            </a:custGeom>
            <a:solidFill>
              <a:srgbClr val="1B2153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1845165" y="2324967"/>
              <a:ext cx="366927" cy="674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4267" dirty="0">
                  <a:solidFill>
                    <a:prstClr val="white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endParaRPr lang="zh-CN" altLang="en-US" sz="4267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28" name="标题 24"/>
          <p:cNvSpPr txBox="1">
            <a:spLocks/>
          </p:cNvSpPr>
          <p:nvPr/>
        </p:nvSpPr>
        <p:spPr bwMode="auto">
          <a:xfrm>
            <a:off x="2230488" y="774359"/>
            <a:ext cx="2883443" cy="132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08" tIns="60955" rIns="121908" bIns="60955" numCol="1" rtlCol="0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 录 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ONTENTS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矩形​​ 9"/>
          <p:cNvSpPr/>
          <p:nvPr/>
        </p:nvSpPr>
        <p:spPr>
          <a:xfrm>
            <a:off x="3791744" y="2203614"/>
            <a:ext cx="5952661" cy="693865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30" name="矩形​​ 10"/>
          <p:cNvSpPr/>
          <p:nvPr/>
        </p:nvSpPr>
        <p:spPr>
          <a:xfrm>
            <a:off x="3791744" y="3150548"/>
            <a:ext cx="5952661" cy="693867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anchor="ctr"/>
          <a:lstStyle/>
          <a:p>
            <a:pPr algn="ctr">
              <a:defRPr/>
            </a:pPr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791744" y="2304330"/>
            <a:ext cx="1579895" cy="523210"/>
          </a:xfrm>
          <a:prstGeom prst="rect">
            <a:avLst/>
          </a:prstGeom>
          <a:noFill/>
        </p:spPr>
        <p:txBody>
          <a:bodyPr wrap="none" lIns="121908" tIns="60955" rIns="121908" bIns="60955">
            <a:spAutoFit/>
          </a:bodyPr>
          <a:lstStyle/>
          <a:p>
            <a:r>
              <a:rPr kumimoji="1" lang="zh-CN" altLang="en-US" sz="26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实现思路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791744" y="3231000"/>
            <a:ext cx="1579895" cy="523210"/>
          </a:xfrm>
          <a:prstGeom prst="rect">
            <a:avLst/>
          </a:prstGeom>
          <a:noFill/>
        </p:spPr>
        <p:txBody>
          <a:bodyPr wrap="none" lIns="121908" tIns="60955" rIns="121908" bIns="60955">
            <a:spAutoFit/>
          </a:bodyPr>
          <a:lstStyle/>
          <a:p>
            <a:r>
              <a:rPr kumimoji="1" lang="zh-CN" altLang="en-US" sz="26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rPr>
              <a:t>探索过程</a:t>
            </a:r>
          </a:p>
        </p:txBody>
      </p:sp>
      <p:grpSp>
        <p:nvGrpSpPr>
          <p:cNvPr id="137" name="组合 14"/>
          <p:cNvGrpSpPr/>
          <p:nvPr/>
        </p:nvGrpSpPr>
        <p:grpSpPr>
          <a:xfrm>
            <a:off x="2410181" y="2165109"/>
            <a:ext cx="974055" cy="858904"/>
            <a:chOff x="1691679" y="1460493"/>
            <a:chExt cx="730541" cy="773013"/>
          </a:xfrm>
        </p:grpSpPr>
        <p:sp>
          <p:nvSpPr>
            <p:cNvPr id="138" name="矩形​​ 3"/>
            <p:cNvSpPr/>
            <p:nvPr/>
          </p:nvSpPr>
          <p:spPr>
            <a:xfrm>
              <a:off x="1691679" y="1495143"/>
              <a:ext cx="730541" cy="738363"/>
            </a:xfrm>
            <a:custGeom>
              <a:avLst/>
              <a:gdLst/>
              <a:ahLst/>
              <a:cxnLst/>
              <a:rect l="l" t="t" r="r" b="b"/>
              <a:pathLst>
                <a:path w="1152128" h="936104">
                  <a:moveTo>
                    <a:pt x="0" y="0"/>
                  </a:moveTo>
                  <a:lnTo>
                    <a:pt x="1152128" y="0"/>
                  </a:lnTo>
                  <a:lnTo>
                    <a:pt x="1152128" y="792088"/>
                  </a:lnTo>
                  <a:lnTo>
                    <a:pt x="720080" y="792088"/>
                  </a:lnTo>
                  <a:lnTo>
                    <a:pt x="576064" y="936104"/>
                  </a:lnTo>
                  <a:lnTo>
                    <a:pt x="432048" y="792088"/>
                  </a:lnTo>
                  <a:lnTo>
                    <a:pt x="0" y="792088"/>
                  </a:lnTo>
                  <a:close/>
                </a:path>
              </a:pathLst>
            </a:custGeom>
            <a:solidFill>
              <a:srgbClr val="1B2153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</a:endParaRPr>
            </a:p>
          </p:txBody>
        </p:sp>
        <p:sp>
          <p:nvSpPr>
            <p:cNvPr id="139" name="TextBox 17"/>
            <p:cNvSpPr txBox="1">
              <a:spLocks noChangeArrowheads="1"/>
            </p:cNvSpPr>
            <p:nvPr/>
          </p:nvSpPr>
          <p:spPr bwMode="auto">
            <a:xfrm>
              <a:off x="1842320" y="1460493"/>
              <a:ext cx="366927" cy="674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4267" dirty="0">
                  <a:solidFill>
                    <a:prstClr val="white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  <a:endParaRPr lang="zh-CN" altLang="en-US" sz="4267" dirty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40" name="标题 24"/>
          <p:cNvSpPr txBox="1">
            <a:spLocks/>
          </p:cNvSpPr>
          <p:nvPr/>
        </p:nvSpPr>
        <p:spPr bwMode="auto">
          <a:xfrm>
            <a:off x="1327729" y="950265"/>
            <a:ext cx="894281" cy="96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08" tIns="60955" rIns="121908" bIns="60955" numCol="1" rtlCol="0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10666" dirty="0"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10666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 animBg="1"/>
      <p:bldP spid="130" grpId="0" animBg="1"/>
      <p:bldP spid="133" grpId="0"/>
      <p:bldP spid="134" grpId="0"/>
      <p:bldP spid="1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fld id="{672F1098-4237-41BC-960F-A352F6B7DAAF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5440" y="1640015"/>
            <a:ext cx="99481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静态：</a:t>
            </a:r>
          </a:p>
          <a:p>
            <a:r>
              <a:rPr kumimoji="1" lang="zh-CN" altLang="en-US" sz="2800" dirty="0"/>
              <a:t>         因为消息量巨大，为了避免多次创建和回收重复的对象，能用</a:t>
            </a:r>
            <a:r>
              <a:rPr kumimoji="1" lang="en-US" altLang="zh-CN" sz="2800" dirty="0"/>
              <a:t>static</a:t>
            </a:r>
            <a:r>
              <a:rPr kumimoji="1" lang="zh-CN" altLang="en-US" sz="2800" dirty="0"/>
              <a:t>修饰就尽量用 </a:t>
            </a:r>
            <a:r>
              <a:rPr kumimoji="1" lang="en-US" altLang="zh-CN" sz="2800" dirty="0"/>
              <a:t>static</a:t>
            </a:r>
            <a:r>
              <a:rPr kumimoji="1" lang="zh-CN" altLang="en-US" sz="2800" dirty="0"/>
              <a:t>修饰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0359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fld id="{672F1098-4237-41BC-960F-A352F6B7DAAF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2850" y="1844824"/>
            <a:ext cx="108275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写入磁盘的过程：</a:t>
            </a:r>
            <a:endParaRPr kumimoji="1" lang="en-US" altLang="zh-CN" sz="2800" dirty="0"/>
          </a:p>
          <a:p>
            <a:r>
              <a:rPr kumimoji="1" lang="en-US" altLang="zh-CN" sz="2800" dirty="0"/>
              <a:t> </a:t>
            </a:r>
            <a:r>
              <a:rPr kumimoji="1" lang="zh-CN" altLang="en-US" sz="2800" dirty="0"/>
              <a:t>       写入磁盘的时候，根据</a:t>
            </a:r>
            <a:r>
              <a:rPr kumimoji="1" lang="en-US" altLang="zh-CN" sz="2800" dirty="0"/>
              <a:t>Message</a:t>
            </a:r>
            <a:r>
              <a:rPr kumimoji="1" lang="zh-CN" altLang="en-US" sz="2800" dirty="0"/>
              <a:t>中不同类型的固定值，利用</a:t>
            </a:r>
            <a:r>
              <a:rPr kumimoji="1" lang="en-US" altLang="zh-CN" sz="2800" dirty="0" err="1"/>
              <a:t>DataOutputStream</a:t>
            </a:r>
            <a:r>
              <a:rPr kumimoji="1" lang="zh-CN" altLang="en-US" sz="2800" dirty="0"/>
              <a:t>写入不同数据类型的数据。其间记录</a:t>
            </a:r>
            <a:r>
              <a:rPr kumimoji="1" lang="en-US" altLang="zh-CN" sz="2800" dirty="0"/>
              <a:t>body</a:t>
            </a:r>
            <a:r>
              <a:rPr kumimoji="1" lang="zh-CN" altLang="en-US" sz="2800" dirty="0"/>
              <a:t>长度、</a:t>
            </a:r>
            <a:r>
              <a:rPr kumimoji="1" lang="en-US" altLang="zh-CN" sz="2800" dirty="0"/>
              <a:t>head</a:t>
            </a:r>
            <a:r>
              <a:rPr kumimoji="1" lang="zh-CN" altLang="en-US" sz="2800" dirty="0"/>
              <a:t>类型、是否压缩，并且利用之前提到的 </a:t>
            </a:r>
            <a:r>
              <a:rPr kumimoji="1" lang="en-US" altLang="zh-CN" sz="2800" dirty="0"/>
              <a:t>map</a:t>
            </a:r>
            <a:r>
              <a:rPr kumimoji="1" lang="zh-CN" altLang="en-US" sz="2800" dirty="0"/>
              <a:t>提高查找效率</a:t>
            </a:r>
          </a:p>
        </p:txBody>
      </p:sp>
    </p:spTree>
    <p:extLst>
      <p:ext uri="{BB962C8B-B14F-4D97-AF65-F5344CB8AC3E}">
        <p14:creationId xmlns:p14="http://schemas.microsoft.com/office/powerpoint/2010/main" val="135344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fld id="{672F1098-4237-41BC-960F-A352F6B7DAAF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2850" y="1844824"/>
            <a:ext cx="108275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读入内存的过程：</a:t>
            </a:r>
            <a:endParaRPr kumimoji="1" lang="en-US" altLang="zh-CN" sz="2800" dirty="0"/>
          </a:p>
          <a:p>
            <a:r>
              <a:rPr kumimoji="1" lang="en-US" altLang="zh-CN" sz="2800" dirty="0"/>
              <a:t> </a:t>
            </a:r>
            <a:r>
              <a:rPr kumimoji="1" lang="zh-CN" altLang="en-US" sz="2800" dirty="0"/>
              <a:t>       读文件的时候，根据</a:t>
            </a:r>
            <a:r>
              <a:rPr kumimoji="1" lang="en-US" altLang="zh-CN" sz="2800" dirty="0"/>
              <a:t>Message</a:t>
            </a:r>
            <a:r>
              <a:rPr kumimoji="1" lang="zh-CN" altLang="en-US" sz="2800" dirty="0"/>
              <a:t>中不同类型的固定值，利用</a:t>
            </a:r>
            <a:r>
              <a:rPr kumimoji="1" lang="en-US" altLang="zh-CN" sz="2800" dirty="0" err="1"/>
              <a:t>DataInputStream</a:t>
            </a:r>
            <a:r>
              <a:rPr kumimoji="1" lang="zh-CN" altLang="en-US" sz="2800" dirty="0"/>
              <a:t>读取不同数据类型的数据。其间根据</a:t>
            </a:r>
            <a:r>
              <a:rPr kumimoji="1" lang="en-US" altLang="zh-CN" sz="2800" dirty="0"/>
              <a:t>body</a:t>
            </a:r>
            <a:r>
              <a:rPr kumimoji="1" lang="zh-CN" altLang="en-US" sz="2800" dirty="0"/>
              <a:t>长度、</a:t>
            </a:r>
            <a:r>
              <a:rPr kumimoji="1" lang="en-US" altLang="zh-CN" sz="2800" dirty="0"/>
              <a:t>head</a:t>
            </a:r>
            <a:r>
              <a:rPr kumimoji="1" lang="zh-CN" altLang="en-US" sz="2800" dirty="0"/>
              <a:t>类型、是否压缩，并且利用之前提到的 </a:t>
            </a:r>
            <a:r>
              <a:rPr kumimoji="1" lang="en-US" altLang="zh-CN" sz="2800" dirty="0"/>
              <a:t>map</a:t>
            </a:r>
            <a:r>
              <a:rPr kumimoji="1" lang="zh-CN" altLang="en-US" sz="2800" dirty="0"/>
              <a:t>提高查找效率，进而重新生成</a:t>
            </a:r>
            <a:r>
              <a:rPr kumimoji="1" lang="en-US" altLang="zh-CN" sz="2800" dirty="0"/>
              <a:t>Message</a:t>
            </a:r>
            <a:r>
              <a:rPr kumimoji="1"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6485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探索过程</a:t>
            </a: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fld id="{672F1098-4237-41BC-960F-A352F6B7DAAF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9152" y="1498817"/>
            <a:ext cx="108275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IO</a:t>
            </a:r>
            <a:r>
              <a:rPr kumimoji="1" lang="zh-CN" altLang="en-US" sz="2800" dirty="0"/>
              <a:t>方式：</a:t>
            </a:r>
          </a:p>
          <a:p>
            <a:pPr marL="1066723" lvl="1" indent="-457200">
              <a:buFont typeface="Arial" charset="0"/>
              <a:buChar char="•"/>
            </a:pPr>
            <a:r>
              <a:rPr kumimoji="1" lang="zh-CN" altLang="en-US" sz="2800" dirty="0"/>
              <a:t>添加简单的读写磁盘函数，来一条操作一条，结果超出时间限制</a:t>
            </a:r>
            <a:endParaRPr kumimoji="1" lang="en-US" altLang="zh-CN" sz="2800" dirty="0"/>
          </a:p>
          <a:p>
            <a:pPr marL="1066723" lvl="1" indent="-457200">
              <a:buFont typeface="Arial" charset="0"/>
              <a:buChar char="•"/>
            </a:pPr>
            <a:r>
              <a:rPr kumimoji="1" lang="zh-CN" altLang="en-US" sz="2800" dirty="0"/>
              <a:t>后面改为</a:t>
            </a:r>
            <a:r>
              <a:rPr kumimoji="1" lang="en-US" altLang="zh-CN" sz="2800" dirty="0"/>
              <a:t>NIO</a:t>
            </a:r>
            <a:r>
              <a:rPr kumimoji="1" lang="zh-CN" altLang="en-US" sz="2800" dirty="0"/>
              <a:t>中的</a:t>
            </a:r>
            <a:r>
              <a:rPr kumimoji="1" lang="en-US" altLang="zh-CN" sz="2800" dirty="0"/>
              <a:t>Channel/</a:t>
            </a:r>
            <a:r>
              <a:rPr kumimoji="1" lang="en-US" altLang="zh-CN" sz="2800" dirty="0" err="1"/>
              <a:t>MappedByteBuffer</a:t>
            </a:r>
            <a:r>
              <a:rPr kumimoji="1" lang="en-US" altLang="zh-CN" sz="2800" dirty="0"/>
              <a:t> </a:t>
            </a:r>
            <a:r>
              <a:rPr kumimoji="1" lang="zh-CN" altLang="en-US" sz="2800" dirty="0"/>
              <a:t>和</a:t>
            </a:r>
            <a:r>
              <a:rPr kumimoji="1" lang="en-US" altLang="zh-CN" sz="2800" dirty="0" err="1"/>
              <a:t>BufferedInputStream</a:t>
            </a:r>
            <a:r>
              <a:rPr kumimoji="1" lang="en-US" altLang="zh-CN" sz="2800" dirty="0"/>
              <a:t>/</a:t>
            </a:r>
            <a:r>
              <a:rPr kumimoji="1" lang="en-US" altLang="zh-CN" sz="2800" dirty="0" err="1"/>
              <a:t>BufferedOutputStream</a:t>
            </a:r>
            <a:r>
              <a:rPr kumimoji="1" lang="en-US" altLang="zh-CN" sz="2800" dirty="0"/>
              <a:t> </a:t>
            </a:r>
            <a:r>
              <a:rPr kumimoji="1" lang="zh-CN" altLang="en-US" sz="2800" dirty="0"/>
              <a:t>就不超时了</a:t>
            </a:r>
            <a:r>
              <a:rPr kumimoji="1" lang="en-US" altLang="zh-CN" sz="2800" dirty="0"/>
              <a:t> </a:t>
            </a:r>
          </a:p>
          <a:p>
            <a:pPr marL="1066723" lvl="1" indent="-457200">
              <a:buFont typeface="Arial" charset="0"/>
              <a:buChar char="•"/>
            </a:pPr>
            <a:endParaRPr kumimoji="1" lang="zh-CN" altLang="en-US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EDDFFD-1EB1-46E3-9E3C-148DF9DF2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4149080"/>
            <a:ext cx="6418232" cy="121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3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探索过程</a:t>
            </a: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fld id="{672F1098-4237-41BC-960F-A352F6B7DAAF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6010" y="1828982"/>
            <a:ext cx="108275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flush</a:t>
            </a:r>
            <a:r>
              <a:rPr kumimoji="1" lang="zh-CN" altLang="en-US" sz="2800" dirty="0"/>
              <a:t>的原理：</a:t>
            </a:r>
          </a:p>
          <a:p>
            <a:pPr marL="1066723" lvl="1" indent="-457200">
              <a:buFont typeface="Arial" charset="0"/>
              <a:buChar char="•"/>
            </a:pPr>
            <a:r>
              <a:rPr kumimoji="1" lang="zh-CN" altLang="en-US" sz="2800" dirty="0"/>
              <a:t>一开始不知道 </a:t>
            </a:r>
            <a:r>
              <a:rPr kumimoji="1" lang="en-US" altLang="zh-CN" sz="2800" dirty="0"/>
              <a:t>flush</a:t>
            </a:r>
            <a:r>
              <a:rPr kumimoji="1" lang="zh-CN" altLang="en-US" sz="2800" dirty="0"/>
              <a:t>到底有什么用，逐渐才明白</a:t>
            </a:r>
            <a:r>
              <a:rPr kumimoji="1" lang="en-US" altLang="zh-CN" sz="2800" dirty="0"/>
              <a:t>flush</a:t>
            </a:r>
            <a:r>
              <a:rPr kumimoji="1" lang="zh-CN" altLang="en-US" sz="2800" dirty="0"/>
              <a:t>是把</a:t>
            </a:r>
            <a:r>
              <a:rPr kumimoji="1" lang="en-US" altLang="zh-CN" sz="2800" dirty="0"/>
              <a:t>Producer</a:t>
            </a:r>
            <a:r>
              <a:rPr kumimoji="1" lang="zh-CN" altLang="en-US" sz="2800" dirty="0"/>
              <a:t>未能放入磁盘的消息</a:t>
            </a:r>
            <a:r>
              <a:rPr kumimoji="1" lang="zh-CN" altLang="en-US" sz="2800"/>
              <a:t>都刷出内存</a:t>
            </a:r>
            <a:r>
              <a:rPr kumimoji="1" lang="zh-CN" altLang="en-US" sz="2800" dirty="0"/>
              <a:t>中。</a:t>
            </a:r>
            <a:endParaRPr kumimoji="1" lang="en-US" altLang="zh-CN" sz="2800" dirty="0"/>
          </a:p>
          <a:p>
            <a:pPr marL="1066723" lvl="1" indent="-457200">
              <a:buFont typeface="Arial" charset="0"/>
              <a:buChar char="•"/>
            </a:pPr>
            <a:r>
              <a:rPr kumimoji="1" lang="zh-CN" altLang="en-US" sz="2800" dirty="0"/>
              <a:t>联想到普通</a:t>
            </a:r>
            <a:r>
              <a:rPr kumimoji="1" lang="en-US" altLang="zh-CN" sz="2800" dirty="0"/>
              <a:t>IO</a:t>
            </a:r>
            <a:r>
              <a:rPr kumimoji="1" lang="zh-CN" altLang="en-US" sz="2800" dirty="0"/>
              <a:t>流的</a:t>
            </a:r>
            <a:r>
              <a:rPr kumimoji="1" lang="en-US" altLang="zh-CN" sz="2800" dirty="0"/>
              <a:t>flush()</a:t>
            </a:r>
            <a:r>
              <a:rPr kumimoji="1" lang="zh-CN" altLang="en-US" sz="2800" dirty="0"/>
              <a:t>方法，把输出流都关了就可以了。</a:t>
            </a:r>
            <a:endParaRPr kumimoji="1" lang="en-US" altLang="zh-CN" sz="2800" dirty="0"/>
          </a:p>
          <a:p>
            <a:pPr marL="1066723" lvl="1" indent="-457200">
              <a:buFont typeface="Arial" charset="0"/>
              <a:buChar char="•"/>
            </a:pPr>
            <a:r>
              <a:rPr kumimoji="1" lang="zh-CN" altLang="en-US" sz="2800" dirty="0"/>
              <a:t>结果发现行不通，因为每个</a:t>
            </a:r>
            <a:r>
              <a:rPr kumimoji="1" lang="en-US" altLang="zh-CN" sz="2800" dirty="0"/>
              <a:t>Producer</a:t>
            </a:r>
            <a:r>
              <a:rPr kumimoji="1" lang="zh-CN" altLang="en-US" sz="2800" dirty="0"/>
              <a:t>对应多个</a:t>
            </a:r>
            <a:r>
              <a:rPr kumimoji="1" lang="en-US" altLang="zh-CN" sz="2800" dirty="0"/>
              <a:t>topic</a:t>
            </a:r>
            <a:r>
              <a:rPr kumimoji="1" lang="zh-CN" altLang="en-US" sz="2800" dirty="0"/>
              <a:t>。</a:t>
            </a:r>
            <a:endParaRPr kumimoji="1" lang="en-US" altLang="zh-CN" sz="2800" dirty="0"/>
          </a:p>
          <a:p>
            <a:pPr marL="1066723" lvl="1" indent="-457200">
              <a:buFont typeface="Arial" charset="0"/>
              <a:buChar char="•"/>
            </a:pPr>
            <a:r>
              <a:rPr kumimoji="1" lang="zh-CN" altLang="en-US" sz="2800" dirty="0"/>
              <a:t>所以，只能等到全部</a:t>
            </a:r>
            <a:r>
              <a:rPr kumimoji="1" lang="en-US" altLang="zh-CN" sz="2800" dirty="0"/>
              <a:t>Producer</a:t>
            </a:r>
            <a:r>
              <a:rPr kumimoji="1" lang="zh-CN" altLang="en-US" sz="2800" dirty="0"/>
              <a:t>都调用了 </a:t>
            </a:r>
            <a:r>
              <a:rPr kumimoji="1" lang="en-US" altLang="zh-CN" sz="2800" dirty="0"/>
              <a:t>flush()</a:t>
            </a:r>
            <a:r>
              <a:rPr kumimoji="1" lang="zh-CN" altLang="en-US" sz="2800" dirty="0"/>
              <a:t>方法再把全部的输出流都关了</a:t>
            </a:r>
          </a:p>
        </p:txBody>
      </p:sp>
    </p:spTree>
    <p:extLst>
      <p:ext uri="{BB962C8B-B14F-4D97-AF65-F5344CB8AC3E}">
        <p14:creationId xmlns:p14="http://schemas.microsoft.com/office/powerpoint/2010/main" val="375674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探索过程</a:t>
            </a: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fld id="{672F1098-4237-41BC-960F-A352F6B7DAAF}" type="slidenum">
              <a:rPr lang="en-US" smtClean="0">
                <a:solidFill>
                  <a:schemeClr val="bg1"/>
                </a:solidFill>
              </a:rPr>
              <a:pPr/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0948" y="1617673"/>
            <a:ext cx="108275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优化小细节：</a:t>
            </a:r>
          </a:p>
          <a:p>
            <a:pPr marL="1066723" lvl="1" indent="-457200">
              <a:buFont typeface="Arial" charset="0"/>
              <a:buChar char="•"/>
            </a:pPr>
            <a:r>
              <a:rPr kumimoji="1" lang="zh-CN" altLang="en-US" sz="2800" dirty="0"/>
              <a:t>分支多的时候，能用</a:t>
            </a:r>
            <a:r>
              <a:rPr kumimoji="1" lang="en-US" altLang="zh-CN" sz="2800" dirty="0"/>
              <a:t>switch</a:t>
            </a:r>
            <a:r>
              <a:rPr kumimoji="1" lang="zh-CN" altLang="en-US" sz="2800" dirty="0"/>
              <a:t>就用</a:t>
            </a:r>
            <a:r>
              <a:rPr kumimoji="1" lang="en-US" altLang="zh-CN" sz="2800" dirty="0"/>
              <a:t>switch</a:t>
            </a:r>
            <a:r>
              <a:rPr kumimoji="1" lang="zh-CN" altLang="en-US" sz="2800" dirty="0"/>
              <a:t>，内部有查找表，空间换时间</a:t>
            </a:r>
            <a:endParaRPr kumimoji="1" lang="en-US" altLang="zh-CN" sz="2800" dirty="0"/>
          </a:p>
          <a:p>
            <a:pPr marL="1066723" lvl="1" indent="-457200">
              <a:buFont typeface="Arial" charset="0"/>
              <a:buChar char="•"/>
            </a:pPr>
            <a:r>
              <a:rPr kumimoji="1" lang="zh-CN" altLang="en-US" sz="2800" dirty="0"/>
              <a:t>能用</a:t>
            </a:r>
            <a:r>
              <a:rPr kumimoji="1" lang="en-US" altLang="zh-CN" sz="2800" dirty="0"/>
              <a:t>entry</a:t>
            </a:r>
            <a:r>
              <a:rPr kumimoji="1" lang="zh-CN" altLang="en-US" sz="2800" dirty="0"/>
              <a:t>迭代就不用增强</a:t>
            </a:r>
            <a:r>
              <a:rPr kumimoji="1" lang="en-US" altLang="zh-CN" sz="2800" dirty="0"/>
              <a:t>for</a:t>
            </a:r>
            <a:r>
              <a:rPr kumimoji="1" lang="zh-CN" altLang="en-US" sz="2800" dirty="0"/>
              <a:t>循环配合</a:t>
            </a:r>
            <a:r>
              <a:rPr kumimoji="1" lang="en-US" altLang="zh-CN" sz="2800" dirty="0" err="1"/>
              <a:t>map.keyset</a:t>
            </a:r>
            <a:r>
              <a:rPr kumimoji="1" lang="en-US" altLang="zh-CN" sz="2800" dirty="0"/>
              <a:t>()</a:t>
            </a:r>
          </a:p>
          <a:p>
            <a:pPr marL="1066723" lvl="1" indent="-457200">
              <a:buFont typeface="Arial" charset="0"/>
              <a:buChar char="•"/>
            </a:pPr>
            <a:r>
              <a:rPr kumimoji="1" lang="zh-CN" altLang="en-US" sz="2800" dirty="0"/>
              <a:t>存储消息尽量用更小的数据单位</a:t>
            </a:r>
            <a:endParaRPr kumimoji="1" lang="en-US" altLang="zh-CN" sz="2800" dirty="0"/>
          </a:p>
          <a:p>
            <a:pPr marL="1066723" lvl="1" indent="-457200">
              <a:buFont typeface="Arial" charset="0"/>
              <a:buChar char="•"/>
            </a:pPr>
            <a:r>
              <a:rPr kumimoji="1" lang="en-US" altLang="zh-CN" sz="2800" dirty="0"/>
              <a:t>write</a:t>
            </a:r>
            <a:r>
              <a:rPr kumimoji="1" lang="zh-CN" altLang="en-US" sz="2800" dirty="0"/>
              <a:t>的时候每个存储消息的文件都要加锁，</a:t>
            </a:r>
            <a:r>
              <a:rPr kumimoji="1" lang="en-US" altLang="zh-CN" sz="2800" dirty="0"/>
              <a:t>read</a:t>
            </a:r>
            <a:r>
              <a:rPr kumimoji="1" lang="zh-CN" altLang="en-US" sz="2800" dirty="0"/>
              <a:t>的时候是只读，所以可以多个线程读同一个文件，为了效率而不加锁</a:t>
            </a:r>
            <a:endParaRPr kumimoji="1" lang="en-US" altLang="zh-CN" sz="2800" dirty="0"/>
          </a:p>
          <a:p>
            <a:pPr marL="1066723" lvl="1" indent="-457200">
              <a:buFont typeface="Arial" charset="0"/>
              <a:buChar char="•"/>
            </a:pPr>
            <a:r>
              <a:rPr kumimoji="1" lang="zh-CN" altLang="en-US" sz="2800" dirty="0"/>
              <a:t>尽量减少对象的创建，合理使用</a:t>
            </a:r>
            <a:r>
              <a:rPr kumimoji="1" lang="en-US" altLang="zh-CN" sz="2800" dirty="0"/>
              <a:t>static </a:t>
            </a:r>
          </a:p>
        </p:txBody>
      </p:sp>
    </p:spTree>
    <p:extLst>
      <p:ext uri="{BB962C8B-B14F-4D97-AF65-F5344CB8AC3E}">
        <p14:creationId xmlns:p14="http://schemas.microsoft.com/office/powerpoint/2010/main" val="48373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"/>
          <p:cNvSpPr txBox="1"/>
          <p:nvPr/>
        </p:nvSpPr>
        <p:spPr>
          <a:xfrm>
            <a:off x="263352" y="2844815"/>
            <a:ext cx="11521280" cy="800209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pPr algn="ctr"/>
            <a:r>
              <a:rPr lang="en-US" altLang="zh-CN" sz="4400" b="1" dirty="0">
                <a:latin typeface="微软雅黑" pitchFamily="34" charset="-122"/>
                <a:ea typeface="微软雅黑" pitchFamily="34" charset="-122"/>
              </a:rPr>
              <a:t>THANK YOU FOR WATICHING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719403" y="2660915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9" name="Parallelogram 78"/>
          <p:cNvSpPr/>
          <p:nvPr/>
        </p:nvSpPr>
        <p:spPr>
          <a:xfrm rot="10800000">
            <a:off x="10512492" y="2660915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grpSp>
        <p:nvGrpSpPr>
          <p:cNvPr id="24" name="Group 3"/>
          <p:cNvGrpSpPr>
            <a:grpSpLocks/>
          </p:cNvGrpSpPr>
          <p:nvPr/>
        </p:nvGrpSpPr>
        <p:grpSpPr bwMode="auto">
          <a:xfrm>
            <a:off x="1007437" y="1412778"/>
            <a:ext cx="10488084" cy="4195233"/>
            <a:chOff x="460" y="1187"/>
            <a:chExt cx="4955" cy="1982"/>
          </a:xfrm>
        </p:grpSpPr>
        <p:sp>
          <p:nvSpPr>
            <p:cNvPr id="25" name="Freeform 4"/>
            <p:cNvSpPr>
              <a:spLocks/>
            </p:cNvSpPr>
            <p:nvPr/>
          </p:nvSpPr>
          <p:spPr bwMode="ltGray">
            <a:xfrm>
              <a:off x="551" y="1275"/>
              <a:ext cx="1457" cy="1812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6" name="Freeform 5"/>
            <p:cNvSpPr>
              <a:spLocks/>
            </p:cNvSpPr>
            <p:nvPr/>
          </p:nvSpPr>
          <p:spPr bwMode="ltGray">
            <a:xfrm>
              <a:off x="505" y="1448"/>
              <a:ext cx="39" cy="26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ltGray">
            <a:xfrm>
              <a:off x="858" y="1563"/>
              <a:ext cx="45" cy="30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ltGray">
            <a:xfrm>
              <a:off x="1757" y="1615"/>
              <a:ext cx="113" cy="69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ltGray">
            <a:xfrm>
              <a:off x="1212" y="1974"/>
              <a:ext cx="182" cy="79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ltGray">
            <a:xfrm>
              <a:off x="1362" y="2034"/>
              <a:ext cx="114" cy="38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ltGray">
            <a:xfrm>
              <a:off x="1483" y="2058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ltGray">
            <a:xfrm>
              <a:off x="1547" y="2061"/>
              <a:ext cx="14" cy="24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ltGray">
            <a:xfrm>
              <a:off x="1336" y="1270"/>
              <a:ext cx="207" cy="82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ltGray">
            <a:xfrm>
              <a:off x="1428" y="1232"/>
              <a:ext cx="168" cy="56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ltGray">
            <a:xfrm>
              <a:off x="1664" y="1297"/>
              <a:ext cx="268" cy="178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ltGray">
            <a:xfrm>
              <a:off x="1662" y="1221"/>
              <a:ext cx="51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ltGray">
            <a:xfrm>
              <a:off x="1565" y="1286"/>
              <a:ext cx="75" cy="39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ltGray">
            <a:xfrm>
              <a:off x="1644" y="1294"/>
              <a:ext cx="62" cy="23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39" name="Freeform 18"/>
            <p:cNvSpPr>
              <a:spLocks/>
            </p:cNvSpPr>
            <p:nvPr/>
          </p:nvSpPr>
          <p:spPr bwMode="ltGray">
            <a:xfrm>
              <a:off x="1610" y="1260"/>
              <a:ext cx="74" cy="32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0" name="Freeform 19"/>
            <p:cNvSpPr>
              <a:spLocks/>
            </p:cNvSpPr>
            <p:nvPr/>
          </p:nvSpPr>
          <p:spPr bwMode="ltGray">
            <a:xfrm>
              <a:off x="1579" y="1230"/>
              <a:ext cx="51" cy="22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1" name="Freeform 20"/>
            <p:cNvSpPr>
              <a:spLocks/>
            </p:cNvSpPr>
            <p:nvPr/>
          </p:nvSpPr>
          <p:spPr bwMode="ltGray">
            <a:xfrm>
              <a:off x="1710" y="1233"/>
              <a:ext cx="131" cy="72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2" name="Freeform 21"/>
            <p:cNvSpPr>
              <a:spLocks/>
            </p:cNvSpPr>
            <p:nvPr/>
          </p:nvSpPr>
          <p:spPr bwMode="ltGray">
            <a:xfrm>
              <a:off x="460" y="1462"/>
              <a:ext cx="29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3" name="Freeform 22"/>
            <p:cNvSpPr>
              <a:spLocks/>
            </p:cNvSpPr>
            <p:nvPr/>
          </p:nvSpPr>
          <p:spPr bwMode="ltGray">
            <a:xfrm>
              <a:off x="1331" y="1940"/>
              <a:ext cx="18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4" name="Freeform 23"/>
            <p:cNvSpPr>
              <a:spLocks/>
            </p:cNvSpPr>
            <p:nvPr/>
          </p:nvSpPr>
          <p:spPr bwMode="ltGray">
            <a:xfrm>
              <a:off x="1334" y="1963"/>
              <a:ext cx="19" cy="11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5" name="Freeform 24"/>
            <p:cNvSpPr>
              <a:spLocks/>
            </p:cNvSpPr>
            <p:nvPr/>
          </p:nvSpPr>
          <p:spPr bwMode="ltGray">
            <a:xfrm>
              <a:off x="1569" y="2086"/>
              <a:ext cx="17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666699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6" name="Freeform 25"/>
            <p:cNvSpPr>
              <a:spLocks/>
            </p:cNvSpPr>
            <p:nvPr/>
          </p:nvSpPr>
          <p:spPr bwMode="ltGray">
            <a:xfrm>
              <a:off x="1711" y="1634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ltGray">
            <a:xfrm>
              <a:off x="1596" y="1442"/>
              <a:ext cx="44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49" name="Freeform 27"/>
            <p:cNvSpPr>
              <a:spLocks/>
            </p:cNvSpPr>
            <p:nvPr/>
          </p:nvSpPr>
          <p:spPr bwMode="ltGray">
            <a:xfrm>
              <a:off x="1671" y="1275"/>
              <a:ext cx="45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ltGray">
            <a:xfrm>
              <a:off x="1744" y="1376"/>
              <a:ext cx="43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1" name="Freeform 29"/>
            <p:cNvSpPr>
              <a:spLocks/>
            </p:cNvSpPr>
            <p:nvPr/>
          </p:nvSpPr>
          <p:spPr bwMode="ltGray">
            <a:xfrm>
              <a:off x="1762" y="1187"/>
              <a:ext cx="801" cy="323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2" name="Freeform 30"/>
            <p:cNvSpPr>
              <a:spLocks/>
            </p:cNvSpPr>
            <p:nvPr/>
          </p:nvSpPr>
          <p:spPr bwMode="ltGray">
            <a:xfrm>
              <a:off x="2007" y="1359"/>
              <a:ext cx="45" cy="22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3" name="Freeform 31"/>
            <p:cNvSpPr>
              <a:spLocks/>
            </p:cNvSpPr>
            <p:nvPr/>
          </p:nvSpPr>
          <p:spPr bwMode="ltGray">
            <a:xfrm>
              <a:off x="2333" y="1421"/>
              <a:ext cx="147" cy="50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4" name="Freeform 32"/>
            <p:cNvSpPr>
              <a:spLocks/>
            </p:cNvSpPr>
            <p:nvPr/>
          </p:nvSpPr>
          <p:spPr bwMode="ltGray">
            <a:xfrm>
              <a:off x="2449" y="1268"/>
              <a:ext cx="45" cy="23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5" name="Freeform 33"/>
            <p:cNvSpPr>
              <a:spLocks/>
            </p:cNvSpPr>
            <p:nvPr/>
          </p:nvSpPr>
          <p:spPr bwMode="ltGray">
            <a:xfrm>
              <a:off x="2758" y="1238"/>
              <a:ext cx="178" cy="59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6" name="Freeform 34"/>
            <p:cNvSpPr>
              <a:spLocks/>
            </p:cNvSpPr>
            <p:nvPr/>
          </p:nvSpPr>
          <p:spPr bwMode="ltGray">
            <a:xfrm>
              <a:off x="2870" y="1269"/>
              <a:ext cx="55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7" name="Freeform 35"/>
            <p:cNvSpPr>
              <a:spLocks/>
            </p:cNvSpPr>
            <p:nvPr/>
          </p:nvSpPr>
          <p:spPr bwMode="ltGray">
            <a:xfrm>
              <a:off x="2534" y="1524"/>
              <a:ext cx="125" cy="12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8" name="Freeform 36"/>
            <p:cNvSpPr>
              <a:spLocks/>
            </p:cNvSpPr>
            <p:nvPr/>
          </p:nvSpPr>
          <p:spPr bwMode="ltGray">
            <a:xfrm>
              <a:off x="2472" y="1568"/>
              <a:ext cx="79" cy="64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59" name="Freeform 37"/>
            <p:cNvSpPr>
              <a:spLocks/>
            </p:cNvSpPr>
            <p:nvPr/>
          </p:nvSpPr>
          <p:spPr bwMode="ltGray">
            <a:xfrm>
              <a:off x="4411" y="2637"/>
              <a:ext cx="545" cy="46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0" name="Freeform 38"/>
            <p:cNvSpPr>
              <a:spLocks/>
            </p:cNvSpPr>
            <p:nvPr/>
          </p:nvSpPr>
          <p:spPr bwMode="ltGray">
            <a:xfrm>
              <a:off x="4580" y="2393"/>
              <a:ext cx="367" cy="196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algn="ctr" rotWithShape="0">
                      <a:srgbClr val="363046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1" name="Freeform 39"/>
            <p:cNvSpPr>
              <a:spLocks/>
            </p:cNvSpPr>
            <p:nvPr/>
          </p:nvSpPr>
          <p:spPr bwMode="ltGray">
            <a:xfrm>
              <a:off x="4855" y="3115"/>
              <a:ext cx="52" cy="54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2" name="Freeform 40"/>
            <p:cNvSpPr>
              <a:spLocks/>
            </p:cNvSpPr>
            <p:nvPr/>
          </p:nvSpPr>
          <p:spPr bwMode="ltGray">
            <a:xfrm>
              <a:off x="5011" y="3031"/>
              <a:ext cx="189" cy="79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ltGray">
            <a:xfrm>
              <a:off x="5207" y="2984"/>
              <a:ext cx="119" cy="86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4" name="Freeform 42"/>
            <p:cNvSpPr>
              <a:spLocks/>
            </p:cNvSpPr>
            <p:nvPr/>
          </p:nvSpPr>
          <p:spPr bwMode="ltGray">
            <a:xfrm>
              <a:off x="5270" y="2946"/>
              <a:ext cx="43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5" name="Freeform 43"/>
            <p:cNvSpPr>
              <a:spLocks/>
            </p:cNvSpPr>
            <p:nvPr/>
          </p:nvSpPr>
          <p:spPr bwMode="ltGray">
            <a:xfrm>
              <a:off x="3288" y="2491"/>
              <a:ext cx="142" cy="188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6" name="Freeform 44"/>
            <p:cNvSpPr>
              <a:spLocks/>
            </p:cNvSpPr>
            <p:nvPr/>
          </p:nvSpPr>
          <p:spPr bwMode="ltGray">
            <a:xfrm>
              <a:off x="3900" y="2200"/>
              <a:ext cx="57" cy="57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7" name="Freeform 45"/>
            <p:cNvSpPr>
              <a:spLocks/>
            </p:cNvSpPr>
            <p:nvPr/>
          </p:nvSpPr>
          <p:spPr bwMode="ltGray">
            <a:xfrm>
              <a:off x="4283" y="2261"/>
              <a:ext cx="128" cy="171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8" name="Freeform 46"/>
            <p:cNvSpPr>
              <a:spLocks/>
            </p:cNvSpPr>
            <p:nvPr/>
          </p:nvSpPr>
          <p:spPr bwMode="ltGray">
            <a:xfrm>
              <a:off x="4175" y="2208"/>
              <a:ext cx="83" cy="128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69" name="Freeform 47"/>
            <p:cNvSpPr>
              <a:spLocks/>
            </p:cNvSpPr>
            <p:nvPr/>
          </p:nvSpPr>
          <p:spPr bwMode="ltGray">
            <a:xfrm>
              <a:off x="4231" y="2311"/>
              <a:ext cx="46" cy="122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0" name="Freeform 48"/>
            <p:cNvSpPr>
              <a:spLocks/>
            </p:cNvSpPr>
            <p:nvPr/>
          </p:nvSpPr>
          <p:spPr bwMode="ltGray">
            <a:xfrm>
              <a:off x="4283" y="2439"/>
              <a:ext cx="75" cy="50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1" name="Freeform 49"/>
            <p:cNvSpPr>
              <a:spLocks/>
            </p:cNvSpPr>
            <p:nvPr/>
          </p:nvSpPr>
          <p:spPr bwMode="ltGray">
            <a:xfrm>
              <a:off x="4403" y="2350"/>
              <a:ext cx="95" cy="10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2" name="Freeform 50"/>
            <p:cNvSpPr>
              <a:spLocks/>
            </p:cNvSpPr>
            <p:nvPr/>
          </p:nvSpPr>
          <p:spPr bwMode="ltGray">
            <a:xfrm>
              <a:off x="4371" y="1959"/>
              <a:ext cx="25" cy="67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3" name="Freeform 51"/>
            <p:cNvSpPr>
              <a:spLocks/>
            </p:cNvSpPr>
            <p:nvPr/>
          </p:nvSpPr>
          <p:spPr bwMode="ltGray">
            <a:xfrm>
              <a:off x="4387" y="2070"/>
              <a:ext cx="70" cy="111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4" name="Freeform 52"/>
            <p:cNvSpPr>
              <a:spLocks/>
            </p:cNvSpPr>
            <p:nvPr/>
          </p:nvSpPr>
          <p:spPr bwMode="ltGray">
            <a:xfrm>
              <a:off x="4436" y="2216"/>
              <a:ext cx="74" cy="74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5" name="Freeform 53"/>
            <p:cNvSpPr>
              <a:spLocks/>
            </p:cNvSpPr>
            <p:nvPr/>
          </p:nvSpPr>
          <p:spPr bwMode="ltGray">
            <a:xfrm>
              <a:off x="4524" y="2348"/>
              <a:ext cx="33" cy="46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6" name="Freeform 54"/>
            <p:cNvSpPr>
              <a:spLocks/>
            </p:cNvSpPr>
            <p:nvPr/>
          </p:nvSpPr>
          <p:spPr bwMode="ltGray">
            <a:xfrm>
              <a:off x="4505" y="2425"/>
              <a:ext cx="21" cy="16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77" name="Freeform 55"/>
            <p:cNvSpPr>
              <a:spLocks/>
            </p:cNvSpPr>
            <p:nvPr/>
          </p:nvSpPr>
          <p:spPr bwMode="ltGray">
            <a:xfrm>
              <a:off x="4536" y="2415"/>
              <a:ext cx="52" cy="35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2" name="Freeform 56"/>
            <p:cNvSpPr>
              <a:spLocks/>
            </p:cNvSpPr>
            <p:nvPr/>
          </p:nvSpPr>
          <p:spPr bwMode="ltGray">
            <a:xfrm>
              <a:off x="4616" y="2481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4" name="Freeform 57"/>
            <p:cNvSpPr>
              <a:spLocks/>
            </p:cNvSpPr>
            <p:nvPr/>
          </p:nvSpPr>
          <p:spPr bwMode="ltGray">
            <a:xfrm>
              <a:off x="4923" y="2442"/>
              <a:ext cx="53" cy="44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5" name="Freeform 58"/>
            <p:cNvSpPr>
              <a:spLocks/>
            </p:cNvSpPr>
            <p:nvPr/>
          </p:nvSpPr>
          <p:spPr bwMode="ltGray">
            <a:xfrm>
              <a:off x="4466" y="2497"/>
              <a:ext cx="53" cy="47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6" name="Freeform 59"/>
            <p:cNvSpPr>
              <a:spLocks/>
            </p:cNvSpPr>
            <p:nvPr/>
          </p:nvSpPr>
          <p:spPr bwMode="ltGray">
            <a:xfrm>
              <a:off x="4410" y="2515"/>
              <a:ext cx="37" cy="25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7" name="Freeform 60"/>
            <p:cNvSpPr>
              <a:spLocks/>
            </p:cNvSpPr>
            <p:nvPr/>
          </p:nvSpPr>
          <p:spPr bwMode="ltGray">
            <a:xfrm>
              <a:off x="4386" y="2487"/>
              <a:ext cx="27" cy="29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8" name="Freeform 61"/>
            <p:cNvSpPr>
              <a:spLocks/>
            </p:cNvSpPr>
            <p:nvPr/>
          </p:nvSpPr>
          <p:spPr bwMode="ltGray">
            <a:xfrm>
              <a:off x="4425" y="2498"/>
              <a:ext cx="39" cy="22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89" name="Freeform 62"/>
            <p:cNvSpPr>
              <a:spLocks/>
            </p:cNvSpPr>
            <p:nvPr/>
          </p:nvSpPr>
          <p:spPr bwMode="ltGray">
            <a:xfrm>
              <a:off x="4368" y="2187"/>
              <a:ext cx="31" cy="52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0" name="Freeform 63"/>
            <p:cNvSpPr>
              <a:spLocks/>
            </p:cNvSpPr>
            <p:nvPr/>
          </p:nvSpPr>
          <p:spPr bwMode="ltGray">
            <a:xfrm>
              <a:off x="4427" y="2179"/>
              <a:ext cx="22" cy="51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1" name="Freeform 64"/>
            <p:cNvSpPr>
              <a:spLocks/>
            </p:cNvSpPr>
            <p:nvPr/>
          </p:nvSpPr>
          <p:spPr bwMode="ltGray">
            <a:xfrm>
              <a:off x="4452" y="2163"/>
              <a:ext cx="12" cy="23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2" name="Freeform 65"/>
            <p:cNvSpPr>
              <a:spLocks/>
            </p:cNvSpPr>
            <p:nvPr/>
          </p:nvSpPr>
          <p:spPr bwMode="ltGray">
            <a:xfrm>
              <a:off x="4464" y="2174"/>
              <a:ext cx="24" cy="45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3" name="Freeform 66"/>
            <p:cNvSpPr>
              <a:spLocks/>
            </p:cNvSpPr>
            <p:nvPr/>
          </p:nvSpPr>
          <p:spPr bwMode="ltGray">
            <a:xfrm>
              <a:off x="4154" y="2239"/>
              <a:ext cx="14" cy="25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4" name="Freeform 67"/>
            <p:cNvSpPr>
              <a:spLocks/>
            </p:cNvSpPr>
            <p:nvPr/>
          </p:nvSpPr>
          <p:spPr bwMode="ltGray">
            <a:xfrm>
              <a:off x="4143" y="2217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5" name="Freeform 68"/>
            <p:cNvSpPr>
              <a:spLocks/>
            </p:cNvSpPr>
            <p:nvPr/>
          </p:nvSpPr>
          <p:spPr bwMode="ltGray">
            <a:xfrm>
              <a:off x="4138" y="2200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6" name="Freeform 69"/>
            <p:cNvSpPr>
              <a:spLocks/>
            </p:cNvSpPr>
            <p:nvPr/>
          </p:nvSpPr>
          <p:spPr bwMode="ltGray">
            <a:xfrm>
              <a:off x="4124" y="2163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7" name="Freeform 70"/>
            <p:cNvSpPr>
              <a:spLocks/>
            </p:cNvSpPr>
            <p:nvPr/>
          </p:nvSpPr>
          <p:spPr bwMode="ltGray">
            <a:xfrm>
              <a:off x="4127" y="2186"/>
              <a:ext cx="18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8" name="Freeform 71"/>
            <p:cNvSpPr>
              <a:spLocks/>
            </p:cNvSpPr>
            <p:nvPr/>
          </p:nvSpPr>
          <p:spPr bwMode="ltGray">
            <a:xfrm>
              <a:off x="5088" y="2769"/>
              <a:ext cx="52" cy="56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99" name="Freeform 72"/>
            <p:cNvSpPr>
              <a:spLocks/>
            </p:cNvSpPr>
            <p:nvPr/>
          </p:nvSpPr>
          <p:spPr bwMode="ltGray">
            <a:xfrm>
              <a:off x="5354" y="2723"/>
              <a:ext cx="61" cy="43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0" name="Freeform 73"/>
            <p:cNvSpPr>
              <a:spLocks/>
            </p:cNvSpPr>
            <p:nvPr/>
          </p:nvSpPr>
          <p:spPr bwMode="ltGray">
            <a:xfrm>
              <a:off x="5170" y="2700"/>
              <a:ext cx="20" cy="21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1" name="Freeform 74"/>
            <p:cNvSpPr>
              <a:spLocks/>
            </p:cNvSpPr>
            <p:nvPr/>
          </p:nvSpPr>
          <p:spPr bwMode="ltGray">
            <a:xfrm>
              <a:off x="5161" y="2679"/>
              <a:ext cx="23" cy="16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2" name="Freeform 75"/>
            <p:cNvSpPr>
              <a:spLocks/>
            </p:cNvSpPr>
            <p:nvPr/>
          </p:nvSpPr>
          <p:spPr bwMode="ltGray">
            <a:xfrm>
              <a:off x="4985" y="2498"/>
              <a:ext cx="27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3" name="Freeform 76"/>
            <p:cNvSpPr>
              <a:spLocks/>
            </p:cNvSpPr>
            <p:nvPr/>
          </p:nvSpPr>
          <p:spPr bwMode="ltGray">
            <a:xfrm>
              <a:off x="5024" y="2538"/>
              <a:ext cx="30" cy="31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4" name="Freeform 77"/>
            <p:cNvSpPr>
              <a:spLocks/>
            </p:cNvSpPr>
            <p:nvPr/>
          </p:nvSpPr>
          <p:spPr bwMode="ltGray">
            <a:xfrm>
              <a:off x="5055" y="2597"/>
              <a:ext cx="32" cy="26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5" name="Freeform 78"/>
            <p:cNvSpPr>
              <a:spLocks/>
            </p:cNvSpPr>
            <p:nvPr/>
          </p:nvSpPr>
          <p:spPr bwMode="ltGray">
            <a:xfrm>
              <a:off x="5094" y="2587"/>
              <a:ext cx="32" cy="25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6" name="Freeform 79"/>
            <p:cNvSpPr>
              <a:spLocks/>
            </p:cNvSpPr>
            <p:nvPr/>
          </p:nvSpPr>
          <p:spPr bwMode="ltGray">
            <a:xfrm>
              <a:off x="5083" y="2554"/>
              <a:ext cx="30" cy="19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7" name="Freeform 80"/>
            <p:cNvSpPr>
              <a:spLocks/>
            </p:cNvSpPr>
            <p:nvPr/>
          </p:nvSpPr>
          <p:spPr bwMode="ltGray">
            <a:xfrm>
              <a:off x="5053" y="2530"/>
              <a:ext cx="30" cy="33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8" name="Freeform 81"/>
            <p:cNvSpPr>
              <a:spLocks/>
            </p:cNvSpPr>
            <p:nvPr/>
          </p:nvSpPr>
          <p:spPr bwMode="ltGray">
            <a:xfrm>
              <a:off x="5016" y="2516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09" name="Freeform 82"/>
            <p:cNvSpPr>
              <a:spLocks/>
            </p:cNvSpPr>
            <p:nvPr/>
          </p:nvSpPr>
          <p:spPr bwMode="ltGray">
            <a:xfrm>
              <a:off x="5062" y="2565"/>
              <a:ext cx="27" cy="24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0" name="Freeform 83"/>
            <p:cNvSpPr>
              <a:spLocks/>
            </p:cNvSpPr>
            <p:nvPr/>
          </p:nvSpPr>
          <p:spPr bwMode="ltGray">
            <a:xfrm>
              <a:off x="3210" y="1280"/>
              <a:ext cx="162" cy="101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1" name="Freeform 84"/>
            <p:cNvSpPr>
              <a:spLocks/>
            </p:cNvSpPr>
            <p:nvPr/>
          </p:nvSpPr>
          <p:spPr bwMode="ltGray">
            <a:xfrm>
              <a:off x="3307" y="1378"/>
              <a:ext cx="46" cy="11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2" name="Freeform 85"/>
            <p:cNvSpPr>
              <a:spLocks/>
            </p:cNvSpPr>
            <p:nvPr/>
          </p:nvSpPr>
          <p:spPr bwMode="ltGray">
            <a:xfrm>
              <a:off x="3542" y="1232"/>
              <a:ext cx="49" cy="26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3" name="Freeform 86"/>
            <p:cNvSpPr>
              <a:spLocks/>
            </p:cNvSpPr>
            <p:nvPr/>
          </p:nvSpPr>
          <p:spPr bwMode="ltGray">
            <a:xfrm>
              <a:off x="3577" y="1244"/>
              <a:ext cx="58" cy="19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4" name="Freeform 87"/>
            <p:cNvSpPr>
              <a:spLocks/>
            </p:cNvSpPr>
            <p:nvPr/>
          </p:nvSpPr>
          <p:spPr bwMode="ltGray">
            <a:xfrm>
              <a:off x="3639" y="1247"/>
              <a:ext cx="58" cy="30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5" name="Freeform 88"/>
            <p:cNvSpPr>
              <a:spLocks/>
            </p:cNvSpPr>
            <p:nvPr/>
          </p:nvSpPr>
          <p:spPr bwMode="ltGray">
            <a:xfrm>
              <a:off x="4041" y="1272"/>
              <a:ext cx="101" cy="29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6" name="Freeform 89"/>
            <p:cNvSpPr>
              <a:spLocks/>
            </p:cNvSpPr>
            <p:nvPr/>
          </p:nvSpPr>
          <p:spPr bwMode="ltGray">
            <a:xfrm>
              <a:off x="4144" y="1271"/>
              <a:ext cx="53" cy="23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7" name="Freeform 90"/>
            <p:cNvSpPr>
              <a:spLocks/>
            </p:cNvSpPr>
            <p:nvPr/>
          </p:nvSpPr>
          <p:spPr bwMode="ltGray">
            <a:xfrm>
              <a:off x="4120" y="1298"/>
              <a:ext cx="42" cy="16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8" name="Freeform 91"/>
            <p:cNvSpPr>
              <a:spLocks/>
            </p:cNvSpPr>
            <p:nvPr/>
          </p:nvSpPr>
          <p:spPr bwMode="ltGray">
            <a:xfrm>
              <a:off x="4410" y="1508"/>
              <a:ext cx="87" cy="10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19" name="Freeform 92"/>
            <p:cNvSpPr>
              <a:spLocks/>
            </p:cNvSpPr>
            <p:nvPr/>
          </p:nvSpPr>
          <p:spPr bwMode="ltGray">
            <a:xfrm>
              <a:off x="4480" y="1618"/>
              <a:ext cx="63" cy="73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0" name="Freeform 93"/>
            <p:cNvSpPr>
              <a:spLocks/>
            </p:cNvSpPr>
            <p:nvPr/>
          </p:nvSpPr>
          <p:spPr bwMode="ltGray">
            <a:xfrm>
              <a:off x="4438" y="1693"/>
              <a:ext cx="126" cy="176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1" name="Freeform 94"/>
            <p:cNvSpPr>
              <a:spLocks/>
            </p:cNvSpPr>
            <p:nvPr/>
          </p:nvSpPr>
          <p:spPr bwMode="ltGray">
            <a:xfrm>
              <a:off x="3218" y="1222"/>
              <a:ext cx="60" cy="28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2" name="Freeform 95"/>
            <p:cNvSpPr>
              <a:spLocks/>
            </p:cNvSpPr>
            <p:nvPr/>
          </p:nvSpPr>
          <p:spPr bwMode="ltGray">
            <a:xfrm>
              <a:off x="3095" y="1230"/>
              <a:ext cx="22" cy="21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3" name="Freeform 96"/>
            <p:cNvSpPr>
              <a:spLocks/>
            </p:cNvSpPr>
            <p:nvPr/>
          </p:nvSpPr>
          <p:spPr bwMode="ltGray">
            <a:xfrm>
              <a:off x="3123" y="1229"/>
              <a:ext cx="42" cy="25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4" name="Freeform 97"/>
            <p:cNvSpPr>
              <a:spLocks/>
            </p:cNvSpPr>
            <p:nvPr/>
          </p:nvSpPr>
          <p:spPr bwMode="ltGray">
            <a:xfrm>
              <a:off x="3193" y="1221"/>
              <a:ext cx="23" cy="15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5" name="Freeform 98"/>
            <p:cNvSpPr>
              <a:spLocks/>
            </p:cNvSpPr>
            <p:nvPr/>
          </p:nvSpPr>
          <p:spPr bwMode="ltGray">
            <a:xfrm>
              <a:off x="3172" y="1237"/>
              <a:ext cx="17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6" name="Freeform 99"/>
            <p:cNvSpPr>
              <a:spLocks/>
            </p:cNvSpPr>
            <p:nvPr/>
          </p:nvSpPr>
          <p:spPr bwMode="ltGray">
            <a:xfrm>
              <a:off x="4483" y="1252"/>
              <a:ext cx="21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7" name="Freeform 100"/>
            <p:cNvSpPr>
              <a:spLocks/>
            </p:cNvSpPr>
            <p:nvPr/>
          </p:nvSpPr>
          <p:spPr bwMode="ltGray">
            <a:xfrm>
              <a:off x="3467" y="2610"/>
              <a:ext cx="35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8" name="Freeform 101"/>
            <p:cNvSpPr>
              <a:spLocks/>
            </p:cNvSpPr>
            <p:nvPr/>
          </p:nvSpPr>
          <p:spPr bwMode="ltGray">
            <a:xfrm>
              <a:off x="3513" y="2603"/>
              <a:ext cx="11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29" name="Freeform 102"/>
            <p:cNvSpPr>
              <a:spLocks/>
            </p:cNvSpPr>
            <p:nvPr/>
          </p:nvSpPr>
          <p:spPr bwMode="ltGray">
            <a:xfrm>
              <a:off x="3436" y="2459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0" name="Freeform 103"/>
            <p:cNvSpPr>
              <a:spLocks/>
            </p:cNvSpPr>
            <p:nvPr/>
          </p:nvSpPr>
          <p:spPr bwMode="ltGray">
            <a:xfrm>
              <a:off x="3505" y="2391"/>
              <a:ext cx="12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1" name="Freeform 104"/>
            <p:cNvSpPr>
              <a:spLocks/>
            </p:cNvSpPr>
            <p:nvPr/>
          </p:nvSpPr>
          <p:spPr bwMode="ltGray">
            <a:xfrm>
              <a:off x="3477" y="2390"/>
              <a:ext cx="13" cy="18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2" name="Freeform 105"/>
            <p:cNvSpPr>
              <a:spLocks/>
            </p:cNvSpPr>
            <p:nvPr/>
          </p:nvSpPr>
          <p:spPr bwMode="ltGray">
            <a:xfrm>
              <a:off x="3464" y="2411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3" name="Freeform 106"/>
            <p:cNvSpPr>
              <a:spLocks/>
            </p:cNvSpPr>
            <p:nvPr/>
          </p:nvSpPr>
          <p:spPr bwMode="ltGray">
            <a:xfrm>
              <a:off x="3436" y="244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4" name="Freeform 107"/>
            <p:cNvSpPr>
              <a:spLocks/>
            </p:cNvSpPr>
            <p:nvPr/>
          </p:nvSpPr>
          <p:spPr bwMode="ltGray">
            <a:xfrm>
              <a:off x="3457" y="2430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5" name="Freeform 108"/>
            <p:cNvSpPr>
              <a:spLocks/>
            </p:cNvSpPr>
            <p:nvPr/>
          </p:nvSpPr>
          <p:spPr bwMode="ltGray">
            <a:xfrm>
              <a:off x="2614" y="1507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6" name="Freeform 109"/>
            <p:cNvSpPr>
              <a:spLocks/>
            </p:cNvSpPr>
            <p:nvPr/>
          </p:nvSpPr>
          <p:spPr bwMode="ltGray">
            <a:xfrm>
              <a:off x="2544" y="1475"/>
              <a:ext cx="12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231F2D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  <p:sp>
          <p:nvSpPr>
            <p:cNvPr id="137" name="Freeform 110"/>
            <p:cNvSpPr>
              <a:spLocks/>
            </p:cNvSpPr>
            <p:nvPr/>
          </p:nvSpPr>
          <p:spPr bwMode="ltGray">
            <a:xfrm>
              <a:off x="2270" y="1272"/>
              <a:ext cx="2370" cy="1537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363046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>
                <a:solidFill>
                  <a:srgbClr val="BCB5A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27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78" grpId="0" animBg="1"/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fld id="{672F1098-4237-41BC-960F-A352F6B7DAAF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4988" y="1666043"/>
            <a:ext cx="108275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各个类及其方法</a:t>
            </a:r>
            <a:r>
              <a:rPr kumimoji="1" lang="zh-CN" altLang="en-US" sz="3200" dirty="0"/>
              <a:t>：</a:t>
            </a:r>
          </a:p>
          <a:p>
            <a:r>
              <a:rPr kumimoji="1" lang="zh-CN" altLang="en-US" sz="3200" dirty="0"/>
              <a:t>	</a:t>
            </a:r>
            <a:endParaRPr kumimoji="1"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87DD04-5D5E-4B76-8422-7D1595216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68" y="908720"/>
            <a:ext cx="7123709" cy="517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5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fld id="{672F1098-4237-41BC-960F-A352F6B7DAAF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7836" y="1700808"/>
            <a:ext cx="1082757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使用</a:t>
            </a:r>
            <a:r>
              <a:rPr kumimoji="1" lang="en-US" altLang="zh-CN" sz="3200" dirty="0"/>
              <a:t>NIO</a:t>
            </a:r>
            <a:r>
              <a:rPr kumimoji="1" lang="zh-CN" altLang="en-US" sz="3200" dirty="0"/>
              <a:t>读写效率更高：</a:t>
            </a:r>
          </a:p>
          <a:p>
            <a:r>
              <a:rPr kumimoji="1" lang="zh-CN" altLang="en-US" sz="3200" dirty="0"/>
              <a:t>          </a:t>
            </a:r>
            <a:r>
              <a:rPr kumimoji="1" lang="zh-CN" altLang="en-US" sz="2800" dirty="0"/>
              <a:t>以</a:t>
            </a:r>
            <a:r>
              <a:rPr kumimoji="1" lang="en-US" altLang="zh-CN" sz="2800" dirty="0" err="1"/>
              <a:t>RandomAccessFile</a:t>
            </a:r>
            <a:r>
              <a:rPr kumimoji="1" lang="zh-CN" altLang="en-US" sz="2800" dirty="0"/>
              <a:t>为基础，利用</a:t>
            </a:r>
            <a:r>
              <a:rPr kumimoji="1" lang="en-US" altLang="zh-CN" sz="2800" dirty="0"/>
              <a:t>NIO</a:t>
            </a:r>
            <a:r>
              <a:rPr kumimoji="1" lang="zh-CN" altLang="en-US" sz="2800" dirty="0"/>
              <a:t>的 </a:t>
            </a:r>
            <a:r>
              <a:rPr kumimoji="1" lang="en-US" altLang="zh-CN" sz="2800" dirty="0"/>
              <a:t>Channel </a:t>
            </a:r>
            <a:r>
              <a:rPr kumimoji="1" lang="zh-CN" altLang="en-US" sz="2800" dirty="0"/>
              <a:t>和 </a:t>
            </a:r>
            <a:r>
              <a:rPr kumimoji="1" lang="en-US" altLang="zh-CN" sz="2800" dirty="0" err="1"/>
              <a:t>MappedByteBuffer</a:t>
            </a:r>
            <a:r>
              <a:rPr kumimoji="1" lang="en-US" altLang="zh-CN" sz="2800" dirty="0"/>
              <a:t> </a:t>
            </a:r>
            <a:r>
              <a:rPr kumimoji="1" lang="zh-CN" altLang="en-US" sz="2800" dirty="0"/>
              <a:t>实现对数据的读写。理论上，使用了内存映射的</a:t>
            </a:r>
            <a:r>
              <a:rPr kumimoji="1" lang="en-US" altLang="zh-CN" sz="2800" dirty="0"/>
              <a:t>NIO</a:t>
            </a:r>
            <a:r>
              <a:rPr kumimoji="1" lang="zh-CN" altLang="en-US" sz="2800" dirty="0"/>
              <a:t>的读写速度是非常惊人的，果不其然，线下模式比我用逐个读取的</a:t>
            </a:r>
            <a:r>
              <a:rPr kumimoji="1" lang="en-US" altLang="zh-CN" sz="2800" dirty="0"/>
              <a:t>IO</a:t>
            </a:r>
            <a:r>
              <a:rPr kumimoji="1" lang="zh-CN" altLang="en-US" sz="2800" dirty="0"/>
              <a:t>快很多！</a:t>
            </a:r>
            <a:endParaRPr kumimoji="1"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fld id="{672F1098-4237-41BC-960F-A352F6B7DAAF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7890" y="1772816"/>
            <a:ext cx="1082757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普通的</a:t>
            </a:r>
            <a:r>
              <a:rPr kumimoji="1" lang="en-US" altLang="zh-CN" sz="3200" dirty="0"/>
              <a:t>IO</a:t>
            </a:r>
            <a:r>
              <a:rPr kumimoji="1" lang="zh-CN" altLang="en-US" sz="3200" dirty="0"/>
              <a:t>：	</a:t>
            </a:r>
            <a:endParaRPr kumimoji="1" lang="en-US" altLang="zh-CN" sz="3200" dirty="0"/>
          </a:p>
          <a:p>
            <a:r>
              <a:rPr kumimoji="1" lang="en-US" altLang="zh-CN" sz="3200" dirty="0">
                <a:solidFill>
                  <a:srgbClr val="000000"/>
                </a:solidFill>
                <a:latin typeface="Helvetica Neue"/>
                <a:sym typeface="Helvetica Neue"/>
              </a:rPr>
              <a:t>       </a:t>
            </a:r>
            <a:r>
              <a:rPr lang="zh-CN" altLang="en-US" sz="2800" dirty="0"/>
              <a:t>先利用装饰器 </a:t>
            </a:r>
            <a:r>
              <a:rPr lang="en-US" altLang="zh-CN" sz="2800" dirty="0" err="1"/>
              <a:t>BufferedInputStream</a:t>
            </a:r>
            <a:r>
              <a:rPr lang="zh-CN" altLang="en-US" sz="2800" dirty="0"/>
              <a:t>、</a:t>
            </a:r>
            <a:r>
              <a:rPr lang="en-US" altLang="zh-CN" sz="2800" dirty="0"/>
              <a:t> </a:t>
            </a:r>
            <a:r>
              <a:rPr lang="en-US" altLang="zh-CN" sz="2800" dirty="0" err="1"/>
              <a:t>BufferedOutputStream</a:t>
            </a:r>
            <a:r>
              <a:rPr lang="zh-CN" altLang="en-US" sz="2800" dirty="0"/>
              <a:t>大大加快</a:t>
            </a:r>
            <a:r>
              <a:rPr lang="en-US" altLang="zh-CN" sz="2800" dirty="0"/>
              <a:t>IO </a:t>
            </a:r>
            <a:r>
              <a:rPr lang="zh-CN" altLang="en-US" sz="2800" dirty="0"/>
              <a:t>的速度，再利用装饰器 </a:t>
            </a:r>
            <a:r>
              <a:rPr lang="en-US" altLang="zh-CN" sz="2800" dirty="0" err="1"/>
              <a:t>DataInputStream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DataOutputStream</a:t>
            </a:r>
            <a:r>
              <a:rPr lang="en-US" altLang="zh-CN" sz="2800" dirty="0"/>
              <a:t> </a:t>
            </a:r>
            <a:r>
              <a:rPr lang="zh-CN" altLang="en-US" sz="2800" dirty="0"/>
              <a:t>使得我们可以对基本数据类型进行读写。</a:t>
            </a:r>
            <a:endParaRPr lang="en-US" altLang="zh-CN" sz="2800" dirty="0"/>
          </a:p>
          <a:p>
            <a:r>
              <a:rPr lang="en-US" altLang="zh-CN" sz="2800" dirty="0"/>
              <a:t>          </a:t>
            </a:r>
            <a:r>
              <a:rPr lang="zh-CN" altLang="en-US" sz="2800" dirty="0"/>
              <a:t>测试证明，利用 装饰器 </a:t>
            </a:r>
            <a:r>
              <a:rPr lang="en-US" altLang="zh-CN" sz="2800" dirty="0" err="1"/>
              <a:t>BufferedInputStream</a:t>
            </a:r>
            <a:r>
              <a:rPr lang="en-US" altLang="zh-CN" sz="2800" dirty="0"/>
              <a:t> </a:t>
            </a:r>
            <a:r>
              <a:rPr lang="zh-CN" altLang="en-US" sz="2800" dirty="0"/>
              <a:t>和 </a:t>
            </a:r>
            <a:r>
              <a:rPr lang="en-US" altLang="zh-CN" sz="2800" dirty="0" err="1"/>
              <a:t>BufferedOutputStream</a:t>
            </a:r>
            <a:r>
              <a:rPr lang="en-US" altLang="zh-CN" sz="2800" dirty="0"/>
              <a:t> </a:t>
            </a:r>
            <a:r>
              <a:rPr lang="zh-CN" altLang="en-US" sz="2800" dirty="0"/>
              <a:t>果然可以大大加快读写速度 </a:t>
            </a:r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027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fld id="{672F1098-4237-41BC-960F-A352F6B7DAAF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3420" y="1772816"/>
            <a:ext cx="1082757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数据压缩：</a:t>
            </a:r>
            <a:endParaRPr kumimoji="1" lang="en-US" altLang="zh-CN" sz="3200" dirty="0"/>
          </a:p>
          <a:p>
            <a:r>
              <a:rPr kumimoji="1" lang="zh-CN" altLang="en-US" sz="2800" dirty="0"/>
              <a:t>         首先，使用了</a:t>
            </a:r>
            <a:r>
              <a:rPr kumimoji="1" lang="en-US" altLang="zh-CN" sz="2800" dirty="0" err="1"/>
              <a:t>GZIPInputStream</a:t>
            </a:r>
            <a:r>
              <a:rPr kumimoji="1" lang="zh-CN" altLang="en-US" sz="2800" dirty="0"/>
              <a:t>和</a:t>
            </a:r>
            <a:r>
              <a:rPr kumimoji="1" lang="en-US" altLang="zh-CN" sz="2800" dirty="0" err="1"/>
              <a:t>GZIPOutputStream</a:t>
            </a:r>
            <a:endParaRPr kumimoji="1" lang="en-US" altLang="zh-CN" sz="2800" dirty="0"/>
          </a:p>
          <a:p>
            <a:r>
              <a:rPr kumimoji="1" lang="zh-CN" altLang="en-US" sz="2800" dirty="0"/>
              <a:t>对存入磁盘的数据进行了压缩，我选定大于</a:t>
            </a:r>
            <a:r>
              <a:rPr kumimoji="1" lang="en-US" altLang="zh-CN" sz="2800" dirty="0"/>
              <a:t>4000 bit </a:t>
            </a:r>
            <a:r>
              <a:rPr kumimoji="1" lang="zh-CN" altLang="en-US" sz="2800" dirty="0"/>
              <a:t>的消息进行压缩。压缩后，速度快了近</a:t>
            </a:r>
            <a:r>
              <a:rPr kumimoji="1" lang="en-US" altLang="zh-CN" sz="2800" dirty="0"/>
              <a:t>3</a:t>
            </a:r>
            <a:r>
              <a:rPr kumimoji="1" lang="zh-CN" altLang="en-US" sz="2800" dirty="0"/>
              <a:t>倍。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AC6CC01-BE97-405F-824F-37F6C6774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3770661"/>
            <a:ext cx="3930873" cy="20827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4437A37-19F5-4900-8E3A-E08BF8304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248" y="3650253"/>
            <a:ext cx="3312368" cy="225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4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fld id="{672F1098-4237-41BC-960F-A352F6B7DAAF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9564" y="1412776"/>
            <a:ext cx="1082757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数据压缩：</a:t>
            </a:r>
            <a:endParaRPr kumimoji="1" lang="en-US" altLang="zh-CN" sz="3200" dirty="0"/>
          </a:p>
          <a:p>
            <a:r>
              <a:rPr kumimoji="1" lang="zh-CN" altLang="en-US" sz="2800" dirty="0"/>
              <a:t>         然后，使用了</a:t>
            </a:r>
            <a:r>
              <a:rPr kumimoji="1" lang="en-US" altLang="zh-CN" sz="2800" dirty="0"/>
              <a:t>Deflater</a:t>
            </a:r>
            <a:r>
              <a:rPr kumimoji="1" lang="zh-CN" altLang="en-US" sz="2800" dirty="0"/>
              <a:t>和</a:t>
            </a:r>
            <a:r>
              <a:rPr kumimoji="1" lang="en-US" altLang="zh-CN" sz="2800" dirty="0" err="1"/>
              <a:t>Inflater</a:t>
            </a:r>
            <a:r>
              <a:rPr kumimoji="1" lang="en-US" altLang="zh-CN" sz="2800" dirty="0"/>
              <a:t> </a:t>
            </a:r>
            <a:r>
              <a:rPr kumimoji="1" lang="zh-CN" altLang="en-US" sz="2800" dirty="0"/>
              <a:t>尝试不同的压缩方式。</a:t>
            </a:r>
            <a:endParaRPr kumimoji="1" lang="en-US" altLang="zh-CN" sz="2800" dirty="0"/>
          </a:p>
          <a:p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sym typeface="Helvetica Neue"/>
              </a:rPr>
              <a:t>结果其效果比 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sym typeface="Helvetica Neue"/>
              </a:rPr>
              <a:t>GZIP 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sym typeface="Helvetica Neue"/>
              </a:rPr>
              <a:t>压缩略好一点点</a:t>
            </a:r>
          </a:p>
          <a:p>
            <a:endParaRPr kumimoji="1" lang="zh-CN" altLang="en-US" sz="2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7B24331-7D9B-48D0-B64A-4241EEB0A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3290213"/>
            <a:ext cx="4411952" cy="25229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F34F788-7345-4AD7-9891-7361274C1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947" y="3309219"/>
            <a:ext cx="5037589" cy="249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8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fld id="{672F1098-4237-41BC-960F-A352F6B7DAAF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9564" y="1412776"/>
            <a:ext cx="108275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数据压缩：</a:t>
            </a:r>
            <a:endParaRPr kumimoji="1" lang="en-US" altLang="zh-CN" sz="3200" dirty="0"/>
          </a:p>
          <a:p>
            <a:r>
              <a:rPr kumimoji="1" lang="zh-CN" altLang="en-US" sz="2800" dirty="0"/>
              <a:t>         最后，去网上找</a:t>
            </a:r>
            <a:r>
              <a:rPr kumimoji="1" lang="en-US" altLang="zh-CN" sz="2800" dirty="0"/>
              <a:t>LZ4</a:t>
            </a:r>
            <a:r>
              <a:rPr kumimoji="1" lang="zh-CN" altLang="en-US" sz="2800" dirty="0"/>
              <a:t>压缩算法的包，使用</a:t>
            </a:r>
            <a:r>
              <a:rPr kumimoji="1" lang="en-US" altLang="zh-CN" sz="2800" dirty="0"/>
              <a:t>LZ4</a:t>
            </a:r>
            <a:r>
              <a:rPr kumimoji="1" lang="zh-CN" altLang="en-US" sz="2800" dirty="0"/>
              <a:t>压缩算法进行压缩。</a:t>
            </a:r>
            <a:endParaRPr kumimoji="1" lang="en-US" altLang="zh-CN" sz="2800" dirty="0"/>
          </a:p>
          <a:p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sym typeface="Helvetica Neue"/>
              </a:rPr>
              <a:t>结果其效果更好一点点，但是没有明显变化。</a:t>
            </a:r>
            <a:endParaRPr kumimoji="1" lang="zh-CN" altLang="en-US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21FFE02-DE24-4B6E-91FF-602163946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64" y="3053628"/>
            <a:ext cx="6408712" cy="28256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A97BA28-F9E5-406A-88AB-5759E5201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287" y="3861048"/>
            <a:ext cx="3787621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3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fld id="{672F1098-4237-41BC-960F-A352F6B7DAAF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2850" y="1844824"/>
            <a:ext cx="108275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Map</a:t>
            </a:r>
            <a:r>
              <a:rPr kumimoji="1" lang="zh-CN" altLang="en-US" sz="2800" dirty="0"/>
              <a:t>映射：</a:t>
            </a:r>
          </a:p>
          <a:p>
            <a:r>
              <a:rPr kumimoji="1" lang="zh-CN" altLang="en-US" sz="2800" dirty="0"/>
              <a:t>         可以对</a:t>
            </a:r>
            <a:r>
              <a:rPr kumimoji="1" lang="en-US" altLang="zh-CN" sz="2800" dirty="0"/>
              <a:t>IO</a:t>
            </a:r>
            <a:r>
              <a:rPr kumimoji="1" lang="zh-CN" altLang="en-US" sz="2800" dirty="0"/>
              <a:t>流进行映射。把</a:t>
            </a:r>
            <a:r>
              <a:rPr kumimoji="1" lang="en-US" altLang="zh-CN" sz="2800" dirty="0"/>
              <a:t>IO</a:t>
            </a:r>
            <a:r>
              <a:rPr kumimoji="1" lang="zh-CN" altLang="en-US" sz="2800" dirty="0"/>
              <a:t>流存到 </a:t>
            </a:r>
            <a:r>
              <a:rPr kumimoji="1" lang="en-US" altLang="zh-CN" sz="2800" dirty="0"/>
              <a:t>Map</a:t>
            </a:r>
            <a:r>
              <a:rPr kumimoji="1" lang="zh-CN" altLang="en-US" sz="2800" dirty="0"/>
              <a:t>中，下次要使用相同的文件对应的</a:t>
            </a:r>
            <a:r>
              <a:rPr kumimoji="1" lang="en-US" altLang="zh-CN" sz="2800" dirty="0"/>
              <a:t>IO</a:t>
            </a:r>
            <a:r>
              <a:rPr kumimoji="1" lang="zh-CN" altLang="en-US" sz="2800" dirty="0"/>
              <a:t>流的时候，直接从</a:t>
            </a:r>
            <a:r>
              <a:rPr kumimoji="1" lang="en-US" altLang="zh-CN" sz="2800" dirty="0"/>
              <a:t>Map</a:t>
            </a:r>
            <a:r>
              <a:rPr kumimoji="1" lang="zh-CN" altLang="en-US" sz="2800" dirty="0"/>
              <a:t>中提取，而不是重新创建一个新的</a:t>
            </a:r>
            <a:r>
              <a:rPr kumimoji="1" lang="en-US" altLang="zh-CN" sz="2800" dirty="0"/>
              <a:t>IO</a:t>
            </a:r>
            <a:r>
              <a:rPr kumimoji="1" lang="zh-CN" altLang="en-US" sz="2800" dirty="0"/>
              <a:t>流</a:t>
            </a:r>
          </a:p>
          <a:p>
            <a:r>
              <a:rPr kumimoji="1" lang="zh-CN" altLang="en-US" sz="2800" dirty="0"/>
              <a:t>（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write</a:t>
            </a:r>
            <a:r>
              <a:rPr kumimoji="1" lang="zh-CN" altLang="en-US" sz="2800" dirty="0"/>
              <a:t>的时候，要以 </a:t>
            </a:r>
            <a:r>
              <a:rPr kumimoji="1" lang="en-US" altLang="zh-CN" sz="2800" dirty="0"/>
              <a:t>topic </a:t>
            </a:r>
            <a:r>
              <a:rPr kumimoji="1" lang="zh-CN" altLang="en-US" sz="2800" dirty="0"/>
              <a:t>为关键字在</a:t>
            </a:r>
            <a:r>
              <a:rPr kumimoji="1" lang="en-US" altLang="zh-CN" sz="2800" dirty="0"/>
              <a:t>map</a:t>
            </a:r>
            <a:r>
              <a:rPr kumimoji="1" lang="zh-CN" altLang="en-US" sz="2800" dirty="0"/>
              <a:t>中存储，因为一个</a:t>
            </a:r>
            <a:r>
              <a:rPr kumimoji="1" lang="en-US" altLang="zh-CN" sz="2800" dirty="0"/>
              <a:t>topic</a:t>
            </a:r>
            <a:r>
              <a:rPr kumimoji="1" lang="zh-CN" altLang="en-US" sz="2800" dirty="0"/>
              <a:t>对应一个存储消息的文件</a:t>
            </a:r>
          </a:p>
          <a:p>
            <a:r>
              <a:rPr kumimoji="1" lang="zh-CN" altLang="en-US" sz="2800" dirty="0"/>
              <a:t>（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read</a:t>
            </a:r>
            <a:r>
              <a:rPr kumimoji="1" lang="zh-CN" altLang="en-US" sz="2800" dirty="0"/>
              <a:t>的时候，则可以同一个</a:t>
            </a:r>
            <a:r>
              <a:rPr kumimoji="1" lang="en-US" altLang="zh-CN" sz="2800" dirty="0"/>
              <a:t>topic</a:t>
            </a:r>
            <a:r>
              <a:rPr kumimoji="1" lang="zh-CN" altLang="en-US" sz="2800" dirty="0"/>
              <a:t>的文件多个</a:t>
            </a:r>
            <a:r>
              <a:rPr kumimoji="1" lang="en-US" altLang="zh-CN" sz="2800" dirty="0"/>
              <a:t>IO</a:t>
            </a:r>
            <a:r>
              <a:rPr kumimoji="1" lang="zh-CN" altLang="en-US" sz="2800" dirty="0"/>
              <a:t>同时读取，所以此处的关键字是 </a:t>
            </a:r>
            <a:r>
              <a:rPr kumimoji="1" lang="en-US" altLang="zh-CN" sz="2800" dirty="0" err="1"/>
              <a:t>queue+topic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63675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任意多边形 11"/>
          <p:cNvSpPr/>
          <p:nvPr/>
        </p:nvSpPr>
        <p:spPr>
          <a:xfrm>
            <a:off x="5192" y="6501341"/>
            <a:ext cx="12192000" cy="356659"/>
          </a:xfrm>
          <a:custGeom>
            <a:avLst/>
            <a:gdLst>
              <a:gd name="connsiteX0" fmla="*/ 0 w 9144000"/>
              <a:gd name="connsiteY0" fmla="*/ 0 h 756293"/>
              <a:gd name="connsiteX1" fmla="*/ 9144000 w 9144000"/>
              <a:gd name="connsiteY1" fmla="*/ 0 h 756293"/>
              <a:gd name="connsiteX2" fmla="*/ 9144000 w 9144000"/>
              <a:gd name="connsiteY2" fmla="*/ 756293 h 756293"/>
              <a:gd name="connsiteX3" fmla="*/ 8108917 w 9144000"/>
              <a:gd name="connsiteY3" fmla="*/ 756293 h 756293"/>
              <a:gd name="connsiteX4" fmla="*/ 8108917 w 9144000"/>
              <a:gd name="connsiteY4" fmla="*/ 756292 h 756293"/>
              <a:gd name="connsiteX5" fmla="*/ 0 w 9144000"/>
              <a:gd name="connsiteY5" fmla="*/ 756292 h 756293"/>
              <a:gd name="connsiteX6" fmla="*/ 0 w 9144000"/>
              <a:gd name="connsiteY6" fmla="*/ 0 h 75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56293">
                <a:moveTo>
                  <a:pt x="0" y="0"/>
                </a:moveTo>
                <a:lnTo>
                  <a:pt x="9144000" y="0"/>
                </a:lnTo>
                <a:lnTo>
                  <a:pt x="9144000" y="756293"/>
                </a:lnTo>
                <a:lnTo>
                  <a:pt x="8108917" y="756293"/>
                </a:lnTo>
                <a:lnTo>
                  <a:pt x="8108917" y="756292"/>
                </a:lnTo>
                <a:lnTo>
                  <a:pt x="0" y="756292"/>
                </a:lnTo>
                <a:lnTo>
                  <a:pt x="0" y="0"/>
                </a:lnTo>
                <a:close/>
              </a:path>
            </a:pathLst>
          </a:cu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7" name="平行四边形 13"/>
          <p:cNvSpPr/>
          <p:nvPr/>
        </p:nvSpPr>
        <p:spPr>
          <a:xfrm>
            <a:off x="5615947" y="6501341"/>
            <a:ext cx="1108327" cy="356659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8" name="平行四边形 12"/>
          <p:cNvSpPr/>
          <p:nvPr/>
        </p:nvSpPr>
        <p:spPr>
          <a:xfrm>
            <a:off x="10778395" y="384043"/>
            <a:ext cx="1108327" cy="164637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89" name="平行四边形 13"/>
          <p:cNvSpPr/>
          <p:nvPr/>
        </p:nvSpPr>
        <p:spPr>
          <a:xfrm>
            <a:off x="9648397" y="384043"/>
            <a:ext cx="1108327" cy="164637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文本框 28"/>
          <p:cNvSpPr txBox="1"/>
          <p:nvPr/>
        </p:nvSpPr>
        <p:spPr>
          <a:xfrm>
            <a:off x="1487488" y="358982"/>
            <a:ext cx="11700384" cy="861764"/>
          </a:xfrm>
          <a:prstGeom prst="rect">
            <a:avLst/>
          </a:prstGeom>
          <a:noFill/>
        </p:spPr>
        <p:txBody>
          <a:bodyPr wrap="square" lIns="121908" tIns="60955" rIns="121908" bIns="60955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</a:p>
        </p:txBody>
      </p:sp>
      <p:sp>
        <p:nvSpPr>
          <p:cNvPr id="34" name="Parallelogram 33"/>
          <p:cNvSpPr/>
          <p:nvPr/>
        </p:nvSpPr>
        <p:spPr>
          <a:xfrm>
            <a:off x="431372" y="0"/>
            <a:ext cx="864096" cy="1248139"/>
          </a:xfrm>
          <a:prstGeom prst="parallelogram">
            <a:avLst/>
          </a:prstGeom>
          <a:solidFill>
            <a:srgbClr val="1B2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5" rIns="121908" bIns="60955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62954" y="6498037"/>
            <a:ext cx="2844800" cy="365125"/>
          </a:xfrm>
        </p:spPr>
        <p:txBody>
          <a:bodyPr/>
          <a:lstStyle/>
          <a:p>
            <a:fld id="{672F1098-4237-41BC-960F-A352F6B7DAAF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5440" y="1640015"/>
            <a:ext cx="99481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Map</a:t>
            </a:r>
            <a:r>
              <a:rPr kumimoji="1" lang="zh-CN" altLang="en-US" sz="2800" dirty="0"/>
              <a:t>映射：</a:t>
            </a:r>
          </a:p>
          <a:p>
            <a:r>
              <a:rPr kumimoji="1" lang="zh-CN" altLang="en-US" sz="2800" dirty="0"/>
              <a:t>         </a:t>
            </a:r>
            <a:r>
              <a:rPr kumimoji="1" lang="en-US" altLang="zh-CN" sz="2800" dirty="0"/>
              <a:t>Message</a:t>
            </a:r>
            <a:r>
              <a:rPr kumimoji="1" lang="zh-CN" altLang="en-US" sz="2800" dirty="0"/>
              <a:t>的头部有不同类型的值，</a:t>
            </a:r>
            <a:r>
              <a:rPr kumimoji="1" lang="en-US" altLang="zh-CN" sz="2800" dirty="0"/>
              <a:t>int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String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long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double </a:t>
            </a:r>
            <a:r>
              <a:rPr kumimoji="1" lang="zh-CN" altLang="en-US" sz="2800" dirty="0"/>
              <a:t>。可以用</a:t>
            </a:r>
            <a:r>
              <a:rPr kumimoji="1" lang="en-US" altLang="zh-CN" sz="2800" dirty="0"/>
              <a:t>map</a:t>
            </a:r>
            <a:r>
              <a:rPr kumimoji="1" lang="zh-CN" altLang="en-US" sz="2800" dirty="0"/>
              <a:t>对 </a:t>
            </a:r>
            <a:r>
              <a:rPr kumimoji="1" lang="en-US" altLang="zh-CN" sz="2800" dirty="0"/>
              <a:t>16</a:t>
            </a:r>
            <a:r>
              <a:rPr kumimoji="1" lang="zh-CN" altLang="en-US" sz="2800" dirty="0"/>
              <a:t>种值用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2…16 </a:t>
            </a:r>
            <a:r>
              <a:rPr kumimoji="1" lang="zh-CN" altLang="en-US" sz="2800" dirty="0"/>
              <a:t>的形式放入 </a:t>
            </a:r>
            <a:r>
              <a:rPr kumimoji="1" lang="en-US" altLang="zh-CN" sz="2800" dirty="0"/>
              <a:t>map</a:t>
            </a:r>
            <a:r>
              <a:rPr kumimoji="1" lang="zh-CN" altLang="en-US" sz="2800" dirty="0"/>
              <a:t>，把其类型以 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3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4</a:t>
            </a:r>
            <a:r>
              <a:rPr kumimoji="1" lang="zh-CN" altLang="en-US" sz="2800" dirty="0"/>
              <a:t>四种类型的形式放入</a:t>
            </a:r>
            <a:r>
              <a:rPr kumimoji="1" lang="en-US" altLang="zh-CN" sz="2800" dirty="0"/>
              <a:t>map</a:t>
            </a:r>
            <a:r>
              <a:rPr kumimoji="1" lang="zh-CN" altLang="en-US" sz="2800" dirty="0"/>
              <a:t>。等到读取到对应消息的时候，直接查找</a:t>
            </a:r>
            <a:r>
              <a:rPr kumimoji="1" lang="en-US" altLang="zh-CN" sz="2800" dirty="0"/>
              <a:t>map</a:t>
            </a:r>
            <a:r>
              <a:rPr kumimoji="1" lang="zh-CN" altLang="en-US" sz="2800" dirty="0"/>
              <a:t>以提高效率 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7014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752</Words>
  <Application>Microsoft Office PowerPoint</Application>
  <PresentationFormat>宽屏</PresentationFormat>
  <Paragraphs>94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 Unicode MS</vt:lpstr>
      <vt:lpstr>Helvetica Neue</vt:lpstr>
      <vt:lpstr>宋体</vt:lpstr>
      <vt:lpstr>微软雅黑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Jabil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lil326</dc:creator>
  <cp:lastModifiedBy>鲁 维海</cp:lastModifiedBy>
  <cp:revision>126</cp:revision>
  <dcterms:created xsi:type="dcterms:W3CDTF">2014-03-20T05:05:50Z</dcterms:created>
  <dcterms:modified xsi:type="dcterms:W3CDTF">2018-12-21T10:52:51Z</dcterms:modified>
</cp:coreProperties>
</file>