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7" r:id="rId2"/>
    <p:sldId id="261" r:id="rId3"/>
    <p:sldId id="278" r:id="rId4"/>
    <p:sldId id="280" r:id="rId5"/>
    <p:sldId id="283" r:id="rId6"/>
    <p:sldId id="284" r:id="rId7"/>
    <p:sldId id="281" r:id="rId8"/>
    <p:sldId id="285" r:id="rId9"/>
    <p:sldId id="262" r:id="rId10"/>
    <p:sldId id="282" r:id="rId11"/>
    <p:sldId id="286" r:id="rId12"/>
    <p:sldId id="287" r:id="rId13"/>
    <p:sldId id="270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95B3D7"/>
    <a:srgbClr val="93CDDD"/>
    <a:srgbClr val="01B4D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6400" autoAdjust="0"/>
  </p:normalViewPr>
  <p:slideViewPr>
    <p:cSldViewPr>
      <p:cViewPr varScale="1">
        <p:scale>
          <a:sx n="144" d="100"/>
          <a:sy n="144" d="100"/>
        </p:scale>
        <p:origin x="45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691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6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sz="800" b="0" dirty="0" smtClean="0"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6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4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2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8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6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ghtvnc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zeband/JetsonTX1_im2txt/wiki/JetsonBasicSetupVN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ster.io/news/getting-started-with-the-nvidia-jetson-nano-developer-kit-43aa7c298797" TargetMode="External"/><Relationship Id="rId5" Type="http://schemas.openxmlformats.org/officeDocument/2006/relationships/hyperlink" Target="https://askubuntu.com/questions/1152772/ubuntu-19-04-vnc-stuck-after-login-screen-of-lightdm" TargetMode="External"/><Relationship Id="rId4" Type="http://schemas.openxmlformats.org/officeDocument/2006/relationships/hyperlink" Target="http://ubuntuhandbook.org/index.php/2016/07/remote-access-ubuntu-16-0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tech.com/resource-center/kdb37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alk.nvidia.com/default/topic/1006369/jetson-tx2/power-requirement-for-jetson-tx2-development-boar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USB_3.0" TargetMode="External"/><Relationship Id="rId5" Type="http://schemas.openxmlformats.org/officeDocument/2006/relationships/hyperlink" Target="http://www.connecttech.com/pdf/CTIM-ASG003_Manual.pdf" TargetMode="External"/><Relationship Id="rId4" Type="http://schemas.openxmlformats.org/officeDocument/2006/relationships/hyperlink" Target="https://devtalk.nvidia.com/default/topic/1024995/jetson-tx2/connecting-multiple-usb-3-0-cameras-to-a-tx1-tx2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19546" y="1897953"/>
            <a:ext cx="807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Orbitty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Board Setup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VNC Remote Access to </a:t>
            </a:r>
            <a:r>
              <a:rPr lang="en-US" altLang="ko-KR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Jetson 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with 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Headless Monitor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263" y="3190512"/>
            <a:ext cx="1072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발표자 </a:t>
            </a:r>
            <a:r>
              <a:rPr lang="en-US" altLang="ko-KR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최병찬</a:t>
            </a:r>
            <a:endParaRPr lang="en-US" altLang="ko-KR" sz="10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78248" y="649153"/>
            <a:ext cx="518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Setup for VNC and Headless Jetson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9836" y="102011"/>
            <a:ext cx="778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VNC Remote Access to Jetson with Headless Monitor 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40" name="Group 29"/>
          <p:cNvGrpSpPr/>
          <p:nvPr/>
        </p:nvGrpSpPr>
        <p:grpSpPr>
          <a:xfrm>
            <a:off x="-9283" y="1082225"/>
            <a:ext cx="1026000" cy="422105"/>
            <a:chOff x="-9283" y="1681149"/>
            <a:chExt cx="834325" cy="422105"/>
          </a:xfrm>
        </p:grpSpPr>
        <p:sp>
          <p:nvSpPr>
            <p:cNvPr id="241" name="직각 삼각형 240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62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63" name="TextBox 62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7348" y="1288551"/>
            <a:ext cx="7915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1.  </a:t>
            </a:r>
            <a:r>
              <a:rPr lang="ko-KR" altLang="en-US" sz="1200" b="1" dirty="0" smtClean="0"/>
              <a:t>구성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TightVNC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PuTTY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- </a:t>
            </a:r>
            <a:r>
              <a:rPr lang="en-US" altLang="ko-KR" sz="1200" b="1" dirty="0" err="1" smtClean="0"/>
              <a:t>TightVNC</a:t>
            </a:r>
            <a:r>
              <a:rPr lang="en-US" altLang="ko-KR" sz="1200" b="1" dirty="0" smtClean="0"/>
              <a:t> : </a:t>
            </a:r>
            <a:r>
              <a:rPr lang="en-US" altLang="ko-KR" sz="1200" b="1" dirty="0" err="1" smtClean="0"/>
              <a:t>Nvidia</a:t>
            </a:r>
            <a:r>
              <a:rPr lang="en-US" altLang="ko-KR" sz="1200" b="1" dirty="0" smtClean="0"/>
              <a:t> Jetson </a:t>
            </a:r>
            <a:r>
              <a:rPr lang="ko-KR" altLang="en-US" sz="1200" b="1" dirty="0" smtClean="0"/>
              <a:t>원격 접속 제어 및 </a:t>
            </a:r>
            <a:r>
              <a:rPr lang="en-US" altLang="ko-KR" sz="1200" b="1" dirty="0" smtClean="0"/>
              <a:t>GUI </a:t>
            </a:r>
            <a:r>
              <a:rPr lang="ko-KR" altLang="en-US" sz="1200" b="1" dirty="0" smtClean="0"/>
              <a:t>실시간 렌더링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- </a:t>
            </a:r>
            <a:r>
              <a:rPr lang="en-US" altLang="ko-KR" sz="1200" b="1" dirty="0" err="1" smtClean="0"/>
              <a:t>PuTTY</a:t>
            </a:r>
            <a:r>
              <a:rPr lang="en-US" altLang="ko-KR" sz="1200" b="1" dirty="0" smtClean="0"/>
              <a:t> : ROS </a:t>
            </a:r>
            <a:r>
              <a:rPr lang="ko-KR" altLang="en-US" sz="1200" b="1" dirty="0" smtClean="0"/>
              <a:t>기반 프로그램 </a:t>
            </a:r>
            <a:r>
              <a:rPr lang="en-US" altLang="ko-KR" sz="1200" b="1" dirty="0" smtClean="0"/>
              <a:t>CLI </a:t>
            </a:r>
            <a:r>
              <a:rPr lang="ko-KR" altLang="en-US" sz="1200" b="1" dirty="0" smtClean="0"/>
              <a:t>환경에서 제어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2.  </a:t>
            </a:r>
            <a:r>
              <a:rPr lang="ko-KR" altLang="en-US" sz="1200" b="1" dirty="0" smtClean="0"/>
              <a:t>설정 방법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 </a:t>
            </a:r>
            <a:r>
              <a:rPr lang="en-US" altLang="ko-KR" sz="1200" b="1" dirty="0" smtClean="0"/>
              <a:t>1) Host PC (Linux or Windows)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 </a:t>
            </a:r>
            <a:r>
              <a:rPr lang="en-US" altLang="ko-KR" sz="1200" b="1" dirty="0" smtClean="0"/>
              <a:t>    - </a:t>
            </a:r>
            <a:r>
              <a:rPr lang="en-US" altLang="ko-KR" sz="1200" b="1" dirty="0" err="1" smtClean="0"/>
              <a:t>TightVNC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설치 </a:t>
            </a:r>
            <a:r>
              <a:rPr lang="en-US" altLang="ko-KR" sz="1200" b="1" dirty="0" smtClean="0"/>
              <a:t>(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://www.tightvnc.com</a:t>
            </a:r>
            <a:r>
              <a:rPr lang="en-US" altLang="ko-KR" sz="1200" b="1" dirty="0" smtClean="0">
                <a:hlinkClick r:id="rId3"/>
              </a:rPr>
              <a:t>/</a:t>
            </a:r>
            <a:r>
              <a:rPr lang="en-US" altLang="ko-KR" sz="1200" b="1" dirty="0" smtClean="0"/>
              <a:t> ) </a:t>
            </a:r>
            <a:r>
              <a:rPr lang="ko-KR" altLang="en-US" sz="1200" b="1" dirty="0" smtClean="0"/>
              <a:t>및 실행</a:t>
            </a:r>
            <a:endParaRPr lang="en-US" altLang="ko-KR" sz="1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97" y="3363838"/>
            <a:ext cx="2337477" cy="165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28866" y="3611220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접속 대상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IP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주소 작성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7871" y="3703553"/>
            <a:ext cx="4766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접속 대상은 </a:t>
            </a: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Host PC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와 동일 네트워크</a:t>
            </a: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유선</a:t>
            </a:r>
            <a:r>
              <a:rPr lang="en-US" altLang="ko-KR" sz="11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or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맑은 고딕" panose="020B0503020000020004" pitchFamily="50" charset="-127"/>
              </a:rPr>
              <a:t>Wifi</a:t>
            </a: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에 접속 되어야함</a:t>
            </a:r>
            <a:endParaRPr lang="en-US" altLang="ko-KR" sz="11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대상 </a:t>
            </a:r>
            <a:r>
              <a:rPr lang="en-US" altLang="ko-KR" sz="11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ifconfig</a:t>
            </a:r>
            <a:r>
              <a:rPr lang="ko-KR" altLang="en-US" sz="11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확인함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357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78248" y="649153"/>
            <a:ext cx="518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Setup for VNC and Headless Jetson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9836" y="102011"/>
            <a:ext cx="778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VNC Remote Access to Jetson with Headless Monitor 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40" name="Group 29"/>
          <p:cNvGrpSpPr/>
          <p:nvPr/>
        </p:nvGrpSpPr>
        <p:grpSpPr>
          <a:xfrm>
            <a:off x="-9283" y="1082225"/>
            <a:ext cx="1026000" cy="422105"/>
            <a:chOff x="-9283" y="1681149"/>
            <a:chExt cx="834325" cy="422105"/>
          </a:xfrm>
        </p:grpSpPr>
        <p:sp>
          <p:nvSpPr>
            <p:cNvPr id="241" name="직각 삼각형 240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62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63" name="TextBox 62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7348" y="1288551"/>
            <a:ext cx="8059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2.  </a:t>
            </a:r>
            <a:r>
              <a:rPr lang="ko-KR" altLang="en-US" sz="1200" b="1" dirty="0" smtClean="0"/>
              <a:t>설정 방법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1) </a:t>
            </a:r>
            <a:r>
              <a:rPr lang="en-US" altLang="ko-KR" sz="1200" b="1" dirty="0" err="1" smtClean="0"/>
              <a:t>Nvidia</a:t>
            </a:r>
            <a:r>
              <a:rPr lang="en-US" altLang="ko-KR" sz="1200" b="1" dirty="0" smtClean="0"/>
              <a:t> Jetson (Ubuntu Linux)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    ① “Desktop Sharing” → VNC </a:t>
            </a:r>
            <a:r>
              <a:rPr lang="ko-KR" altLang="en-US" sz="1200" b="1" dirty="0" smtClean="0"/>
              <a:t>허용 설정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      ② </a:t>
            </a:r>
            <a:r>
              <a:rPr lang="en-US" altLang="ko-KR" sz="1200" b="1" dirty="0" err="1" smtClean="0"/>
              <a:t>dconf-edito</a:t>
            </a:r>
            <a:r>
              <a:rPr lang="ko-KR" altLang="en-US" sz="1200" b="1" dirty="0" smtClean="0"/>
              <a:t>를 이용하여 </a:t>
            </a:r>
            <a:r>
              <a:rPr lang="en-US" altLang="ko-KR" sz="1200" b="1" dirty="0" smtClean="0"/>
              <a:t>remote access </a:t>
            </a:r>
            <a:r>
              <a:rPr lang="ko-KR" altLang="en-US" sz="1200" b="1" dirty="0" smtClean="0"/>
              <a:t>암호화 요구 해제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     ③</a:t>
            </a:r>
            <a:r>
              <a:rPr lang="en-US" altLang="ko-KR" sz="1200" b="1" dirty="0" smtClean="0"/>
              <a:t> “Headless Monitor </a:t>
            </a:r>
            <a:r>
              <a:rPr lang="ko-KR" altLang="en-US" sz="1200" b="1" dirty="0" smtClean="0"/>
              <a:t>설정</a:t>
            </a:r>
            <a:r>
              <a:rPr lang="en-US" altLang="ko-KR" sz="1200" b="1" dirty="0" smtClean="0"/>
              <a:t>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          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      </a:t>
            </a:r>
            <a:r>
              <a:rPr lang="en-US" altLang="ko-KR" sz="1000" b="1" dirty="0" smtClean="0"/>
              <a:t>※ Headless Monitor : </a:t>
            </a:r>
            <a:r>
              <a:rPr lang="ko-KR" altLang="en-US" sz="1000" b="1" dirty="0" smtClean="0"/>
              <a:t>모니터가 없이 </a:t>
            </a:r>
            <a:r>
              <a:rPr lang="en-US" altLang="ko-KR" sz="1000" b="1" dirty="0" smtClean="0"/>
              <a:t>(Headless) </a:t>
            </a:r>
            <a:r>
              <a:rPr lang="ko-KR" altLang="en-US" sz="1000" b="1" dirty="0" smtClean="0"/>
              <a:t>디스플레이 영상을 버퍼에 계속 보내는 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      </a:t>
            </a:r>
            <a:r>
              <a:rPr lang="en-US" altLang="ko-KR" sz="1000" b="1" dirty="0" smtClean="0"/>
              <a:t>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문제점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HDMI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모니터가 연결이 안되어 있으면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VNC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원격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접속시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로그인 화면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LightDM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더 이상 넘어가지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70C0"/>
                </a:solidFill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            ※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해결방법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: “/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etc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/X11/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xorg.conf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”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를 아래와 같이 수정하여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Headless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상황에서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출력방식을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정의해줌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70C0"/>
                </a:solidFill>
              </a:rPr>
              <a:t>                                 HDMI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디스플레이 포트에 연결된 모니터가 없을 시 어떤 해상도와 설정으로 출력을 할지를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X11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옵션을 설정함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518567"/>
            <a:ext cx="1471963" cy="1140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67" y="1518567"/>
            <a:ext cx="1623274" cy="114778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520540" y="3507854"/>
            <a:ext cx="6366689" cy="1149952"/>
            <a:chOff x="1043606" y="3221998"/>
            <a:chExt cx="6366689" cy="11499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t="3177" b="47681"/>
            <a:stretch/>
          </p:blipFill>
          <p:spPr>
            <a:xfrm>
              <a:off x="1043606" y="3221998"/>
              <a:ext cx="4216526" cy="114995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t="54571" r="52639"/>
            <a:stretch/>
          </p:blipFill>
          <p:spPr>
            <a:xfrm>
              <a:off x="5250086" y="3221998"/>
              <a:ext cx="2160209" cy="114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3532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8249" y="648275"/>
            <a:ext cx="518924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Setup for VNC and Headless Jetson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348" y="1288551"/>
            <a:ext cx="70663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/>
              <a:t>- </a:t>
            </a:r>
            <a:r>
              <a:rPr lang="en-US" altLang="ko-KR" sz="1100" b="1" dirty="0" smtClean="0"/>
              <a:t>Jetson </a:t>
            </a:r>
            <a:r>
              <a:rPr lang="en-US" altLang="ko-KR" sz="1100" b="1" dirty="0" smtClean="0"/>
              <a:t>TX2 Basic Setup (VNC)</a:t>
            </a:r>
            <a:endParaRPr lang="en-US" altLang="ko-KR" sz="1100" b="1" dirty="0" smtClean="0"/>
          </a:p>
          <a:p>
            <a:pPr>
              <a:lnSpc>
                <a:spcPct val="200000"/>
              </a:lnSpc>
            </a:pPr>
            <a:r>
              <a:rPr lang="en-US" altLang="ko-KR" sz="1100" dirty="0" smtClean="0"/>
              <a:t>  : </a:t>
            </a:r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github.com/Netzeband/JetsonTX1_im2txt/wiki/JetsonBasicSetupVNC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b="1" dirty="0" smtClean="0"/>
              <a:t>- How to Remote Access to Ubuntu 16.04 </a:t>
            </a:r>
            <a:r>
              <a:rPr lang="en-US" altLang="ko-KR" sz="1100" b="1" dirty="0"/>
              <a:t>from Windows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 : </a:t>
            </a:r>
            <a:r>
              <a:rPr lang="en-US" altLang="ko-KR" sz="1100" dirty="0">
                <a:hlinkClick r:id="rId4"/>
              </a:rPr>
              <a:t>http://ubuntuhandbook.org/index.php/2016/07/remote-access-ubuntu-16-04</a:t>
            </a:r>
            <a:r>
              <a:rPr lang="en-US" altLang="ko-KR" sz="1100" dirty="0" smtClean="0">
                <a:hlinkClick r:id="rId4"/>
              </a:rPr>
              <a:t>/</a:t>
            </a:r>
            <a:r>
              <a:rPr lang="en-US" altLang="ko-KR" sz="11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100" b="1" dirty="0" smtClean="0"/>
              <a:t>- Ubuntu 19.04 VNC stuck after login screen of </a:t>
            </a:r>
            <a:r>
              <a:rPr lang="en-US" altLang="ko-KR" sz="1100" b="1" dirty="0" err="1" smtClean="0"/>
              <a:t>Ligh</a:t>
            </a:r>
            <a:r>
              <a:rPr lang="en-US" altLang="ko-KR" sz="1100" b="1" dirty="0" err="1" smtClean="0"/>
              <a:t>tDM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 : </a:t>
            </a:r>
            <a:r>
              <a:rPr lang="en-US" altLang="ko-KR" sz="1100" dirty="0">
                <a:hlinkClick r:id="rId5"/>
              </a:rPr>
              <a:t>https://</a:t>
            </a:r>
            <a:r>
              <a:rPr lang="en-US" altLang="ko-KR" sz="1100" dirty="0" smtClean="0">
                <a:hlinkClick r:id="rId5"/>
              </a:rPr>
              <a:t>askubuntu.com/questions/1152772/ubuntu-19-04-vnc-stuck-after-login-screen-of-lightdm</a:t>
            </a:r>
            <a:endParaRPr lang="en-US" altLang="ko-KR" sz="11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100" b="1" dirty="0" smtClean="0"/>
              <a:t>Getting Started with the NVIDIA Jetson Nano Developer Kit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  : </a:t>
            </a:r>
            <a:r>
              <a:rPr lang="en-US" altLang="ko-KR" sz="1100" dirty="0">
                <a:hlinkClick r:id="rId6"/>
              </a:rPr>
              <a:t>https://</a:t>
            </a:r>
            <a:r>
              <a:rPr lang="en-US" altLang="ko-KR" sz="1100" dirty="0" smtClean="0">
                <a:hlinkClick r:id="rId6"/>
              </a:rPr>
              <a:t>www.hackster.io/news/getting-started-with-the-nvidia-jetson-nano-developer-kit-43aa7c298797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574679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16" y="1961213"/>
            <a:ext cx="1974002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1B4D7"/>
                </a:solidFill>
                <a:latin typeface="+mj-ea"/>
                <a:ea typeface="+mj-ea"/>
              </a:rPr>
              <a:t>Thank You</a:t>
            </a:r>
          </a:p>
          <a:p>
            <a:pPr algn="ctr"/>
            <a:endParaRPr lang="en-US" altLang="ko-KR" sz="1100" b="1" dirty="0" smtClean="0">
              <a:solidFill>
                <a:srgbClr val="01B4D7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1B4D7"/>
                </a:solidFill>
                <a:latin typeface="+mj-ea"/>
                <a:ea typeface="+mj-ea"/>
              </a:rPr>
              <a:t>한양대학교 </a:t>
            </a:r>
            <a:r>
              <a:rPr lang="en-US" altLang="ko-KR" sz="1100" b="1" dirty="0" smtClean="0">
                <a:solidFill>
                  <a:srgbClr val="01B4D7"/>
                </a:solidFill>
                <a:latin typeface="+mj-ea"/>
                <a:ea typeface="+mj-ea"/>
              </a:rPr>
              <a:t>ICSL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1B4D7"/>
                </a:solidFill>
                <a:latin typeface="+mj-ea"/>
                <a:ea typeface="+mj-ea"/>
              </a:rPr>
              <a:t>최병찬</a:t>
            </a:r>
            <a:endParaRPr lang="ko-KR" altLang="en-US" sz="1400" b="1" dirty="0">
              <a:solidFill>
                <a:srgbClr val="01B4D7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10911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572000" y="-308570"/>
            <a:ext cx="0" cy="5672775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30966" y="282705"/>
            <a:ext cx="1282069" cy="314833"/>
            <a:chOff x="5666195" y="333422"/>
            <a:chExt cx="1282069" cy="31483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666195" y="333422"/>
              <a:ext cx="1282069" cy="314833"/>
            </a:xfrm>
            <a:prstGeom prst="roundRect">
              <a:avLst>
                <a:gd name="adj" fmla="val 50000"/>
              </a:avLst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1533" y="3523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3573" y="1478660"/>
            <a:ext cx="2788706" cy="754770"/>
            <a:chOff x="6038802" y="895344"/>
            <a:chExt cx="2788706" cy="754770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6315614" y="1272729"/>
              <a:ext cx="632650" cy="0"/>
            </a:xfrm>
            <a:prstGeom prst="line">
              <a:avLst/>
            </a:prstGeom>
            <a:ln w="19050">
              <a:solidFill>
                <a:srgbClr val="01B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266732" y="1237035"/>
              <a:ext cx="80994" cy="80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0" name="눈물 방울 29"/>
            <p:cNvSpPr/>
            <p:nvPr/>
          </p:nvSpPr>
          <p:spPr>
            <a:xfrm rot="2769021">
              <a:off x="6038689" y="1207003"/>
              <a:ext cx="141285" cy="141059"/>
            </a:xfrm>
            <a:prstGeom prst="teardrop">
              <a:avLst/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097353" y="965225"/>
              <a:ext cx="1586139" cy="6106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Nvidia Jetson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 Setup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945865" y="895344"/>
              <a:ext cx="1881643" cy="75477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89475" y="2916382"/>
            <a:ext cx="2758978" cy="754770"/>
            <a:chOff x="3824704" y="2194363"/>
            <a:chExt cx="2758978" cy="754770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5643607" y="2571748"/>
              <a:ext cx="632650" cy="0"/>
            </a:xfrm>
            <a:prstGeom prst="line">
              <a:avLst/>
            </a:prstGeom>
            <a:ln w="19050">
              <a:solidFill>
                <a:srgbClr val="01B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66732" y="2531254"/>
              <a:ext cx="80994" cy="80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눈물 방울 27"/>
            <p:cNvSpPr/>
            <p:nvPr/>
          </p:nvSpPr>
          <p:spPr>
            <a:xfrm rot="13499817">
              <a:off x="6442397" y="2501219"/>
              <a:ext cx="141285" cy="141059"/>
            </a:xfrm>
            <a:prstGeom prst="teardrop">
              <a:avLst/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40514" y="2245176"/>
              <a:ext cx="1600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Nvidia Jetson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VNC Remote Access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824704" y="2194363"/>
              <a:ext cx="1831966" cy="75477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991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36624" y="2282536"/>
            <a:ext cx="524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Orbitty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Board Setup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66118" y="649153"/>
            <a:ext cx="741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Orbitty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Board Installation with Nvidia SDK Manager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7348" y="1288551"/>
            <a:ext cx="79389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- Target Version : Nvidia Jetson TX2 </a:t>
            </a:r>
            <a:r>
              <a:rPr lang="en-US" altLang="ko-KR" sz="1200" b="1" dirty="0" err="1"/>
              <a:t>JetPack</a:t>
            </a:r>
            <a:r>
              <a:rPr lang="en-US" altLang="ko-KR" sz="1200" b="1" dirty="0"/>
              <a:t> 4.2.2.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- Target HW : Jetson </a:t>
            </a:r>
            <a:r>
              <a:rPr lang="en-US" altLang="ko-KR" sz="1200" b="1" dirty="0" smtClean="0"/>
              <a:t>TX2 / </a:t>
            </a:r>
            <a:r>
              <a:rPr lang="en-US" altLang="ko-KR" sz="1200" b="1" dirty="0"/>
              <a:t>Connect Tech </a:t>
            </a:r>
            <a:r>
              <a:rPr lang="en-US" altLang="ko-KR" sz="1200" b="1" dirty="0" err="1"/>
              <a:t>Orbitty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Carrier Board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- SW </a:t>
            </a:r>
            <a:r>
              <a:rPr lang="en-US" altLang="ko-KR" sz="1200" b="1" dirty="0" smtClean="0"/>
              <a:t>Tool </a:t>
            </a:r>
            <a:r>
              <a:rPr lang="en-US" altLang="ko-KR" sz="1200" b="1" dirty="0"/>
              <a:t>: Nvidia SDK Manager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문제점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Nvidia SDK Manager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에서 제공되는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JetPack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이미지로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Ubuntu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를 설치할 시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Orbitty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Carrier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            USB 3.0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 인식 안되는 문제가 발생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중점 사항</a:t>
            </a:r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Orbitty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>
                <a:solidFill>
                  <a:srgbClr val="00B050"/>
                </a:solidFill>
              </a:rPr>
              <a:t>보드에 </a:t>
            </a:r>
            <a:r>
              <a:rPr lang="en-US" altLang="ko-KR" sz="1200" b="1" dirty="0">
                <a:solidFill>
                  <a:srgbClr val="00B050"/>
                </a:solidFill>
              </a:rPr>
              <a:t>Jetson TX2</a:t>
            </a:r>
            <a:r>
              <a:rPr lang="ko-KR" altLang="en-US" sz="1200" b="1" dirty="0">
                <a:solidFill>
                  <a:srgbClr val="00B050"/>
                </a:solidFill>
              </a:rPr>
              <a:t>를 사용하게 될 시 </a:t>
            </a:r>
            <a:r>
              <a:rPr lang="en-US" altLang="ko-KR" sz="1200" b="1" dirty="0" err="1">
                <a:solidFill>
                  <a:srgbClr val="00B050"/>
                </a:solidFill>
              </a:rPr>
              <a:t>Orbitty</a:t>
            </a:r>
            <a:r>
              <a:rPr lang="en-US" altLang="ko-KR" sz="1200" b="1" dirty="0">
                <a:solidFill>
                  <a:srgbClr val="00B050"/>
                </a:solidFill>
              </a:rPr>
              <a:t> Board I/O</a:t>
            </a:r>
            <a:r>
              <a:rPr lang="ko-KR" altLang="en-US" sz="1200" b="1" dirty="0">
                <a:solidFill>
                  <a:srgbClr val="00B050"/>
                </a:solidFill>
              </a:rPr>
              <a:t>에 적합한 </a:t>
            </a:r>
            <a:r>
              <a:rPr lang="en-US" altLang="ko-KR" sz="1200" b="1" dirty="0">
                <a:solidFill>
                  <a:srgbClr val="00B050"/>
                </a:solidFill>
              </a:rPr>
              <a:t>Kernel </a:t>
            </a:r>
            <a:r>
              <a:rPr lang="ko-KR" altLang="en-US" sz="1200" b="1" dirty="0">
                <a:solidFill>
                  <a:srgbClr val="00B050"/>
                </a:solidFill>
              </a:rPr>
              <a:t>설치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필요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                    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Orbitty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보드에 적합한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I/O Kernel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를 같이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Flash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해야함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Linux Host PC / Jetson TX2 +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Orbitty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Board / micro-USB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케이블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SW :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Nvidia </a:t>
            </a:r>
            <a:r>
              <a:rPr lang="en-US" altLang="ko-KR" sz="1200" b="1" dirty="0">
                <a:latin typeface="맑은 고딕" panose="020B0503020000020004" pitchFamily="50" charset="-127"/>
              </a:rPr>
              <a:t>SDK Manager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/ Connect Tech </a:t>
            </a:r>
            <a:r>
              <a:rPr lang="en-US" altLang="ko-KR" sz="1200" b="1" dirty="0" err="1" smtClean="0">
                <a:latin typeface="맑은 고딕" panose="020B0503020000020004" pitchFamily="50" charset="-127"/>
              </a:rPr>
              <a:t>Orbitty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 Board Support Package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400928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66118" y="649153"/>
            <a:ext cx="741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Orbitty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Board Installation with Nvidia SDK Manager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7348" y="1288551"/>
            <a:ext cx="8098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</a:t>
            </a:r>
            <a:r>
              <a:rPr lang="en-US" altLang="ko-KR" sz="1200" b="1" dirty="0" smtClean="0"/>
              <a:t>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Connect Tech </a:t>
            </a:r>
            <a:r>
              <a:rPr lang="en-US" altLang="ko-KR" sz="1200" b="1" dirty="0" err="1"/>
              <a:t>Inc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사이트에 등재된 </a:t>
            </a:r>
            <a:r>
              <a:rPr lang="en-US" altLang="ko-KR" sz="1200" b="1" dirty="0"/>
              <a:t>Nvidia Jetson Board Support Package </a:t>
            </a:r>
            <a:r>
              <a:rPr lang="ko-KR" altLang="en-US" sz="1200" b="1" dirty="0"/>
              <a:t>다운로드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http://connecttech.com/resource-center/kdb373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-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다운로드 시 </a:t>
            </a:r>
            <a:r>
              <a:rPr lang="en-US" altLang="ko-KR" sz="1200" b="1" dirty="0">
                <a:solidFill>
                  <a:srgbClr val="0070C0"/>
                </a:solidFill>
              </a:rPr>
              <a:t>Jetson TX2</a:t>
            </a:r>
            <a:r>
              <a:rPr lang="ko-KR" altLang="en-US" sz="1200" b="1" dirty="0">
                <a:solidFill>
                  <a:srgbClr val="0070C0"/>
                </a:solidFill>
              </a:rPr>
              <a:t>에 설치할 </a:t>
            </a:r>
            <a:r>
              <a:rPr lang="en-US" altLang="ko-KR" sz="1200" b="1" dirty="0" err="1">
                <a:solidFill>
                  <a:srgbClr val="0070C0"/>
                </a:solidFill>
              </a:rPr>
              <a:t>JetPack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버전에 맞춰서 </a:t>
            </a:r>
            <a:r>
              <a:rPr lang="en-US" altLang="ko-KR" sz="1200" b="1" dirty="0">
                <a:solidFill>
                  <a:srgbClr val="0070C0"/>
                </a:solidFill>
              </a:rPr>
              <a:t>Support Package</a:t>
            </a:r>
            <a:r>
              <a:rPr lang="ko-KR" altLang="en-US" sz="1200" b="1" dirty="0">
                <a:solidFill>
                  <a:srgbClr val="0070C0"/>
                </a:solidFill>
              </a:rPr>
              <a:t>를 </a:t>
            </a:r>
            <a:r>
              <a:rPr lang="en-US" altLang="ko-KR" sz="1200" b="1" dirty="0">
                <a:solidFill>
                  <a:srgbClr val="0070C0"/>
                </a:solidFill>
              </a:rPr>
              <a:t>Host Linux PC</a:t>
            </a:r>
            <a:r>
              <a:rPr lang="ko-KR" altLang="en-US" sz="1200" b="1" dirty="0">
                <a:solidFill>
                  <a:srgbClr val="0070C0"/>
                </a:solidFill>
              </a:rPr>
              <a:t>에 다운로드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2.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Nvidia SDK Manager </a:t>
            </a:r>
            <a:r>
              <a:rPr lang="ko-KR" altLang="en-US" sz="1200" b="1" dirty="0"/>
              <a:t>설치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3.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에서 </a:t>
            </a:r>
            <a:r>
              <a:rPr lang="en-US" altLang="ko-KR" sz="1200" b="1" spc="-100" dirty="0"/>
              <a:t>Nvidia SDK Manager</a:t>
            </a:r>
            <a:r>
              <a:rPr lang="ko-KR" altLang="en-US" sz="1200" b="1" spc="-100" dirty="0"/>
              <a:t>를 실행해서 </a:t>
            </a:r>
            <a:r>
              <a:rPr lang="en-US" altLang="ko-KR" sz="1200" b="1" spc="-100" dirty="0"/>
              <a:t>Jetson TX2 4.2.2</a:t>
            </a:r>
            <a:r>
              <a:rPr lang="ko-KR" altLang="en-US" sz="1200" b="1" spc="-100" dirty="0"/>
              <a:t>에 적합한 </a:t>
            </a:r>
            <a:r>
              <a:rPr lang="ko-KR" altLang="en-US" sz="1200" b="1" spc="-100" dirty="0" err="1"/>
              <a:t>셋팅으로</a:t>
            </a:r>
            <a:r>
              <a:rPr lang="ko-KR" altLang="en-US" sz="1200" b="1" spc="-100" dirty="0"/>
              <a:t> </a:t>
            </a:r>
            <a:r>
              <a:rPr lang="en-US" altLang="ko-KR" sz="1200" b="1" spc="-100" dirty="0" err="1"/>
              <a:t>JetPack</a:t>
            </a:r>
            <a:r>
              <a:rPr lang="en-US" altLang="ko-KR" sz="1200" b="1" spc="-100" dirty="0"/>
              <a:t> </a:t>
            </a:r>
            <a:r>
              <a:rPr lang="ko-KR" altLang="en-US" sz="1200" b="1" spc="-100" dirty="0"/>
              <a:t>이미지를 </a:t>
            </a:r>
            <a:r>
              <a:rPr lang="ko-KR" altLang="en-US" sz="1200" b="1" spc="-100" dirty="0" smtClean="0"/>
              <a:t>다운로드만 </a:t>
            </a:r>
            <a:r>
              <a:rPr lang="ko-KR" altLang="en-US" sz="1200" b="1" spc="-100" dirty="0"/>
              <a:t>함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/>
              <a:t>- Jetson</a:t>
            </a:r>
            <a:r>
              <a:rPr lang="ko-KR" altLang="en-US" sz="1200" dirty="0"/>
              <a:t>에 대해서 </a:t>
            </a:r>
            <a:r>
              <a:rPr lang="en-US" altLang="ko-KR" sz="1200" b="1" dirty="0">
                <a:solidFill>
                  <a:srgbClr val="0070C0"/>
                </a:solidFill>
              </a:rPr>
              <a:t>Flashing</a:t>
            </a:r>
            <a:r>
              <a:rPr lang="ko-KR" altLang="en-US" sz="1200" b="1" dirty="0">
                <a:solidFill>
                  <a:srgbClr val="0070C0"/>
                </a:solidFill>
              </a:rPr>
              <a:t>을 진행하지 않고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다운로드만 </a:t>
            </a:r>
            <a:r>
              <a:rPr lang="ko-KR" altLang="en-US" sz="1200" b="1" dirty="0" err="1">
                <a:solidFill>
                  <a:srgbClr val="0070C0"/>
                </a:solidFill>
              </a:rPr>
              <a:t>받아놓음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이후에 다운받은 </a:t>
            </a:r>
            <a:r>
              <a:rPr lang="en-US" altLang="ko-KR" sz="1200" b="1" dirty="0">
                <a:solidFill>
                  <a:srgbClr val="0070C0"/>
                </a:solidFill>
              </a:rPr>
              <a:t>Jetpack </a:t>
            </a:r>
            <a:r>
              <a:rPr lang="ko-KR" altLang="en-US" sz="1200" b="1" dirty="0">
                <a:solidFill>
                  <a:srgbClr val="0070C0"/>
                </a:solidFill>
              </a:rPr>
              <a:t>이미지에 </a:t>
            </a:r>
            <a:r>
              <a:rPr lang="en-US" altLang="ko-KR" sz="1200" b="1" dirty="0">
                <a:solidFill>
                  <a:srgbClr val="0070C0"/>
                </a:solidFill>
              </a:rPr>
              <a:t>Board Support Package</a:t>
            </a:r>
            <a:r>
              <a:rPr lang="ko-KR" altLang="en-US" sz="1200" b="1" dirty="0">
                <a:solidFill>
                  <a:srgbClr val="0070C0"/>
                </a:solidFill>
              </a:rPr>
              <a:t>를 추가할 예정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4.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에서 다운로드 받은 </a:t>
            </a:r>
            <a:r>
              <a:rPr lang="en-US" altLang="ko-KR" sz="1200" b="1" dirty="0" err="1"/>
              <a:t>JetPack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이미지를 찾아가서 </a:t>
            </a:r>
            <a:r>
              <a:rPr lang="en-US" altLang="ko-KR" sz="1200" b="1" dirty="0" err="1"/>
              <a:t>Linux_for_Tegra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폴더로 이동함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5.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에서 다운로드 받은 </a:t>
            </a:r>
            <a:r>
              <a:rPr lang="en-US" altLang="ko-KR" sz="1200" b="1" dirty="0"/>
              <a:t>Board Support Package </a:t>
            </a:r>
            <a:r>
              <a:rPr lang="ko-KR" altLang="en-US" sz="1200" b="1" dirty="0"/>
              <a:t>압축을 </a:t>
            </a:r>
            <a:r>
              <a:rPr lang="ko-KR" altLang="en-US" sz="1200" b="1" dirty="0" err="1"/>
              <a:t>풀음</a:t>
            </a:r>
            <a:endParaRPr lang="ko-KR" altLang="en-US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6.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에서 압축을 풀은 후에 </a:t>
            </a:r>
            <a:r>
              <a:rPr lang="en-US" altLang="ko-KR" sz="1200" b="1" dirty="0"/>
              <a:t>CTI-L4T </a:t>
            </a:r>
            <a:r>
              <a:rPr lang="ko-KR" altLang="en-US" sz="1200" b="1" dirty="0"/>
              <a:t>파일로 이동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7. </a:t>
            </a:r>
            <a:r>
              <a:rPr lang="en-US" altLang="ko-KR" sz="1200" b="1" dirty="0"/>
              <a:t>Host Linux PC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CTI-L4T </a:t>
            </a:r>
            <a:r>
              <a:rPr lang="ko-KR" altLang="en-US" sz="1200" b="1" dirty="0"/>
              <a:t>파일에서 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./install.sh </a:t>
            </a:r>
            <a:r>
              <a:rPr lang="ko-KR" altLang="en-US" sz="1200" b="1" dirty="0" smtClean="0"/>
              <a:t>실행</a:t>
            </a:r>
            <a:endParaRPr lang="ko-KR" altLang="en-US" sz="1200" b="1" spc="-1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/>
              <a:t>-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install.sh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통해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Orbitty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Board Support Package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필요한 요소들을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JetPack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이미지 내에 배치함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34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66118" y="649153"/>
            <a:ext cx="7413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Orbitty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Board Installation with Nvidia SDK Manager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7348" y="1288551"/>
            <a:ext cx="8349722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8. </a:t>
            </a:r>
            <a:r>
              <a:rPr lang="en-US" altLang="ko-KR" sz="1200" b="1" dirty="0"/>
              <a:t>install.sh</a:t>
            </a:r>
            <a:r>
              <a:rPr lang="ko-KR" altLang="en-US" sz="1200" b="1" dirty="0"/>
              <a:t>가 종료된 후 </a:t>
            </a:r>
            <a:r>
              <a:rPr lang="en-US" altLang="ko-KR" sz="1200" b="1" dirty="0" err="1"/>
              <a:t>Linux_for_Tegra</a:t>
            </a:r>
            <a:r>
              <a:rPr lang="ko-KR" altLang="en-US" sz="1200" b="1" dirty="0"/>
              <a:t>로 돌아가면 </a:t>
            </a:r>
            <a:r>
              <a:rPr lang="en-US" altLang="ko-KR" sz="1200" b="1" dirty="0"/>
              <a:t>cti_flash.sh </a:t>
            </a:r>
            <a:r>
              <a:rPr lang="ko-KR" altLang="en-US" sz="1200" b="1" dirty="0"/>
              <a:t>쉘 스크립트 파일이 생성되어있음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ko-KR" altLang="en-US" sz="1050" b="1" dirty="0" err="1">
                <a:solidFill>
                  <a:srgbClr val="0070C0"/>
                </a:solidFill>
              </a:rPr>
              <a:t>신버전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050" b="1" dirty="0" err="1" smtClean="0">
                <a:solidFill>
                  <a:srgbClr val="0070C0"/>
                </a:solidFill>
              </a:rPr>
              <a:t>JetPack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 Version </a:t>
            </a:r>
            <a:r>
              <a:rPr lang="en-US" altLang="ko-KR" sz="1050" b="1" dirty="0">
                <a:solidFill>
                  <a:srgbClr val="0070C0"/>
                </a:solidFill>
              </a:rPr>
              <a:t>4 </a:t>
            </a:r>
            <a:r>
              <a:rPr lang="ko-KR" altLang="en-US" sz="1050" b="1" dirty="0">
                <a:solidFill>
                  <a:srgbClr val="0070C0"/>
                </a:solidFill>
              </a:rPr>
              <a:t>이후</a:t>
            </a:r>
            <a:r>
              <a:rPr lang="en-US" altLang="ko-KR" sz="1050" b="1" dirty="0">
                <a:solidFill>
                  <a:srgbClr val="0070C0"/>
                </a:solidFill>
              </a:rPr>
              <a:t>)</a:t>
            </a:r>
            <a:r>
              <a:rPr lang="ko-KR" altLang="en-US" sz="1050" b="1" dirty="0">
                <a:solidFill>
                  <a:srgbClr val="0070C0"/>
                </a:solidFill>
              </a:rPr>
              <a:t>에는 </a:t>
            </a:r>
            <a:r>
              <a:rPr lang="en-US" altLang="ko-KR" sz="1050" b="1" dirty="0" err="1">
                <a:solidFill>
                  <a:srgbClr val="0070C0"/>
                </a:solidFill>
              </a:rPr>
              <a:t>Orbitty</a:t>
            </a:r>
            <a:r>
              <a:rPr lang="en-US" altLang="ko-KR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>
                <a:solidFill>
                  <a:srgbClr val="0070C0"/>
                </a:solidFill>
              </a:rPr>
              <a:t>보드 </a:t>
            </a:r>
            <a:r>
              <a:rPr lang="en-US" altLang="ko-KR" sz="1050" b="1" dirty="0">
                <a:solidFill>
                  <a:srgbClr val="0070C0"/>
                </a:solidFill>
              </a:rPr>
              <a:t>Kernel </a:t>
            </a:r>
            <a:r>
              <a:rPr lang="ko-KR" altLang="en-US" sz="1050" b="1" dirty="0">
                <a:solidFill>
                  <a:srgbClr val="0070C0"/>
                </a:solidFill>
              </a:rPr>
              <a:t>설치를 위해 별도의 폴더</a:t>
            </a:r>
            <a:r>
              <a:rPr lang="en-US" altLang="ko-KR" sz="1050" b="1" dirty="0">
                <a:solidFill>
                  <a:srgbClr val="0070C0"/>
                </a:solidFill>
              </a:rPr>
              <a:t>(</a:t>
            </a:r>
            <a:r>
              <a:rPr lang="en-US" altLang="ko-KR" sz="1050" b="1" dirty="0" err="1">
                <a:solidFill>
                  <a:srgbClr val="0070C0"/>
                </a:solidFill>
              </a:rPr>
              <a:t>cti</a:t>
            </a:r>
            <a:r>
              <a:rPr lang="en-US" altLang="ko-KR" sz="1050" b="1" dirty="0">
                <a:solidFill>
                  <a:srgbClr val="0070C0"/>
                </a:solidFill>
              </a:rPr>
              <a:t>)</a:t>
            </a:r>
            <a:r>
              <a:rPr lang="ko-KR" altLang="en-US" sz="1050" b="1" dirty="0">
                <a:solidFill>
                  <a:srgbClr val="0070C0"/>
                </a:solidFill>
              </a:rPr>
              <a:t>로 설치 </a:t>
            </a:r>
            <a:r>
              <a:rPr lang="ko-KR" altLang="en-US" sz="1050" b="1" dirty="0" err="1">
                <a:solidFill>
                  <a:srgbClr val="0070C0"/>
                </a:solidFill>
              </a:rPr>
              <a:t>설정를</a:t>
            </a:r>
            <a:r>
              <a:rPr lang="ko-KR" altLang="en-US" sz="1050" b="1" dirty="0">
                <a:solidFill>
                  <a:srgbClr val="0070C0"/>
                </a:solidFill>
              </a:rPr>
              <a:t> 보관하고 있음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ko-KR" altLang="en-US" sz="1050" b="1" dirty="0" err="1">
                <a:solidFill>
                  <a:srgbClr val="0070C0"/>
                </a:solidFill>
              </a:rPr>
              <a:t>신버전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en-US" altLang="ko-KR" sz="1050" b="1" dirty="0" err="1">
                <a:solidFill>
                  <a:srgbClr val="0070C0"/>
                </a:solidFill>
              </a:rPr>
              <a:t>JetPack</a:t>
            </a:r>
            <a:r>
              <a:rPr lang="en-US" altLang="ko-KR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spc="-50" dirty="0">
                <a:solidFill>
                  <a:srgbClr val="0070C0"/>
                </a:solidFill>
              </a:rPr>
              <a:t>설치를 위해서는 </a:t>
            </a:r>
            <a:r>
              <a:rPr lang="en-US" altLang="ko-KR" sz="1050" b="1" spc="-50" dirty="0" err="1">
                <a:solidFill>
                  <a:srgbClr val="0070C0"/>
                </a:solidFill>
              </a:rPr>
              <a:t>sudo</a:t>
            </a:r>
            <a:r>
              <a:rPr lang="en-US" altLang="ko-KR" sz="1050" b="1" spc="-50" dirty="0">
                <a:solidFill>
                  <a:srgbClr val="0070C0"/>
                </a:solidFill>
              </a:rPr>
              <a:t> ./cti_flash.sh</a:t>
            </a:r>
            <a:r>
              <a:rPr lang="ko-KR" altLang="en-US" sz="1050" b="1" spc="-50" dirty="0">
                <a:solidFill>
                  <a:srgbClr val="0070C0"/>
                </a:solidFill>
              </a:rPr>
              <a:t>를 통해 사용하는 </a:t>
            </a:r>
            <a:r>
              <a:rPr lang="en-US" altLang="ko-KR" sz="1050" b="1" spc="-50" dirty="0">
                <a:solidFill>
                  <a:srgbClr val="0070C0"/>
                </a:solidFill>
              </a:rPr>
              <a:t>Jetson</a:t>
            </a:r>
            <a:r>
              <a:rPr lang="ko-KR" altLang="en-US" sz="1050" b="1" spc="-50" dirty="0">
                <a:solidFill>
                  <a:srgbClr val="0070C0"/>
                </a:solidFill>
              </a:rPr>
              <a:t>과 </a:t>
            </a:r>
            <a:r>
              <a:rPr lang="en-US" altLang="ko-KR" sz="1050" b="1" spc="-50" dirty="0">
                <a:solidFill>
                  <a:srgbClr val="0070C0"/>
                </a:solidFill>
              </a:rPr>
              <a:t>I/O</a:t>
            </a:r>
            <a:r>
              <a:rPr lang="ko-KR" altLang="en-US" sz="1050" b="1" spc="-50" dirty="0">
                <a:solidFill>
                  <a:srgbClr val="0070C0"/>
                </a:solidFill>
              </a:rPr>
              <a:t>보드에 맞춰서 적합한 설치 설정 및 </a:t>
            </a:r>
            <a:r>
              <a:rPr lang="en-US" altLang="ko-KR" sz="1050" b="1" spc="-50" dirty="0">
                <a:solidFill>
                  <a:srgbClr val="0070C0"/>
                </a:solidFill>
              </a:rPr>
              <a:t>flash</a:t>
            </a:r>
            <a:r>
              <a:rPr lang="ko-KR" altLang="en-US" sz="1050" b="1" spc="-50" dirty="0">
                <a:solidFill>
                  <a:srgbClr val="0070C0"/>
                </a:solidFill>
              </a:rPr>
              <a:t>를 진행함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ko-KR" altLang="en-US" sz="1050" dirty="0"/>
              <a:t>구버전에서는 </a:t>
            </a:r>
            <a:r>
              <a:rPr lang="en-US" altLang="ko-KR" sz="1050" dirty="0" err="1"/>
              <a:t>Orbitty</a:t>
            </a:r>
            <a:r>
              <a:rPr lang="en-US" altLang="ko-KR" sz="1050" dirty="0"/>
              <a:t> </a:t>
            </a:r>
            <a:r>
              <a:rPr lang="ko-KR" altLang="en-US" sz="1050" dirty="0"/>
              <a:t>보드 </a:t>
            </a:r>
            <a:r>
              <a:rPr lang="en-US" altLang="ko-KR" sz="1050" dirty="0"/>
              <a:t>Kernel </a:t>
            </a:r>
            <a:r>
              <a:rPr lang="ko-KR" altLang="en-US" sz="1050" dirty="0"/>
              <a:t>설치를 위한 설치 설정을 </a:t>
            </a:r>
            <a:r>
              <a:rPr lang="en-US" altLang="ko-KR" sz="1050" dirty="0" err="1"/>
              <a:t>JetPack</a:t>
            </a:r>
            <a:r>
              <a:rPr lang="en-US" altLang="ko-KR" sz="1050" dirty="0"/>
              <a:t> </a:t>
            </a:r>
            <a:r>
              <a:rPr lang="ko-KR" altLang="en-US" sz="1050" dirty="0"/>
              <a:t>폴더에 </a:t>
            </a:r>
            <a:r>
              <a:rPr lang="en-US" altLang="ko-KR" sz="1050" dirty="0"/>
              <a:t>merge </a:t>
            </a:r>
            <a:r>
              <a:rPr lang="ko-KR" altLang="en-US" sz="1050" dirty="0"/>
              <a:t>시키며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flash</a:t>
            </a:r>
            <a:r>
              <a:rPr lang="ko-KR" altLang="en-US" sz="1050" dirty="0"/>
              <a:t>시 </a:t>
            </a:r>
            <a:r>
              <a:rPr lang="en-US" altLang="ko-KR" sz="1050" dirty="0" err="1"/>
              <a:t>sudo</a:t>
            </a:r>
            <a:r>
              <a:rPr lang="en-US" altLang="ko-KR" sz="1050" dirty="0"/>
              <a:t> ./flash.sh </a:t>
            </a:r>
            <a:r>
              <a:rPr lang="en-US" altLang="ko-KR" sz="1050" dirty="0" err="1"/>
              <a:t>orbitty</a:t>
            </a:r>
            <a:r>
              <a:rPr lang="en-US" altLang="ko-KR" sz="1050" dirty="0"/>
              <a:t> mmblkp01 </a:t>
            </a:r>
            <a:r>
              <a:rPr lang="ko-KR" altLang="en-US" sz="1050" dirty="0"/>
              <a:t>커맨드를 통해 </a:t>
            </a:r>
            <a:r>
              <a:rPr lang="en-US" altLang="ko-KR" sz="1050" dirty="0" smtClean="0"/>
              <a:t>Host Linux PC</a:t>
            </a:r>
            <a:r>
              <a:rPr lang="ko-KR" altLang="en-US" sz="1050" dirty="0" smtClean="0"/>
              <a:t>와 연결된 보드의 디바이스</a:t>
            </a:r>
            <a:r>
              <a:rPr lang="en-US" altLang="ko-KR" sz="1050" dirty="0" smtClean="0"/>
              <a:t>(</a:t>
            </a:r>
            <a:r>
              <a:rPr lang="en-US" altLang="ko-KR" sz="1050" dirty="0"/>
              <a:t>mmblkp01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</a:t>
            </a:r>
            <a:r>
              <a:rPr lang="ko-KR" altLang="en-US" sz="1050" dirty="0" err="1"/>
              <a:t>명시해야함</a:t>
            </a:r>
            <a:endParaRPr lang="ko-KR" altLang="en-US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ko-KR" altLang="en-US" sz="1050" b="1" dirty="0" err="1">
                <a:solidFill>
                  <a:srgbClr val="FF0000"/>
                </a:solidFill>
              </a:rPr>
              <a:t>신버전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 err="1">
                <a:solidFill>
                  <a:srgbClr val="FF0000"/>
                </a:solidFill>
              </a:rPr>
              <a:t>JetPack</a:t>
            </a:r>
            <a:r>
              <a:rPr lang="ko-KR" altLang="en-US" sz="1050" b="1" dirty="0">
                <a:solidFill>
                  <a:srgbClr val="FF0000"/>
                </a:solidFill>
              </a:rPr>
              <a:t>을 설치할 시 </a:t>
            </a:r>
            <a:r>
              <a:rPr lang="en-US" altLang="ko-KR" sz="1050" b="1" dirty="0">
                <a:solidFill>
                  <a:srgbClr val="FF0000"/>
                </a:solidFill>
              </a:rPr>
              <a:t>cti_flash.sh</a:t>
            </a:r>
            <a:r>
              <a:rPr lang="ko-KR" altLang="en-US" sz="1050" b="1" dirty="0">
                <a:solidFill>
                  <a:srgbClr val="FF0000"/>
                </a:solidFill>
              </a:rPr>
              <a:t>를 사용하지 않으면 </a:t>
            </a:r>
            <a:r>
              <a:rPr lang="en-US" altLang="ko-KR" sz="1050" b="1" dirty="0">
                <a:solidFill>
                  <a:srgbClr val="FF0000"/>
                </a:solidFill>
              </a:rPr>
              <a:t>ROM communication</a:t>
            </a:r>
            <a:r>
              <a:rPr lang="ko-KR" altLang="en-US" sz="1050" b="1" dirty="0">
                <a:solidFill>
                  <a:srgbClr val="FF0000"/>
                </a:solidFill>
              </a:rPr>
              <a:t>과 </a:t>
            </a:r>
            <a:r>
              <a:rPr lang="en-US" altLang="ko-KR" sz="1050" b="1" dirty="0">
                <a:solidFill>
                  <a:srgbClr val="FF0000"/>
                </a:solidFill>
              </a:rPr>
              <a:t>USB 3.0 </a:t>
            </a:r>
            <a:r>
              <a:rPr lang="ko-KR" altLang="en-US" sz="1050" b="1" dirty="0">
                <a:solidFill>
                  <a:srgbClr val="FF0000"/>
                </a:solidFill>
              </a:rPr>
              <a:t>통신 설정에 문제가 발생함 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    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05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애초에 </a:t>
            </a:r>
            <a:r>
              <a:rPr lang="ko-KR" altLang="en-US" sz="1050" b="1" dirty="0">
                <a:solidFill>
                  <a:srgbClr val="00B050"/>
                </a:solidFill>
              </a:rPr>
              <a:t>발생한 </a:t>
            </a:r>
            <a:r>
              <a:rPr lang="en-US" altLang="ko-KR" sz="1050" b="1" dirty="0">
                <a:solidFill>
                  <a:srgbClr val="00B050"/>
                </a:solidFill>
              </a:rPr>
              <a:t>Kernel </a:t>
            </a:r>
            <a:r>
              <a:rPr lang="ko-KR" altLang="en-US" sz="1050" b="1" dirty="0">
                <a:solidFill>
                  <a:srgbClr val="00B050"/>
                </a:solidFill>
              </a:rPr>
              <a:t>이슈를 해결하지 못하기에 </a:t>
            </a:r>
            <a:r>
              <a:rPr lang="en-US" altLang="ko-KR" sz="1050" b="1" dirty="0" err="1">
                <a:solidFill>
                  <a:srgbClr val="00B050"/>
                </a:solidFill>
              </a:rPr>
              <a:t>Orbitty</a:t>
            </a:r>
            <a:r>
              <a:rPr lang="en-US" altLang="ko-KR" sz="1050" b="1" dirty="0">
                <a:solidFill>
                  <a:srgbClr val="00B050"/>
                </a:solidFill>
              </a:rPr>
              <a:t> Board </a:t>
            </a:r>
            <a:r>
              <a:rPr lang="ko-KR" altLang="en-US" sz="1050" b="1" dirty="0">
                <a:solidFill>
                  <a:srgbClr val="00B050"/>
                </a:solidFill>
              </a:rPr>
              <a:t>제조사가 제공하는 </a:t>
            </a:r>
            <a:r>
              <a:rPr lang="en-US" altLang="ko-KR" sz="1050" b="1" dirty="0">
                <a:solidFill>
                  <a:srgbClr val="00B050"/>
                </a:solidFill>
              </a:rPr>
              <a:t>Support Package </a:t>
            </a:r>
            <a:r>
              <a:rPr lang="ko-KR" altLang="en-US" sz="1050" b="1" dirty="0">
                <a:solidFill>
                  <a:srgbClr val="00B050"/>
                </a:solidFill>
              </a:rPr>
              <a:t>설정을 따라야함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9</a:t>
            </a:r>
            <a:r>
              <a:rPr lang="en-US" altLang="ko-KR" sz="1200" b="1" dirty="0" smtClean="0"/>
              <a:t>. </a:t>
            </a:r>
            <a:r>
              <a:rPr lang="en-US" altLang="ko-KR" sz="1200" b="1" dirty="0" err="1"/>
              <a:t>sudo</a:t>
            </a:r>
            <a:r>
              <a:rPr lang="en-US" altLang="ko-KR" sz="1200" b="1" dirty="0"/>
              <a:t> ./cti_flash.sh </a:t>
            </a:r>
            <a:r>
              <a:rPr lang="ko-KR" altLang="en-US" sz="1200" b="1" dirty="0"/>
              <a:t>커맨드를 통해 사용하는 </a:t>
            </a:r>
            <a:r>
              <a:rPr lang="en-US" altLang="ko-KR" sz="1200" b="1" dirty="0"/>
              <a:t>I/O</a:t>
            </a:r>
            <a:r>
              <a:rPr lang="ko-KR" altLang="en-US" sz="1200" b="1" dirty="0"/>
              <a:t>보드와 </a:t>
            </a:r>
            <a:r>
              <a:rPr lang="en-US" altLang="ko-KR" sz="1200" b="1" dirty="0"/>
              <a:t>Jetson </a:t>
            </a:r>
            <a:r>
              <a:rPr lang="ko-KR" altLang="en-US" sz="1200" b="1" dirty="0"/>
              <a:t>종류를 </a:t>
            </a:r>
            <a:r>
              <a:rPr lang="en-US" altLang="ko-KR" sz="1200" b="1" dirty="0"/>
              <a:t>CLI </a:t>
            </a:r>
            <a:r>
              <a:rPr lang="ko-KR" altLang="en-US" sz="1200" b="1" dirty="0"/>
              <a:t>메뉴에서 선택해주고 설치를 진행함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en-US" altLang="ko-KR" sz="1050" b="1" dirty="0">
                <a:solidFill>
                  <a:srgbClr val="0070C0"/>
                </a:solidFill>
              </a:rPr>
              <a:t>cti_flash.sh</a:t>
            </a:r>
            <a:r>
              <a:rPr lang="ko-KR" altLang="en-US" sz="1050" b="1" dirty="0">
                <a:solidFill>
                  <a:srgbClr val="0070C0"/>
                </a:solidFill>
              </a:rPr>
              <a:t>는 </a:t>
            </a:r>
            <a:r>
              <a:rPr lang="en-US" altLang="ko-KR" sz="1050" b="1" dirty="0" err="1">
                <a:solidFill>
                  <a:srgbClr val="0070C0"/>
                </a:solidFill>
              </a:rPr>
              <a:t>Orbitty</a:t>
            </a:r>
            <a:r>
              <a:rPr lang="en-US" altLang="ko-KR" sz="1050" b="1" dirty="0">
                <a:solidFill>
                  <a:srgbClr val="0070C0"/>
                </a:solidFill>
              </a:rPr>
              <a:t> USB 3.0 </a:t>
            </a:r>
            <a:r>
              <a:rPr lang="ko-KR" altLang="en-US" sz="1050" b="1" dirty="0">
                <a:solidFill>
                  <a:srgbClr val="0070C0"/>
                </a:solidFill>
              </a:rPr>
              <a:t>사용가능하도록 </a:t>
            </a:r>
            <a:r>
              <a:rPr lang="en-US" altLang="ko-KR" sz="1050" b="1" dirty="0">
                <a:solidFill>
                  <a:srgbClr val="0070C0"/>
                </a:solidFill>
              </a:rPr>
              <a:t>Kernel</a:t>
            </a:r>
            <a:r>
              <a:rPr lang="ko-KR" altLang="en-US" sz="1050" b="1" dirty="0">
                <a:solidFill>
                  <a:srgbClr val="0070C0"/>
                </a:solidFill>
              </a:rPr>
              <a:t>이 수정된 </a:t>
            </a:r>
            <a:r>
              <a:rPr lang="en-US" altLang="ko-KR" sz="1050" b="1" dirty="0">
                <a:solidFill>
                  <a:srgbClr val="0070C0"/>
                </a:solidFill>
              </a:rPr>
              <a:t>Ubuntu OS </a:t>
            </a:r>
            <a:r>
              <a:rPr lang="ko-KR" altLang="en-US" sz="1050" b="1" dirty="0">
                <a:solidFill>
                  <a:srgbClr val="0070C0"/>
                </a:solidFill>
              </a:rPr>
              <a:t>이미지를 </a:t>
            </a:r>
            <a:r>
              <a:rPr lang="en-US" altLang="ko-KR" sz="1050" b="1" dirty="0">
                <a:solidFill>
                  <a:srgbClr val="0070C0"/>
                </a:solidFill>
              </a:rPr>
              <a:t>Jetson</a:t>
            </a:r>
            <a:r>
              <a:rPr lang="ko-KR" altLang="en-US" sz="1050" b="1" dirty="0">
                <a:solidFill>
                  <a:srgbClr val="0070C0"/>
                </a:solidFill>
              </a:rPr>
              <a:t>에 </a:t>
            </a:r>
            <a:r>
              <a:rPr lang="en-US" altLang="ko-KR" sz="1050" b="1" dirty="0">
                <a:solidFill>
                  <a:srgbClr val="0070C0"/>
                </a:solidFill>
              </a:rPr>
              <a:t>Flash</a:t>
            </a:r>
            <a:r>
              <a:rPr lang="ko-KR" altLang="en-US" sz="1050" b="1" dirty="0">
                <a:solidFill>
                  <a:srgbClr val="0070C0"/>
                </a:solidFill>
              </a:rPr>
              <a:t>함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   </a:t>
            </a:r>
            <a:r>
              <a:rPr lang="en-US" altLang="ko-KR" sz="1050" dirty="0"/>
              <a:t>- </a:t>
            </a:r>
            <a:r>
              <a:rPr lang="ko-KR" altLang="en-US" sz="1050" dirty="0"/>
              <a:t>이후 </a:t>
            </a:r>
            <a:r>
              <a:rPr lang="en-US" altLang="ko-KR" sz="1050" dirty="0"/>
              <a:t>SDK Manager</a:t>
            </a:r>
            <a:r>
              <a:rPr lang="ko-KR" altLang="en-US" sz="1050" dirty="0"/>
              <a:t>에서는 </a:t>
            </a:r>
            <a:r>
              <a:rPr lang="en-US" altLang="ko-KR" sz="1050" dirty="0"/>
              <a:t>OS </a:t>
            </a:r>
            <a:r>
              <a:rPr lang="ko-KR" altLang="en-US" sz="1050" dirty="0"/>
              <a:t>설치를 </a:t>
            </a:r>
            <a:r>
              <a:rPr lang="ko-KR" altLang="en-US" sz="1050" dirty="0" err="1" smtClean="0"/>
              <a:t>안해도됨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 (</a:t>
            </a:r>
            <a:r>
              <a:rPr lang="en-US" altLang="ko-KR" sz="105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다시 </a:t>
            </a:r>
            <a:r>
              <a:rPr lang="en-US" altLang="ko-KR" sz="1050" b="1" dirty="0">
                <a:solidFill>
                  <a:srgbClr val="00B050"/>
                </a:solidFill>
              </a:rPr>
              <a:t>OS image</a:t>
            </a:r>
            <a:r>
              <a:rPr lang="ko-KR" altLang="en-US" sz="1050" b="1" dirty="0">
                <a:solidFill>
                  <a:srgbClr val="00B050"/>
                </a:solidFill>
              </a:rPr>
              <a:t>를 설치하면 </a:t>
            </a:r>
            <a:r>
              <a:rPr lang="ko-KR" altLang="en-US" sz="1050" b="1" dirty="0" err="1">
                <a:solidFill>
                  <a:srgbClr val="00B050"/>
                </a:solidFill>
              </a:rPr>
              <a:t>덮어쓰기기</a:t>
            </a:r>
            <a:r>
              <a:rPr lang="ko-KR" altLang="en-US" sz="1050" b="1" dirty="0">
                <a:solidFill>
                  <a:srgbClr val="00B050"/>
                </a:solidFill>
              </a:rPr>
              <a:t> 때문에 다시 </a:t>
            </a:r>
            <a:r>
              <a:rPr lang="en-US" altLang="ko-KR" sz="1050" b="1" dirty="0">
                <a:solidFill>
                  <a:srgbClr val="00B050"/>
                </a:solidFill>
              </a:rPr>
              <a:t>USB 3.0 </a:t>
            </a:r>
            <a:r>
              <a:rPr lang="ko-KR" altLang="en-US" sz="1050" b="1" dirty="0" err="1">
                <a:solidFill>
                  <a:srgbClr val="00B050"/>
                </a:solidFill>
              </a:rPr>
              <a:t>미호환</a:t>
            </a:r>
            <a:r>
              <a:rPr lang="ko-KR" altLang="en-US" sz="1050" b="1" dirty="0">
                <a:solidFill>
                  <a:srgbClr val="00B050"/>
                </a:solidFill>
              </a:rPr>
              <a:t> 문제가 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발생함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10. </a:t>
            </a:r>
            <a:r>
              <a:rPr lang="en-US" altLang="ko-KR" sz="1200" b="1" dirty="0"/>
              <a:t>Nvidia SDK Manager</a:t>
            </a:r>
            <a:r>
              <a:rPr lang="ko-KR" altLang="en-US" sz="1200" b="1" dirty="0"/>
              <a:t>를 다시 실행해서 </a:t>
            </a:r>
            <a:r>
              <a:rPr lang="en-US" altLang="ko-KR" sz="1200" b="1" dirty="0"/>
              <a:t>OS Image </a:t>
            </a:r>
            <a:r>
              <a:rPr lang="ko-KR" altLang="en-US" sz="1200" b="1" dirty="0"/>
              <a:t>설치를 체크해제 하고 나머지 </a:t>
            </a:r>
            <a:r>
              <a:rPr lang="en-US" altLang="ko-KR" sz="1200" b="1" dirty="0"/>
              <a:t>SDK</a:t>
            </a:r>
            <a:r>
              <a:rPr lang="ko-KR" altLang="en-US" sz="1200" b="1" dirty="0"/>
              <a:t>를 체크하여 설치함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8469595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292" y="648275"/>
            <a:ext cx="637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Orbitty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Board with Multiple USB 3.0 Devices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7348" y="1288551"/>
            <a:ext cx="8201284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문제점 </a:t>
            </a:r>
            <a:r>
              <a:rPr lang="en-US" altLang="ko-KR" sz="1050" b="1" dirty="0">
                <a:solidFill>
                  <a:srgbClr val="FF0000"/>
                </a:solidFill>
              </a:rPr>
              <a:t>: </a:t>
            </a:r>
            <a:r>
              <a:rPr lang="en-US" altLang="ko-KR" sz="1050" b="1" dirty="0" err="1">
                <a:solidFill>
                  <a:srgbClr val="FF0000"/>
                </a:solidFill>
              </a:rPr>
              <a:t>Orbitty</a:t>
            </a:r>
            <a:r>
              <a:rPr lang="en-US" altLang="ko-KR" sz="1050" b="1" dirty="0">
                <a:solidFill>
                  <a:srgbClr val="FF0000"/>
                </a:solidFill>
              </a:rPr>
              <a:t> Board USB 3.0</a:t>
            </a:r>
            <a:r>
              <a:rPr lang="ko-KR" altLang="en-US" sz="1050" b="1" dirty="0">
                <a:solidFill>
                  <a:srgbClr val="FF0000"/>
                </a:solidFill>
              </a:rPr>
              <a:t>에 </a:t>
            </a:r>
            <a:r>
              <a:rPr lang="en-US" altLang="ko-KR" sz="1050" b="1" dirty="0">
                <a:solidFill>
                  <a:srgbClr val="FF0000"/>
                </a:solidFill>
              </a:rPr>
              <a:t>USB 3.0 Hub </a:t>
            </a:r>
            <a:r>
              <a:rPr lang="ko-KR" altLang="en-US" sz="1050" b="1" dirty="0">
                <a:solidFill>
                  <a:srgbClr val="FF0000"/>
                </a:solidFill>
              </a:rPr>
              <a:t>연결 후 다수 디바이스를 연결하여 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            ROS </a:t>
            </a:r>
            <a:r>
              <a:rPr lang="ko-KR" altLang="en-US" sz="1050" b="1" dirty="0">
                <a:solidFill>
                  <a:srgbClr val="FF0000"/>
                </a:solidFill>
              </a:rPr>
              <a:t>프로그램에 연동하여 사용할 시 일시적으로 모든 디바이스가 죽거나 </a:t>
            </a:r>
            <a:r>
              <a:rPr lang="en-US" altLang="ko-KR" sz="1050" b="1" dirty="0">
                <a:solidFill>
                  <a:srgbClr val="FF0000"/>
                </a:solidFill>
              </a:rPr>
              <a:t>Shutdown</a:t>
            </a:r>
            <a:r>
              <a:rPr lang="ko-KR" altLang="en-US" sz="1050" b="1" dirty="0">
                <a:solidFill>
                  <a:srgbClr val="FF0000"/>
                </a:solidFill>
              </a:rPr>
              <a:t>되는 현상이 발생함</a:t>
            </a: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              그러나 </a:t>
            </a:r>
            <a:r>
              <a:rPr lang="en-US" altLang="ko-KR" sz="1050" b="1" dirty="0">
                <a:solidFill>
                  <a:srgbClr val="FF0000"/>
                </a:solidFill>
              </a:rPr>
              <a:t>Jetson TX2 </a:t>
            </a:r>
            <a:r>
              <a:rPr lang="ko-KR" altLang="en-US" sz="1050" b="1" dirty="0">
                <a:solidFill>
                  <a:srgbClr val="FF0000"/>
                </a:solidFill>
              </a:rPr>
              <a:t>정식 </a:t>
            </a:r>
            <a:r>
              <a:rPr lang="en-US" altLang="ko-KR" sz="1050" b="1" dirty="0">
                <a:solidFill>
                  <a:srgbClr val="FF0000"/>
                </a:solidFill>
              </a:rPr>
              <a:t>Development Board</a:t>
            </a:r>
            <a:r>
              <a:rPr lang="ko-KR" altLang="en-US" sz="1050" b="1" dirty="0">
                <a:solidFill>
                  <a:srgbClr val="FF0000"/>
                </a:solidFill>
              </a:rPr>
              <a:t>에서는 이러한 현상이 발생하기 않음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>
                <a:solidFill>
                  <a:srgbClr val="0070C0"/>
                </a:solidFill>
              </a:rPr>
              <a:t>원인 </a:t>
            </a:r>
            <a:r>
              <a:rPr lang="en-US" altLang="ko-KR" sz="1050" b="1" dirty="0">
                <a:solidFill>
                  <a:srgbClr val="0070C0"/>
                </a:solidFill>
              </a:rPr>
              <a:t>: </a:t>
            </a:r>
            <a:r>
              <a:rPr lang="en-US" altLang="ko-KR" sz="1050" b="1" dirty="0" err="1">
                <a:solidFill>
                  <a:srgbClr val="0070C0"/>
                </a:solidFill>
              </a:rPr>
              <a:t>Orbitty</a:t>
            </a:r>
            <a:r>
              <a:rPr lang="en-US" altLang="ko-KR" sz="1050" b="1" dirty="0">
                <a:solidFill>
                  <a:srgbClr val="0070C0"/>
                </a:solidFill>
              </a:rPr>
              <a:t> Board USB 3.0 </a:t>
            </a:r>
            <a:r>
              <a:rPr lang="ko-KR" altLang="en-US" sz="1050" b="1" dirty="0">
                <a:solidFill>
                  <a:srgbClr val="0070C0"/>
                </a:solidFill>
              </a:rPr>
              <a:t>포트 자체에 대해 전류 </a:t>
            </a:r>
            <a:r>
              <a:rPr lang="ko-KR" altLang="en-US" sz="1050" b="1" dirty="0" err="1">
                <a:solidFill>
                  <a:srgbClr val="0070C0"/>
                </a:solidFill>
              </a:rPr>
              <a:t>제한치를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</a:rPr>
              <a:t>1A</a:t>
            </a:r>
            <a:r>
              <a:rPr lang="ko-KR" altLang="en-US" sz="1050" b="1" dirty="0">
                <a:solidFill>
                  <a:srgbClr val="0070C0"/>
                </a:solidFill>
              </a:rPr>
              <a:t>로 고정시켜 놓음</a:t>
            </a:r>
            <a:r>
              <a:rPr lang="en-US" altLang="ko-KR" sz="1050" b="1" dirty="0">
                <a:solidFill>
                  <a:srgbClr val="0070C0"/>
                </a:solidFill>
              </a:rPr>
              <a:t>.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출처 </a:t>
            </a:r>
            <a:r>
              <a:rPr lang="en-US" altLang="ko-KR" sz="900" b="1" dirty="0" smtClean="0"/>
              <a:t>: </a:t>
            </a:r>
            <a:r>
              <a:rPr lang="en-US" altLang="ko-KR" sz="900" b="1" dirty="0" err="1" smtClean="0"/>
              <a:t>Orbitty</a:t>
            </a:r>
            <a:r>
              <a:rPr lang="en-US" altLang="ko-KR" sz="900" b="1" dirty="0" smtClean="0"/>
              <a:t> Board Datasheet)</a:t>
            </a:r>
            <a:endParaRPr lang="en-US" altLang="ko-KR" sz="900" b="1" dirty="0"/>
          </a:p>
          <a:p>
            <a:r>
              <a:rPr lang="ko-KR" altLang="en-US" sz="1050" dirty="0" smtClean="0"/>
              <a:t>          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</a:t>
            </a:r>
            <a:r>
              <a:rPr lang="ko-KR" altLang="en-US" sz="1050" dirty="0" smtClean="0"/>
              <a:t>또한 </a:t>
            </a:r>
            <a:r>
              <a:rPr lang="en-US" altLang="ko-KR" sz="1050" dirty="0"/>
              <a:t>USB 3.0 </a:t>
            </a:r>
            <a:r>
              <a:rPr lang="ko-KR" altLang="en-US" sz="1050" dirty="0"/>
              <a:t>표준에 의하면 </a:t>
            </a:r>
            <a:r>
              <a:rPr lang="en-US" altLang="ko-KR" sz="1050" b="1" dirty="0"/>
              <a:t>USB 3.0 </a:t>
            </a:r>
            <a:r>
              <a:rPr lang="ko-KR" altLang="en-US" sz="1050" b="1" dirty="0"/>
              <a:t>디바이스가 최대 사용할 수 있는 전류 소모량은 </a:t>
            </a:r>
            <a:r>
              <a:rPr lang="en-US" altLang="ko-KR" sz="1050" b="1" dirty="0"/>
              <a:t>900mA</a:t>
            </a:r>
            <a:r>
              <a:rPr lang="ko-KR" altLang="en-US" sz="1050" b="1" dirty="0"/>
              <a:t>임</a:t>
            </a:r>
            <a:r>
              <a:rPr lang="en-US" altLang="ko-KR" sz="1050" b="1" dirty="0"/>
              <a:t>. </a:t>
            </a:r>
            <a:endParaRPr lang="en-US" altLang="ko-KR" sz="1050" b="1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</a:t>
            </a:r>
            <a:r>
              <a:rPr lang="ko-KR" altLang="en-US" sz="1050" b="1" dirty="0" smtClean="0"/>
              <a:t>최대 </a:t>
            </a:r>
            <a:r>
              <a:rPr lang="ko-KR" altLang="en-US" sz="1050" b="1" dirty="0"/>
              <a:t>전류 소모 </a:t>
            </a:r>
            <a:r>
              <a:rPr lang="en-US" altLang="ko-KR" sz="1050" b="1" dirty="0"/>
              <a:t>USB 3.0 </a:t>
            </a:r>
            <a:r>
              <a:rPr lang="ko-KR" altLang="en-US" sz="1050" b="1" dirty="0"/>
              <a:t>디바이스를 몇 개 </a:t>
            </a:r>
            <a:r>
              <a:rPr lang="ko-KR" altLang="en-US" sz="1050" b="1" dirty="0" err="1"/>
              <a:t>사용할시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1A</a:t>
            </a:r>
            <a:r>
              <a:rPr lang="ko-KR" altLang="en-US" sz="1050" b="1" dirty="0"/>
              <a:t>는 쉽게 넘음</a:t>
            </a:r>
            <a:r>
              <a:rPr lang="en-US" altLang="ko-KR" sz="1050" b="1" dirty="0" smtClean="0"/>
              <a:t>.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</a:t>
            </a:r>
          </a:p>
          <a:p>
            <a:r>
              <a:rPr lang="en-US" altLang="ko-KR" sz="1050" dirty="0" smtClean="0"/>
              <a:t>           </a:t>
            </a:r>
            <a:r>
              <a:rPr lang="ko-KR" altLang="en-US" sz="1050" dirty="0" smtClean="0"/>
              <a:t>그렇기 때문에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</a:rPr>
              <a:t>USB 3.0 Hub</a:t>
            </a:r>
            <a:r>
              <a:rPr lang="ko-KR" altLang="en-US" sz="1050" b="1" dirty="0" smtClean="0">
                <a:solidFill>
                  <a:schemeClr val="accent6">
                    <a:lumMod val="75000"/>
                  </a:schemeClr>
                </a:solidFill>
              </a:rPr>
              <a:t>를 연결한 후 다수 디바이스를 연결하여 사용하게 될 경우 </a:t>
            </a:r>
            <a:endParaRPr lang="en-US" altLang="ko-KR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          전류 </a:t>
            </a:r>
            <a:r>
              <a:rPr lang="ko-KR" alt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제한치가</a:t>
            </a:r>
            <a:r>
              <a:rPr lang="ko-KR" alt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넘는 순간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</a:rPr>
              <a:t>Hub </a:t>
            </a:r>
            <a:r>
              <a:rPr lang="ko-KR" altLang="en-US" sz="1050" b="1" dirty="0" smtClean="0">
                <a:solidFill>
                  <a:schemeClr val="accent6">
                    <a:lumMod val="75000"/>
                  </a:schemeClr>
                </a:solidFill>
              </a:rPr>
              <a:t>자체가 죽거나 </a:t>
            </a:r>
            <a:r>
              <a:rPr lang="en-US" altLang="ko-KR" sz="1050" b="1" dirty="0" err="1" smtClean="0">
                <a:solidFill>
                  <a:schemeClr val="accent6">
                    <a:lumMod val="75000"/>
                  </a:schemeClr>
                </a:solidFill>
              </a:rPr>
              <a:t>Shtudown</a:t>
            </a:r>
            <a:r>
              <a:rPr lang="ko-KR" altLang="en-US" sz="1050" b="1" dirty="0" smtClean="0">
                <a:solidFill>
                  <a:schemeClr val="accent6">
                    <a:lumMod val="75000"/>
                  </a:schemeClr>
                </a:solidFill>
              </a:rPr>
              <a:t>됨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r>
              <a:rPr lang="ko-KR" altLang="en-US" sz="1050" dirty="0" smtClean="0"/>
              <a:t>           </a:t>
            </a:r>
            <a:r>
              <a:rPr lang="ko-KR" altLang="en-US" sz="1050" b="1" dirty="0" smtClean="0"/>
              <a:t>반면에 </a:t>
            </a:r>
            <a:r>
              <a:rPr lang="en-US" altLang="ko-KR" sz="1050" b="1" dirty="0"/>
              <a:t>Jetson TX2 </a:t>
            </a:r>
            <a:r>
              <a:rPr lang="ko-KR" altLang="en-US" sz="1050" b="1" dirty="0"/>
              <a:t>정식 </a:t>
            </a:r>
            <a:r>
              <a:rPr lang="en-US" altLang="ko-KR" sz="1050" b="1" dirty="0"/>
              <a:t>Development Board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USB 3.0</a:t>
            </a:r>
            <a:r>
              <a:rPr lang="ko-KR" altLang="en-US" sz="1050" b="1" dirty="0"/>
              <a:t>에 대한 전류 </a:t>
            </a:r>
            <a:r>
              <a:rPr lang="ko-KR" altLang="en-US" sz="1050" b="1" dirty="0" err="1"/>
              <a:t>제한치를</a:t>
            </a:r>
            <a:r>
              <a:rPr lang="ko-KR" altLang="en-US" sz="1050" b="1" dirty="0"/>
              <a:t> 명시하고 있지 않으나</a:t>
            </a:r>
            <a:r>
              <a:rPr lang="en-US" altLang="ko-KR" sz="1050" b="1" dirty="0"/>
              <a:t>, 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</a:t>
            </a:r>
            <a:r>
              <a:rPr lang="ko-KR" altLang="en-US" sz="1050" b="1" dirty="0" smtClean="0"/>
              <a:t>다수 </a:t>
            </a:r>
            <a:r>
              <a:rPr lang="en-US" altLang="ko-KR" sz="1050" b="1" dirty="0"/>
              <a:t>Nvidia </a:t>
            </a:r>
            <a:r>
              <a:rPr lang="ko-KR" altLang="en-US" sz="1050" b="1" dirty="0"/>
              <a:t>커뮤니티 </a:t>
            </a:r>
            <a:r>
              <a:rPr lang="ko-KR" altLang="en-US" sz="1050" b="1" dirty="0" smtClean="0"/>
              <a:t>토의 내용과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구성도를 보았을 때 최소 </a:t>
            </a:r>
            <a:r>
              <a:rPr lang="en-US" altLang="ko-KR" sz="1050" b="1" dirty="0"/>
              <a:t>4A ~ 5A</a:t>
            </a:r>
            <a:r>
              <a:rPr lang="ko-KR" altLang="en-US" sz="1050" b="1" dirty="0"/>
              <a:t>를 지원하는 것 같음</a:t>
            </a:r>
          </a:p>
          <a:p>
            <a:r>
              <a:rPr lang="ko-KR" altLang="en-US" sz="1050" b="1" dirty="0" smtClean="0"/>
              <a:t>           그러므로 </a:t>
            </a:r>
            <a:r>
              <a:rPr lang="ko-KR" altLang="en-US" sz="1050" b="1" dirty="0"/>
              <a:t>다수 </a:t>
            </a:r>
            <a:r>
              <a:rPr lang="en-US" altLang="ko-KR" sz="1050" b="1" dirty="0"/>
              <a:t>USB 3.0 </a:t>
            </a:r>
            <a:r>
              <a:rPr lang="ko-KR" altLang="en-US" sz="1050" b="1" dirty="0"/>
              <a:t>디바이스를 연결하여 사용해도 전류 문제없이 </a:t>
            </a:r>
            <a:r>
              <a:rPr lang="ko-KR" altLang="en-US" sz="1050" b="1" dirty="0" err="1"/>
              <a:t>작동가능</a:t>
            </a:r>
            <a:endParaRPr lang="ko-KR" altLang="en-US" sz="105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>
                <a:solidFill>
                  <a:srgbClr val="7030A0"/>
                </a:solidFill>
              </a:rPr>
              <a:t>해결방법 </a:t>
            </a:r>
            <a:r>
              <a:rPr lang="en-US" altLang="ko-KR" sz="1050" b="1" dirty="0">
                <a:solidFill>
                  <a:srgbClr val="7030A0"/>
                </a:solidFill>
              </a:rPr>
              <a:t>: </a:t>
            </a:r>
            <a:r>
              <a:rPr lang="en-US" altLang="ko-KR" sz="1050" b="1" dirty="0" err="1">
                <a:solidFill>
                  <a:srgbClr val="7030A0"/>
                </a:solidFill>
              </a:rPr>
              <a:t>Orbitty</a:t>
            </a:r>
            <a:r>
              <a:rPr lang="en-US" altLang="ko-KR" sz="1050" b="1" dirty="0">
                <a:solidFill>
                  <a:srgbClr val="7030A0"/>
                </a:solidFill>
              </a:rPr>
              <a:t> Board USB 3.0 </a:t>
            </a:r>
            <a:r>
              <a:rPr lang="ko-KR" altLang="en-US" sz="1050" b="1" dirty="0">
                <a:solidFill>
                  <a:srgbClr val="7030A0"/>
                </a:solidFill>
              </a:rPr>
              <a:t>포트에 대한 전류 부담을 최소화하기 위해 </a:t>
            </a:r>
            <a:r>
              <a:rPr lang="ko-KR" altLang="en-US" sz="1050" b="1" dirty="0">
                <a:solidFill>
                  <a:srgbClr val="0070C0"/>
                </a:solidFill>
              </a:rPr>
              <a:t>외부 전원 인가 가능한 </a:t>
            </a:r>
            <a:r>
              <a:rPr lang="en-US" altLang="ko-KR" sz="1050" b="1" dirty="0">
                <a:solidFill>
                  <a:srgbClr val="0070C0"/>
                </a:solidFill>
              </a:rPr>
              <a:t>USB 3.0 </a:t>
            </a:r>
            <a:r>
              <a:rPr lang="ko-KR" altLang="en-US" sz="1050" b="1" dirty="0">
                <a:solidFill>
                  <a:srgbClr val="0070C0"/>
                </a:solidFill>
              </a:rPr>
              <a:t>허브를 사용</a:t>
            </a:r>
            <a:r>
              <a:rPr lang="ko-KR" altLang="en-US" sz="1050" b="1" dirty="0">
                <a:solidFill>
                  <a:srgbClr val="7030A0"/>
                </a:solidFill>
              </a:rPr>
              <a:t>해야함</a:t>
            </a:r>
            <a:r>
              <a:rPr lang="en-US" altLang="ko-KR" sz="1050" b="1" dirty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z="1050" b="1" dirty="0" smtClean="0">
                <a:solidFill>
                  <a:srgbClr val="7030A0"/>
                </a:solidFill>
              </a:rPr>
              <a:t>                 외부 </a:t>
            </a:r>
            <a:r>
              <a:rPr lang="ko-KR" altLang="en-US" sz="1050" b="1" dirty="0">
                <a:solidFill>
                  <a:srgbClr val="7030A0"/>
                </a:solidFill>
              </a:rPr>
              <a:t>전원을 인가하면서 다수 </a:t>
            </a:r>
            <a:r>
              <a:rPr lang="en-US" altLang="ko-KR" sz="1050" b="1" dirty="0">
                <a:solidFill>
                  <a:srgbClr val="7030A0"/>
                </a:solidFill>
              </a:rPr>
              <a:t>USB 3.0 </a:t>
            </a:r>
            <a:r>
              <a:rPr lang="ko-KR" altLang="en-US" sz="1050" b="1" dirty="0">
                <a:solidFill>
                  <a:srgbClr val="7030A0"/>
                </a:solidFill>
              </a:rPr>
              <a:t>디바이스를 </a:t>
            </a:r>
            <a:r>
              <a:rPr lang="en-US" altLang="ko-KR" sz="1050" b="1" dirty="0">
                <a:solidFill>
                  <a:srgbClr val="7030A0"/>
                </a:solidFill>
              </a:rPr>
              <a:t>ROS </a:t>
            </a:r>
            <a:r>
              <a:rPr lang="ko-KR" altLang="en-US" sz="1050" b="1" dirty="0">
                <a:solidFill>
                  <a:srgbClr val="7030A0"/>
                </a:solidFill>
              </a:rPr>
              <a:t>프로그램을 통해 작동시킬 시 문제없이 작동됨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7348" y="1851670"/>
            <a:ext cx="8076250" cy="810243"/>
            <a:chOff x="977348" y="1851670"/>
            <a:chExt cx="8076250" cy="8102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617" y="1851670"/>
              <a:ext cx="3496375" cy="8102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765" y="1851670"/>
              <a:ext cx="4450451" cy="58930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77348" y="1858246"/>
              <a:ext cx="8076250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36139" y="2191864"/>
              <a:ext cx="1271765" cy="9185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27153" y="2151708"/>
              <a:ext cx="1137336" cy="11931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027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128" y="102011"/>
            <a:ext cx="496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Nvidia Jetson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Orbitty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Board Setup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24" name="TextBox 23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292" y="648275"/>
            <a:ext cx="637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Orbitty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Board with Multiple USB 3.0 Devices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7348" y="1288551"/>
            <a:ext cx="78293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err="1"/>
              <a:t>Orbitty</a:t>
            </a:r>
            <a:r>
              <a:rPr lang="en-US" altLang="ko-KR" sz="1200" b="1" dirty="0"/>
              <a:t> Board </a:t>
            </a:r>
            <a:r>
              <a:rPr lang="ko-KR" altLang="en-US" sz="1200" b="1" dirty="0"/>
              <a:t>전류 </a:t>
            </a:r>
            <a:r>
              <a:rPr lang="ko-KR" altLang="en-US" sz="1200" b="1" dirty="0" err="1"/>
              <a:t>제한치에</a:t>
            </a:r>
            <a:r>
              <a:rPr lang="ko-KR" altLang="en-US" sz="1200" b="1" dirty="0"/>
              <a:t> 의한 작동 중지 </a:t>
            </a:r>
            <a:r>
              <a:rPr lang="en-US" altLang="ko-KR" sz="1200" b="1" dirty="0"/>
              <a:t>Issue </a:t>
            </a:r>
            <a:r>
              <a:rPr lang="ko-KR" altLang="en-US" sz="1200" b="1" dirty="0"/>
              <a:t>및 </a:t>
            </a:r>
            <a:r>
              <a:rPr lang="ko-KR" altLang="en-US" sz="1200" b="1" dirty="0" smtClean="0"/>
              <a:t>해결방법 참고자료</a:t>
            </a:r>
            <a:endParaRPr lang="ko-KR" altLang="en-US" sz="1200" b="1" dirty="0"/>
          </a:p>
          <a:p>
            <a:pPr>
              <a:lnSpc>
                <a:spcPct val="200000"/>
              </a:lnSpc>
            </a:pPr>
            <a:r>
              <a:rPr lang="en-US" altLang="ko-KR" sz="1100" b="1" dirty="0" smtClean="0"/>
              <a:t>- Jetson </a:t>
            </a:r>
            <a:r>
              <a:rPr lang="en-US" altLang="ko-KR" sz="1100" b="1" dirty="0"/>
              <a:t>TX2 </a:t>
            </a:r>
            <a:r>
              <a:rPr lang="ko-KR" altLang="en-US" sz="1100" b="1" dirty="0"/>
              <a:t>정식 </a:t>
            </a:r>
            <a:r>
              <a:rPr lang="en-US" altLang="ko-KR" sz="1100" b="1" dirty="0"/>
              <a:t>Development Board Current Limit </a:t>
            </a:r>
            <a:r>
              <a:rPr lang="ko-KR" altLang="en-US" sz="1100" b="1" dirty="0"/>
              <a:t>관련 토의 </a:t>
            </a:r>
            <a:endParaRPr lang="en-US" altLang="ko-KR" sz="1100" b="1" dirty="0" smtClean="0"/>
          </a:p>
          <a:p>
            <a:pPr>
              <a:lnSpc>
                <a:spcPct val="200000"/>
              </a:lnSpc>
            </a:pPr>
            <a:r>
              <a:rPr lang="en-US" altLang="ko-KR" sz="1100" dirty="0" smtClean="0"/>
              <a:t> 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://devtalk.nvidia.com/default/topic/1006369/jetson-tx2/power-requirement-for-jetson-tx2-development-board</a:t>
            </a:r>
            <a:r>
              <a:rPr lang="en-US" altLang="ko-KR" sz="1100" dirty="0" smtClean="0">
                <a:hlinkClick r:id="rId3"/>
              </a:rPr>
              <a:t>/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dirty="0" smtClean="0"/>
              <a:t>  : </a:t>
            </a:r>
            <a:r>
              <a:rPr lang="en-US" altLang="ko-KR" sz="1100" dirty="0" smtClean="0">
                <a:hlinkClick r:id="rId4"/>
              </a:rPr>
              <a:t>https</a:t>
            </a:r>
            <a:r>
              <a:rPr lang="en-US" altLang="ko-KR" sz="1100" dirty="0">
                <a:hlinkClick r:id="rId4"/>
              </a:rPr>
              <a:t>://devtalk.nvidia.com/default/topic/1024995/jetson-tx2/connecting-multiple-usb-3-0-cameras-to-a-tx1-tx2</a:t>
            </a:r>
            <a:r>
              <a:rPr lang="en-US" altLang="ko-KR" sz="1100" dirty="0" smtClean="0">
                <a:hlinkClick r:id="rId4"/>
              </a:rPr>
              <a:t>/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b="1" dirty="0"/>
              <a:t>  </a:t>
            </a:r>
            <a:r>
              <a:rPr lang="en-US" altLang="ko-KR" sz="1100" b="1" dirty="0" smtClean="0"/>
              <a:t> (</a:t>
            </a:r>
            <a:r>
              <a:rPr lang="ko-KR" altLang="en-US" sz="1100" b="1" dirty="0"/>
              <a:t>정식 </a:t>
            </a:r>
            <a:r>
              <a:rPr lang="en-US" altLang="ko-KR" sz="1100" b="1" dirty="0"/>
              <a:t>Development Board</a:t>
            </a:r>
            <a:r>
              <a:rPr lang="ko-KR" altLang="en-US" sz="1100" b="1" dirty="0"/>
              <a:t>의 전류 소모 허용량은 약 </a:t>
            </a:r>
            <a:r>
              <a:rPr lang="en-US" altLang="ko-KR" sz="1100" b="1" dirty="0"/>
              <a:t>4 ~ 5A </a:t>
            </a:r>
            <a:r>
              <a:rPr lang="ko-KR" altLang="en-US" sz="1100" b="1" dirty="0"/>
              <a:t>사이로 예상됨</a:t>
            </a:r>
            <a:r>
              <a:rPr lang="en-US" altLang="ko-KR" sz="11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b="1" dirty="0"/>
              <a:t>- </a:t>
            </a:r>
            <a:r>
              <a:rPr lang="en-US" altLang="ko-KR" sz="1100" b="1" dirty="0" err="1"/>
              <a:t>Orbitty</a:t>
            </a:r>
            <a:r>
              <a:rPr lang="en-US" altLang="ko-KR" sz="1100" b="1" dirty="0"/>
              <a:t> Board </a:t>
            </a:r>
            <a:r>
              <a:rPr lang="ko-KR" altLang="en-US" sz="1100" b="1" dirty="0"/>
              <a:t>세부 </a:t>
            </a:r>
            <a:r>
              <a:rPr lang="en-US" altLang="ko-KR" sz="1100" b="1" dirty="0"/>
              <a:t>Specification : </a:t>
            </a:r>
            <a:r>
              <a:rPr lang="en-US" altLang="ko-KR" sz="1100" dirty="0">
                <a:hlinkClick r:id="rId5"/>
              </a:rPr>
              <a:t>http://</a:t>
            </a:r>
            <a:r>
              <a:rPr lang="en-US" altLang="ko-KR" sz="1100" dirty="0" smtClean="0">
                <a:hlinkClick r:id="rId5"/>
              </a:rPr>
              <a:t>www.connecttech.com/pdf/CTIM-ASG003_Manual.pdf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b="1" dirty="0"/>
              <a:t>  (</a:t>
            </a:r>
            <a:r>
              <a:rPr lang="ko-KR" altLang="en-US" sz="1100" b="1" dirty="0"/>
              <a:t>해당 </a:t>
            </a:r>
            <a:r>
              <a:rPr lang="en-US" altLang="ko-KR" sz="1100" b="1" dirty="0"/>
              <a:t>Datasheet</a:t>
            </a:r>
            <a:r>
              <a:rPr lang="ko-KR" altLang="en-US" sz="1100" b="1" dirty="0"/>
              <a:t>에 </a:t>
            </a:r>
            <a:r>
              <a:rPr lang="en-US" altLang="ko-KR" sz="1100" b="1" dirty="0" err="1"/>
              <a:t>Orbitty</a:t>
            </a:r>
            <a:r>
              <a:rPr lang="en-US" altLang="ko-KR" sz="1100" b="1" dirty="0"/>
              <a:t> Board USB 3.0</a:t>
            </a:r>
            <a:r>
              <a:rPr lang="ko-KR" altLang="en-US" sz="1100" b="1" dirty="0"/>
              <a:t>에 대해 전류 소모 </a:t>
            </a:r>
            <a:r>
              <a:rPr lang="ko-KR" altLang="en-US" sz="1100" b="1" dirty="0" err="1"/>
              <a:t>혀용량을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1A</a:t>
            </a:r>
            <a:r>
              <a:rPr lang="ko-KR" altLang="en-US" sz="1100" b="1" dirty="0"/>
              <a:t>로 제한된다고 명시되어있음</a:t>
            </a:r>
            <a:r>
              <a:rPr lang="en-US" altLang="ko-KR" sz="11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b="1" dirty="0"/>
              <a:t>- USB 3.0 : </a:t>
            </a:r>
            <a:r>
              <a:rPr lang="en-US" altLang="ko-KR" sz="1100" dirty="0">
                <a:hlinkClick r:id="rId6"/>
              </a:rPr>
              <a:t>https://</a:t>
            </a:r>
            <a:r>
              <a:rPr lang="en-US" altLang="ko-KR" sz="1100" dirty="0" smtClean="0">
                <a:hlinkClick r:id="rId6"/>
              </a:rPr>
              <a:t>en.wikipedia.org/wiki/USB_3.0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200000"/>
              </a:lnSpc>
            </a:pPr>
            <a:r>
              <a:rPr lang="en-US" altLang="ko-KR" sz="1100" b="1" dirty="0"/>
              <a:t>  (USB 3.0 </a:t>
            </a:r>
            <a:r>
              <a:rPr lang="ko-KR" altLang="en-US" sz="1100" b="1" dirty="0"/>
              <a:t>디바이스 각각의 최대 </a:t>
            </a:r>
            <a:r>
              <a:rPr lang="en-US" altLang="ko-KR" sz="1100" b="1" dirty="0"/>
              <a:t>900mA</a:t>
            </a:r>
            <a:r>
              <a:rPr lang="ko-KR" altLang="en-US" sz="1100" b="1" dirty="0"/>
              <a:t>까지 전류 소모를 할 수 있음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0313582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58425" y="648275"/>
            <a:ext cx="36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Remote Access Methods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9836" y="102011"/>
            <a:ext cx="778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VNC Remote Access to Jetson with Headless Monitor 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40" name="Group 29"/>
          <p:cNvGrpSpPr/>
          <p:nvPr/>
        </p:nvGrpSpPr>
        <p:grpSpPr>
          <a:xfrm>
            <a:off x="-9283" y="1082225"/>
            <a:ext cx="1026000" cy="422105"/>
            <a:chOff x="-9283" y="1681149"/>
            <a:chExt cx="834325" cy="422105"/>
          </a:xfrm>
        </p:grpSpPr>
        <p:sp>
          <p:nvSpPr>
            <p:cNvPr id="241" name="직각 삼각형 240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62" name="Group 38"/>
          <p:cNvGrpSpPr/>
          <p:nvPr/>
        </p:nvGrpSpPr>
        <p:grpSpPr>
          <a:xfrm>
            <a:off x="13252" y="722720"/>
            <a:ext cx="857224" cy="618954"/>
            <a:chOff x="13252" y="722720"/>
            <a:chExt cx="857224" cy="618954"/>
          </a:xfrm>
        </p:grpSpPr>
        <p:sp>
          <p:nvSpPr>
            <p:cNvPr id="63" name="TextBox 62"/>
            <p:cNvSpPr txBox="1"/>
            <p:nvPr/>
          </p:nvSpPr>
          <p:spPr>
            <a:xfrm>
              <a:off x="13252" y="722720"/>
              <a:ext cx="857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Orbitty</a:t>
              </a:r>
              <a:r>
                <a:rPr lang="en-US" altLang="ko-KR" sz="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Board</a:t>
              </a:r>
            </a:p>
            <a:p>
              <a:pPr algn="ctr"/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Setup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06" y="112623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VNC Access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99662"/>
              </p:ext>
            </p:extLst>
          </p:nvPr>
        </p:nvGraphicFramePr>
        <p:xfrm>
          <a:off x="1115616" y="1341674"/>
          <a:ext cx="7704000" cy="251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12007937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9284221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308021821"/>
                    </a:ext>
                  </a:extLst>
                </a:gridCol>
              </a:tblGrid>
              <a:tr h="434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27915"/>
                  </a:ext>
                </a:extLst>
              </a:tr>
              <a:tr h="434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err="1" smtClean="0"/>
                        <a:t>PuTTY</a:t>
                      </a:r>
                      <a:endParaRPr lang="en-US" altLang="ko-KR" sz="105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터미널 기반 원격 접속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 smtClean="0"/>
                        <a:t>SSH, Telnet </a:t>
                      </a:r>
                      <a:r>
                        <a:rPr lang="ko-KR" altLang="en-US" sz="900" dirty="0" smtClean="0"/>
                        <a:t>등 다양한 원격 접속 방식 지원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 smtClean="0"/>
                        <a:t>CLI</a:t>
                      </a:r>
                      <a:r>
                        <a:rPr lang="en-US" altLang="ko-KR" sz="700" dirty="0" smtClean="0"/>
                        <a:t> (Command</a:t>
                      </a:r>
                      <a:r>
                        <a:rPr lang="en-US" altLang="ko-KR" sz="700" baseline="0" dirty="0" smtClean="0"/>
                        <a:t> Line Interface</a:t>
                      </a:r>
                      <a:r>
                        <a:rPr lang="en-US" altLang="ko-KR" sz="700" dirty="0" smtClean="0"/>
                        <a:t>)</a:t>
                      </a:r>
                      <a:r>
                        <a:rPr lang="ko-KR" altLang="en-US" sz="900" dirty="0" smtClean="0"/>
                        <a:t>에서 빠른 실행 및 작업 가능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GUI 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기반 프로그램 실행 불가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888230"/>
                  </a:ext>
                </a:extLst>
              </a:tr>
              <a:tr h="434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err="1" smtClean="0"/>
                        <a:t>PuTTY</a:t>
                      </a:r>
                      <a:r>
                        <a:rPr lang="en-US" altLang="ko-KR" sz="1050" baseline="0" dirty="0" smtClean="0"/>
                        <a:t> + </a:t>
                      </a:r>
                      <a:r>
                        <a:rPr lang="en-US" altLang="ko-KR" sz="1050" baseline="0" dirty="0" err="1" smtClean="0"/>
                        <a:t>Xming</a:t>
                      </a:r>
                      <a:endParaRPr lang="en-US" altLang="ko-KR" sz="1050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 smtClean="0"/>
                        <a:t>(X11 </a:t>
                      </a:r>
                      <a:r>
                        <a:rPr lang="ko-KR" altLang="en-US" sz="900" baseline="0" dirty="0" smtClean="0"/>
                        <a:t>기반 </a:t>
                      </a:r>
                      <a:r>
                        <a:rPr lang="en-US" altLang="ko-KR" sz="900" baseline="0" dirty="0" smtClean="0"/>
                        <a:t>GUI </a:t>
                      </a:r>
                      <a:r>
                        <a:rPr lang="ko-KR" altLang="en-US" sz="900" baseline="0" dirty="0" smtClean="0"/>
                        <a:t>지원 원격 접속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 smtClean="0"/>
                        <a:t>Linux</a:t>
                      </a:r>
                      <a:r>
                        <a:rPr lang="en-US" altLang="ko-KR" sz="900" baseline="0" dirty="0" smtClean="0"/>
                        <a:t> GUI </a:t>
                      </a:r>
                      <a:r>
                        <a:rPr lang="ko-KR" altLang="en-US" sz="900" baseline="0" dirty="0" smtClean="0"/>
                        <a:t>표준 </a:t>
                      </a:r>
                      <a:r>
                        <a:rPr lang="en-US" altLang="ko-KR" sz="900" baseline="0" dirty="0" smtClean="0"/>
                        <a:t>X Window</a:t>
                      </a:r>
                      <a:r>
                        <a:rPr lang="ko-KR" altLang="en-US" sz="900" baseline="0" dirty="0" smtClean="0"/>
                        <a:t>를 </a:t>
                      </a:r>
                      <a:r>
                        <a:rPr lang="ko-KR" altLang="en-US" sz="900" baseline="0" dirty="0" smtClean="0"/>
                        <a:t>기반으로 만들어진 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aseline="0" dirty="0" smtClean="0"/>
                        <a:t>    디스플레이 서버 </a:t>
                      </a:r>
                      <a:r>
                        <a:rPr lang="en-US" altLang="ko-KR" sz="900" baseline="0" dirty="0" smtClean="0"/>
                        <a:t>X11 </a:t>
                      </a:r>
                      <a:r>
                        <a:rPr lang="ko-KR" altLang="en-US" sz="900" baseline="0" dirty="0" smtClean="0"/>
                        <a:t>사용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aseline="0" dirty="0" smtClean="0"/>
                        <a:t>CLI </a:t>
                      </a:r>
                      <a:r>
                        <a:rPr lang="ko-KR" altLang="en-US" sz="900" baseline="0" dirty="0" smtClean="0"/>
                        <a:t>환경 내에서 </a:t>
                      </a:r>
                      <a:r>
                        <a:rPr lang="en-US" altLang="ko-KR" sz="900" baseline="0" dirty="0" smtClean="0"/>
                        <a:t>GUI </a:t>
                      </a:r>
                      <a:r>
                        <a:rPr lang="ko-KR" altLang="en-US" sz="900" baseline="0" dirty="0" smtClean="0"/>
                        <a:t>기반 프로그램을 실행하면 바로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aseline="0" dirty="0" smtClean="0"/>
                        <a:t>    GUI</a:t>
                      </a:r>
                      <a:r>
                        <a:rPr lang="ko-KR" altLang="en-US" sz="900" baseline="0" dirty="0" smtClean="0"/>
                        <a:t>가 별도의 창으로 나타남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실시간 이미지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영상 스트리밍 성능이 매우 낮음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/>
                        <a:t>    </a:t>
                      </a:r>
                      <a:r>
                        <a:rPr lang="en-US" altLang="ko-KR" sz="700" b="1" spc="-3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700" b="1" spc="-3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en-US" altLang="ko-KR" sz="700" b="1" spc="-3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1" spc="-30" baseline="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imshow</a:t>
                      </a:r>
                      <a:r>
                        <a:rPr lang="en-US" altLang="ko-KR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</a:t>
                      </a:r>
                      <a:r>
                        <a:rPr lang="en-US" altLang="ko-KR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 Image </a:t>
                      </a:r>
                      <a:r>
                        <a:rPr lang="ko-KR" altLang="en-US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</a:t>
                      </a:r>
                      <a:r>
                        <a:rPr lang="en-US" altLang="ko-KR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</a:t>
                      </a:r>
                      <a:r>
                        <a:rPr lang="ko-KR" altLang="en-US" sz="700" b="1" spc="-3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안됨</a:t>
                      </a:r>
                      <a:r>
                        <a:rPr lang="en-US" altLang="ko-KR" sz="700" b="1" spc="-3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1" spc="-3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12809"/>
                  </a:ext>
                </a:extLst>
              </a:tr>
              <a:tr h="434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VNC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(Virtual</a:t>
                      </a:r>
                      <a:r>
                        <a:rPr lang="en-US" altLang="ko-KR" sz="900" baseline="0" dirty="0" smtClean="0"/>
                        <a:t> Network Computing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 smtClean="0"/>
                        <a:t>RFB </a:t>
                      </a:r>
                      <a:r>
                        <a:rPr lang="ko-KR" altLang="en-US" sz="900" dirty="0" smtClean="0"/>
                        <a:t>프로토콜을 사용하여 원격으로 다른 컴퓨터를 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/>
                        <a:t>    직접 제어하여 </a:t>
                      </a:r>
                      <a:r>
                        <a:rPr lang="en-US" altLang="ko-KR" sz="900" dirty="0" smtClean="0"/>
                        <a:t>GUI </a:t>
                      </a:r>
                      <a:r>
                        <a:rPr lang="ko-KR" altLang="en-US" sz="900" dirty="0" smtClean="0"/>
                        <a:t>기반 프로그램 실행 및 제어 가능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 smtClean="0"/>
                        <a:t>실시간 이미지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영상 스트리밍 가능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다른 컴퓨터의 화면을 모두 렌더링 하기에 이미지</a:t>
                      </a:r>
                      <a:r>
                        <a:rPr lang="ko-KR" altLang="en-US" sz="900" b="1" baseline="0" dirty="0" smtClean="0">
                          <a:solidFill>
                            <a:srgbClr val="0070C0"/>
                          </a:solidFill>
                        </a:rPr>
                        <a:t> 업데이트 속도가 느림</a:t>
                      </a:r>
                      <a:endParaRPr lang="en-US" altLang="ko-KR" sz="900" b="1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1" baseline="0" dirty="0" smtClean="0">
                          <a:solidFill>
                            <a:srgbClr val="0070C0"/>
                          </a:solidFill>
                        </a:rPr>
                        <a:t>무선 통신을 통해 연결될 시 느림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658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3972743"/>
            <a:ext cx="7938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050" b="1" dirty="0" smtClean="0"/>
              <a:t>ROS / </a:t>
            </a:r>
            <a:r>
              <a:rPr lang="en-US" altLang="ko-KR" sz="1050" b="1" dirty="0" err="1" smtClean="0"/>
              <a:t>OpenCV</a:t>
            </a:r>
            <a:r>
              <a:rPr lang="en-US" altLang="ko-KR" sz="1050" b="1" dirty="0" smtClean="0"/>
              <a:t> / Jetson </a:t>
            </a:r>
            <a:r>
              <a:rPr lang="ko-KR" altLang="en-US" sz="1050" b="1" dirty="0" smtClean="0"/>
              <a:t>구성된 시스템을 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실시간 원격으로 제어하면서 영상을 보기 위해서는 기능상 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VNC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를 사용해야함</a:t>
            </a:r>
            <a:endParaRPr lang="en-US" altLang="ko-KR" sz="1050" b="1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latin typeface="맑은 고딕" panose="020B0503020000020004" pitchFamily="50" charset="-127"/>
              </a:rPr>
              <a:t>※ </a:t>
            </a:r>
            <a:r>
              <a:rPr lang="ko-KR" altLang="en-US" sz="1050" b="1" dirty="0" smtClean="0">
                <a:latin typeface="맑은 고딕" panose="020B0503020000020004" pitchFamily="50" charset="-127"/>
              </a:rPr>
              <a:t>무료 </a:t>
            </a:r>
            <a:r>
              <a:rPr lang="en-US" altLang="ko-KR" sz="1050" b="1" dirty="0" smtClean="0">
                <a:latin typeface="맑은 고딕" panose="020B0503020000020004" pitchFamily="50" charset="-127"/>
              </a:rPr>
              <a:t>VNC</a:t>
            </a:r>
            <a:r>
              <a:rPr lang="ko-KR" altLang="en-US" sz="1050" b="1" dirty="0" smtClean="0">
                <a:latin typeface="맑은 고딕" panose="020B0503020000020004" pitchFamily="50" charset="-127"/>
              </a:rPr>
              <a:t>인 </a:t>
            </a:r>
            <a:r>
              <a:rPr lang="en-US" altLang="ko-KR" sz="1050" b="1" dirty="0" err="1" smtClean="0">
                <a:latin typeface="맑은 고딕" panose="020B0503020000020004" pitchFamily="50" charset="-127"/>
              </a:rPr>
              <a:t>RealVNC</a:t>
            </a:r>
            <a:r>
              <a:rPr lang="en-US" altLang="ko-KR" sz="1050" b="1" dirty="0" smtClean="0">
                <a:latin typeface="맑은 고딕" panose="020B0503020000020004" pitchFamily="50" charset="-127"/>
              </a:rPr>
              <a:t>, </a:t>
            </a:r>
            <a:r>
              <a:rPr lang="en-US" altLang="ko-KR" sz="1050" b="1" dirty="0" err="1" smtClean="0">
                <a:latin typeface="맑은 고딕" panose="020B0503020000020004" pitchFamily="50" charset="-127"/>
              </a:rPr>
              <a:t>TigerVNC</a:t>
            </a:r>
            <a:r>
              <a:rPr lang="en-US" altLang="ko-KR" sz="1050" b="1" dirty="0" smtClean="0">
                <a:latin typeface="맑은 고딕" panose="020B0503020000020004" pitchFamily="50" charset="-127"/>
              </a:rPr>
              <a:t>, </a:t>
            </a:r>
            <a:r>
              <a:rPr lang="en-US" altLang="ko-KR" sz="1050" b="1" dirty="0" err="1" smtClean="0">
                <a:latin typeface="맑은 고딕" panose="020B0503020000020004" pitchFamily="50" charset="-127"/>
              </a:rPr>
              <a:t>TightVNC</a:t>
            </a:r>
            <a:r>
              <a:rPr lang="en-US" altLang="ko-KR" sz="105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</a:rPr>
              <a:t>비교 결과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맑은 고딕" panose="020B0503020000020004" pitchFamily="50" charset="-127"/>
              </a:rPr>
              <a:t>TightVNC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가 약 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50 fps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가 나올 정도로 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Latency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</a:rPr>
              <a:t>가 제일 낮으며 가벼움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955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1440</Words>
  <Application>Microsoft Office PowerPoint</Application>
  <PresentationFormat>화면 슬라이드 쇼(16:9)</PresentationFormat>
  <Paragraphs>198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Windows 사용자</cp:lastModifiedBy>
  <cp:revision>179</cp:revision>
  <dcterms:created xsi:type="dcterms:W3CDTF">2013-10-03T07:51:46Z</dcterms:created>
  <dcterms:modified xsi:type="dcterms:W3CDTF">2019-12-05T16:51:43Z</dcterms:modified>
</cp:coreProperties>
</file>