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77" r:id="rId2"/>
    <p:sldId id="261" r:id="rId3"/>
    <p:sldId id="278" r:id="rId4"/>
    <p:sldId id="280" r:id="rId5"/>
    <p:sldId id="262" r:id="rId6"/>
    <p:sldId id="279" r:id="rId7"/>
    <p:sldId id="281" r:id="rId8"/>
    <p:sldId id="282" r:id="rId9"/>
    <p:sldId id="283" r:id="rId10"/>
    <p:sldId id="284" r:id="rId11"/>
    <p:sldId id="285" r:id="rId12"/>
    <p:sldId id="270" r:id="rId13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93CDDD"/>
    <a:srgbClr val="C2C2C2"/>
    <a:srgbClr val="01B4D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>
      <p:cViewPr varScale="1">
        <p:scale>
          <a:sx n="138" d="100"/>
          <a:sy n="138" d="100"/>
        </p:scale>
        <p:origin x="114" y="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691" y="-9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C0B8E-7D06-4E0D-939A-434AF6FDA1F7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D522B-91C8-490B-8DFA-F67D76DDA7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55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480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  <a:defRPr/>
            </a:pPr>
            <a:endParaRPr lang="en-US" altLang="ko-KR" sz="800" b="0" dirty="0" smtClean="0">
              <a:latin typeface="Arial" charset="0"/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38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66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8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82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04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79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1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179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47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8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5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78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4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64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3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03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7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81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32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3D627-1896-418B-968F-94F79016106E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27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os-perception/slam_gmapping/tree/melodic-devel/gmapping/src" TargetMode="External"/><Relationship Id="rId5" Type="http://schemas.openxmlformats.org/officeDocument/2006/relationships/hyperlink" Target="https://github.com/ros-perception/openslam_gmapping" TargetMode="External"/><Relationship Id="rId4" Type="http://schemas.openxmlformats.org/officeDocument/2006/relationships/hyperlink" Target="https://github.com/OpenSLAM-org/openslam_gmapp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informatik.uni-freiburg.de/~stachnis/pdf/grisetti07tro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469271" y="1897953"/>
            <a:ext cx="4178773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err="1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OpenSLAM</a:t>
            </a:r>
            <a:r>
              <a:rPr lang="en-US" altLang="ko-KR" sz="2400" b="1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ROS </a:t>
            </a:r>
            <a:r>
              <a:rPr lang="en-US" altLang="ko-KR" sz="2400" b="1" dirty="0" err="1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Gmapping</a:t>
            </a:r>
            <a:endParaRPr lang="ko-KR" altLang="en-US" sz="2400" b="1" dirty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38263" y="3190512"/>
            <a:ext cx="10727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발표자 </a:t>
            </a:r>
            <a:r>
              <a:rPr lang="en-US" altLang="ko-KR" sz="10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최병찬</a:t>
            </a:r>
            <a:endParaRPr lang="en-US" altLang="ko-KR" sz="1000" dirty="0" smtClean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507364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857224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857224" y="642924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08193" y="571486"/>
            <a:ext cx="4581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  <a:ea typeface="+mj-ea"/>
              </a:rPr>
              <a:t>Rao-</a:t>
            </a:r>
            <a:r>
              <a:rPr lang="en-US" altLang="ko-KR" sz="2400" dirty="0" err="1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  <a:ea typeface="+mj-ea"/>
              </a:rPr>
              <a:t>Blackwellized</a:t>
            </a:r>
            <a:r>
              <a:rPr lang="en-US" altLang="ko-KR" sz="2400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  <a:ea typeface="+mj-ea"/>
              </a:rPr>
              <a:t> Particle Filter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2546" y="102011"/>
            <a:ext cx="3788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ROS </a:t>
            </a:r>
            <a:r>
              <a:rPr lang="en-US" altLang="ko-KR" sz="24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Gmapping</a:t>
            </a:r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적용 이론</a:t>
            </a:r>
            <a:endParaRPr lang="ko-KR" altLang="en-US" sz="24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+mj-ea"/>
              <a:ea typeface="+mj-ea"/>
            </a:endParaRPr>
          </a:p>
        </p:txBody>
      </p:sp>
      <p:grpSp>
        <p:nvGrpSpPr>
          <p:cNvPr id="25" name="Group 29"/>
          <p:cNvGrpSpPr/>
          <p:nvPr/>
        </p:nvGrpSpPr>
        <p:grpSpPr>
          <a:xfrm>
            <a:off x="-9283" y="1501573"/>
            <a:ext cx="1026000" cy="422105"/>
            <a:chOff x="-9283" y="1681149"/>
            <a:chExt cx="834325" cy="422105"/>
          </a:xfrm>
        </p:grpSpPr>
        <p:sp>
          <p:nvSpPr>
            <p:cNvPr id="26" name="직각 삼각형 25"/>
            <p:cNvSpPr/>
            <p:nvPr/>
          </p:nvSpPr>
          <p:spPr>
            <a:xfrm rot="5400000">
              <a:off x="715231" y="200868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-9283" y="168114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29" name="Group 38"/>
          <p:cNvGrpSpPr/>
          <p:nvPr/>
        </p:nvGrpSpPr>
        <p:grpSpPr>
          <a:xfrm>
            <a:off x="71406" y="749224"/>
            <a:ext cx="785818" cy="1051855"/>
            <a:chOff x="71406" y="749224"/>
            <a:chExt cx="785818" cy="1051855"/>
          </a:xfrm>
        </p:grpSpPr>
        <p:sp>
          <p:nvSpPr>
            <p:cNvPr id="40" name="TextBox 39"/>
            <p:cNvSpPr txBox="1"/>
            <p:nvPr/>
          </p:nvSpPr>
          <p:spPr>
            <a:xfrm>
              <a:off x="71406" y="749224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구성</a:t>
              </a:r>
              <a:endPara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406" y="1126230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작동 순서</a:t>
              </a:r>
              <a:endPara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406" y="1554858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적용 이론</a:t>
              </a:r>
              <a:endPara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59632" y="1126230"/>
            <a:ext cx="7983596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8587" lvl="1" indent="-228600">
              <a:lnSpc>
                <a:spcPct val="150000"/>
              </a:lnSpc>
              <a:buFont typeface="+mj-ea"/>
              <a:buAutoNum type="circleNumDbPlain" startAt="3"/>
            </a:pPr>
            <a:r>
              <a:rPr lang="en-US" altLang="ko-KR" sz="1200" dirty="0" smtClean="0"/>
              <a:t>Main issues regarding the performance of Rao-</a:t>
            </a:r>
            <a:r>
              <a:rPr lang="en-US" altLang="ko-KR" sz="1200" dirty="0" err="1" smtClean="0"/>
              <a:t>Blackwellized</a:t>
            </a:r>
            <a:r>
              <a:rPr lang="en-US" altLang="ko-KR" sz="1200" dirty="0" smtClean="0"/>
              <a:t> Particle Filter</a:t>
            </a:r>
            <a:endParaRPr lang="en-US" altLang="ko-KR" sz="1200" b="1" dirty="0"/>
          </a:p>
          <a:p>
            <a:pPr marL="401638" lvl="2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b="1" dirty="0" smtClean="0"/>
              <a:t>How to define more effective / appropriate proposal distribution?</a:t>
            </a:r>
          </a:p>
          <a:p>
            <a:pPr marL="630238" lvl="3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Environment with many distinct features and obstacles</a:t>
            </a:r>
          </a:p>
          <a:p>
            <a:pPr marL="808038" lvl="4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Odometry-based proposal distribution &lt; 2D LiDAR Sensor-based proposal distribution</a:t>
            </a:r>
          </a:p>
          <a:p>
            <a:pPr marL="808038" lvl="4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Reason : 2D LiDAR sensor data shows more dramatic changes to distinct environment features than odometry sensors.</a:t>
            </a:r>
            <a:endParaRPr lang="en-US" altLang="ko-KR" sz="1200" dirty="0" smtClean="0"/>
          </a:p>
          <a:p>
            <a:pPr marL="630238" lvl="3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Environment with few distinct features (ex : Long empty corridor)</a:t>
            </a:r>
            <a:endParaRPr lang="en-US" altLang="ko-KR" sz="1200" dirty="0"/>
          </a:p>
          <a:p>
            <a:pPr marL="808038" lvl="4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Odometry-based proposal distribution </a:t>
            </a:r>
            <a:r>
              <a:rPr lang="en-US" altLang="ko-KR" sz="1000" dirty="0" smtClean="0"/>
              <a:t>&gt; </a:t>
            </a:r>
            <a:r>
              <a:rPr lang="en-US" altLang="ko-KR" sz="1000" dirty="0"/>
              <a:t>2D LiDAR Sensor-based proposal </a:t>
            </a:r>
            <a:r>
              <a:rPr lang="en-US" altLang="ko-KR" sz="1000" dirty="0" smtClean="0"/>
              <a:t>distribution</a:t>
            </a:r>
            <a:endParaRPr lang="en-US" altLang="ko-KR" sz="1000" dirty="0"/>
          </a:p>
          <a:p>
            <a:pPr marL="808038" lvl="4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Reason : </a:t>
            </a:r>
            <a:r>
              <a:rPr lang="en-US" altLang="ko-KR" sz="1000" dirty="0" smtClean="0"/>
              <a:t>Most of 2D LiDAR sensor data shows max range. As a result, odometry produces more meaningful data.</a:t>
            </a:r>
            <a:endParaRPr lang="en-US" altLang="ko-KR" sz="1000" dirty="0"/>
          </a:p>
          <a:p>
            <a:pPr marL="630238" lvl="3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smtClean="0"/>
              <a:t>Solution : Motion Model + Latest 2D LiDAR sensor data + Scan-matching</a:t>
            </a:r>
          </a:p>
          <a:p>
            <a:pPr marL="450850" lvl="3"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(※ Scan-matching : Focus on meaningful area of distribution, thus direct sampling on important regions)</a:t>
            </a:r>
            <a:endParaRPr lang="en-US" altLang="ko-KR" sz="12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684" y="3795886"/>
            <a:ext cx="2448272" cy="118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8799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857224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857224" y="642924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08193" y="571486"/>
            <a:ext cx="4581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  <a:ea typeface="+mj-ea"/>
              </a:rPr>
              <a:t>Rao-</a:t>
            </a:r>
            <a:r>
              <a:rPr lang="en-US" altLang="ko-KR" sz="2400" dirty="0" err="1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  <a:ea typeface="+mj-ea"/>
              </a:rPr>
              <a:t>Blackwellized</a:t>
            </a:r>
            <a:r>
              <a:rPr lang="en-US" altLang="ko-KR" sz="2400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  <a:ea typeface="+mj-ea"/>
              </a:rPr>
              <a:t> Particle Filter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2546" y="102011"/>
            <a:ext cx="3788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ROS </a:t>
            </a:r>
            <a:r>
              <a:rPr lang="en-US" altLang="ko-KR" sz="24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Gmapping</a:t>
            </a:r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적용 이론</a:t>
            </a:r>
            <a:endParaRPr lang="ko-KR" altLang="en-US" sz="24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+mj-ea"/>
              <a:ea typeface="+mj-ea"/>
            </a:endParaRPr>
          </a:p>
        </p:txBody>
      </p:sp>
      <p:grpSp>
        <p:nvGrpSpPr>
          <p:cNvPr id="25" name="Group 29"/>
          <p:cNvGrpSpPr/>
          <p:nvPr/>
        </p:nvGrpSpPr>
        <p:grpSpPr>
          <a:xfrm>
            <a:off x="-9283" y="1501573"/>
            <a:ext cx="1026000" cy="422105"/>
            <a:chOff x="-9283" y="1681149"/>
            <a:chExt cx="834325" cy="422105"/>
          </a:xfrm>
        </p:grpSpPr>
        <p:sp>
          <p:nvSpPr>
            <p:cNvPr id="26" name="직각 삼각형 25"/>
            <p:cNvSpPr/>
            <p:nvPr/>
          </p:nvSpPr>
          <p:spPr>
            <a:xfrm rot="5400000">
              <a:off x="715231" y="200868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-9283" y="168114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29" name="Group 38"/>
          <p:cNvGrpSpPr/>
          <p:nvPr/>
        </p:nvGrpSpPr>
        <p:grpSpPr>
          <a:xfrm>
            <a:off x="71406" y="749224"/>
            <a:ext cx="785818" cy="1051855"/>
            <a:chOff x="71406" y="749224"/>
            <a:chExt cx="785818" cy="1051855"/>
          </a:xfrm>
        </p:grpSpPr>
        <p:sp>
          <p:nvSpPr>
            <p:cNvPr id="40" name="TextBox 39"/>
            <p:cNvSpPr txBox="1"/>
            <p:nvPr/>
          </p:nvSpPr>
          <p:spPr>
            <a:xfrm>
              <a:off x="71406" y="749224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구성</a:t>
              </a:r>
              <a:endPara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406" y="1126230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작동 순서</a:t>
              </a:r>
              <a:endPara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406" y="1554858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적용 이론</a:t>
              </a:r>
              <a:endPara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59632" y="1126230"/>
            <a:ext cx="67179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8587" lvl="1" indent="-228600">
              <a:lnSpc>
                <a:spcPct val="150000"/>
              </a:lnSpc>
              <a:buFont typeface="+mj-ea"/>
              <a:buAutoNum type="circleNumDbPlain" startAt="3"/>
            </a:pPr>
            <a:r>
              <a:rPr lang="en-US" altLang="ko-KR" sz="1200" dirty="0" smtClean="0"/>
              <a:t>Main issues regarding the performance of Rao-</a:t>
            </a:r>
            <a:r>
              <a:rPr lang="en-US" altLang="ko-KR" sz="1200" dirty="0" err="1" smtClean="0"/>
              <a:t>Blackwellized</a:t>
            </a:r>
            <a:r>
              <a:rPr lang="en-US" altLang="ko-KR" sz="1200" dirty="0" smtClean="0"/>
              <a:t> Particle Filter</a:t>
            </a:r>
            <a:endParaRPr lang="en-US" altLang="ko-KR" sz="1200" b="1" dirty="0"/>
          </a:p>
          <a:p>
            <a:pPr marL="401638" lvl="2" indent="-228600">
              <a:lnSpc>
                <a:spcPct val="150000"/>
              </a:lnSpc>
              <a:buFont typeface="+mj-lt"/>
              <a:buAutoNum type="arabicParenR" startAt="2"/>
            </a:pPr>
            <a:r>
              <a:rPr lang="en-US" altLang="ko-KR" sz="1200" b="1" dirty="0" smtClean="0"/>
              <a:t>How to conduct resampling without losing too many of potentially good particles?</a:t>
            </a:r>
            <a:endParaRPr lang="en-US" altLang="ko-KR" sz="1200" b="1" dirty="0"/>
          </a:p>
          <a:p>
            <a:pPr marL="630238" lvl="3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Solution : Adaptive Resampling</a:t>
            </a:r>
          </a:p>
          <a:p>
            <a:pPr marL="630238" lvl="3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Conduct resampling only when certain criterions for resampling are satisfied </a:t>
            </a:r>
          </a:p>
          <a:p>
            <a:pPr marL="630238" lvl="3" indent="-1793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Conduct resampling only when needed</a:t>
            </a:r>
          </a:p>
          <a:p>
            <a:pPr marL="173038" lvl="2">
              <a:lnSpc>
                <a:spcPct val="150000"/>
              </a:lnSpc>
            </a:pPr>
            <a:endParaRPr lang="en-US" altLang="ko-KR" sz="12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22578"/>
          <a:stretch/>
        </p:blipFill>
        <p:spPr>
          <a:xfrm>
            <a:off x="1547664" y="2587827"/>
            <a:ext cx="2088232" cy="5760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8212" y="2532841"/>
            <a:ext cx="5750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 smtClean="0"/>
              <a:t>N</a:t>
            </a:r>
            <a:r>
              <a:rPr lang="en-US" altLang="ko-KR" sz="1000" baseline="-25000" dirty="0" smtClean="0"/>
              <a:t>eff </a:t>
            </a:r>
            <a:r>
              <a:rPr lang="en-US" altLang="ko-KR" sz="1000" i="1" baseline="-25000" dirty="0" smtClean="0"/>
              <a:t> </a:t>
            </a:r>
            <a:r>
              <a:rPr lang="en-US" altLang="ko-KR" sz="1000" dirty="0" smtClean="0"/>
              <a:t>(Effective Sample Size)</a:t>
            </a:r>
          </a:p>
          <a:p>
            <a:pPr>
              <a:lnSpc>
                <a:spcPct val="120000"/>
              </a:lnSpc>
            </a:pPr>
            <a:r>
              <a:rPr lang="en-US" altLang="ko-KR" sz="1000" dirty="0" smtClean="0"/>
              <a:t>= Measure of the dispersion of the importance weights</a:t>
            </a:r>
          </a:p>
          <a:p>
            <a:pPr>
              <a:lnSpc>
                <a:spcPct val="120000"/>
              </a:lnSpc>
            </a:pPr>
            <a:r>
              <a:rPr lang="en-US" altLang="ko-KR" sz="1000" dirty="0" smtClean="0"/>
              <a:t>= Evaluate how well the particle set approximates the target posterior</a:t>
            </a:r>
          </a:p>
          <a:p>
            <a:pPr>
              <a:lnSpc>
                <a:spcPct val="120000"/>
              </a:lnSpc>
            </a:pPr>
            <a:r>
              <a:rPr lang="ko-KR" altLang="en-US" sz="1000" dirty="0" smtClean="0"/>
              <a:t>    → </a:t>
            </a:r>
            <a:r>
              <a:rPr lang="en-US" altLang="ko-KR" sz="1000" dirty="0" smtClean="0"/>
              <a:t>Conduct resampling only when N</a:t>
            </a:r>
            <a:r>
              <a:rPr lang="en-US" altLang="ko-KR" sz="1000" baseline="-25000" dirty="0" smtClean="0"/>
              <a:t>eff</a:t>
            </a:r>
            <a:r>
              <a:rPr lang="en-US" altLang="ko-KR" sz="1000" dirty="0" smtClean="0"/>
              <a:t> drops below N/2, where N is the number of particles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89962"/>
              </p:ext>
            </p:extLst>
          </p:nvPr>
        </p:nvGraphicFramePr>
        <p:xfrm>
          <a:off x="1619672" y="3435846"/>
          <a:ext cx="6794896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7448">
                  <a:extLst>
                    <a:ext uri="{9D8B030D-6E8A-4147-A177-3AD203B41FA5}">
                      <a16:colId xmlns:a16="http://schemas.microsoft.com/office/drawing/2014/main" val="1052156436"/>
                    </a:ext>
                  </a:extLst>
                </a:gridCol>
                <a:gridCol w="3397448">
                  <a:extLst>
                    <a:ext uri="{9D8B030D-6E8A-4147-A177-3AD203B41FA5}">
                      <a16:colId xmlns:a16="http://schemas.microsoft.com/office/drawing/2014/main" val="3531015915"/>
                    </a:ext>
                  </a:extLst>
                </a:gridCol>
              </a:tblGrid>
              <a:tr h="245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Weight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값이 낮은 값이 많으면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Weight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값이 높은 값이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많으면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25655"/>
                  </a:ext>
                </a:extLst>
              </a:tr>
              <a:tr h="245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ko-KR" sz="1100" b="1" baseline="-25000" dirty="0" smtClean="0">
                          <a:solidFill>
                            <a:schemeClr val="tx1"/>
                          </a:solidFill>
                        </a:rPr>
                        <a:t>eff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높아짐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ko-KR" sz="1100" b="1" baseline="-25000" dirty="0" smtClean="0">
                          <a:solidFill>
                            <a:schemeClr val="tx1"/>
                          </a:solidFill>
                        </a:rPr>
                        <a:t>eff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낮아짐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91222"/>
                  </a:ext>
                </a:extLst>
              </a:tr>
              <a:tr h="245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의미 있는 데이터가 적음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의미 있는 데이터가 많음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985703"/>
                  </a:ext>
                </a:extLst>
              </a:tr>
              <a:tr h="245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Target Distribution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과 매우 다른 분포를 띄움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Target Distribution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과 유사한 분포를 띄움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13906"/>
                  </a:ext>
                </a:extLst>
              </a:tr>
              <a:tr h="245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Resampling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을 통해 가져갈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Particle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의 거의 없음 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Resampling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을 통해 가져갈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Particle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의 매우 많음 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590447"/>
                  </a:ext>
                </a:extLst>
              </a:tr>
              <a:tr h="2456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Resampling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통한 </a:t>
                      </a:r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</a:rPr>
                        <a:t>의미있는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Particle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 선정 불가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Resampling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통한 </a:t>
                      </a:r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</a:rPr>
                        <a:t>의미있는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Particle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선정 가능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88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90396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2916" y="1961213"/>
            <a:ext cx="1974002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01B4D7"/>
                </a:solidFill>
                <a:latin typeface="+mj-ea"/>
                <a:ea typeface="+mj-ea"/>
              </a:rPr>
              <a:t>Thank You</a:t>
            </a:r>
          </a:p>
          <a:p>
            <a:pPr algn="ctr"/>
            <a:endParaRPr lang="en-US" altLang="ko-KR" sz="1100" b="1" dirty="0" smtClean="0">
              <a:solidFill>
                <a:srgbClr val="01B4D7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01B4D7"/>
                </a:solidFill>
                <a:latin typeface="+mj-ea"/>
                <a:ea typeface="+mj-ea"/>
              </a:rPr>
              <a:t>한양대학교 </a:t>
            </a:r>
            <a:r>
              <a:rPr lang="en-US" altLang="ko-KR" sz="1100" b="1" dirty="0" smtClean="0">
                <a:solidFill>
                  <a:srgbClr val="01B4D7"/>
                </a:solidFill>
                <a:latin typeface="+mj-ea"/>
                <a:ea typeface="+mj-ea"/>
              </a:rPr>
              <a:t>ICSL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1B4D7"/>
                </a:solidFill>
                <a:latin typeface="+mj-ea"/>
                <a:ea typeface="+mj-ea"/>
              </a:rPr>
              <a:t>최병찬</a:t>
            </a:r>
            <a:endParaRPr lang="ko-KR" altLang="en-US" sz="1400" b="1" dirty="0">
              <a:solidFill>
                <a:srgbClr val="01B4D7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109118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4572000" y="-308570"/>
            <a:ext cx="0" cy="5672775"/>
          </a:xfrm>
          <a:prstGeom prst="line">
            <a:avLst/>
          </a:prstGeom>
          <a:ln w="19050">
            <a:solidFill>
              <a:srgbClr val="01B4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930966" y="282705"/>
            <a:ext cx="1282069" cy="314833"/>
            <a:chOff x="5666195" y="333422"/>
            <a:chExt cx="1282069" cy="31483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5666195" y="333422"/>
              <a:ext cx="1282069" cy="314833"/>
            </a:xfrm>
            <a:prstGeom prst="roundRect">
              <a:avLst>
                <a:gd name="adj" fmla="val 50000"/>
              </a:avLst>
            </a:prstGeom>
            <a:solidFill>
              <a:srgbClr val="01B4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61533" y="35233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목차</a:t>
              </a:r>
              <a:endPara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03573" y="758298"/>
            <a:ext cx="2419232" cy="754770"/>
            <a:chOff x="6038802" y="895344"/>
            <a:chExt cx="2419232" cy="754770"/>
          </a:xfrm>
        </p:grpSpPr>
        <p:cxnSp>
          <p:nvCxnSpPr>
            <p:cNvPr id="35" name="직선 연결선 34"/>
            <p:cNvCxnSpPr/>
            <p:nvPr/>
          </p:nvCxnSpPr>
          <p:spPr>
            <a:xfrm flipH="1">
              <a:off x="6315614" y="1272729"/>
              <a:ext cx="632650" cy="0"/>
            </a:xfrm>
            <a:prstGeom prst="line">
              <a:avLst/>
            </a:prstGeom>
            <a:ln w="19050">
              <a:solidFill>
                <a:srgbClr val="01B4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6266732" y="1237035"/>
              <a:ext cx="80994" cy="80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0" name="눈물 방울 29"/>
            <p:cNvSpPr/>
            <p:nvPr/>
          </p:nvSpPr>
          <p:spPr>
            <a:xfrm rot="2769021">
              <a:off x="6038689" y="1207003"/>
              <a:ext cx="141285" cy="141059"/>
            </a:xfrm>
            <a:prstGeom prst="teardrop">
              <a:avLst/>
            </a:prstGeom>
            <a:solidFill>
              <a:srgbClr val="01B4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096657" y="1043005"/>
              <a:ext cx="12763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ROS</a:t>
              </a:r>
            </a:p>
            <a:p>
              <a:pPr algn="ctr"/>
              <a:r>
                <a:rPr lang="en-US" altLang="ko-KR" sz="1200" dirty="0" err="1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Gmapping</a:t>
              </a:r>
              <a:r>
                <a:rPr lang="en-US" altLang="ko-KR" sz="1200" dirty="0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200" dirty="0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구성</a:t>
              </a:r>
              <a:endParaRPr lang="en-US" altLang="ko-KR" sz="12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945866" y="895344"/>
              <a:ext cx="1512168" cy="75477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01B4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09273" y="2196020"/>
            <a:ext cx="2439180" cy="754770"/>
            <a:chOff x="4144502" y="2194363"/>
            <a:chExt cx="2439180" cy="754770"/>
          </a:xfrm>
        </p:grpSpPr>
        <p:cxnSp>
          <p:nvCxnSpPr>
            <p:cNvPr id="38" name="직선 연결선 37"/>
            <p:cNvCxnSpPr/>
            <p:nvPr/>
          </p:nvCxnSpPr>
          <p:spPr>
            <a:xfrm flipH="1">
              <a:off x="5643607" y="2571748"/>
              <a:ext cx="632650" cy="0"/>
            </a:xfrm>
            <a:prstGeom prst="line">
              <a:avLst/>
            </a:prstGeom>
            <a:ln w="19050">
              <a:solidFill>
                <a:srgbClr val="01B4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6266732" y="2531254"/>
              <a:ext cx="80994" cy="80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8" name="눈물 방울 27"/>
            <p:cNvSpPr/>
            <p:nvPr/>
          </p:nvSpPr>
          <p:spPr>
            <a:xfrm rot="13499817">
              <a:off x="6442397" y="2501219"/>
              <a:ext cx="141285" cy="141059"/>
            </a:xfrm>
            <a:prstGeom prst="teardrop">
              <a:avLst/>
            </a:prstGeom>
            <a:solidFill>
              <a:srgbClr val="01B4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40019" y="2245176"/>
              <a:ext cx="12634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ROS </a:t>
              </a:r>
              <a:r>
                <a:rPr lang="en-US" altLang="ko-KR" sz="1200" dirty="0" err="1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Gmapping</a:t>
              </a:r>
              <a:endParaRPr lang="en-US" altLang="ko-KR" sz="12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작동 방식</a:t>
              </a:r>
              <a:endParaRPr lang="en-US" altLang="ko-KR" sz="12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4144502" y="2194363"/>
              <a:ext cx="1512168" cy="75477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01B4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302107" y="3629554"/>
            <a:ext cx="2419232" cy="754770"/>
            <a:chOff x="6038802" y="895344"/>
            <a:chExt cx="2419232" cy="754770"/>
          </a:xfrm>
        </p:grpSpPr>
        <p:cxnSp>
          <p:nvCxnSpPr>
            <p:cNvPr id="37" name="직선 연결선 34"/>
            <p:cNvCxnSpPr/>
            <p:nvPr/>
          </p:nvCxnSpPr>
          <p:spPr>
            <a:xfrm flipH="1">
              <a:off x="6315614" y="1272729"/>
              <a:ext cx="632650" cy="0"/>
            </a:xfrm>
            <a:prstGeom prst="line">
              <a:avLst/>
            </a:prstGeom>
            <a:ln w="19050">
              <a:solidFill>
                <a:srgbClr val="01B4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12"/>
            <p:cNvSpPr/>
            <p:nvPr/>
          </p:nvSpPr>
          <p:spPr>
            <a:xfrm>
              <a:off x="6266732" y="1237035"/>
              <a:ext cx="80994" cy="80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3" name="눈물 방울 29"/>
            <p:cNvSpPr/>
            <p:nvPr/>
          </p:nvSpPr>
          <p:spPr>
            <a:xfrm rot="2769021">
              <a:off x="6038689" y="1207003"/>
              <a:ext cx="141285" cy="141059"/>
            </a:xfrm>
            <a:prstGeom prst="teardrop">
              <a:avLst/>
            </a:prstGeom>
            <a:solidFill>
              <a:srgbClr val="01B4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4" name="직사각형 25"/>
            <p:cNvSpPr/>
            <p:nvPr/>
          </p:nvSpPr>
          <p:spPr>
            <a:xfrm>
              <a:off x="7103099" y="950870"/>
              <a:ext cx="12634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ROS </a:t>
              </a:r>
              <a:r>
                <a:rPr lang="en-US" altLang="ko-KR" sz="1200" dirty="0" err="1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Gmapping</a:t>
              </a:r>
              <a:endParaRPr lang="en-US" altLang="ko-KR" sz="12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>
                  <a:ln>
                    <a:solidFill>
                      <a:schemeClr val="bg1">
                        <a:lumMod val="9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적용 이론</a:t>
              </a:r>
              <a:endParaRPr lang="en-US" altLang="ko-KR" sz="12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모서리가 둥근 직사각형 32"/>
            <p:cNvSpPr/>
            <p:nvPr/>
          </p:nvSpPr>
          <p:spPr>
            <a:xfrm>
              <a:off x="6945866" y="895344"/>
              <a:ext cx="1512168" cy="75477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01B4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99915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051231" y="2282536"/>
            <a:ext cx="5019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ROS </a:t>
            </a:r>
            <a:r>
              <a:rPr lang="en-US" altLang="ko-KR" sz="2400" b="1" dirty="0" err="1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Gmapping</a:t>
            </a:r>
            <a:r>
              <a:rPr lang="en-US" altLang="ko-KR" sz="2400" b="1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구성 및 작동 방식</a:t>
            </a:r>
            <a:endParaRPr lang="ko-KR" altLang="en-US" sz="2400" b="1" dirty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507364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857224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857224" y="642924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-9283" y="714362"/>
            <a:ext cx="1026000" cy="422105"/>
            <a:chOff x="-9283" y="1681149"/>
            <a:chExt cx="834325" cy="422105"/>
          </a:xfrm>
        </p:grpSpPr>
        <p:sp>
          <p:nvSpPr>
            <p:cNvPr id="16" name="직각 삼각형 15"/>
            <p:cNvSpPr/>
            <p:nvPr/>
          </p:nvSpPr>
          <p:spPr>
            <a:xfrm rot="5400000">
              <a:off x="715231" y="200868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-9283" y="168114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64525" y="102011"/>
            <a:ext cx="3063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ROS </a:t>
            </a:r>
            <a:r>
              <a:rPr lang="en-US" altLang="ko-KR" sz="24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Gmapping</a:t>
            </a:r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구성</a:t>
            </a:r>
            <a:endParaRPr lang="ko-KR" altLang="en-US" sz="24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+mj-ea"/>
              <a:ea typeface="+mj-ea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1406" y="749224"/>
            <a:ext cx="785818" cy="1051855"/>
            <a:chOff x="71406" y="749224"/>
            <a:chExt cx="785818" cy="1051855"/>
          </a:xfrm>
        </p:grpSpPr>
        <p:sp>
          <p:nvSpPr>
            <p:cNvPr id="24" name="TextBox 23"/>
            <p:cNvSpPr txBox="1"/>
            <p:nvPr/>
          </p:nvSpPr>
          <p:spPr>
            <a:xfrm>
              <a:off x="71406" y="749224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구성</a:t>
              </a:r>
              <a:endPara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406" y="1126230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작동 순서</a:t>
              </a:r>
              <a:endPara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406" y="1554858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적용 이론</a:t>
              </a:r>
              <a:endPara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38" y="1139094"/>
            <a:ext cx="4281231" cy="246469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23060" y="3150537"/>
            <a:ext cx="720080" cy="99549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850297"/>
              </p:ext>
            </p:extLst>
          </p:nvPr>
        </p:nvGraphicFramePr>
        <p:xfrm>
          <a:off x="5292080" y="1131590"/>
          <a:ext cx="3672408" cy="3852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1507259128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4248392766"/>
                    </a:ext>
                  </a:extLst>
                </a:gridCol>
              </a:tblGrid>
              <a:tr h="2089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ROS </a:t>
                      </a:r>
                      <a:r>
                        <a:rPr lang="en-US" altLang="ko-KR" sz="1000" b="1" dirty="0" err="1" smtClean="0"/>
                        <a:t>gmapping</a:t>
                      </a:r>
                      <a:r>
                        <a:rPr lang="en-US" altLang="ko-KR" sz="1000" b="1" dirty="0" smtClean="0"/>
                        <a:t> Wrapper (</a:t>
                      </a:r>
                      <a:r>
                        <a:rPr lang="en-US" altLang="ko-KR" sz="1000" b="1" dirty="0" err="1" smtClean="0"/>
                        <a:t>gmapping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756687"/>
                  </a:ext>
                </a:extLst>
              </a:tr>
              <a:tr h="294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main.cpp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gmapping</a:t>
                      </a:r>
                      <a:r>
                        <a:rPr lang="en-US" altLang="ko-KR" sz="1000" dirty="0" smtClean="0"/>
                        <a:t> SLAM Node </a:t>
                      </a:r>
                    </a:p>
                    <a:p>
                      <a:pPr algn="ctr" latinLnBrk="1"/>
                      <a:r>
                        <a:rPr lang="ko-KR" altLang="en-US" sz="1000" dirty="0" smtClean="0"/>
                        <a:t>실행 메인 </a:t>
                      </a:r>
                      <a:r>
                        <a:rPr lang="en-US" altLang="ko-KR" sz="1000" dirty="0" smtClean="0"/>
                        <a:t>Node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663835"/>
                  </a:ext>
                </a:extLst>
              </a:tr>
              <a:tr h="294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slam_gmapping.cpp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gmapping</a:t>
                      </a:r>
                      <a:r>
                        <a:rPr lang="en-US" altLang="ko-KR" sz="1000" dirty="0" smtClean="0"/>
                        <a:t> SLAM Node </a:t>
                      </a:r>
                    </a:p>
                    <a:p>
                      <a:pPr algn="ctr" latinLnBrk="1"/>
                      <a:r>
                        <a:rPr lang="ko-KR" altLang="en-US" sz="1000" dirty="0" smtClean="0"/>
                        <a:t>주요 기능 및 </a:t>
                      </a:r>
                      <a:r>
                        <a:rPr lang="ko-KR" altLang="en-US" sz="1000" dirty="0" err="1" smtClean="0"/>
                        <a:t>메소드</a:t>
                      </a:r>
                      <a:r>
                        <a:rPr lang="ko-KR" altLang="en-US" sz="1000" dirty="0" smtClean="0"/>
                        <a:t> 정의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994278"/>
                  </a:ext>
                </a:extLst>
              </a:tr>
              <a:tr h="294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nodelet.cpp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gmapping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en-US" altLang="ko-KR" sz="1000" dirty="0" err="1" smtClean="0"/>
                        <a:t>nodelet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구현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582011"/>
                  </a:ext>
                </a:extLst>
              </a:tr>
              <a:tr h="294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replay.cpp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ROS</a:t>
                      </a:r>
                      <a:r>
                        <a:rPr lang="en-US" altLang="ko-KR" sz="1000" baseline="0" dirty="0" smtClean="0"/>
                        <a:t> bag </a:t>
                      </a:r>
                      <a:r>
                        <a:rPr lang="ko-KR" altLang="en-US" sz="1000" baseline="0" dirty="0" smtClean="0"/>
                        <a:t>파일 실행 코드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8146564"/>
                  </a:ext>
                </a:extLst>
              </a:tr>
              <a:tr h="2089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 smtClean="0"/>
                        <a:t>gmapping</a:t>
                      </a:r>
                      <a:r>
                        <a:rPr lang="en-US" altLang="ko-KR" sz="1000" b="1" dirty="0" smtClean="0"/>
                        <a:t> Core (</a:t>
                      </a:r>
                      <a:r>
                        <a:rPr lang="en-US" altLang="ko-KR" sz="1000" b="1" dirty="0" err="1" smtClean="0"/>
                        <a:t>openslam_gmapping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6376"/>
                  </a:ext>
                </a:extLst>
              </a:tr>
              <a:tr h="294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gridslamprocessor.cpp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FastSLAM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err="1" smtClean="0"/>
                        <a:t>연산기</a:t>
                      </a:r>
                      <a:r>
                        <a:rPr lang="ko-KR" altLang="en-US" sz="1000" dirty="0" smtClean="0"/>
                        <a:t> 객체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280275"/>
                  </a:ext>
                </a:extLst>
              </a:tr>
              <a:tr h="294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motionmodel.cpp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Motion Model </a:t>
                      </a:r>
                      <a:r>
                        <a:rPr lang="ko-KR" altLang="en-US" sz="1000" dirty="0" smtClean="0"/>
                        <a:t>정의한 코드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(Gaussian</a:t>
                      </a:r>
                      <a:r>
                        <a:rPr lang="en-US" altLang="ko-KR" sz="1000" baseline="0" dirty="0" smtClean="0"/>
                        <a:t> noise model </a:t>
                      </a:r>
                      <a:r>
                        <a:rPr lang="ko-KR" altLang="en-US" sz="1000" baseline="0" dirty="0" smtClean="0"/>
                        <a:t>사용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(Odometry,</a:t>
                      </a:r>
                      <a:r>
                        <a:rPr lang="en-US" altLang="ko-KR" sz="1000" baseline="0" dirty="0" smtClean="0"/>
                        <a:t> Velocity model </a:t>
                      </a:r>
                      <a:r>
                        <a:rPr lang="ko-KR" altLang="en-US" sz="1000" baseline="0" dirty="0" smtClean="0"/>
                        <a:t>정의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77573"/>
                  </a:ext>
                </a:extLst>
              </a:tr>
              <a:tr h="294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particlefilter.cpp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Particle Filter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구현 코드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1034054"/>
                  </a:ext>
                </a:extLst>
              </a:tr>
              <a:tr h="294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scanmatcher.cpp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지도 설계 및 연결 코드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22989"/>
                  </a:ext>
                </a:extLst>
              </a:tr>
              <a:tr h="294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sensor_base</a:t>
                      </a:r>
                      <a:r>
                        <a:rPr lang="en-US" altLang="ko-KR" sz="1000" dirty="0" smtClean="0"/>
                        <a:t> / </a:t>
                      </a:r>
                      <a:r>
                        <a:rPr lang="en-US" altLang="ko-KR" sz="1000" dirty="0" err="1" smtClean="0"/>
                        <a:t>sesnor_odometry</a:t>
                      </a:r>
                      <a:r>
                        <a:rPr lang="en-US" altLang="ko-KR" sz="1000" baseline="0" dirty="0" smtClean="0"/>
                        <a:t> / </a:t>
                      </a:r>
                      <a:r>
                        <a:rPr lang="en-US" altLang="ko-KR" sz="1000" baseline="0" dirty="0" err="1" smtClean="0"/>
                        <a:t>sensor_range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LiDAR </a:t>
                      </a:r>
                      <a:r>
                        <a:rPr lang="ko-KR" altLang="en-US" sz="1000" dirty="0" smtClean="0"/>
                        <a:t>센서 연산</a:t>
                      </a:r>
                      <a:r>
                        <a:rPr lang="ko-KR" altLang="en-US" sz="1000" baseline="0" dirty="0" smtClean="0"/>
                        <a:t> 관련 코드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9549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4212" y="3579862"/>
            <a:ext cx="44813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800" b="1" spc="-50" dirty="0"/>
              <a:t>OpenSLAM.org : </a:t>
            </a:r>
            <a:r>
              <a:rPr lang="en-US" altLang="ko-KR" sz="800" b="1" spc="-50" dirty="0">
                <a:hlinkClick r:id="rId4"/>
              </a:rPr>
              <a:t>https://</a:t>
            </a:r>
            <a:r>
              <a:rPr lang="en-US" altLang="ko-KR" sz="800" b="1" spc="-50" dirty="0" smtClean="0">
                <a:hlinkClick r:id="rId4"/>
              </a:rPr>
              <a:t>github.com/OpenSLAM-org/openslam_gmapping</a:t>
            </a:r>
            <a:endParaRPr lang="en-US" altLang="ko-KR" sz="800" b="1" spc="-50" dirty="0" smtClean="0"/>
          </a:p>
          <a:p>
            <a:pPr>
              <a:lnSpc>
                <a:spcPct val="200000"/>
              </a:lnSpc>
            </a:pPr>
            <a:endParaRPr lang="en-US" altLang="ko-KR" sz="800" b="1" spc="-50" dirty="0" smtClean="0"/>
          </a:p>
          <a:p>
            <a:pPr>
              <a:lnSpc>
                <a:spcPct val="200000"/>
              </a:lnSpc>
            </a:pPr>
            <a:r>
              <a:rPr lang="en-US" altLang="ko-KR" sz="800" b="1" spc="-50" dirty="0" smtClean="0"/>
              <a:t>ROS </a:t>
            </a:r>
            <a:r>
              <a:rPr lang="en-US" altLang="ko-KR" sz="800" b="1" spc="-50" dirty="0" err="1" smtClean="0"/>
              <a:t>openslam_gmapping</a:t>
            </a:r>
            <a:r>
              <a:rPr lang="en-US" altLang="ko-KR" sz="800" b="1" spc="-50" dirty="0"/>
              <a:t> : </a:t>
            </a:r>
            <a:r>
              <a:rPr lang="en-US" altLang="ko-KR" sz="800" b="1" spc="-50" dirty="0">
                <a:hlinkClick r:id="rId5"/>
              </a:rPr>
              <a:t>https://</a:t>
            </a:r>
            <a:r>
              <a:rPr lang="en-US" altLang="ko-KR" sz="800" b="1" spc="-50" dirty="0" smtClean="0">
                <a:hlinkClick r:id="rId5"/>
              </a:rPr>
              <a:t>github.com/ros-perception/openslam_gmapping</a:t>
            </a:r>
            <a:r>
              <a:rPr lang="en-US" altLang="ko-KR" sz="800" b="1" spc="-50" dirty="0" smtClean="0"/>
              <a:t> </a:t>
            </a:r>
          </a:p>
          <a:p>
            <a:r>
              <a:rPr lang="en-US" altLang="ko-KR" sz="800" b="1" dirty="0" smtClean="0"/>
              <a:t>(</a:t>
            </a:r>
            <a:r>
              <a:rPr lang="en-US" altLang="ko-KR" sz="800" b="1" dirty="0" err="1"/>
              <a:t>C</a:t>
            </a:r>
            <a:r>
              <a:rPr lang="en-US" altLang="ko-KR" sz="800" b="1" dirty="0" err="1" smtClean="0"/>
              <a:t>atkinized</a:t>
            </a:r>
            <a:r>
              <a:rPr lang="en-US" altLang="ko-KR" sz="800" b="1" dirty="0" smtClean="0"/>
              <a:t> version of </a:t>
            </a:r>
            <a:r>
              <a:rPr lang="en-US" altLang="ko-KR" sz="800" b="1" dirty="0" err="1" smtClean="0"/>
              <a:t>OpenSLAM</a:t>
            </a:r>
            <a:r>
              <a:rPr lang="en-US" altLang="ko-KR" sz="800" b="1" dirty="0" smtClean="0"/>
              <a:t> </a:t>
            </a:r>
            <a:r>
              <a:rPr lang="en-US" altLang="ko-KR" sz="800" b="1" dirty="0" err="1" smtClean="0"/>
              <a:t>gmapping</a:t>
            </a:r>
            <a:r>
              <a:rPr lang="en-US" altLang="ko-KR" sz="800" b="1" dirty="0" smtClean="0"/>
              <a:t>)</a:t>
            </a:r>
          </a:p>
          <a:p>
            <a:pPr>
              <a:lnSpc>
                <a:spcPct val="200000"/>
              </a:lnSpc>
            </a:pPr>
            <a:endParaRPr lang="en-US" altLang="ko-KR" sz="800" b="1" spc="-50" dirty="0" smtClean="0"/>
          </a:p>
          <a:p>
            <a:pPr>
              <a:lnSpc>
                <a:spcPct val="200000"/>
              </a:lnSpc>
            </a:pPr>
            <a:r>
              <a:rPr lang="en-US" altLang="ko-KR" sz="800" b="1" spc="-50" dirty="0" smtClean="0"/>
              <a:t>ROS </a:t>
            </a:r>
            <a:r>
              <a:rPr lang="en-US" altLang="ko-KR" sz="800" b="1" spc="-50" dirty="0" err="1" smtClean="0"/>
              <a:t>gmapping</a:t>
            </a:r>
            <a:r>
              <a:rPr lang="en-US" altLang="ko-KR" sz="800" b="1" spc="-50" dirty="0"/>
              <a:t> : </a:t>
            </a:r>
            <a:r>
              <a:rPr lang="en-US" altLang="ko-KR" sz="800" b="1" spc="-70" dirty="0">
                <a:hlinkClick r:id="rId6"/>
              </a:rPr>
              <a:t>https://</a:t>
            </a:r>
            <a:r>
              <a:rPr lang="en-US" altLang="ko-KR" sz="800" b="1" spc="-70" dirty="0" smtClean="0">
                <a:hlinkClick r:id="rId6"/>
              </a:rPr>
              <a:t>github.com/ros-perception/slam_gmapping/tree/melodic-devel/gmapping/src</a:t>
            </a:r>
            <a:r>
              <a:rPr lang="en-US" altLang="ko-KR" sz="800" b="1" spc="-70" dirty="0" smtClean="0"/>
              <a:t>  </a:t>
            </a:r>
            <a:endParaRPr lang="ko-KR" altLang="en-US" sz="800" b="1" spc="-70" dirty="0"/>
          </a:p>
        </p:txBody>
      </p:sp>
      <p:sp>
        <p:nvSpPr>
          <p:cNvPr id="17" name="TextBox 16"/>
          <p:cNvSpPr txBox="1"/>
          <p:nvPr/>
        </p:nvSpPr>
        <p:spPr>
          <a:xfrm>
            <a:off x="1791388" y="489868"/>
            <a:ext cx="6362960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</a:rPr>
              <a:t>ROS Wrapper </a:t>
            </a:r>
            <a:r>
              <a:rPr lang="ko-KR" altLang="en-US" sz="2400" dirty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</a:rPr>
              <a:t>및 </a:t>
            </a:r>
            <a:r>
              <a:rPr lang="en-US" altLang="ko-KR" sz="2400" dirty="0" err="1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</a:rPr>
              <a:t>gmapping</a:t>
            </a:r>
            <a:r>
              <a:rPr lang="en-US" altLang="ko-KR" sz="2400" dirty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</a:rPr>
              <a:t> Core Code </a:t>
            </a:r>
            <a:r>
              <a:rPr lang="ko-KR" altLang="en-US" sz="2400" dirty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</a:rPr>
              <a:t>구성</a:t>
            </a:r>
            <a:endParaRPr lang="en-US" altLang="ko-KR" sz="2400" dirty="0">
              <a:ln>
                <a:solidFill>
                  <a:srgbClr val="01B4D7">
                    <a:alpha val="30000"/>
                  </a:srgbClr>
                </a:solidFill>
              </a:ln>
              <a:solidFill>
                <a:srgbClr val="01B4D7"/>
              </a:solidFill>
              <a:latin typeface="+mj-ea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1259632" y="3874769"/>
            <a:ext cx="216024" cy="28803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1259632" y="4519771"/>
            <a:ext cx="216024" cy="28803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9281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857224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857224" y="642924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45566" y="489868"/>
            <a:ext cx="7454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  <a:ea typeface="+mj-ea"/>
              </a:rPr>
              <a:t>ROS Wrapper </a:t>
            </a:r>
            <a:r>
              <a:rPr lang="ko-KR" altLang="en-US" sz="2400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  <a:ea typeface="+mj-ea"/>
              </a:rPr>
              <a:t>및 </a:t>
            </a:r>
            <a:r>
              <a:rPr lang="en-US" altLang="ko-KR" sz="2400" dirty="0" err="1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  <a:ea typeface="+mj-ea"/>
              </a:rPr>
              <a:t>gmapping</a:t>
            </a:r>
            <a:r>
              <a:rPr lang="en-US" altLang="ko-KR" sz="2400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  <a:ea typeface="+mj-ea"/>
              </a:rPr>
              <a:t> Original Core </a:t>
            </a:r>
            <a:r>
              <a:rPr lang="ko-KR" altLang="en-US" sz="2400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  <a:ea typeface="+mj-ea"/>
              </a:rPr>
              <a:t>작동 순서</a:t>
            </a:r>
            <a:endParaRPr lang="en-US" altLang="ko-KR" sz="2400" dirty="0" smtClean="0">
              <a:ln>
                <a:solidFill>
                  <a:srgbClr val="01B4D7">
                    <a:alpha val="30000"/>
                  </a:srgbClr>
                </a:solidFill>
              </a:ln>
              <a:solidFill>
                <a:srgbClr val="01B4D7"/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2546" y="102011"/>
            <a:ext cx="3788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ROS </a:t>
            </a:r>
            <a:r>
              <a:rPr lang="en-US" altLang="ko-KR" sz="24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Gmapping</a:t>
            </a:r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작동 방식</a:t>
            </a:r>
            <a:endParaRPr lang="ko-KR" altLang="en-US" sz="24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+mj-ea"/>
              <a:ea typeface="+mj-ea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062766" y="1643322"/>
            <a:ext cx="2730221" cy="410822"/>
          </a:xfrm>
          <a:prstGeom prst="roundRect">
            <a:avLst>
              <a:gd name="adj" fmla="val 2083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s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lam_gmapping.cpp</a:t>
            </a:r>
          </a:p>
          <a:p>
            <a:r>
              <a:rPr lang="en-US" altLang="ko-KR" sz="800" dirty="0" err="1" smtClean="0">
                <a:solidFill>
                  <a:schemeClr val="tx1"/>
                </a:solidFill>
                <a:latin typeface="+mj-ea"/>
                <a:ea typeface="+mj-ea"/>
              </a:rPr>
              <a:t>SlamGmapping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()::</a:t>
            </a:r>
            <a:r>
              <a:rPr lang="en-US" altLang="ko-KR" sz="800" dirty="0" err="1" smtClean="0">
                <a:solidFill>
                  <a:schemeClr val="tx1"/>
                </a:solidFill>
                <a:latin typeface="+mj-ea"/>
                <a:ea typeface="+mj-ea"/>
              </a:rPr>
              <a:t>init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() → </a:t>
            </a:r>
            <a:r>
              <a:rPr lang="en-US" altLang="ko-KR" sz="800" dirty="0" err="1" smtClean="0">
                <a:solidFill>
                  <a:schemeClr val="tx1"/>
                </a:solidFill>
                <a:latin typeface="+mj-ea"/>
                <a:ea typeface="+mj-ea"/>
              </a:rPr>
              <a:t>GridSlamProcessor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()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j-ea"/>
              </a:rPr>
              <a:t>                             → </a:t>
            </a:r>
            <a:r>
              <a:rPr lang="en-US" altLang="ko-KR" sz="800" dirty="0" err="1" smtClean="0">
                <a:solidFill>
                  <a:schemeClr val="tx1"/>
                </a:solidFill>
                <a:latin typeface="+mj-ea"/>
                <a:ea typeface="+mj-ea"/>
              </a:rPr>
              <a:t>TransformBroadcaster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()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088701" y="2322340"/>
            <a:ext cx="1949181" cy="410822"/>
          </a:xfrm>
          <a:prstGeom prst="roundRect">
            <a:avLst>
              <a:gd name="adj" fmla="val 2083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slam_gmapping.cpp</a:t>
            </a:r>
          </a:p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+mj-ea"/>
                <a:ea typeface="+mj-ea"/>
              </a:rPr>
              <a:t>laserCallback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()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384848" y="2247780"/>
            <a:ext cx="3763216" cy="572651"/>
          </a:xfrm>
          <a:prstGeom prst="roundRect">
            <a:avLst>
              <a:gd name="adj" fmla="val 4114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470729" y="2319606"/>
            <a:ext cx="1368152" cy="410822"/>
          </a:xfrm>
          <a:prstGeom prst="roundRect">
            <a:avLst>
              <a:gd name="adj" fmla="val 2083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slam_gmapping.cpp</a:t>
            </a:r>
          </a:p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+mj-ea"/>
                <a:ea typeface="+mj-ea"/>
              </a:rPr>
              <a:t>publishLoop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()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470729" y="2950357"/>
            <a:ext cx="1368152" cy="410822"/>
          </a:xfrm>
          <a:prstGeom prst="roundRect">
            <a:avLst>
              <a:gd name="adj" fmla="val 2083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slam_gmapping.cpp</a:t>
            </a:r>
          </a:p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+mj-ea"/>
                <a:ea typeface="+mj-ea"/>
              </a:rPr>
              <a:t>publishTransform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()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" name="꺾인 연결선 2"/>
          <p:cNvCxnSpPr/>
          <p:nvPr/>
        </p:nvCxnSpPr>
        <p:spPr>
          <a:xfrm rot="16200000" flipH="1">
            <a:off x="1061815" y="2207631"/>
            <a:ext cx="468000" cy="1780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5705183" y="3966799"/>
            <a:ext cx="2507687" cy="233165"/>
          </a:xfrm>
          <a:prstGeom prst="roundRect">
            <a:avLst>
              <a:gd name="adj" fmla="val 2083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tx1"/>
                </a:solidFill>
                <a:latin typeface="+mj-ea"/>
                <a:ea typeface="+mj-ea"/>
              </a:rPr>
              <a:t>g</a:t>
            </a:r>
            <a:r>
              <a:rPr lang="en-US" altLang="ko-KR" sz="700" dirty="0" err="1" smtClean="0">
                <a:solidFill>
                  <a:schemeClr val="tx1"/>
                </a:solidFill>
                <a:latin typeface="+mj-ea"/>
                <a:ea typeface="+mj-ea"/>
              </a:rPr>
              <a:t>ridslamprocessor.h</a:t>
            </a:r>
            <a:endParaRPr lang="en-US" altLang="ko-KR" sz="7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700" dirty="0" err="1" smtClean="0">
                <a:solidFill>
                  <a:schemeClr val="tx1"/>
                </a:solidFill>
                <a:latin typeface="+mj-ea"/>
                <a:ea typeface="+mj-ea"/>
              </a:rPr>
              <a:t>getParticles</a:t>
            </a:r>
            <a:r>
              <a:rPr lang="en-US" altLang="ko-KR" sz="700" dirty="0" smtClean="0">
                <a:solidFill>
                  <a:schemeClr val="tx1"/>
                </a:solidFill>
                <a:latin typeface="+mj-ea"/>
                <a:ea typeface="+mj-ea"/>
              </a:rPr>
              <a:t>()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105470" y="4045372"/>
            <a:ext cx="1948025" cy="262266"/>
          </a:xfrm>
          <a:prstGeom prst="roundRect">
            <a:avLst>
              <a:gd name="adj" fmla="val 2083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j-ea"/>
                <a:ea typeface="+mj-ea"/>
              </a:rPr>
              <a:t>slam_gmapping.cpp</a:t>
            </a:r>
          </a:p>
          <a:p>
            <a:pPr algn="ctr"/>
            <a:r>
              <a:rPr lang="en-US" altLang="ko-KR" sz="700" dirty="0" err="1" smtClean="0">
                <a:solidFill>
                  <a:schemeClr val="tx1"/>
                </a:solidFill>
                <a:latin typeface="+mj-ea"/>
                <a:ea typeface="+mj-ea"/>
              </a:rPr>
              <a:t>updateMap</a:t>
            </a:r>
            <a:r>
              <a:rPr lang="en-US" altLang="ko-KR" sz="700" dirty="0" smtClean="0">
                <a:solidFill>
                  <a:schemeClr val="tx1"/>
                </a:solidFill>
                <a:latin typeface="+mj-ea"/>
                <a:ea typeface="+mj-ea"/>
              </a:rPr>
              <a:t>()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705183" y="4382166"/>
            <a:ext cx="2507687" cy="337992"/>
          </a:xfrm>
          <a:prstGeom prst="roundRect">
            <a:avLst>
              <a:gd name="adj" fmla="val 2083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j-ea"/>
              </a:rPr>
              <a:t>gridslamprocessor.cpp</a:t>
            </a:r>
            <a:endParaRPr lang="en-US" altLang="ko-KR" sz="7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700" dirty="0" err="1" smtClean="0">
                <a:solidFill>
                  <a:schemeClr val="tx1"/>
                </a:solidFill>
                <a:latin typeface="+mj-ea"/>
                <a:ea typeface="+mj-ea"/>
              </a:rPr>
              <a:t>PaticleVector</a:t>
            </a:r>
            <a:r>
              <a:rPr lang="en-US" altLang="ko-KR" sz="700" dirty="0" smtClean="0">
                <a:solidFill>
                  <a:schemeClr val="tx1"/>
                </a:solidFill>
                <a:latin typeface="+mj-ea"/>
                <a:ea typeface="+mj-ea"/>
              </a:rPr>
              <a:t>&amp; [</a:t>
            </a:r>
            <a:r>
              <a:rPr lang="en-US" altLang="ko-KR" sz="700" dirty="0" err="1" smtClean="0">
                <a:solidFill>
                  <a:schemeClr val="tx1"/>
                </a:solidFill>
                <a:latin typeface="+mj-ea"/>
                <a:ea typeface="+mj-ea"/>
              </a:rPr>
              <a:t>getBestParticleIndex</a:t>
            </a:r>
            <a:r>
              <a:rPr lang="en-US" altLang="ko-KR" sz="700" dirty="0" smtClean="0">
                <a:solidFill>
                  <a:schemeClr val="tx1"/>
                </a:solidFill>
                <a:latin typeface="+mj-ea"/>
                <a:ea typeface="+mj-ea"/>
              </a:rPr>
              <a:t>()].pose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5580112" y="1078212"/>
            <a:ext cx="0" cy="4032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79220" y="998176"/>
            <a:ext cx="1292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[ROS Wrapper]</a:t>
            </a:r>
            <a:endParaRPr lang="ko-KR" altLang="en-US" sz="12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603612" y="996082"/>
            <a:ext cx="3552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en-US" altLang="ko-KR" sz="1200" b="1" dirty="0" err="1" smtClean="0"/>
              <a:t>gmapping</a:t>
            </a:r>
            <a:r>
              <a:rPr lang="en-US" altLang="ko-KR" sz="1200" b="1" dirty="0" smtClean="0"/>
              <a:t> Original Core </a:t>
            </a:r>
            <a:r>
              <a:rPr lang="en-US" altLang="ko-KR" sz="1000" b="1" dirty="0" smtClean="0"/>
              <a:t>(</a:t>
            </a:r>
            <a:r>
              <a:rPr lang="en-US" altLang="ko-KR" sz="1000" b="1" dirty="0" err="1" smtClean="0"/>
              <a:t>openslam_gmapping</a:t>
            </a:r>
            <a:r>
              <a:rPr lang="en-US" altLang="ko-KR" sz="1000" b="1" dirty="0" smtClean="0"/>
              <a:t>)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183682" y="2015859"/>
            <a:ext cx="1090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startLiveSlam</a:t>
            </a:r>
            <a:r>
              <a:rPr lang="en-US" altLang="ko-KR" sz="1000" b="1" dirty="0" smtClean="0"/>
              <a:t>()</a:t>
            </a:r>
            <a:endParaRPr lang="ko-KR" altLang="en-US" sz="10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62766" y="1246323"/>
            <a:ext cx="2730221" cy="337913"/>
          </a:xfrm>
          <a:prstGeom prst="roundRect">
            <a:avLst>
              <a:gd name="adj" fmla="val 2083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j-ea"/>
                <a:ea typeface="+mj-ea"/>
              </a:rPr>
              <a:t>main.cpp</a:t>
            </a:r>
          </a:p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+mj-ea"/>
                <a:ea typeface="+mj-ea"/>
              </a:rPr>
              <a:t>SlamGmapping</a:t>
            </a:r>
            <a:r>
              <a:rPr lang="en-US" altLang="ko-KR" sz="900" dirty="0" smtClean="0">
                <a:solidFill>
                  <a:schemeClr val="tx1"/>
                </a:solidFill>
                <a:latin typeface="+mj-ea"/>
                <a:ea typeface="+mj-ea"/>
              </a:rPr>
              <a:t>()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104314" y="3434250"/>
            <a:ext cx="1949181" cy="410822"/>
          </a:xfrm>
          <a:prstGeom prst="roundRect">
            <a:avLst>
              <a:gd name="adj" fmla="val 2083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slam_gmapping.cpp</a:t>
            </a:r>
          </a:p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+mj-ea"/>
                <a:ea typeface="+mj-ea"/>
              </a:rPr>
              <a:t>addScan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(scan, </a:t>
            </a:r>
            <a:r>
              <a:rPr lang="en-US" altLang="ko-KR" sz="800" dirty="0" err="1" smtClean="0">
                <a:solidFill>
                  <a:schemeClr val="tx1"/>
                </a:solidFill>
                <a:latin typeface="+mj-ea"/>
                <a:ea typeface="+mj-ea"/>
              </a:rPr>
              <a:t>gmapping_pose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088702" y="2950357"/>
            <a:ext cx="1949181" cy="410822"/>
          </a:xfrm>
          <a:prstGeom prst="roundRect">
            <a:avLst>
              <a:gd name="adj" fmla="val 2083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slam_gmapping.cpp</a:t>
            </a:r>
          </a:p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+mj-ea"/>
                <a:ea typeface="+mj-ea"/>
              </a:rPr>
              <a:t>initMapper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(scan)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(1</a:t>
            </a:r>
            <a:r>
              <a:rPr lang="en-US" altLang="ko-KR" sz="800" baseline="30000" dirty="0" smtClean="0">
                <a:solidFill>
                  <a:schemeClr val="tx1"/>
                </a:solidFill>
                <a:latin typeface="+mj-ea"/>
                <a:ea typeface="+mj-ea"/>
              </a:rPr>
              <a:t>st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 initial scan/map update)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5711535" y="1968128"/>
            <a:ext cx="2676889" cy="168027"/>
          </a:xfrm>
          <a:prstGeom prst="roundRect">
            <a:avLst>
              <a:gd name="adj" fmla="val 2083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+mj-ea"/>
                <a:ea typeface="+mj-ea"/>
              </a:rPr>
              <a:t>gmapping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/sensor/</a:t>
            </a:r>
            <a:r>
              <a:rPr lang="en-US" altLang="ko-KR" sz="800" dirty="0" err="1" smtClean="0">
                <a:solidFill>
                  <a:schemeClr val="tx1"/>
                </a:solidFill>
                <a:latin typeface="+mj-ea"/>
                <a:ea typeface="+mj-ea"/>
              </a:rPr>
              <a:t>sensor_base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en-US" altLang="ko-KR" sz="800" dirty="0" err="1" smtClean="0">
                <a:solidFill>
                  <a:schemeClr val="tx1"/>
                </a:solidFill>
                <a:latin typeface="+mj-ea"/>
                <a:ea typeface="+mj-ea"/>
              </a:rPr>
              <a:t>sensor.h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3998399" y="1640029"/>
            <a:ext cx="1265505" cy="410822"/>
          </a:xfrm>
          <a:prstGeom prst="roundRect">
            <a:avLst>
              <a:gd name="adj" fmla="val 2083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+mj-ea"/>
                <a:ea typeface="+mj-ea"/>
              </a:rPr>
              <a:t>slam_gmapping.h</a:t>
            </a:r>
            <a:endParaRPr lang="en-US" altLang="ko-KR" sz="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5711535" y="1669143"/>
            <a:ext cx="2676889" cy="168027"/>
          </a:xfrm>
          <a:prstGeom prst="roundRect">
            <a:avLst>
              <a:gd name="adj" fmla="val 2083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+mj-ea"/>
                <a:ea typeface="+mj-ea"/>
              </a:rPr>
              <a:t>gmapping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en-US" altLang="ko-KR" sz="800" dirty="0" err="1" smtClean="0">
                <a:solidFill>
                  <a:schemeClr val="tx1"/>
                </a:solidFill>
                <a:latin typeface="+mj-ea"/>
                <a:ea typeface="+mj-ea"/>
              </a:rPr>
              <a:t>gridfastslam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en-US" altLang="ko-KR" sz="800" dirty="0" err="1" smtClean="0">
                <a:solidFill>
                  <a:schemeClr val="tx1"/>
                </a:solidFill>
                <a:latin typeface="+mj-ea"/>
                <a:ea typeface="+mj-ea"/>
              </a:rPr>
              <a:t>gridslamproessor.h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90" name="직선 연결선 89"/>
          <p:cNvCxnSpPr>
            <a:stCxn id="50" idx="3"/>
            <a:endCxn id="86" idx="1"/>
          </p:cNvCxnSpPr>
          <p:nvPr/>
        </p:nvCxnSpPr>
        <p:spPr>
          <a:xfrm flipV="1">
            <a:off x="3792987" y="1845440"/>
            <a:ext cx="205412" cy="3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86" idx="3"/>
            <a:endCxn id="83" idx="1"/>
          </p:cNvCxnSpPr>
          <p:nvPr/>
        </p:nvCxnSpPr>
        <p:spPr>
          <a:xfrm>
            <a:off x="5263904" y="1845440"/>
            <a:ext cx="447631" cy="2067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88" idx="0"/>
          </p:cNvCxnSpPr>
          <p:nvPr/>
        </p:nvCxnSpPr>
        <p:spPr>
          <a:xfrm rot="16200000" flipH="1" flipV="1">
            <a:off x="5412848" y="49283"/>
            <a:ext cx="17272" cy="3256992"/>
          </a:xfrm>
          <a:prstGeom prst="bentConnector4">
            <a:avLst>
              <a:gd name="adj1" fmla="val -1323529"/>
              <a:gd name="adj2" fmla="val 95698"/>
            </a:avLst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870970" y="1245260"/>
            <a:ext cx="17796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err="1" smtClean="0">
                <a:solidFill>
                  <a:srgbClr val="00B050"/>
                </a:solidFill>
              </a:rPr>
              <a:t>gsp</a:t>
            </a:r>
            <a:r>
              <a:rPr lang="en-US" altLang="ko-KR" sz="800" b="1" dirty="0" smtClean="0">
                <a:solidFill>
                  <a:srgbClr val="00B050"/>
                </a:solidFill>
              </a:rPr>
              <a:t>_ = new </a:t>
            </a:r>
            <a:r>
              <a:rPr lang="en-US" altLang="ko-KR" sz="800" b="1" dirty="0" err="1" smtClean="0">
                <a:solidFill>
                  <a:srgbClr val="00B050"/>
                </a:solidFill>
              </a:rPr>
              <a:t>GridSlamProcessor</a:t>
            </a:r>
            <a:r>
              <a:rPr lang="en-US" altLang="ko-KR" sz="800" b="1" dirty="0" smtClean="0">
                <a:solidFill>
                  <a:srgbClr val="00B050"/>
                </a:solidFill>
              </a:rPr>
              <a:t>()</a:t>
            </a:r>
            <a:endParaRPr lang="ko-KR" altLang="en-US" sz="800" b="1" dirty="0">
              <a:solidFill>
                <a:srgbClr val="00B050"/>
              </a:solidFill>
            </a:endParaRPr>
          </a:p>
        </p:txBody>
      </p:sp>
      <p:cxnSp>
        <p:nvCxnSpPr>
          <p:cNvPr id="108" name="직선 화살표 연결선 107"/>
          <p:cNvCxnSpPr>
            <a:stCxn id="43" idx="2"/>
            <a:endCxn id="47" idx="0"/>
          </p:cNvCxnSpPr>
          <p:nvPr/>
        </p:nvCxnSpPr>
        <p:spPr>
          <a:xfrm>
            <a:off x="2154805" y="2730428"/>
            <a:ext cx="0" cy="21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40" idx="2"/>
            <a:endCxn id="114" idx="0"/>
          </p:cNvCxnSpPr>
          <p:nvPr/>
        </p:nvCxnSpPr>
        <p:spPr>
          <a:xfrm>
            <a:off x="4063292" y="2733162"/>
            <a:ext cx="2188" cy="15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모서리가 둥근 직사각형 113"/>
          <p:cNvSpPr/>
          <p:nvPr/>
        </p:nvSpPr>
        <p:spPr>
          <a:xfrm>
            <a:off x="2982896" y="2886720"/>
            <a:ext cx="2165168" cy="1037496"/>
          </a:xfrm>
          <a:prstGeom prst="roundRect">
            <a:avLst>
              <a:gd name="adj" fmla="val 4114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5711534" y="2538160"/>
            <a:ext cx="2676889" cy="168027"/>
          </a:xfrm>
          <a:prstGeom prst="roundRect">
            <a:avLst>
              <a:gd name="adj" fmla="val 2083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+mj-ea"/>
                <a:ea typeface="+mj-ea"/>
              </a:rPr>
              <a:t>gmapping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en-US" altLang="ko-KR" sz="800" dirty="0" err="1" smtClean="0">
                <a:solidFill>
                  <a:schemeClr val="tx1"/>
                </a:solidFill>
                <a:latin typeface="+mj-ea"/>
                <a:ea typeface="+mj-ea"/>
              </a:rPr>
              <a:t>particlefilter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en-US" altLang="ko-KR" sz="800" dirty="0" err="1" smtClean="0">
                <a:solidFill>
                  <a:schemeClr val="tx1"/>
                </a:solidFill>
                <a:latin typeface="+mj-ea"/>
                <a:ea typeface="+mj-ea"/>
              </a:rPr>
              <a:t>particlefilter.h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18" name="꺾인 연결선 117"/>
          <p:cNvCxnSpPr>
            <a:stCxn id="88" idx="3"/>
            <a:endCxn id="117" idx="3"/>
          </p:cNvCxnSpPr>
          <p:nvPr/>
        </p:nvCxnSpPr>
        <p:spPr>
          <a:xfrm flipH="1">
            <a:off x="8388423" y="1753157"/>
            <a:ext cx="1" cy="869017"/>
          </a:xfrm>
          <a:prstGeom prst="bentConnector3">
            <a:avLst>
              <a:gd name="adj1" fmla="val -22860000000"/>
            </a:avLst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68" idx="2"/>
            <a:endCxn id="70" idx="0"/>
          </p:cNvCxnSpPr>
          <p:nvPr/>
        </p:nvCxnSpPr>
        <p:spPr>
          <a:xfrm>
            <a:off x="6959027" y="4199964"/>
            <a:ext cx="0" cy="18220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모서리가 둥근 직사각형 141"/>
          <p:cNvSpPr/>
          <p:nvPr/>
        </p:nvSpPr>
        <p:spPr>
          <a:xfrm>
            <a:off x="5705184" y="3079348"/>
            <a:ext cx="2507687" cy="764337"/>
          </a:xfrm>
          <a:prstGeom prst="roundRect">
            <a:avLst>
              <a:gd name="adj" fmla="val 6331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g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ridslamprocessor.cpp</a:t>
            </a:r>
          </a:p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+mj-ea"/>
                <a:ea typeface="+mj-ea"/>
              </a:rPr>
              <a:t>processScan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j-ea"/>
                <a:ea typeface="+mj-ea"/>
              </a:rPr>
              <a:t>RangeReading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);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             → </a:t>
            </a:r>
            <a:r>
              <a:rPr lang="en-US" altLang="ko-KR" sz="800" dirty="0" err="1" smtClean="0">
                <a:solidFill>
                  <a:schemeClr val="tx1"/>
                </a:solidFill>
                <a:latin typeface="+mj-ea"/>
                <a:ea typeface="+mj-ea"/>
              </a:rPr>
              <a:t>RangeReading.getPose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()</a:t>
            </a:r>
            <a:endParaRPr lang="en-US" altLang="ko-KR" sz="800" dirty="0">
              <a:solidFill>
                <a:schemeClr val="tx1"/>
              </a:solidFill>
              <a:latin typeface="+mj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j-ea"/>
              </a:rPr>
              <a:t>             → </a:t>
            </a:r>
            <a:r>
              <a:rPr lang="en-US" altLang="ko-KR" sz="800" dirty="0" err="1" smtClean="0">
                <a:solidFill>
                  <a:schemeClr val="tx1"/>
                </a:solidFill>
                <a:latin typeface="+mj-ea"/>
              </a:rPr>
              <a:t>onOdometryUpdate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</a:rPr>
              <a:t>()</a:t>
            </a:r>
            <a:endParaRPr lang="en-US" altLang="ko-KR" sz="800" dirty="0">
              <a:solidFill>
                <a:schemeClr val="tx1"/>
              </a:solidFill>
              <a:latin typeface="+mj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j-ea"/>
              </a:rPr>
              <a:t>             → </a:t>
            </a:r>
            <a:r>
              <a:rPr lang="en-US" altLang="ko-KR" sz="800" dirty="0" err="1" smtClean="0">
                <a:solidFill>
                  <a:schemeClr val="tx1"/>
                </a:solidFill>
                <a:latin typeface="+mj-ea"/>
              </a:rPr>
              <a:t>onScanmatchUpdate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</a:rPr>
              <a:t>()</a:t>
            </a:r>
            <a:endParaRPr lang="en-US" altLang="ko-KR" sz="800" dirty="0">
              <a:solidFill>
                <a:schemeClr val="tx1"/>
              </a:solidFill>
              <a:latin typeface="+mj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j-ea"/>
              </a:rPr>
              <a:t>             → </a:t>
            </a:r>
            <a:r>
              <a:rPr lang="en-US" altLang="ko-KR" sz="800" dirty="0" err="1" smtClean="0">
                <a:solidFill>
                  <a:schemeClr val="tx1"/>
                </a:solidFill>
                <a:latin typeface="+mj-ea"/>
              </a:rPr>
              <a:t>updateTreeWeights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5711534" y="2252286"/>
            <a:ext cx="2676889" cy="168027"/>
          </a:xfrm>
          <a:prstGeom prst="roundRect">
            <a:avLst>
              <a:gd name="adj" fmla="val 2083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+mj-ea"/>
                <a:ea typeface="+mj-ea"/>
              </a:rPr>
              <a:t>gmapping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/sensor/</a:t>
            </a:r>
            <a:r>
              <a:rPr lang="en-US" altLang="ko-KR" sz="800" dirty="0" err="1" smtClean="0">
                <a:solidFill>
                  <a:schemeClr val="tx1"/>
                </a:solidFill>
                <a:latin typeface="+mj-ea"/>
                <a:ea typeface="+mj-ea"/>
              </a:rPr>
              <a:t>sensor_range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en-US" altLang="ko-KR" sz="800" dirty="0" err="1" smtClean="0">
                <a:solidFill>
                  <a:schemeClr val="tx1"/>
                </a:solidFill>
                <a:latin typeface="+mj-ea"/>
                <a:ea typeface="+mj-ea"/>
              </a:rPr>
              <a:t>rangereading.h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46" name="꺾인 연결선 145"/>
          <p:cNvCxnSpPr>
            <a:stCxn id="145" idx="3"/>
            <a:endCxn id="142" idx="3"/>
          </p:cNvCxnSpPr>
          <p:nvPr/>
        </p:nvCxnSpPr>
        <p:spPr>
          <a:xfrm flipH="1">
            <a:off x="8212871" y="2336300"/>
            <a:ext cx="175552" cy="1125217"/>
          </a:xfrm>
          <a:prstGeom prst="bentConnector3">
            <a:avLst>
              <a:gd name="adj1" fmla="val -200752"/>
            </a:avLst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 150"/>
          <p:cNvCxnSpPr>
            <a:stCxn id="80" idx="3"/>
            <a:endCxn id="142" idx="1"/>
          </p:cNvCxnSpPr>
          <p:nvPr/>
        </p:nvCxnSpPr>
        <p:spPr>
          <a:xfrm flipV="1">
            <a:off x="5053495" y="3461517"/>
            <a:ext cx="651689" cy="178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꺾인 연결선 153"/>
          <p:cNvCxnSpPr>
            <a:stCxn id="80" idx="3"/>
            <a:endCxn id="68" idx="1"/>
          </p:cNvCxnSpPr>
          <p:nvPr/>
        </p:nvCxnSpPr>
        <p:spPr>
          <a:xfrm>
            <a:off x="5053495" y="3639661"/>
            <a:ext cx="651688" cy="4437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>
            <a:stCxn id="142" idx="2"/>
            <a:endCxn id="68" idx="0"/>
          </p:cNvCxnSpPr>
          <p:nvPr/>
        </p:nvCxnSpPr>
        <p:spPr>
          <a:xfrm flipH="1">
            <a:off x="6959027" y="3843685"/>
            <a:ext cx="1" cy="1231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모서리가 둥근 직사각형 181"/>
          <p:cNvSpPr/>
          <p:nvPr/>
        </p:nvSpPr>
        <p:spPr>
          <a:xfrm>
            <a:off x="1470727" y="3433203"/>
            <a:ext cx="1368152" cy="410822"/>
          </a:xfrm>
          <a:prstGeom prst="roundRect">
            <a:avLst>
              <a:gd name="adj" fmla="val 2083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slam_gmapping.cpp</a:t>
            </a:r>
          </a:p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+mj-ea"/>
                <a:ea typeface="+mj-ea"/>
              </a:rPr>
              <a:t>getOdomPose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()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83" name="직선 화살표 연결선 182"/>
          <p:cNvCxnSpPr>
            <a:stCxn id="80" idx="1"/>
            <a:endCxn id="182" idx="3"/>
          </p:cNvCxnSpPr>
          <p:nvPr/>
        </p:nvCxnSpPr>
        <p:spPr>
          <a:xfrm flipH="1" flipV="1">
            <a:off x="2838879" y="3638614"/>
            <a:ext cx="265435" cy="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꺾인 연결선 185"/>
          <p:cNvCxnSpPr/>
          <p:nvPr/>
        </p:nvCxnSpPr>
        <p:spPr>
          <a:xfrm rot="16200000" flipH="1">
            <a:off x="2569569" y="3583164"/>
            <a:ext cx="288000" cy="792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2317568" y="3939500"/>
            <a:ext cx="7633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err="1" smtClean="0"/>
              <a:t>odom_frame</a:t>
            </a:r>
            <a:r>
              <a:rPr lang="en-US" altLang="ko-KR" sz="700" b="1" dirty="0" smtClean="0"/>
              <a:t>_</a:t>
            </a:r>
            <a:endParaRPr lang="ko-KR" altLang="en-US" sz="7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2317568" y="4168023"/>
            <a:ext cx="6992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err="1" smtClean="0"/>
              <a:t>map_frame</a:t>
            </a:r>
            <a:r>
              <a:rPr lang="en-US" altLang="ko-KR" sz="700" b="1" dirty="0" smtClean="0"/>
              <a:t>_</a:t>
            </a:r>
            <a:endParaRPr lang="ko-KR" altLang="en-US" sz="700" b="1" dirty="0"/>
          </a:p>
        </p:txBody>
      </p:sp>
      <p:cxnSp>
        <p:nvCxnSpPr>
          <p:cNvPr id="197" name="꺾인 연결선 196"/>
          <p:cNvCxnSpPr>
            <a:stCxn id="86" idx="3"/>
            <a:endCxn id="88" idx="1"/>
          </p:cNvCxnSpPr>
          <p:nvPr/>
        </p:nvCxnSpPr>
        <p:spPr>
          <a:xfrm flipV="1">
            <a:off x="5263904" y="1753157"/>
            <a:ext cx="447631" cy="92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모서리가 둥근 직사각형 201"/>
          <p:cNvSpPr/>
          <p:nvPr/>
        </p:nvSpPr>
        <p:spPr>
          <a:xfrm>
            <a:off x="5711534" y="2833851"/>
            <a:ext cx="2676889" cy="168027"/>
          </a:xfrm>
          <a:prstGeom prst="roundRect">
            <a:avLst>
              <a:gd name="adj" fmla="val 2083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+mj-ea"/>
                <a:ea typeface="+mj-ea"/>
              </a:rPr>
              <a:t>gmapping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en-US" altLang="ko-KR" sz="800" dirty="0" err="1" smtClean="0">
                <a:solidFill>
                  <a:schemeClr val="tx1"/>
                </a:solidFill>
                <a:latin typeface="+mj-ea"/>
                <a:ea typeface="+mj-ea"/>
              </a:rPr>
              <a:t>scanmatcher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en-US" altLang="ko-KR" sz="800" dirty="0" err="1" smtClean="0">
                <a:solidFill>
                  <a:schemeClr val="tx1"/>
                </a:solidFill>
                <a:latin typeface="+mj-ea"/>
                <a:ea typeface="+mj-ea"/>
              </a:rPr>
              <a:t>scanmatcher.h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3107085" y="4382166"/>
            <a:ext cx="1948025" cy="333584"/>
          </a:xfrm>
          <a:prstGeom prst="roundRect">
            <a:avLst>
              <a:gd name="adj" fmla="val 2083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j-ea"/>
                <a:ea typeface="+mj-ea"/>
              </a:rPr>
              <a:t>slam_gmapping.cpp</a:t>
            </a:r>
          </a:p>
          <a:p>
            <a:pPr algn="ctr"/>
            <a:r>
              <a:rPr lang="en-US" altLang="ko-KR" sz="700" dirty="0" err="1" smtClean="0">
                <a:solidFill>
                  <a:schemeClr val="tx1"/>
                </a:solidFill>
                <a:latin typeface="+mj-ea"/>
                <a:ea typeface="+mj-ea"/>
              </a:rPr>
              <a:t>ScanMatcher</a:t>
            </a:r>
            <a:endParaRPr lang="en-US" altLang="ko-KR" sz="7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j-ea"/>
                <a:ea typeface="+mj-ea"/>
              </a:rPr>
              <a:t>Map Construction &amp; Resize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07" name="꺾인 연결선 206"/>
          <p:cNvCxnSpPr>
            <a:stCxn id="202" idx="1"/>
            <a:endCxn id="69" idx="3"/>
          </p:cNvCxnSpPr>
          <p:nvPr/>
        </p:nvCxnSpPr>
        <p:spPr>
          <a:xfrm rot="10800000" flipV="1">
            <a:off x="5053496" y="2917865"/>
            <a:ext cx="658039" cy="1258640"/>
          </a:xfrm>
          <a:prstGeom prst="bentConnector3">
            <a:avLst>
              <a:gd name="adj1" fmla="val 68335"/>
            </a:avLst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 210"/>
          <p:cNvCxnSpPr>
            <a:stCxn id="202" idx="1"/>
            <a:endCxn id="205" idx="3"/>
          </p:cNvCxnSpPr>
          <p:nvPr/>
        </p:nvCxnSpPr>
        <p:spPr>
          <a:xfrm rot="10800000" flipV="1">
            <a:off x="5055110" y="2917864"/>
            <a:ext cx="656424" cy="1631093"/>
          </a:xfrm>
          <a:prstGeom prst="bentConnector3">
            <a:avLst>
              <a:gd name="adj1" fmla="val 67413"/>
            </a:avLst>
          </a:prstGeom>
          <a:ln w="158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꺾인 연결선 221"/>
          <p:cNvCxnSpPr>
            <a:stCxn id="70" idx="1"/>
            <a:endCxn id="69" idx="3"/>
          </p:cNvCxnSpPr>
          <p:nvPr/>
        </p:nvCxnSpPr>
        <p:spPr>
          <a:xfrm rot="10800000">
            <a:off x="5053495" y="4176506"/>
            <a:ext cx="651688" cy="374657"/>
          </a:xfrm>
          <a:prstGeom prst="bentConnector3">
            <a:avLst>
              <a:gd name="adj1" fmla="val 67539"/>
            </a:avLst>
          </a:prstGeom>
          <a:ln w="158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모서리가 둥근 직사각형 228"/>
          <p:cNvSpPr/>
          <p:nvPr/>
        </p:nvSpPr>
        <p:spPr>
          <a:xfrm>
            <a:off x="3105469" y="4790278"/>
            <a:ext cx="1948025" cy="270878"/>
          </a:xfrm>
          <a:prstGeom prst="roundRect">
            <a:avLst>
              <a:gd name="adj" fmla="val 2083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+mj-ea"/>
                <a:ea typeface="+mj-ea"/>
              </a:rPr>
              <a:t>Map Construction</a:t>
            </a:r>
            <a:endParaRPr lang="ko-KR" altLang="en-US" sz="11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5724128" y="4785595"/>
            <a:ext cx="2488742" cy="270878"/>
          </a:xfrm>
          <a:prstGeom prst="roundRect">
            <a:avLst>
              <a:gd name="adj" fmla="val 2083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  <a:latin typeface="+mj-ea"/>
                <a:ea typeface="+mj-ea"/>
              </a:rPr>
              <a:t>Localization</a:t>
            </a:r>
            <a:endParaRPr lang="ko-KR" altLang="en-US" sz="11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240" name="Group 29"/>
          <p:cNvGrpSpPr/>
          <p:nvPr/>
        </p:nvGrpSpPr>
        <p:grpSpPr>
          <a:xfrm>
            <a:off x="-9283" y="1082225"/>
            <a:ext cx="1026000" cy="422105"/>
            <a:chOff x="-9283" y="1681149"/>
            <a:chExt cx="834325" cy="422105"/>
          </a:xfrm>
        </p:grpSpPr>
        <p:sp>
          <p:nvSpPr>
            <p:cNvPr id="241" name="직각 삼각형 240"/>
            <p:cNvSpPr/>
            <p:nvPr/>
          </p:nvSpPr>
          <p:spPr>
            <a:xfrm rot="5400000">
              <a:off x="715231" y="200868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-9283" y="168114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243" name="Group 38"/>
          <p:cNvGrpSpPr/>
          <p:nvPr/>
        </p:nvGrpSpPr>
        <p:grpSpPr>
          <a:xfrm>
            <a:off x="71406" y="749224"/>
            <a:ext cx="785818" cy="1051855"/>
            <a:chOff x="71406" y="749224"/>
            <a:chExt cx="785818" cy="1051855"/>
          </a:xfrm>
        </p:grpSpPr>
        <p:sp>
          <p:nvSpPr>
            <p:cNvPr id="244" name="TextBox 243"/>
            <p:cNvSpPr txBox="1"/>
            <p:nvPr/>
          </p:nvSpPr>
          <p:spPr>
            <a:xfrm>
              <a:off x="71406" y="749224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구성</a:t>
              </a:r>
              <a:endPara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71406" y="1126230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작동 순서</a:t>
              </a:r>
              <a:endPara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71406" y="1554858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적용 이론</a:t>
              </a:r>
              <a:endPara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128" name="꺾인 연결선 127"/>
          <p:cNvCxnSpPr/>
          <p:nvPr/>
        </p:nvCxnSpPr>
        <p:spPr>
          <a:xfrm rot="16200000" flipH="1">
            <a:off x="2211044" y="3304939"/>
            <a:ext cx="838186" cy="950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9551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857224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857224" y="642924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89350" y="571486"/>
            <a:ext cx="2418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  <a:ea typeface="+mj-ea"/>
              </a:rPr>
              <a:t>Filters for SLAM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2546" y="102011"/>
            <a:ext cx="3788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ROS </a:t>
            </a:r>
            <a:r>
              <a:rPr lang="en-US" altLang="ko-KR" sz="24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Gmapping</a:t>
            </a:r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적용 이론</a:t>
            </a:r>
            <a:endParaRPr lang="ko-KR" altLang="en-US" sz="24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+mj-ea"/>
              <a:ea typeface="+mj-ea"/>
            </a:endParaRPr>
          </a:p>
        </p:txBody>
      </p:sp>
      <p:grpSp>
        <p:nvGrpSpPr>
          <p:cNvPr id="25" name="Group 29"/>
          <p:cNvGrpSpPr/>
          <p:nvPr/>
        </p:nvGrpSpPr>
        <p:grpSpPr>
          <a:xfrm>
            <a:off x="-9283" y="1501573"/>
            <a:ext cx="1026000" cy="422105"/>
            <a:chOff x="-9283" y="1681149"/>
            <a:chExt cx="834325" cy="422105"/>
          </a:xfrm>
        </p:grpSpPr>
        <p:sp>
          <p:nvSpPr>
            <p:cNvPr id="26" name="직각 삼각형 25"/>
            <p:cNvSpPr/>
            <p:nvPr/>
          </p:nvSpPr>
          <p:spPr>
            <a:xfrm rot="5400000">
              <a:off x="715231" y="200868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-9283" y="168114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29" name="Group 38"/>
          <p:cNvGrpSpPr/>
          <p:nvPr/>
        </p:nvGrpSpPr>
        <p:grpSpPr>
          <a:xfrm>
            <a:off x="71406" y="749224"/>
            <a:ext cx="785818" cy="1051855"/>
            <a:chOff x="71406" y="749224"/>
            <a:chExt cx="785818" cy="1051855"/>
          </a:xfrm>
        </p:grpSpPr>
        <p:sp>
          <p:nvSpPr>
            <p:cNvPr id="40" name="TextBox 39"/>
            <p:cNvSpPr txBox="1"/>
            <p:nvPr/>
          </p:nvSpPr>
          <p:spPr>
            <a:xfrm>
              <a:off x="71406" y="749224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구성</a:t>
              </a:r>
              <a:endPara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406" y="1126230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작동 순서</a:t>
              </a:r>
              <a:endPara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406" y="1554858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적용 이론</a:t>
              </a:r>
              <a:endPara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31640" y="1138216"/>
            <a:ext cx="7744556" cy="3731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200" b="1" dirty="0" smtClean="0"/>
              <a:t>For Linear Model / Environment : </a:t>
            </a:r>
          </a:p>
          <a:p>
            <a:pPr marL="630238" lvl="1" indent="-173038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smtClean="0"/>
              <a:t>Kalman Filter</a:t>
            </a:r>
            <a:endParaRPr lang="en-US" altLang="ko-KR" sz="1200" b="1" dirty="0"/>
          </a:p>
          <a:p>
            <a:pPr marL="808038" lvl="2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A type of </a:t>
            </a:r>
            <a:r>
              <a:rPr lang="en-US" altLang="ko-KR" sz="1200" b="1" dirty="0">
                <a:solidFill>
                  <a:srgbClr val="0070C0"/>
                </a:solidFill>
              </a:rPr>
              <a:t>Bayes Filter for linear Gaussian distribution and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models</a:t>
            </a:r>
          </a:p>
          <a:p>
            <a:pPr marL="808038" lvl="2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Localize the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robot’s pose x</a:t>
            </a:r>
            <a:r>
              <a:rPr lang="en-US" altLang="ko-KR" sz="1200" b="1" baseline="-25000" dirty="0" smtClean="0">
                <a:solidFill>
                  <a:srgbClr val="0070C0"/>
                </a:solidFill>
              </a:rPr>
              <a:t>t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by acquiring the Gaussian probability distribution of its location</a:t>
            </a:r>
          </a:p>
          <a:p>
            <a:pPr marL="808038" lvl="2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Since all we need to know is </a:t>
            </a:r>
            <a:r>
              <a:rPr lang="en-US" altLang="ko-KR" sz="1200" dirty="0" smtClean="0"/>
              <a:t>Gaussian distribution of the robot’s pose, </a:t>
            </a:r>
          </a:p>
          <a:p>
            <a:pPr marL="630238" lvl="2">
              <a:lnSpc>
                <a:spcPct val="11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we can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represent </a:t>
            </a:r>
            <a:r>
              <a:rPr lang="en-US" altLang="ko-KR" sz="1200" b="1" dirty="0">
                <a:solidFill>
                  <a:srgbClr val="0070C0"/>
                </a:solidFill>
              </a:rPr>
              <a:t>the location of the robot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by updating </a:t>
            </a:r>
            <a:r>
              <a:rPr lang="en-US" altLang="ko-KR" sz="1200" b="1" dirty="0">
                <a:solidFill>
                  <a:srgbClr val="0070C0"/>
                </a:solidFill>
              </a:rPr>
              <a:t>mean </a:t>
            </a:r>
            <a:r>
              <a:rPr lang="el-GR" altLang="ko-KR" sz="1200" b="1" dirty="0">
                <a:solidFill>
                  <a:srgbClr val="0070C0"/>
                </a:solidFill>
              </a:rPr>
              <a:t>μ</a:t>
            </a:r>
            <a:r>
              <a:rPr lang="en-US" altLang="ko-KR" sz="1200" b="1" baseline="-25000" dirty="0">
                <a:solidFill>
                  <a:srgbClr val="0070C0"/>
                </a:solidFill>
              </a:rPr>
              <a:t>t</a:t>
            </a:r>
            <a:r>
              <a:rPr lang="en-US" altLang="ko-KR" sz="1200" b="1" dirty="0">
                <a:solidFill>
                  <a:srgbClr val="0070C0"/>
                </a:solidFill>
              </a:rPr>
              <a:t> and variance </a:t>
            </a:r>
            <a:r>
              <a:rPr lang="el-GR" altLang="ko-KR" sz="1200" b="1" dirty="0">
                <a:solidFill>
                  <a:srgbClr val="0070C0"/>
                </a:solidFill>
              </a:rPr>
              <a:t>∑</a:t>
            </a:r>
            <a:r>
              <a:rPr lang="en-US" altLang="ko-KR" sz="1200" b="1" baseline="-25000" dirty="0" smtClean="0">
                <a:solidFill>
                  <a:srgbClr val="0070C0"/>
                </a:solidFill>
              </a:rPr>
              <a:t>t</a:t>
            </a:r>
            <a:endParaRPr lang="en-US" altLang="ko-KR" sz="1200" dirty="0" smtClean="0"/>
          </a:p>
          <a:p>
            <a:pPr marL="808038" lvl="2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Prediction Step : Compute the robot’s possible pose based on odometry information</a:t>
            </a:r>
          </a:p>
          <a:p>
            <a:pPr marL="808038" lvl="2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/>
              <a:t>Correction Step : Adjust the distribution of the robot’s possible pose with sensor data</a:t>
            </a:r>
          </a:p>
          <a:p>
            <a:pPr marL="630238" lvl="1" indent="-173038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200" b="1" dirty="0" smtClean="0"/>
              <a:t>For Model with Little Non-Linearity : </a:t>
            </a:r>
          </a:p>
          <a:p>
            <a:pPr marL="630238" lvl="1" indent="-173038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smtClean="0"/>
              <a:t>EKF (Extended Kalman Filter)</a:t>
            </a:r>
          </a:p>
          <a:p>
            <a:pPr marL="808038" lvl="2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Linearize </a:t>
            </a:r>
            <a:r>
              <a:rPr lang="en-US" altLang="ko-KR" sz="1200" dirty="0"/>
              <a:t>Kalman Filter using 1</a:t>
            </a:r>
            <a:r>
              <a:rPr lang="en-US" altLang="ko-KR" sz="1200" baseline="30000" dirty="0"/>
              <a:t>st</a:t>
            </a:r>
            <a:r>
              <a:rPr lang="en-US" altLang="ko-KR" sz="1200" dirty="0"/>
              <a:t> order Taylor series </a:t>
            </a:r>
            <a:r>
              <a:rPr lang="en-US" altLang="ko-KR" sz="1200" dirty="0" smtClean="0"/>
              <a:t>for non-linear situations</a:t>
            </a:r>
          </a:p>
          <a:p>
            <a:pPr marL="808038" lvl="2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342900" indent="-342900">
              <a:lnSpc>
                <a:spcPct val="110000"/>
              </a:lnSpc>
              <a:buFont typeface="+mj-lt"/>
              <a:buAutoNum type="arabicPeriod" startAt="3"/>
            </a:pPr>
            <a:r>
              <a:rPr lang="en-US" altLang="ko-KR" sz="1200" b="1" dirty="0"/>
              <a:t>For Completely Non-Linear Model / Environment : </a:t>
            </a:r>
          </a:p>
          <a:p>
            <a:pPr marL="630238" lvl="1" indent="-173038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Particle Filter (Low Density)</a:t>
            </a:r>
          </a:p>
          <a:p>
            <a:pPr marL="808038" lvl="2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Sample-based</a:t>
            </a:r>
            <a:r>
              <a:rPr lang="en-US" altLang="ko-KR" sz="1200" dirty="0"/>
              <a:t> filtering representation / Non-parametric method</a:t>
            </a:r>
          </a:p>
          <a:p>
            <a:pPr marL="808038" lvl="2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Very flexible in distribution representation</a:t>
            </a:r>
          </a:p>
          <a:p>
            <a:pPr marL="808038" lvl="2" indent="-1778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Suited for </a:t>
            </a:r>
            <a:r>
              <a:rPr lang="en-US" altLang="ko-KR" sz="1200" b="1" dirty="0">
                <a:solidFill>
                  <a:srgbClr val="0070C0"/>
                </a:solidFill>
              </a:rPr>
              <a:t>low dimensional spaces</a:t>
            </a:r>
            <a:r>
              <a:rPr lang="en-US" altLang="ko-KR" sz="1200" dirty="0"/>
              <a:t> (∵ Sampling requirement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93800997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857224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857224" y="642924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89350" y="571486"/>
            <a:ext cx="2418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  <a:ea typeface="+mj-ea"/>
              </a:rPr>
              <a:t>Filters for SLAM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2546" y="102011"/>
            <a:ext cx="3788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ROS </a:t>
            </a:r>
            <a:r>
              <a:rPr lang="en-US" altLang="ko-KR" sz="24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Gmapping</a:t>
            </a:r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적용 이론</a:t>
            </a:r>
            <a:endParaRPr lang="ko-KR" altLang="en-US" sz="24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+mj-ea"/>
              <a:ea typeface="+mj-ea"/>
            </a:endParaRPr>
          </a:p>
        </p:txBody>
      </p:sp>
      <p:grpSp>
        <p:nvGrpSpPr>
          <p:cNvPr id="25" name="Group 29"/>
          <p:cNvGrpSpPr/>
          <p:nvPr/>
        </p:nvGrpSpPr>
        <p:grpSpPr>
          <a:xfrm>
            <a:off x="-9283" y="1501573"/>
            <a:ext cx="1026000" cy="422105"/>
            <a:chOff x="-9283" y="1681149"/>
            <a:chExt cx="834325" cy="422105"/>
          </a:xfrm>
        </p:grpSpPr>
        <p:sp>
          <p:nvSpPr>
            <p:cNvPr id="26" name="직각 삼각형 25"/>
            <p:cNvSpPr/>
            <p:nvPr/>
          </p:nvSpPr>
          <p:spPr>
            <a:xfrm rot="5400000">
              <a:off x="715231" y="200868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-9283" y="168114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29" name="Group 38"/>
          <p:cNvGrpSpPr/>
          <p:nvPr/>
        </p:nvGrpSpPr>
        <p:grpSpPr>
          <a:xfrm>
            <a:off x="71406" y="749224"/>
            <a:ext cx="785818" cy="1051855"/>
            <a:chOff x="71406" y="749224"/>
            <a:chExt cx="785818" cy="1051855"/>
          </a:xfrm>
        </p:grpSpPr>
        <p:sp>
          <p:nvSpPr>
            <p:cNvPr id="40" name="TextBox 39"/>
            <p:cNvSpPr txBox="1"/>
            <p:nvPr/>
          </p:nvSpPr>
          <p:spPr>
            <a:xfrm>
              <a:off x="71406" y="749224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구성</a:t>
              </a:r>
              <a:endPara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406" y="1126230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작동 순서</a:t>
              </a:r>
              <a:endPara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406" y="1554858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적용 이론</a:t>
              </a:r>
              <a:endPara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59632" y="1126230"/>
            <a:ext cx="7856638" cy="4004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1200" b="1" dirty="0" smtClean="0"/>
              <a:t>For Completely Non-Linear Model / Environment :</a:t>
            </a:r>
            <a:endParaRPr lang="en-US" altLang="ko-KR" sz="1200" dirty="0" smtClean="0"/>
          </a:p>
          <a:p>
            <a:pPr marL="630238" lvl="1" indent="-1730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smtClean="0"/>
              <a:t>Rao-</a:t>
            </a:r>
            <a:r>
              <a:rPr lang="en-US" altLang="ko-KR" sz="1200" b="1" dirty="0" err="1" smtClean="0"/>
              <a:t>Blackwellized</a:t>
            </a:r>
            <a:r>
              <a:rPr lang="en-US" altLang="ko-KR" sz="1200" b="1" dirty="0" smtClean="0"/>
              <a:t> Particle Filter (High Density) / (Used in ROS </a:t>
            </a:r>
            <a:r>
              <a:rPr lang="en-US" altLang="ko-KR" sz="1200" b="1" dirty="0" err="1" smtClean="0"/>
              <a:t>gmapping</a:t>
            </a:r>
            <a:r>
              <a:rPr lang="en-US" altLang="ko-KR" sz="1200" b="1" dirty="0" smtClean="0"/>
              <a:t>)</a:t>
            </a:r>
          </a:p>
          <a:p>
            <a:pPr marL="808038" lvl="2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rgbClr val="0070C0"/>
                </a:solidFill>
              </a:rPr>
              <a:t>Sample-based</a:t>
            </a:r>
            <a:r>
              <a:rPr lang="en-US" altLang="ko-KR" sz="1200" dirty="0" smtClean="0"/>
              <a:t> filtering r</a:t>
            </a:r>
            <a:r>
              <a:rPr lang="en-US" altLang="ko-KR" sz="1200" dirty="0"/>
              <a:t>epresentation / Non-parametric method</a:t>
            </a:r>
            <a:endParaRPr lang="en-US" altLang="ko-KR" sz="1200" dirty="0" smtClean="0"/>
          </a:p>
          <a:p>
            <a:pPr marL="808038" lvl="2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Very flexible in distribution representation</a:t>
            </a:r>
          </a:p>
          <a:p>
            <a:pPr marL="808038" lvl="2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solidFill>
                  <a:srgbClr val="0070C0"/>
                </a:solidFill>
              </a:rPr>
              <a:t>Improvements from conventional particle filter for high dimensional environment</a:t>
            </a:r>
          </a:p>
          <a:p>
            <a:pPr marL="808038" lvl="2" indent="-177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Split path trajectory from mapping info under following assumptions</a:t>
            </a:r>
          </a:p>
          <a:p>
            <a:pPr marL="987425" lvl="3" indent="-1793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b="1" dirty="0" smtClean="0">
                <a:solidFill>
                  <a:srgbClr val="00B050"/>
                </a:solidFill>
              </a:rPr>
              <a:t>Assumption 1 : </a:t>
            </a:r>
            <a:r>
              <a:rPr lang="en-US" altLang="ko-KR" sz="1200" b="1" dirty="0">
                <a:solidFill>
                  <a:srgbClr val="00B050"/>
                </a:solidFill>
              </a:rPr>
              <a:t>“If we know the pose of the robot, we will know mapping info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”</a:t>
            </a:r>
          </a:p>
          <a:p>
            <a:pPr marL="987425" lvl="3" indent="-1793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b="1" dirty="0" smtClean="0">
                <a:solidFill>
                  <a:srgbClr val="00B050"/>
                </a:solidFill>
              </a:rPr>
              <a:t>Assumption </a:t>
            </a:r>
            <a:r>
              <a:rPr lang="en-US" altLang="ko-KR" sz="1200" b="1" dirty="0">
                <a:solidFill>
                  <a:srgbClr val="00B050"/>
                </a:solidFill>
              </a:rPr>
              <a:t>2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 </a:t>
            </a:r>
            <a:r>
              <a:rPr lang="en-US" altLang="ko-KR" sz="1200" b="1" dirty="0">
                <a:solidFill>
                  <a:srgbClr val="00B050"/>
                </a:solidFill>
              </a:rPr>
              <a:t>: “Each particle provides its own mapping result”</a:t>
            </a:r>
            <a:endParaRPr lang="en-US" altLang="ko-KR" sz="1200" b="1" dirty="0" smtClean="0">
              <a:solidFill>
                <a:srgbClr val="00B050"/>
              </a:solidFill>
            </a:endParaRPr>
          </a:p>
          <a:p>
            <a:pPr marL="1216025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50" dirty="0" smtClean="0"/>
              <a:t>Factorization of SLAM posterior </a:t>
            </a:r>
            <a:r>
              <a:rPr lang="en-US" altLang="ko-KR" sz="1050" dirty="0"/>
              <a:t>: </a:t>
            </a:r>
            <a:r>
              <a:rPr lang="en-US" altLang="ko-KR" sz="1050" b="1" dirty="0" smtClean="0"/>
              <a:t>Divide </a:t>
            </a:r>
            <a:r>
              <a:rPr lang="en-US" altLang="ko-KR" sz="1050" b="1" dirty="0"/>
              <a:t>path trajectory and </a:t>
            </a:r>
            <a:r>
              <a:rPr lang="en-US" altLang="ko-KR" sz="1050" b="1" dirty="0" smtClean="0"/>
              <a:t>mapping, and compute them separately.</a:t>
            </a:r>
          </a:p>
          <a:p>
            <a:pPr marL="1216025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50" dirty="0" smtClean="0"/>
              <a:t>Compute </a:t>
            </a:r>
            <a:r>
              <a:rPr lang="en-US" altLang="ko-KR" sz="1050" b="1" dirty="0" smtClean="0"/>
              <a:t>path trajectory of the robot by using Monte Carlo Localization</a:t>
            </a:r>
          </a:p>
          <a:p>
            <a:pPr marL="1216025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50" b="1" dirty="0" smtClean="0"/>
              <a:t>Simplify the massive matrix used for mapping as the series of </a:t>
            </a:r>
            <a:r>
              <a:rPr lang="en-US" altLang="ko-KR" sz="1050" b="1" dirty="0"/>
              <a:t>2D EKFs</a:t>
            </a:r>
          </a:p>
          <a:p>
            <a:pPr marL="1216025" lvl="4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50" dirty="0"/>
              <a:t>In order to reduce the computation overhead, Binary Search Tree is implemented in order to </a:t>
            </a:r>
            <a:endParaRPr lang="en-US" altLang="ko-KR" sz="1050" dirty="0" smtClean="0"/>
          </a:p>
          <a:p>
            <a:pPr marL="987425" lvl="4">
              <a:lnSpc>
                <a:spcPct val="150000"/>
              </a:lnSpc>
            </a:pPr>
            <a:r>
              <a:rPr lang="en-US" altLang="ko-KR" sz="1050" dirty="0" smtClean="0"/>
              <a:t>     </a:t>
            </a:r>
            <a:r>
              <a:rPr lang="en-US" altLang="ko-KR" sz="1050" b="1" dirty="0" smtClean="0"/>
              <a:t>pick the particles with the best estimation probability. </a:t>
            </a:r>
            <a:endParaRPr lang="en-US" altLang="ko-KR" sz="1050" b="1" dirty="0"/>
          </a:p>
          <a:p>
            <a:pPr marL="1216025" lvl="4" indent="-228600">
              <a:lnSpc>
                <a:spcPct val="150000"/>
              </a:lnSpc>
              <a:buFont typeface="+mj-ea"/>
              <a:buAutoNum type="circleNumDbPlain" startAt="5"/>
            </a:pPr>
            <a:r>
              <a:rPr lang="en-US" altLang="ko-KR" sz="1050" dirty="0"/>
              <a:t>Rao-</a:t>
            </a:r>
            <a:r>
              <a:rPr lang="en-US" altLang="ko-KR" sz="1050" dirty="0" err="1"/>
              <a:t>Blackwellized</a:t>
            </a:r>
            <a:r>
              <a:rPr lang="en-US" altLang="ko-KR" sz="1050" dirty="0"/>
              <a:t> Particle Filter will </a:t>
            </a:r>
            <a:r>
              <a:rPr lang="en-US" altLang="ko-KR" sz="1050" b="1" dirty="0">
                <a:solidFill>
                  <a:srgbClr val="0070C0"/>
                </a:solidFill>
              </a:rPr>
              <a:t>first estimate only the trajectory of the robot, </a:t>
            </a:r>
          </a:p>
          <a:p>
            <a:pPr marL="987425" lvl="4">
              <a:lnSpc>
                <a:spcPct val="150000"/>
              </a:lnSpc>
            </a:pPr>
            <a:r>
              <a:rPr lang="en-US" altLang="ko-KR" sz="1050" b="1" dirty="0">
                <a:solidFill>
                  <a:srgbClr val="0070C0"/>
                </a:solidFill>
              </a:rPr>
              <a:t>     then build the map incrementally by repetitively performing smaller 2D EKFs.</a:t>
            </a:r>
          </a:p>
        </p:txBody>
      </p:sp>
    </p:spTree>
    <p:extLst>
      <p:ext uri="{BB962C8B-B14F-4D97-AF65-F5344CB8AC3E}">
        <p14:creationId xmlns:p14="http://schemas.microsoft.com/office/powerpoint/2010/main" val="233615599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857224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857224" y="642924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08193" y="571486"/>
            <a:ext cx="4581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  <a:ea typeface="+mj-ea"/>
              </a:rPr>
              <a:t>Rao-</a:t>
            </a:r>
            <a:r>
              <a:rPr lang="en-US" altLang="ko-KR" sz="2400" dirty="0" err="1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  <a:ea typeface="+mj-ea"/>
              </a:rPr>
              <a:t>Blackwellized</a:t>
            </a:r>
            <a:r>
              <a:rPr lang="en-US" altLang="ko-KR" sz="2400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  <a:ea typeface="+mj-ea"/>
              </a:rPr>
              <a:t> Particle Filter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2546" y="102011"/>
            <a:ext cx="3788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ROS </a:t>
            </a:r>
            <a:r>
              <a:rPr lang="en-US" altLang="ko-KR" sz="24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Gmapping</a:t>
            </a:r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적용 이론</a:t>
            </a:r>
            <a:endParaRPr lang="ko-KR" altLang="en-US" sz="24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+mj-ea"/>
              <a:ea typeface="+mj-ea"/>
            </a:endParaRPr>
          </a:p>
        </p:txBody>
      </p:sp>
      <p:grpSp>
        <p:nvGrpSpPr>
          <p:cNvPr id="25" name="Group 29"/>
          <p:cNvGrpSpPr/>
          <p:nvPr/>
        </p:nvGrpSpPr>
        <p:grpSpPr>
          <a:xfrm>
            <a:off x="-9283" y="1501573"/>
            <a:ext cx="1026000" cy="422105"/>
            <a:chOff x="-9283" y="1681149"/>
            <a:chExt cx="834325" cy="422105"/>
          </a:xfrm>
        </p:grpSpPr>
        <p:sp>
          <p:nvSpPr>
            <p:cNvPr id="26" name="직각 삼각형 25"/>
            <p:cNvSpPr/>
            <p:nvPr/>
          </p:nvSpPr>
          <p:spPr>
            <a:xfrm rot="5400000">
              <a:off x="715231" y="200868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-9283" y="168114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29" name="Group 38"/>
          <p:cNvGrpSpPr/>
          <p:nvPr/>
        </p:nvGrpSpPr>
        <p:grpSpPr>
          <a:xfrm>
            <a:off x="71406" y="749224"/>
            <a:ext cx="785818" cy="1051855"/>
            <a:chOff x="71406" y="749224"/>
            <a:chExt cx="785818" cy="1051855"/>
          </a:xfrm>
        </p:grpSpPr>
        <p:sp>
          <p:nvSpPr>
            <p:cNvPr id="40" name="TextBox 39"/>
            <p:cNvSpPr txBox="1"/>
            <p:nvPr/>
          </p:nvSpPr>
          <p:spPr>
            <a:xfrm>
              <a:off x="71406" y="749224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구성</a:t>
              </a:r>
              <a:endPara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406" y="1126230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작동 순서</a:t>
              </a:r>
              <a:endPara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406" y="1554858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적용 이론</a:t>
              </a:r>
              <a:endPara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59632" y="2065451"/>
            <a:ext cx="7775205" cy="303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b="1" dirty="0" smtClean="0"/>
              <a:t>Rao-</a:t>
            </a:r>
            <a:r>
              <a:rPr lang="en-US" altLang="ko-KR" sz="1200" b="1" dirty="0" err="1" smtClean="0"/>
              <a:t>Blackwellized</a:t>
            </a:r>
            <a:r>
              <a:rPr lang="en-US" altLang="ko-KR" sz="1200" b="1" dirty="0" smtClean="0"/>
              <a:t> Particle Filter</a:t>
            </a:r>
          </a:p>
          <a:p>
            <a:pPr marL="585787" lvl="2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 smtClean="0"/>
              <a:t>Basic Properties</a:t>
            </a:r>
          </a:p>
          <a:p>
            <a:pPr marL="808038" lvl="3" indent="-177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Sample-based filtering r</a:t>
            </a:r>
            <a:r>
              <a:rPr lang="en-US" altLang="ko-KR" sz="1200" dirty="0"/>
              <a:t>epresentation / Non-parametric </a:t>
            </a:r>
            <a:r>
              <a:rPr lang="en-US" altLang="ko-KR" sz="1200" dirty="0" smtClean="0"/>
              <a:t>method</a:t>
            </a:r>
          </a:p>
          <a:p>
            <a:pPr marL="808038" lvl="3" indent="-177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Split path trajectory from mapping info under following assumptions</a:t>
            </a:r>
          </a:p>
          <a:p>
            <a:pPr marL="987425" lvl="4" indent="-179388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715963" algn="l"/>
              </a:tabLst>
            </a:pPr>
            <a:r>
              <a:rPr lang="en-US" altLang="ko-KR" sz="1200" dirty="0" smtClean="0"/>
              <a:t>Assumption 1 : </a:t>
            </a:r>
            <a:r>
              <a:rPr lang="en-US" altLang="ko-KR" sz="1200" dirty="0"/>
              <a:t>“If we know the pose of the robot, we will know mapping info</a:t>
            </a:r>
            <a:r>
              <a:rPr lang="en-US" altLang="ko-KR" sz="1200" dirty="0" smtClean="0"/>
              <a:t>”</a:t>
            </a:r>
          </a:p>
          <a:p>
            <a:pPr marL="987425" lvl="4" indent="-179388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715963" algn="l"/>
              </a:tabLst>
            </a:pPr>
            <a:r>
              <a:rPr lang="en-US" altLang="ko-KR" sz="1200" dirty="0" smtClean="0"/>
              <a:t>Assumption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“Each particle provides its own mapping result</a:t>
            </a:r>
            <a:r>
              <a:rPr lang="en-US" altLang="ko-KR" sz="1200" dirty="0" smtClean="0"/>
              <a:t>”</a:t>
            </a:r>
          </a:p>
          <a:p>
            <a:pPr marL="1173163" lvl="4" indent="-179388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715963" algn="l"/>
              </a:tabLst>
            </a:pPr>
            <a:endParaRPr lang="en-US" altLang="ko-KR" sz="1200" dirty="0"/>
          </a:p>
          <a:p>
            <a:pPr marL="993775" lvl="4">
              <a:lnSpc>
                <a:spcPct val="150000"/>
              </a:lnSpc>
              <a:tabLst>
                <a:tab pos="715963" algn="l"/>
              </a:tabLst>
            </a:pPr>
            <a:endParaRPr lang="en-US" altLang="ko-KR" sz="1200" dirty="0" smtClean="0"/>
          </a:p>
          <a:p>
            <a:pPr marL="1166813" lvl="5" indent="-179388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50" dirty="0" smtClean="0"/>
              <a:t>Factorization of SLAM posterior </a:t>
            </a:r>
            <a:r>
              <a:rPr lang="en-US" altLang="ko-KR" sz="1050" dirty="0"/>
              <a:t>: </a:t>
            </a:r>
            <a:r>
              <a:rPr lang="en-US" altLang="ko-KR" sz="1050" dirty="0" smtClean="0"/>
              <a:t>Divide </a:t>
            </a:r>
            <a:r>
              <a:rPr lang="en-US" altLang="ko-KR" sz="1050" dirty="0"/>
              <a:t>path trajectory and </a:t>
            </a:r>
            <a:r>
              <a:rPr lang="en-US" altLang="ko-KR" sz="1050" dirty="0" smtClean="0"/>
              <a:t>mapping, and compute them separately.</a:t>
            </a:r>
          </a:p>
          <a:p>
            <a:pPr marL="1166813" lvl="5" indent="-179388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50" dirty="0" smtClean="0"/>
              <a:t>Rao-</a:t>
            </a:r>
            <a:r>
              <a:rPr lang="en-US" altLang="ko-KR" sz="1050" dirty="0" err="1" smtClean="0"/>
              <a:t>Blackwellized</a:t>
            </a:r>
            <a:r>
              <a:rPr lang="en-US" altLang="ko-KR" sz="1050" dirty="0" smtClean="0"/>
              <a:t> Particle Filter will first estimate only the trajectory of the robot, </a:t>
            </a:r>
          </a:p>
          <a:p>
            <a:pPr marL="1166813" lvl="5" indent="-179388">
              <a:lnSpc>
                <a:spcPct val="150000"/>
              </a:lnSpc>
            </a:pPr>
            <a:r>
              <a:rPr lang="en-US" altLang="ko-KR" sz="1050" dirty="0" smtClean="0"/>
              <a:t>    then build the map incrementally by repetitively performing smaller 2D EKFs.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59632" y="1349355"/>
            <a:ext cx="7715574" cy="68877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 smtClean="0"/>
              <a:t>Reference</a:t>
            </a:r>
            <a:r>
              <a:rPr lang="en-US" altLang="ko-KR" sz="900" dirty="0" smtClean="0"/>
              <a:t> : </a:t>
            </a:r>
            <a:r>
              <a:rPr lang="en-US" altLang="ko-KR" sz="900" dirty="0"/>
              <a:t>Giorgio </a:t>
            </a:r>
            <a:r>
              <a:rPr lang="en-US" altLang="ko-KR" sz="900" dirty="0" err="1"/>
              <a:t>Grisetti</a:t>
            </a:r>
            <a:r>
              <a:rPr lang="en-US" altLang="ko-KR" sz="900" dirty="0"/>
              <a:t>, </a:t>
            </a:r>
            <a:r>
              <a:rPr lang="en-US" altLang="ko-KR" sz="900" dirty="0" err="1"/>
              <a:t>Cyrill</a:t>
            </a:r>
            <a:r>
              <a:rPr lang="en-US" altLang="ko-KR" sz="900" dirty="0"/>
              <a:t> </a:t>
            </a:r>
            <a:r>
              <a:rPr lang="en-US" altLang="ko-KR" sz="900" dirty="0" err="1"/>
              <a:t>Stachniss</a:t>
            </a:r>
            <a:r>
              <a:rPr lang="en-US" altLang="ko-KR" sz="900" dirty="0"/>
              <a:t>, </a:t>
            </a:r>
            <a:r>
              <a:rPr lang="en-US" altLang="ko-KR" sz="900" dirty="0" smtClean="0"/>
              <a:t>Wolfram </a:t>
            </a:r>
            <a:r>
              <a:rPr lang="en-US" altLang="ko-KR" sz="900" dirty="0" err="1" smtClean="0"/>
              <a:t>Burgard</a:t>
            </a:r>
            <a:r>
              <a:rPr lang="en-US" altLang="ko-KR" sz="900" dirty="0" smtClean="0"/>
              <a:t> “Improved </a:t>
            </a:r>
            <a:r>
              <a:rPr lang="en-US" altLang="ko-KR" sz="900" dirty="0"/>
              <a:t>Techniques for Grid Mapping with Rao-</a:t>
            </a:r>
            <a:r>
              <a:rPr lang="en-US" altLang="ko-KR" sz="900" dirty="0" err="1"/>
              <a:t>Blackwellized</a:t>
            </a:r>
            <a:r>
              <a:rPr lang="en-US" altLang="ko-KR" sz="900" dirty="0"/>
              <a:t> Particle </a:t>
            </a:r>
            <a:r>
              <a:rPr lang="en-US" altLang="ko-KR" sz="900" dirty="0" smtClean="0"/>
              <a:t>Filters”,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       IEEE </a:t>
            </a:r>
            <a:r>
              <a:rPr lang="en-US" altLang="ko-KR" sz="900" dirty="0"/>
              <a:t>Transactions on Robotics, Volume 23, pages 34-46, 2007</a:t>
            </a:r>
            <a:r>
              <a:rPr lang="en-US" altLang="ko-KR" sz="9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               </a:t>
            </a:r>
            <a:r>
              <a:rPr lang="en-US" altLang="ko-KR" sz="900" dirty="0">
                <a:hlinkClick r:id="rId3"/>
              </a:rPr>
              <a:t>http://www2.informatik.uni-freiburg.de/~</a:t>
            </a:r>
            <a:r>
              <a:rPr lang="en-US" altLang="ko-KR" sz="900" dirty="0" smtClean="0">
                <a:hlinkClick r:id="rId3"/>
              </a:rPr>
              <a:t>stachnis/pdf/grisetti07tro.pdf</a:t>
            </a:r>
            <a:r>
              <a:rPr lang="en-US" altLang="ko-KR" sz="900" dirty="0" smtClean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3772295"/>
            <a:ext cx="3145586" cy="52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2000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857224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857224" y="642924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08193" y="571486"/>
            <a:ext cx="4581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  <a:ea typeface="+mj-ea"/>
              </a:rPr>
              <a:t>Rao-</a:t>
            </a:r>
            <a:r>
              <a:rPr lang="en-US" altLang="ko-KR" sz="2400" dirty="0" err="1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  <a:ea typeface="+mj-ea"/>
              </a:rPr>
              <a:t>Blackwellized</a:t>
            </a:r>
            <a:r>
              <a:rPr lang="en-US" altLang="ko-KR" sz="2400" dirty="0" smtClean="0">
                <a:ln>
                  <a:solidFill>
                    <a:srgbClr val="01B4D7">
                      <a:alpha val="30000"/>
                    </a:srgbClr>
                  </a:solidFill>
                </a:ln>
                <a:solidFill>
                  <a:srgbClr val="01B4D7"/>
                </a:solidFill>
                <a:latin typeface="+mj-ea"/>
                <a:ea typeface="+mj-ea"/>
              </a:rPr>
              <a:t> Particle Filter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2546" y="102011"/>
            <a:ext cx="3788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ROS </a:t>
            </a:r>
            <a:r>
              <a:rPr lang="en-US" altLang="ko-KR" sz="2400" dirty="0" err="1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Gmapping</a:t>
            </a:r>
            <a:r>
              <a:rPr lang="en-US" altLang="ko-KR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rgbClr val="282828"/>
                </a:solidFill>
                <a:latin typeface="+mj-ea"/>
                <a:ea typeface="+mj-ea"/>
              </a:rPr>
              <a:t>적용 이론</a:t>
            </a:r>
            <a:endParaRPr lang="ko-KR" altLang="en-US" sz="24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solidFill>
                <a:srgbClr val="282828"/>
              </a:solidFill>
              <a:latin typeface="+mj-ea"/>
              <a:ea typeface="+mj-ea"/>
            </a:endParaRPr>
          </a:p>
        </p:txBody>
      </p:sp>
      <p:grpSp>
        <p:nvGrpSpPr>
          <p:cNvPr id="25" name="Group 29"/>
          <p:cNvGrpSpPr/>
          <p:nvPr/>
        </p:nvGrpSpPr>
        <p:grpSpPr>
          <a:xfrm>
            <a:off x="-9283" y="1501573"/>
            <a:ext cx="1026000" cy="422105"/>
            <a:chOff x="-9283" y="1681149"/>
            <a:chExt cx="834325" cy="422105"/>
          </a:xfrm>
        </p:grpSpPr>
        <p:sp>
          <p:nvSpPr>
            <p:cNvPr id="26" name="직각 삼각형 25"/>
            <p:cNvSpPr/>
            <p:nvPr/>
          </p:nvSpPr>
          <p:spPr>
            <a:xfrm rot="5400000">
              <a:off x="715231" y="200868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-9283" y="168114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29" name="Group 38"/>
          <p:cNvGrpSpPr/>
          <p:nvPr/>
        </p:nvGrpSpPr>
        <p:grpSpPr>
          <a:xfrm>
            <a:off x="71406" y="749224"/>
            <a:ext cx="785818" cy="1051855"/>
            <a:chOff x="71406" y="749224"/>
            <a:chExt cx="785818" cy="1051855"/>
          </a:xfrm>
        </p:grpSpPr>
        <p:sp>
          <p:nvSpPr>
            <p:cNvPr id="40" name="TextBox 39"/>
            <p:cNvSpPr txBox="1"/>
            <p:nvPr/>
          </p:nvSpPr>
          <p:spPr>
            <a:xfrm>
              <a:off x="71406" y="749224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구성</a:t>
              </a:r>
              <a:endPara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406" y="1126230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작동 순서</a:t>
              </a:r>
              <a:endPara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406" y="1554858"/>
              <a:ext cx="7858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적용 이론</a:t>
              </a:r>
              <a:endParaRPr lang="en-US" altLang="ko-KR" sz="1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59632" y="1126230"/>
            <a:ext cx="77848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8587" lvl="1" indent="-228600">
              <a:lnSpc>
                <a:spcPct val="150000"/>
              </a:lnSpc>
              <a:buFont typeface="+mj-ea"/>
              <a:buAutoNum type="circleNumDbPlain" startAt="2"/>
            </a:pPr>
            <a:r>
              <a:rPr lang="en-US" altLang="ko-KR" sz="1200" dirty="0" smtClean="0"/>
              <a:t>How to acquire samples / particles? – </a:t>
            </a:r>
            <a:r>
              <a:rPr lang="en-US" altLang="ko-KR" sz="1200" b="1" dirty="0" smtClean="0"/>
              <a:t>SIR (Sample Importance Resampling) </a:t>
            </a:r>
            <a:endParaRPr lang="en-US" altLang="ko-KR" sz="1200" b="1" dirty="0"/>
          </a:p>
          <a:p>
            <a:pPr marL="350838" lvl="2" indent="-177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smtClean="0"/>
              <a:t>Sampling → Importance Weighting → Resampling → Map Estimation</a:t>
            </a:r>
          </a:p>
          <a:p>
            <a:pPr marL="350838" lvl="2" indent="-177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Sampling : Acquire next generation of samples / particles by </a:t>
            </a:r>
            <a:r>
              <a:rPr lang="en-US" altLang="ko-KR" sz="1200" b="1" dirty="0" smtClean="0"/>
              <a:t>sampling from “proposal distribution”</a:t>
            </a:r>
          </a:p>
          <a:p>
            <a:pPr marL="173038" lvl="2">
              <a:lnSpc>
                <a:spcPct val="15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(※ 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Proposal distribution : How the particles of vehicle will be represented based on sensor data and odometry data?)</a:t>
            </a:r>
          </a:p>
          <a:p>
            <a:pPr marL="173038" lvl="2"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(※ 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Probabilistic odometry motion model is used as the proposal distribution)</a:t>
            </a:r>
          </a:p>
          <a:p>
            <a:pPr marL="350838" lvl="2" indent="-177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Importance Weighting : </a:t>
            </a:r>
            <a:r>
              <a:rPr lang="en-US" altLang="ko-KR" sz="1200" b="1" dirty="0" smtClean="0"/>
              <a:t>Assign weight to each particle </a:t>
            </a:r>
            <a:r>
              <a:rPr lang="en-US" altLang="ko-KR" sz="1200" dirty="0" smtClean="0"/>
              <a:t>according to importance sampling principle</a:t>
            </a:r>
          </a:p>
          <a:p>
            <a:pPr marL="173038" lvl="2">
              <a:lnSpc>
                <a:spcPct val="15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(※ </a:t>
            </a:r>
            <a:r>
              <a:rPr lang="ko-KR" altLang="en-US" sz="1000" b="1" dirty="0" smtClean="0">
                <a:solidFill>
                  <a:srgbClr val="00B050"/>
                </a:solidFill>
              </a:rPr>
              <a:t>각 </a:t>
            </a:r>
            <a:r>
              <a:rPr lang="ko-KR" altLang="en-US" sz="1000" b="1" dirty="0" err="1" smtClean="0">
                <a:solidFill>
                  <a:srgbClr val="00B050"/>
                </a:solidFill>
              </a:rPr>
              <a:t>파티클의</a:t>
            </a:r>
            <a:r>
              <a:rPr lang="ko-KR" altLang="en-US" sz="1000" b="1" dirty="0" smtClean="0">
                <a:solidFill>
                  <a:srgbClr val="00B050"/>
                </a:solidFill>
              </a:rPr>
              <a:t> 유효성에 따라 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Weight</a:t>
            </a:r>
            <a:r>
              <a:rPr lang="ko-KR" altLang="en-US" sz="1000" b="1" dirty="0" smtClean="0">
                <a:solidFill>
                  <a:srgbClr val="00B050"/>
                </a:solidFill>
              </a:rPr>
              <a:t>값을 부여하여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, </a:t>
            </a:r>
            <a:r>
              <a:rPr lang="ko-KR" altLang="en-US" sz="1000" b="1" dirty="0" smtClean="0">
                <a:solidFill>
                  <a:srgbClr val="00B050"/>
                </a:solidFill>
              </a:rPr>
              <a:t>최상의 연산 결과를 선정함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)</a:t>
            </a:r>
            <a:endParaRPr lang="en-US" altLang="ko-KR" sz="1200" b="1" dirty="0">
              <a:solidFill>
                <a:srgbClr val="00B050"/>
              </a:solidFill>
            </a:endParaRPr>
          </a:p>
          <a:p>
            <a:pPr marL="350838" lvl="2" indent="-177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Resampling : </a:t>
            </a:r>
            <a:r>
              <a:rPr lang="en-US" altLang="ko-KR" sz="1200" b="1" dirty="0" smtClean="0"/>
              <a:t>Draw particles with replacements </a:t>
            </a:r>
            <a:r>
              <a:rPr lang="en-US" altLang="ko-KR" sz="1200" dirty="0" smtClean="0"/>
              <a:t>proportional to their weight</a:t>
            </a:r>
            <a:endParaRPr lang="en-US" altLang="ko-KR" sz="800" b="1" dirty="0"/>
          </a:p>
          <a:p>
            <a:pPr marL="173038" lvl="2">
              <a:lnSpc>
                <a:spcPct val="150000"/>
              </a:lnSpc>
            </a:pPr>
            <a:r>
              <a:rPr lang="en-US" altLang="ko-KR" sz="1000" dirty="0">
                <a:latin typeface="맑은 고딕" panose="020B0503020000020004" pitchFamily="50" charset="-127"/>
              </a:rPr>
              <a:t>    </a:t>
            </a:r>
            <a:r>
              <a:rPr lang="en-US" altLang="ko-KR" sz="1000" b="1" dirty="0">
                <a:solidFill>
                  <a:srgbClr val="00B050"/>
                </a:solidFill>
                <a:latin typeface="맑은 고딕" panose="020B0503020000020004" pitchFamily="50" charset="-127"/>
              </a:rPr>
              <a:t>(※ </a:t>
            </a:r>
            <a:r>
              <a:rPr lang="en-US" altLang="ko-KR" sz="1000" b="1" dirty="0" smtClean="0">
                <a:solidFill>
                  <a:srgbClr val="00B050"/>
                </a:solidFill>
                <a:latin typeface="맑은 고딕" panose="020B0503020000020004" pitchFamily="50" charset="-127"/>
              </a:rPr>
              <a:t>Draw/Sample with replacement :</a:t>
            </a:r>
            <a:r>
              <a:rPr lang="ko-KR" altLang="en-US" sz="1000" b="1" dirty="0">
                <a:solidFill>
                  <a:srgbClr val="00B05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b="1" dirty="0" smtClean="0">
                <a:solidFill>
                  <a:srgbClr val="00B050"/>
                </a:solidFill>
                <a:latin typeface="맑은 고딕" panose="020B0503020000020004" pitchFamily="50" charset="-127"/>
              </a:rPr>
              <a:t>복원 추출 </a:t>
            </a:r>
            <a:r>
              <a:rPr lang="en-US" altLang="ko-KR" sz="1000" b="1" dirty="0" smtClean="0">
                <a:solidFill>
                  <a:srgbClr val="00B050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1000" b="1" dirty="0" smtClean="0">
                <a:solidFill>
                  <a:srgbClr val="00B050"/>
                </a:solidFill>
                <a:latin typeface="맑은 고딕" panose="020B0503020000020004" pitchFamily="50" charset="-127"/>
              </a:rPr>
              <a:t>모집단에서 원하는 데이터를 뽑은 다음 다시 원상 복귀 시킴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)</a:t>
            </a:r>
            <a:endParaRPr lang="en-US" altLang="ko-KR" sz="1000" dirty="0"/>
          </a:p>
          <a:p>
            <a:pPr marL="173038" lvl="2">
              <a:lnSpc>
                <a:spcPct val="15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</a:rPr>
              <a:t>    </a:t>
            </a:r>
            <a:r>
              <a:rPr lang="en-US" altLang="ko-KR" sz="1000" b="1" dirty="0" smtClean="0">
                <a:solidFill>
                  <a:srgbClr val="00B050"/>
                </a:solidFill>
                <a:latin typeface="맑은 고딕" panose="020B0503020000020004" pitchFamily="50" charset="-127"/>
              </a:rPr>
              <a:t>(※ </a:t>
            </a:r>
            <a:r>
              <a:rPr lang="en-US" altLang="ko-KR" sz="1000" b="1" dirty="0">
                <a:solidFill>
                  <a:srgbClr val="00B050"/>
                </a:solidFill>
                <a:latin typeface="맑은 고딕" panose="020B0503020000020004" pitchFamily="50" charset="-127"/>
              </a:rPr>
              <a:t>Particle Depletion </a:t>
            </a:r>
            <a:r>
              <a:rPr lang="en-US" altLang="ko-KR" sz="1000" b="1" dirty="0" smtClean="0">
                <a:solidFill>
                  <a:srgbClr val="00B05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000" b="1" dirty="0" smtClean="0">
                <a:solidFill>
                  <a:srgbClr val="00B050"/>
                </a:solidFill>
                <a:latin typeface="맑은 고딕" panose="020B0503020000020004" pitchFamily="50" charset="-127"/>
              </a:rPr>
              <a:t>각</a:t>
            </a:r>
            <a:r>
              <a:rPr lang="en-US" altLang="ko-KR" sz="1000" b="1" dirty="0" smtClean="0">
                <a:solidFill>
                  <a:srgbClr val="00B05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00" b="1" dirty="0" err="1" smtClean="0">
                <a:solidFill>
                  <a:srgbClr val="00B050"/>
                </a:solidFill>
                <a:latin typeface="맑은 고딕" panose="020B0503020000020004" pitchFamily="50" charset="-127"/>
              </a:rPr>
              <a:t>파티클</a:t>
            </a:r>
            <a:r>
              <a:rPr lang="ko-KR" altLang="en-US" sz="1000" b="1" dirty="0" smtClean="0">
                <a:solidFill>
                  <a:srgbClr val="00B050"/>
                </a:solidFill>
                <a:latin typeface="맑은 고딕" panose="020B0503020000020004" pitchFamily="50" charset="-127"/>
              </a:rPr>
              <a:t> 중 최상의 </a:t>
            </a:r>
            <a:r>
              <a:rPr lang="ko-KR" altLang="en-US" sz="1000" b="1" dirty="0" err="1" smtClean="0">
                <a:solidFill>
                  <a:srgbClr val="00B050"/>
                </a:solidFill>
                <a:latin typeface="맑은 고딕" panose="020B0503020000020004" pitchFamily="50" charset="-127"/>
              </a:rPr>
              <a:t>파티클만</a:t>
            </a:r>
            <a:r>
              <a:rPr lang="ko-KR" altLang="en-US" sz="1000" b="1" dirty="0" smtClean="0">
                <a:solidFill>
                  <a:srgbClr val="00B050"/>
                </a:solidFill>
                <a:latin typeface="맑은 고딕" panose="020B0503020000020004" pitchFamily="50" charset="-127"/>
              </a:rPr>
              <a:t> 선정을 </a:t>
            </a:r>
            <a:r>
              <a:rPr lang="ko-KR" altLang="en-US" sz="1000" b="1" dirty="0" err="1" smtClean="0">
                <a:solidFill>
                  <a:srgbClr val="00B050"/>
                </a:solidFill>
                <a:latin typeface="맑은 고딕" panose="020B0503020000020004" pitchFamily="50" charset="-127"/>
              </a:rPr>
              <a:t>하다보면</a:t>
            </a:r>
            <a:r>
              <a:rPr lang="ko-KR" altLang="en-US" sz="1000" b="1" dirty="0" smtClean="0">
                <a:solidFill>
                  <a:srgbClr val="00B050"/>
                </a:solidFill>
                <a:latin typeface="맑은 고딕" panose="020B0503020000020004" pitchFamily="50" charset="-127"/>
              </a:rPr>
              <a:t> 사용 가능한 </a:t>
            </a:r>
            <a:r>
              <a:rPr lang="ko-KR" altLang="en-US" sz="1000" b="1" dirty="0" err="1" smtClean="0">
                <a:solidFill>
                  <a:srgbClr val="00B050"/>
                </a:solidFill>
                <a:latin typeface="맑은 고딕" panose="020B0503020000020004" pitchFamily="50" charset="-127"/>
              </a:rPr>
              <a:t>파티클이</a:t>
            </a:r>
            <a:r>
              <a:rPr lang="ko-KR" altLang="en-US" sz="1000" b="1" dirty="0" smtClean="0">
                <a:solidFill>
                  <a:srgbClr val="00B050"/>
                </a:solidFill>
                <a:latin typeface="맑은 고딕" panose="020B0503020000020004" pitchFamily="50" charset="-127"/>
              </a:rPr>
              <a:t> 점점 </a:t>
            </a:r>
            <a:r>
              <a:rPr lang="ko-KR" altLang="en-US" sz="1000" b="1" dirty="0" err="1" smtClean="0">
                <a:solidFill>
                  <a:srgbClr val="00B050"/>
                </a:solidFill>
                <a:latin typeface="맑은 고딕" panose="020B0503020000020004" pitchFamily="50" charset="-127"/>
              </a:rPr>
              <a:t>줄어들게됨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)</a:t>
            </a:r>
          </a:p>
          <a:p>
            <a:pPr marL="173038" lvl="2">
              <a:lnSpc>
                <a:spcPct val="150000"/>
              </a:lnSpc>
            </a:pPr>
            <a:r>
              <a:rPr lang="en-US" altLang="ko-KR" sz="1000" b="1" dirty="0">
                <a:solidFill>
                  <a:srgbClr val="00B050"/>
                </a:solidFill>
              </a:rPr>
              <a:t> 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   (</a:t>
            </a:r>
            <a:r>
              <a:rPr lang="en-US" altLang="ko-KR" sz="1000" b="1" dirty="0">
                <a:solidFill>
                  <a:srgbClr val="00B050"/>
                </a:solidFill>
                <a:latin typeface="맑은 고딕" panose="020B0503020000020004" pitchFamily="50" charset="-127"/>
              </a:rPr>
              <a:t>※ </a:t>
            </a:r>
            <a:r>
              <a:rPr lang="en-US" altLang="ko-KR" sz="1000" b="1" dirty="0" smtClean="0">
                <a:solidFill>
                  <a:srgbClr val="00B050"/>
                </a:solidFill>
                <a:latin typeface="맑은 고딕" panose="020B0503020000020004" pitchFamily="50" charset="-127"/>
              </a:rPr>
              <a:t>Particle Depletion</a:t>
            </a:r>
            <a:r>
              <a:rPr lang="ko-KR" altLang="en-US" sz="1000" b="1" dirty="0" smtClean="0">
                <a:solidFill>
                  <a:srgbClr val="00B050"/>
                </a:solidFill>
                <a:latin typeface="맑은 고딕" panose="020B0503020000020004" pitchFamily="50" charset="-127"/>
              </a:rPr>
              <a:t>에 의해 미래에 유효할 수 있는 데이터가 사라질 가능성이 높으며</a:t>
            </a:r>
            <a:r>
              <a:rPr lang="en-US" altLang="ko-KR" sz="1000" b="1" dirty="0" smtClean="0">
                <a:solidFill>
                  <a:srgbClr val="00B05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000" b="1" dirty="0" smtClean="0">
                <a:solidFill>
                  <a:srgbClr val="00B050"/>
                </a:solidFill>
                <a:latin typeface="맑은 고딕" panose="020B0503020000020004" pitchFamily="50" charset="-127"/>
              </a:rPr>
              <a:t>신뢰도가 급감함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)</a:t>
            </a:r>
            <a:endParaRPr lang="en-US" altLang="ko-KR" sz="1000" dirty="0"/>
          </a:p>
          <a:p>
            <a:pPr marL="350838" lvl="2" indent="-177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Map Estimation : For each particle, </a:t>
            </a:r>
            <a:r>
              <a:rPr lang="en-US" altLang="ko-KR" sz="1200" b="1" dirty="0" smtClean="0"/>
              <a:t>compute the corresponding map estimate based on </a:t>
            </a:r>
          </a:p>
          <a:p>
            <a:pPr marL="173038" lvl="2">
              <a:lnSpc>
                <a:spcPct val="150000"/>
              </a:lnSpc>
            </a:pPr>
            <a:r>
              <a:rPr lang="en-US" altLang="ko-KR" sz="1200" b="1" dirty="0" smtClean="0"/>
              <a:t>                          the trajectory of samples / particles and the history of sensor data </a:t>
            </a:r>
          </a:p>
        </p:txBody>
      </p:sp>
    </p:spTree>
    <p:extLst>
      <p:ext uri="{BB962C8B-B14F-4D97-AF65-F5344CB8AC3E}">
        <p14:creationId xmlns:p14="http://schemas.microsoft.com/office/powerpoint/2010/main" val="381023637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1278</Words>
  <Application>Microsoft Office PowerPoint</Application>
  <PresentationFormat>화면 슬라이드 쇼(16:9)</PresentationFormat>
  <Paragraphs>232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굴림</vt:lpstr>
      <vt:lpstr>Wingdings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 Yong Sup</dc:creator>
  <cp:lastModifiedBy>Windows 사용자</cp:lastModifiedBy>
  <cp:revision>160</cp:revision>
  <dcterms:created xsi:type="dcterms:W3CDTF">2013-10-03T07:51:46Z</dcterms:created>
  <dcterms:modified xsi:type="dcterms:W3CDTF">2019-12-05T16:51:49Z</dcterms:modified>
</cp:coreProperties>
</file>