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222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4F2D-0A93-4375-8A17-A0994EF40B2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C000-5E9E-4C4B-8FE3-B8ACA33CE8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articles/guide/get-started-with-neural-compute-stick.html" TargetMode="External"/><Relationship Id="rId2" Type="http://schemas.openxmlformats.org/officeDocument/2006/relationships/hyperlink" Target="https://www.youtube.com/watch?v=PNmH_ugW6Z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tel.com/content/www/us/en/developer/articles/technical/arm-sbc-and-ncs2.html" TargetMode="External"/><Relationship Id="rId4" Type="http://schemas.openxmlformats.org/officeDocument/2006/relationships/hyperlink" Target="https://www.intel.com/content/www/us/en/developer/articles/guide/raspberry-pi-4-and-intel-neural-compute-stick-2-setup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imagesearch.com/2020/01/06/raspberry-pi-and-movidius-ncs-face-recogni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imagesearch.com/2020/01/27/yolo-and-tiny-yolo-object-detection-on-the-raspberry-pi-and-movidius-n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vino.ai/latest/openvino_docs_MO_DG_prepare_model_convert_model_Convert_Model_From_PyTorch.html" TargetMode="External"/><Relationship Id="rId2" Type="http://schemas.openxmlformats.org/officeDocument/2006/relationships/hyperlink" Target="https://www.intel.com/content/www/us/en/support/articles/000089611/software/development-softwa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hub/ultralytics_yolov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임베디드 </a:t>
            </a:r>
            <a:r>
              <a:rPr lang="en-US" altLang="ko-KR" sz="2400" b="1" dirty="0" smtClean="0"/>
              <a:t>AI </a:t>
            </a:r>
            <a:r>
              <a:rPr lang="ko-KR" altLang="en-US" sz="2400" b="1" dirty="0" smtClean="0"/>
              <a:t>구현을 위한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Neural Accelerator </a:t>
            </a:r>
            <a:r>
              <a:rPr lang="ko-KR" altLang="en-US" sz="2400" b="1" dirty="0" smtClean="0"/>
              <a:t>적용 및 딥러닝 네트워크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최적화 분석 과제 </a:t>
            </a:r>
            <a:endParaRPr lang="ko-KR" alt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지능통신시스템 연구실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z="1800" b="1" dirty="0" smtClean="0"/>
              <a:t>[HW]</a:t>
            </a:r>
          </a:p>
          <a:p>
            <a:pPr marL="268288" indent="-268288"/>
            <a:r>
              <a:rPr lang="en-US" altLang="ko-KR" sz="1800" dirty="0" smtClean="0"/>
              <a:t>Single Board Computer (CPU) : Raspberry Pi 4</a:t>
            </a:r>
          </a:p>
          <a:p>
            <a:pPr marL="268288" indent="-268288"/>
            <a:r>
              <a:rPr lang="en-US" altLang="ko-KR" sz="1800" dirty="0" smtClean="0"/>
              <a:t>Neural Accelerator : Intel Neural Compute Stick 2 (NCS 2)</a:t>
            </a:r>
          </a:p>
          <a:p>
            <a:pPr marL="268288" indent="-268288">
              <a:buNone/>
            </a:pPr>
            <a:endParaRPr lang="en-US" altLang="ko-KR" sz="1800" dirty="0" smtClean="0"/>
          </a:p>
          <a:p>
            <a:pPr marL="268288" indent="-268288">
              <a:buNone/>
            </a:pPr>
            <a:r>
              <a:rPr lang="en-US" altLang="ko-KR" sz="1800" b="1" dirty="0" smtClean="0"/>
              <a:t>[SW – SBC/Neural Accelerator]</a:t>
            </a:r>
            <a:endParaRPr lang="en-US" altLang="ko-KR" sz="1800" b="1" dirty="0"/>
          </a:p>
          <a:p>
            <a:pPr marL="268288" indent="-268288"/>
            <a:r>
              <a:rPr lang="en-US" altLang="ko-KR" sz="1800" dirty="0" smtClean="0"/>
              <a:t>OS : </a:t>
            </a: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Debian</a:t>
            </a:r>
            <a:r>
              <a:rPr lang="en-US" altLang="ko-KR" sz="1800" dirty="0" smtClean="0"/>
              <a:t> Linux-based OS)</a:t>
            </a:r>
          </a:p>
          <a:p>
            <a:pPr marL="268288" indent="-268288"/>
            <a:r>
              <a:rPr lang="en-US" altLang="ko-KR" sz="1800" dirty="0" smtClean="0"/>
              <a:t>Neural Accelerator </a:t>
            </a:r>
            <a:r>
              <a:rPr lang="ko-KR" altLang="en-US" sz="1800" dirty="0" smtClean="0"/>
              <a:t>연동 플랫폼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OpenVINO</a:t>
            </a:r>
            <a:endParaRPr lang="en-US" altLang="ko-KR" sz="1800" dirty="0" smtClean="0"/>
          </a:p>
          <a:p>
            <a:pPr marL="268288" indent="-268288"/>
            <a:r>
              <a:rPr lang="ko-KR" altLang="en-US" sz="1800" dirty="0" smtClean="0"/>
              <a:t>가상환경 플랫폼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Anaconda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사용 가능시 권장됨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)</a:t>
            </a:r>
            <a:endParaRPr lang="en-US" altLang="ko-KR" sz="1800" b="1" dirty="0" smtClean="0">
              <a:solidFill>
                <a:srgbClr val="00B050"/>
              </a:solidFill>
            </a:endParaRPr>
          </a:p>
          <a:p>
            <a:pPr marL="268288" indent="-268288"/>
            <a:r>
              <a:rPr lang="ko-KR" altLang="en-US" sz="1800" dirty="0" smtClean="0"/>
              <a:t>사용 언어 </a:t>
            </a:r>
            <a:r>
              <a:rPr lang="en-US" altLang="ko-KR" sz="1800" dirty="0" smtClean="0"/>
              <a:t>: Python 3</a:t>
            </a:r>
          </a:p>
          <a:p>
            <a:pPr marL="268288" indent="-268288">
              <a:buNone/>
            </a:pPr>
            <a:endParaRPr lang="en-US" altLang="ko-KR" sz="1800" b="1" dirty="0" smtClean="0"/>
          </a:p>
          <a:p>
            <a:pPr marL="268288" indent="-268288">
              <a:buNone/>
            </a:pPr>
            <a:r>
              <a:rPr lang="en-US" altLang="ko-KR" sz="1800" b="1" dirty="0" smtClean="0"/>
              <a:t>[SW – Host PC]</a:t>
            </a:r>
            <a:endParaRPr lang="en-US" altLang="ko-KR" sz="1800" dirty="0" smtClean="0"/>
          </a:p>
          <a:p>
            <a:pPr marL="268288" indent="-268288"/>
            <a:r>
              <a:rPr lang="ko-KR" altLang="en-US" sz="1800" dirty="0" smtClean="0"/>
              <a:t>딥러닝 플랫폼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PyTorch</a:t>
            </a:r>
            <a:r>
              <a:rPr lang="en-US" altLang="ko-KR" sz="1800" dirty="0" smtClean="0"/>
              <a:t> (</a:t>
            </a:r>
            <a:r>
              <a:rPr lang="ko-KR" altLang="en-US" sz="1800" dirty="0" smtClean="0"/>
              <a:t>버전 </a:t>
            </a:r>
            <a:r>
              <a:rPr lang="en-US" altLang="ko-KR" sz="1800" dirty="0" smtClean="0"/>
              <a:t>: 1.12 / Stable)</a:t>
            </a:r>
          </a:p>
          <a:p>
            <a:pPr marL="268288" indent="-268288"/>
            <a:r>
              <a:rPr lang="ko-KR" altLang="en-US" sz="1800" dirty="0" smtClean="0"/>
              <a:t>딥러닝 모델 변환 플랫폼 </a:t>
            </a:r>
            <a:r>
              <a:rPr lang="en-US" altLang="ko-KR" sz="1800" dirty="0" smtClean="0"/>
              <a:t>: ONNX</a:t>
            </a:r>
            <a:endParaRPr lang="en-US" altLang="ko-KR" sz="1800" dirty="0" smtClean="0"/>
          </a:p>
          <a:p>
            <a:pPr marL="268288" indent="-268288"/>
            <a:r>
              <a:rPr lang="ko-KR" altLang="en-US" sz="1800" dirty="0" smtClean="0"/>
              <a:t>가상환경 플랫폼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Anaconda</a:t>
            </a:r>
          </a:p>
          <a:p>
            <a:pPr marL="268288" indent="-268288"/>
            <a:r>
              <a:rPr lang="ko-KR" altLang="en-US" sz="1800" dirty="0" smtClean="0"/>
              <a:t>사용 언어 </a:t>
            </a:r>
            <a:r>
              <a:rPr lang="en-US" altLang="ko-KR" sz="1800" dirty="0" smtClean="0"/>
              <a:t>: Python 3 (</a:t>
            </a:r>
            <a:r>
              <a:rPr lang="ko-KR" altLang="en-US" sz="1800" dirty="0" smtClean="0"/>
              <a:t>버전 </a:t>
            </a:r>
            <a:r>
              <a:rPr lang="en-US" altLang="ko-KR" sz="1800" dirty="0" smtClean="0"/>
              <a:t>: 3.8 </a:t>
            </a:r>
            <a:r>
              <a:rPr lang="ko-KR" altLang="en-US" sz="1800" dirty="0" smtClean="0"/>
              <a:t>이상</a:t>
            </a:r>
            <a:r>
              <a:rPr lang="en-US" altLang="ko-KR" sz="1800" dirty="0" smtClean="0"/>
              <a:t>)</a:t>
            </a:r>
            <a:endParaRPr lang="en-US" altLang="ko-KR" sz="18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과제 </a:t>
            </a:r>
            <a:r>
              <a:rPr lang="en-US" altLang="ko-KR" sz="2800" b="1" dirty="0" smtClean="0"/>
              <a:t>1 : Raspberry Pi – NCS 2 </a:t>
            </a:r>
            <a:r>
              <a:rPr lang="ko-KR" altLang="en-US" sz="2800" b="1" dirty="0" smtClean="0"/>
              <a:t>연동 환경 구성</a:t>
            </a:r>
            <a:endParaRPr lang="ko-KR" alt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  <a:tabLst>
                <a:tab pos="268288" algn="l"/>
              </a:tabLst>
            </a:pPr>
            <a:r>
              <a:rPr lang="en-US" altLang="ko-KR" sz="2000" dirty="0" smtClean="0"/>
              <a:t>Raspberry Pi 4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Raspbian</a:t>
            </a:r>
            <a:r>
              <a:rPr lang="en-US" altLang="ko-KR" sz="2000" dirty="0" smtClean="0"/>
              <a:t> OS</a:t>
            </a:r>
            <a:r>
              <a:rPr lang="ko-KR" altLang="en-US" sz="2000" dirty="0" smtClean="0"/>
              <a:t>를 설치하여 </a:t>
            </a:r>
            <a:r>
              <a:rPr lang="en-US" altLang="ko-KR" sz="2000" dirty="0" smtClean="0"/>
              <a:t>Linux </a:t>
            </a:r>
            <a:r>
              <a:rPr lang="ko-KR" altLang="en-US" sz="2000" dirty="0" smtClean="0"/>
              <a:t>개발 환경 구성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  <a:tabLst>
                <a:tab pos="268288" algn="l"/>
              </a:tabLst>
            </a:pPr>
            <a:r>
              <a:rPr lang="en-US" altLang="ko-KR" sz="2000" dirty="0" smtClean="0"/>
              <a:t>NCS 2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Raspberry Pi 4</a:t>
            </a:r>
            <a:r>
              <a:rPr lang="ko-KR" altLang="en-US" sz="2000" dirty="0" smtClean="0"/>
              <a:t>에 연결한 후 디바이스 인식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  <a:tabLst>
                <a:tab pos="268288" algn="l"/>
              </a:tabLst>
            </a:pPr>
            <a:r>
              <a:rPr lang="en-US" altLang="ko-KR" sz="2000" dirty="0" smtClean="0"/>
              <a:t>NCS 2</a:t>
            </a:r>
            <a:r>
              <a:rPr lang="ko-KR" altLang="en-US" sz="2000" dirty="0" smtClean="0"/>
              <a:t>를 이용한 딥러닝 예제 실행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None/>
              <a:tabLst>
                <a:tab pos="268288" algn="l"/>
              </a:tabLst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참고자료</a:t>
            </a:r>
            <a:r>
              <a:rPr lang="en-US" altLang="ko-KR" sz="1600" b="1" dirty="0" smtClean="0"/>
              <a:t>]</a:t>
            </a:r>
          </a:p>
          <a:p>
            <a:pPr marL="268288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400" b="1" dirty="0" err="1" smtClean="0"/>
              <a:t>RaspberryPI</a:t>
            </a:r>
            <a:r>
              <a:rPr lang="en-US" altLang="ko-KR" sz="1400" b="1" dirty="0" smtClean="0"/>
              <a:t> + </a:t>
            </a:r>
            <a:r>
              <a:rPr lang="en-US" altLang="ko-KR" sz="1400" b="1" dirty="0" err="1" smtClean="0"/>
              <a:t>Movidius</a:t>
            </a:r>
            <a:r>
              <a:rPr lang="en-US" altLang="ko-KR" sz="1400" b="1" dirty="0" smtClean="0"/>
              <a:t> NCS | </a:t>
            </a:r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™ toolkit | Ep. 37 | Intel Software</a:t>
            </a:r>
            <a:endParaRPr lang="en-US" altLang="ko-KR" sz="2000" b="1" dirty="0" smtClean="0"/>
          </a:p>
          <a:p>
            <a:pPr marL="268288" indent="-268288"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400" b="1" dirty="0" smtClean="0"/>
              <a:t>    </a:t>
            </a:r>
            <a:r>
              <a:rPr lang="en-US" altLang="ko-KR" sz="1050" b="1" dirty="0" smtClean="0"/>
              <a:t>: </a:t>
            </a:r>
            <a:r>
              <a:rPr lang="en-US" altLang="ko-KR" sz="1050" b="1" dirty="0" smtClean="0">
                <a:hlinkClick r:id="rId2"/>
              </a:rPr>
              <a:t>https://www.youtube.com/watch?v=PNmH_ugW6Zw</a:t>
            </a:r>
            <a:r>
              <a:rPr lang="en-US" altLang="ko-KR" sz="1050" b="1" dirty="0" smtClean="0"/>
              <a:t> </a:t>
            </a:r>
            <a:endParaRPr lang="en-US" altLang="ko-KR" sz="1400" b="1" dirty="0" smtClean="0"/>
          </a:p>
          <a:p>
            <a:pPr marL="268288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400" b="1" dirty="0" smtClean="0"/>
              <a:t>Get Started with Intel Neural Compute Stick 2 – Linux </a:t>
            </a:r>
            <a:r>
              <a:rPr lang="ko-KR" altLang="en-US" sz="1400" b="1" dirty="0" smtClean="0"/>
              <a:t>또는 </a:t>
            </a:r>
            <a:r>
              <a:rPr lang="en-US" altLang="ko-KR" sz="1400" b="1" dirty="0" err="1" smtClean="0"/>
              <a:t>Raspbian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참고</a:t>
            </a:r>
            <a:endParaRPr lang="en-US" altLang="ko-KR" sz="1400" b="1" dirty="0" smtClean="0"/>
          </a:p>
          <a:p>
            <a:pPr marL="268288" indent="-268288"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en-US" altLang="ko-KR" sz="1050" b="1" dirty="0" smtClean="0"/>
              <a:t>: </a:t>
            </a:r>
            <a:r>
              <a:rPr lang="en-US" altLang="ko-KR" sz="1050" b="1" dirty="0" smtClean="0">
                <a:hlinkClick r:id="rId3"/>
              </a:rPr>
              <a:t>https://www.intel.com/content/www/us/en/developer/articles/guide/get-started-with-neural-compute-stick.html</a:t>
            </a:r>
            <a:endParaRPr lang="en-US" altLang="ko-KR" sz="1400" b="1" dirty="0" smtClean="0"/>
          </a:p>
          <a:p>
            <a:pPr marL="268288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400" b="1" dirty="0" smtClean="0"/>
              <a:t>Raspberry Pi 4 and Intel Neural Compute Stick 2 Setup </a:t>
            </a:r>
          </a:p>
          <a:p>
            <a:pPr marL="268288" indent="-268288"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400" b="1" dirty="0" smtClean="0"/>
              <a:t>    </a:t>
            </a:r>
            <a:r>
              <a:rPr lang="en-US" altLang="ko-KR" sz="1050" b="1" dirty="0" smtClean="0"/>
              <a:t>: </a:t>
            </a:r>
            <a:r>
              <a:rPr lang="en-US" altLang="ko-KR" sz="1050" b="1" spc="-40" dirty="0" smtClean="0">
                <a:hlinkClick r:id="rId4"/>
              </a:rPr>
              <a:t>https://www.intel.com/content/www/us/en/developer/articles/guide/raspberry-pi-4-and-intel-neural-compute-stick-2-setup.html</a:t>
            </a:r>
            <a:r>
              <a:rPr lang="en-US" altLang="ko-KR" sz="1050" b="1" spc="-40" dirty="0" smtClean="0"/>
              <a:t> </a:t>
            </a:r>
            <a:endParaRPr lang="en-US" altLang="ko-KR" sz="1400" b="1" spc="-40" dirty="0" smtClean="0"/>
          </a:p>
          <a:p>
            <a:pPr marL="268288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500" b="1" dirty="0" smtClean="0"/>
              <a:t>Arm7 Single Board Computers and the Intel Neural Compute Stick 2 (Intel NCS 2) </a:t>
            </a:r>
          </a:p>
          <a:p>
            <a:pPr marL="268288" indent="-268288"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050" b="1" dirty="0" smtClean="0"/>
              <a:t>    : </a:t>
            </a:r>
            <a:r>
              <a:rPr lang="en-US" altLang="ko-KR" sz="1050" b="1" dirty="0" smtClean="0">
                <a:hlinkClick r:id="rId5"/>
              </a:rPr>
              <a:t>https://www.intel.com/content/www/us/en/developer/articles/technical/arm-sbc-and-ncs2.html</a:t>
            </a:r>
            <a:r>
              <a:rPr lang="en-US" altLang="ko-KR" sz="1050" b="1" dirty="0" smtClean="0"/>
              <a:t> </a:t>
            </a:r>
          </a:p>
          <a:p>
            <a:pPr marL="268288" indent="-268288">
              <a:spcAft>
                <a:spcPts val="600"/>
              </a:spcAft>
              <a:buNone/>
              <a:tabLst>
                <a:tab pos="268288" algn="l"/>
              </a:tabLst>
            </a:pPr>
            <a:endParaRPr lang="en-US" altLang="ko-KR" sz="1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과제 </a:t>
            </a:r>
            <a:r>
              <a:rPr lang="en-US" altLang="ko-KR" sz="2800" b="1" dirty="0"/>
              <a:t>2</a:t>
            </a:r>
            <a:r>
              <a:rPr lang="en-US" altLang="ko-KR" sz="2800" b="1" dirty="0" smtClean="0"/>
              <a:t> : NCS 2</a:t>
            </a:r>
            <a:r>
              <a:rPr lang="ko-KR" altLang="en-US" sz="2800" b="1" dirty="0" smtClean="0"/>
              <a:t>를 이용한 딥러</a:t>
            </a:r>
            <a:r>
              <a:rPr lang="ko-KR" altLang="en-US" sz="2800" b="1" dirty="0"/>
              <a:t>닝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모델 로딩</a:t>
            </a:r>
            <a:endParaRPr lang="ko-KR" alt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  <a:tabLst>
                <a:tab pos="268288" algn="l"/>
              </a:tabLst>
            </a:pPr>
            <a:r>
              <a:rPr lang="en-US" altLang="ko-KR" sz="2000" dirty="0" smtClean="0"/>
              <a:t>Raspberry Pi 4 – NCS 2 </a:t>
            </a:r>
            <a:r>
              <a:rPr lang="ko-KR" altLang="en-US" sz="2000" dirty="0" smtClean="0"/>
              <a:t>개발 환경 구성 후 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b="1" u="sng" dirty="0" smtClean="0"/>
              <a:t>아래 예시 자료를 참고</a:t>
            </a:r>
            <a:r>
              <a:rPr lang="ko-KR" altLang="en-US" sz="2000" dirty="0" smtClean="0"/>
              <a:t>하여 사전에 학습된 모델을 </a:t>
            </a:r>
            <a:r>
              <a:rPr lang="en-US" altLang="ko-KR" sz="2000" dirty="0" smtClean="0"/>
              <a:t>NCS 2</a:t>
            </a:r>
            <a:r>
              <a:rPr lang="ko-KR" altLang="en-US" sz="2000" dirty="0" smtClean="0"/>
              <a:t>에 로딩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  <a:tabLst>
                <a:tab pos="268288" algn="l"/>
              </a:tabLst>
            </a:pPr>
            <a:r>
              <a:rPr lang="en-US" altLang="ko-KR" sz="2000" dirty="0" smtClean="0"/>
              <a:t>NCS 2</a:t>
            </a:r>
            <a:r>
              <a:rPr lang="ko-KR" altLang="en-US" sz="2000" dirty="0" smtClean="0"/>
              <a:t>에 사전 학습된 모델을 로딩하기 위한 과정 파악</a:t>
            </a:r>
            <a:endParaRPr lang="en-US" altLang="ko-KR" sz="2000" dirty="0" smtClean="0"/>
          </a:p>
          <a:p>
            <a:pPr marL="457200" indent="-457200">
              <a:spcBef>
                <a:spcPts val="0"/>
              </a:spcBef>
              <a:buNone/>
              <a:tabLst>
                <a:tab pos="268288" algn="l"/>
              </a:tabLst>
            </a:pPr>
            <a:endParaRPr lang="en-US" altLang="ko-KR" sz="1000" b="1" dirty="0" smtClean="0"/>
          </a:p>
          <a:p>
            <a:pPr marL="457200" indent="-457200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요구사항</a:t>
            </a:r>
            <a:r>
              <a:rPr lang="en-US" altLang="ko-KR" sz="1600" b="1" dirty="0" smtClean="0"/>
              <a:t>]</a:t>
            </a:r>
          </a:p>
          <a:p>
            <a:pPr marL="268288" indent="-268288">
              <a:lnSpc>
                <a:spcPct val="150000"/>
              </a:lnSpc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600" b="1" dirty="0" smtClean="0"/>
              <a:t>NCS 2</a:t>
            </a:r>
            <a:r>
              <a:rPr lang="ko-KR" altLang="en-US" sz="1600" b="1" dirty="0" smtClean="0"/>
              <a:t>에 딥러닝 모델을 로딩하기 위한 필요사항 파악</a:t>
            </a:r>
            <a:endParaRPr lang="en-US" altLang="ko-KR" sz="1600" b="1" dirty="0" smtClean="0"/>
          </a:p>
          <a:p>
            <a:pPr marL="268288" indent="-268288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050" b="1" dirty="0" smtClean="0"/>
              <a:t>      (</a:t>
            </a:r>
            <a:r>
              <a:rPr lang="ko-KR" altLang="en-US" sz="1050" b="1" dirty="0" smtClean="0"/>
              <a:t>어떤 라이브러리를 가져와야하는지</a:t>
            </a:r>
            <a:r>
              <a:rPr lang="en-US" altLang="ko-KR" sz="1050" b="1" dirty="0" smtClean="0"/>
              <a:t>?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/ </a:t>
            </a:r>
            <a:r>
              <a:rPr lang="ko-KR" altLang="en-US" sz="1050" b="1" dirty="0" smtClean="0"/>
              <a:t>모델을 로딩하기 위한 함수는 어떻게 사용하는지</a:t>
            </a:r>
            <a:r>
              <a:rPr lang="en-US" altLang="ko-KR" sz="1050" b="1" dirty="0" smtClean="0"/>
              <a:t>? / </a:t>
            </a:r>
            <a:r>
              <a:rPr lang="ko-KR" altLang="en-US" sz="1050" b="1" dirty="0" smtClean="0"/>
              <a:t>딥러닝 모델은 어떤 종류여야 하는지</a:t>
            </a:r>
            <a:r>
              <a:rPr lang="en-US" altLang="ko-KR" sz="1050" b="1" dirty="0" smtClean="0"/>
              <a:t>?)</a:t>
            </a:r>
          </a:p>
          <a:p>
            <a:pPr marL="268288" indent="-268288">
              <a:lnSpc>
                <a:spcPct val="150000"/>
              </a:lnSpc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600" b="1" dirty="0" smtClean="0"/>
              <a:t>NCS 2</a:t>
            </a:r>
            <a:r>
              <a:rPr lang="ko-KR" altLang="en-US" sz="1600" b="1" dirty="0" smtClean="0"/>
              <a:t>에 딥러닝 모델을 로딩하기 위한 과정 파악</a:t>
            </a:r>
            <a:endParaRPr lang="en-US" altLang="ko-KR" sz="1600" b="1" dirty="0" smtClean="0"/>
          </a:p>
          <a:p>
            <a:pPr marL="268288" indent="-268288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050" b="1" dirty="0"/>
              <a:t> </a:t>
            </a:r>
            <a:r>
              <a:rPr lang="en-US" altLang="ko-KR" sz="1050" b="1" dirty="0" smtClean="0"/>
              <a:t>     (</a:t>
            </a:r>
            <a:r>
              <a:rPr lang="ko-KR" altLang="en-US" sz="1050" b="1" dirty="0" smtClean="0"/>
              <a:t>핵심 필요 함수 또는 </a:t>
            </a:r>
            <a:r>
              <a:rPr lang="en-US" altLang="ko-KR" sz="1050" b="1" dirty="0" smtClean="0"/>
              <a:t>API</a:t>
            </a:r>
            <a:r>
              <a:rPr lang="ko-KR" altLang="en-US" sz="1050" b="1" dirty="0" smtClean="0"/>
              <a:t>를 어떤 순서대로 사용해야하는가</a:t>
            </a:r>
            <a:r>
              <a:rPr lang="en-US" altLang="ko-KR" sz="1050" b="1" dirty="0" smtClean="0"/>
              <a:t>?)</a:t>
            </a:r>
            <a:endParaRPr lang="en-US" altLang="ko-KR" sz="1050" dirty="0" smtClean="0"/>
          </a:p>
          <a:p>
            <a:pPr marL="457200" indent="-457200">
              <a:spcBef>
                <a:spcPts val="0"/>
              </a:spcBef>
              <a:buNone/>
              <a:tabLst>
                <a:tab pos="268288" algn="l"/>
              </a:tabLst>
            </a:pPr>
            <a:endParaRPr lang="en-US" altLang="ko-KR" sz="1000" b="1" dirty="0" smtClean="0"/>
          </a:p>
          <a:p>
            <a:pPr marL="457200" indent="-457200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예시 자료</a:t>
            </a:r>
            <a:r>
              <a:rPr lang="en-US" altLang="ko-KR" sz="1600" b="1" dirty="0" smtClean="0"/>
              <a:t>]</a:t>
            </a:r>
          </a:p>
          <a:p>
            <a:pPr marL="268288" indent="-268288">
              <a:lnSpc>
                <a:spcPct val="150000"/>
              </a:lnSpc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600" b="1" dirty="0" smtClean="0"/>
              <a:t>Raspberry Pi and </a:t>
            </a:r>
            <a:r>
              <a:rPr lang="en-US" altLang="ko-KR" sz="1600" b="1" dirty="0" err="1" smtClean="0"/>
              <a:t>Movidius</a:t>
            </a:r>
            <a:r>
              <a:rPr lang="en-US" altLang="ko-KR" sz="1600" b="1" dirty="0" smtClean="0"/>
              <a:t> NCS Face Recognition</a:t>
            </a:r>
          </a:p>
          <a:p>
            <a:pPr marL="268288" indent="-268288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600" b="1" dirty="0" smtClean="0"/>
              <a:t>    </a:t>
            </a:r>
            <a:r>
              <a:rPr lang="en-US" altLang="ko-KR" sz="1100" b="1" dirty="0" smtClean="0"/>
              <a:t>: </a:t>
            </a:r>
            <a:r>
              <a:rPr lang="en-US" altLang="ko-KR" sz="1100" b="1" dirty="0" smtClean="0">
                <a:hlinkClick r:id="rId2"/>
              </a:rPr>
              <a:t>https://pyimagesearch.com/2020/01/06/raspberry-pi-and-movidius-ncs-face-recognition/</a:t>
            </a:r>
            <a:r>
              <a:rPr lang="en-US" altLang="ko-KR" sz="1100" b="1" dirty="0" smtClean="0"/>
              <a:t>  </a:t>
            </a:r>
            <a:endParaRPr lang="en-US" altLang="ko-KR" sz="16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과제 </a:t>
            </a:r>
            <a:r>
              <a:rPr lang="en-US" altLang="ko-KR" sz="2800" b="1" dirty="0" smtClean="0"/>
              <a:t>3 : NCS 2</a:t>
            </a:r>
            <a:r>
              <a:rPr lang="ko-KR" altLang="en-US" sz="2800" b="1" dirty="0" smtClean="0"/>
              <a:t>를 이용한 </a:t>
            </a:r>
            <a:r>
              <a:rPr lang="en-US" altLang="ko-KR" sz="2800" b="1" dirty="0" smtClean="0"/>
              <a:t>YOLO </a:t>
            </a:r>
            <a:r>
              <a:rPr lang="ko-KR" altLang="en-US" sz="2800" b="1" dirty="0" smtClean="0"/>
              <a:t>모델 실행</a:t>
            </a:r>
            <a:endParaRPr lang="ko-KR" alt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tabLst>
                <a:tab pos="268288" algn="l"/>
              </a:tabLst>
            </a:pPr>
            <a:r>
              <a:rPr lang="en-US" altLang="ko-KR" sz="2000" dirty="0" smtClean="0"/>
              <a:t>Raspberry Pi 4 – NCS 2 </a:t>
            </a:r>
            <a:r>
              <a:rPr lang="ko-KR" altLang="en-US" sz="2000" dirty="0" smtClean="0"/>
              <a:t>개발 환경 구성 후 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None/>
              <a:tabLst>
                <a:tab pos="268288" algn="l"/>
              </a:tabLst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b="1" u="sng" dirty="0" smtClean="0"/>
              <a:t>아래 예시 자료를 참고</a:t>
            </a:r>
            <a:r>
              <a:rPr lang="ko-KR" altLang="en-US" sz="2000" dirty="0" smtClean="0"/>
              <a:t>하여 사전에 </a:t>
            </a:r>
            <a:r>
              <a:rPr lang="en-US" altLang="ko-KR" sz="2000" dirty="0" smtClean="0"/>
              <a:t>YOLO </a:t>
            </a:r>
            <a:r>
              <a:rPr lang="ko-KR" altLang="en-US" sz="2000" dirty="0" smtClean="0"/>
              <a:t>모델을 </a:t>
            </a:r>
            <a:r>
              <a:rPr lang="en-US" altLang="ko-KR" sz="2000" dirty="0" smtClean="0"/>
              <a:t>NCS 2</a:t>
            </a:r>
            <a:r>
              <a:rPr lang="ko-KR" altLang="en-US" sz="2000" dirty="0" smtClean="0"/>
              <a:t>에 로딩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2"/>
              <a:tabLst>
                <a:tab pos="268288" algn="l"/>
              </a:tabLst>
            </a:pPr>
            <a:r>
              <a:rPr lang="en-US" altLang="ko-KR" sz="2000" dirty="0" smtClean="0"/>
              <a:t>NCS 2</a:t>
            </a:r>
            <a:r>
              <a:rPr lang="ko-KR" altLang="en-US" sz="2000" dirty="0" smtClean="0"/>
              <a:t>에 사전 학습된 모델을 로딩하기 위한 과정 파악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2"/>
              <a:tabLst>
                <a:tab pos="268288" algn="l"/>
              </a:tabLst>
            </a:pPr>
            <a:r>
              <a:rPr lang="en-US" altLang="ko-KR" sz="2000" dirty="0" smtClean="0"/>
              <a:t>NCS 2</a:t>
            </a:r>
            <a:r>
              <a:rPr lang="ko-KR" altLang="en-US" sz="2000" dirty="0" smtClean="0"/>
              <a:t>에 모델이 감당할 수 있는 딥러닝 네트워크 규모 파악</a:t>
            </a:r>
            <a:endParaRPr lang="en-US" altLang="ko-KR" sz="2000" dirty="0" smtClean="0"/>
          </a:p>
          <a:p>
            <a:pPr marL="457200" indent="-457200">
              <a:spcBef>
                <a:spcPts val="0"/>
              </a:spcBef>
              <a:buNone/>
              <a:tabLst>
                <a:tab pos="268288" algn="l"/>
              </a:tabLst>
            </a:pPr>
            <a:endParaRPr lang="en-US" altLang="ko-KR" sz="1000" b="1" dirty="0" smtClean="0"/>
          </a:p>
          <a:p>
            <a:pPr marL="457200" indent="-457200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요구사항</a:t>
            </a:r>
            <a:r>
              <a:rPr lang="en-US" altLang="ko-KR" sz="1600" b="1" dirty="0" smtClean="0"/>
              <a:t>]</a:t>
            </a:r>
          </a:p>
          <a:p>
            <a:pPr marL="268288" indent="-268288">
              <a:lnSpc>
                <a:spcPct val="150000"/>
              </a:lnSpc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600" b="1" dirty="0" smtClean="0"/>
              <a:t>NCS 2</a:t>
            </a:r>
            <a:r>
              <a:rPr lang="ko-KR" altLang="en-US" sz="1600" b="1" dirty="0" smtClean="0"/>
              <a:t>에 </a:t>
            </a:r>
            <a:r>
              <a:rPr lang="en-US" altLang="ko-KR" sz="1600" b="1" dirty="0" smtClean="0"/>
              <a:t>YOLO</a:t>
            </a:r>
            <a:r>
              <a:rPr lang="ko-KR" altLang="en-US" sz="1600" b="1" dirty="0" smtClean="0"/>
              <a:t> 모델을 로딩하기 위한 필요사항 파악</a:t>
            </a:r>
            <a:endParaRPr lang="en-US" altLang="ko-KR" sz="1600" b="1" dirty="0" smtClean="0"/>
          </a:p>
          <a:p>
            <a:pPr marL="268288" indent="-268288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050" b="1" dirty="0" smtClean="0"/>
              <a:t>      (</a:t>
            </a:r>
            <a:r>
              <a:rPr lang="ko-KR" altLang="en-US" sz="1050" b="1" dirty="0" smtClean="0"/>
              <a:t>어떤 라이브러리를 가져와야하는지</a:t>
            </a:r>
            <a:r>
              <a:rPr lang="en-US" altLang="ko-KR" sz="1050" b="1" dirty="0" smtClean="0"/>
              <a:t>?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/ </a:t>
            </a:r>
            <a:r>
              <a:rPr lang="ko-KR" altLang="en-US" sz="1050" b="1" dirty="0" smtClean="0"/>
              <a:t>모델을 로딩하기 위한 함수는 어떻게 사용하는지</a:t>
            </a:r>
            <a:r>
              <a:rPr lang="en-US" altLang="ko-KR" sz="1050" b="1" dirty="0" smtClean="0"/>
              <a:t>? / </a:t>
            </a:r>
            <a:r>
              <a:rPr lang="ko-KR" altLang="en-US" sz="1050" b="1" dirty="0" smtClean="0"/>
              <a:t>딥러닝 모델은 어떤 종류여야 하는지</a:t>
            </a:r>
            <a:r>
              <a:rPr lang="en-US" altLang="ko-KR" sz="1050" b="1" dirty="0" smtClean="0"/>
              <a:t>?)</a:t>
            </a:r>
          </a:p>
          <a:p>
            <a:pPr marL="268288" indent="-268288">
              <a:lnSpc>
                <a:spcPct val="150000"/>
              </a:lnSpc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600" b="1" dirty="0" smtClean="0"/>
              <a:t>NCS 2</a:t>
            </a:r>
            <a:r>
              <a:rPr lang="ko-KR" altLang="en-US" sz="1600" b="1" dirty="0" smtClean="0"/>
              <a:t>에 다양한 버전의 </a:t>
            </a:r>
            <a:r>
              <a:rPr lang="en-US" altLang="ko-KR" sz="1600" b="1" dirty="0" smtClean="0"/>
              <a:t>YOLO</a:t>
            </a:r>
            <a:r>
              <a:rPr lang="ko-KR" altLang="en-US" sz="1600" b="1" dirty="0" smtClean="0"/>
              <a:t>를 로딩하여 최대 감당할 수 있는 네트워크 규모 파악</a:t>
            </a:r>
            <a:endParaRPr lang="en-US" altLang="ko-KR" sz="1600" b="1" dirty="0" smtClean="0"/>
          </a:p>
          <a:p>
            <a:pPr marL="268288" indent="-268288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050" b="1" dirty="0"/>
              <a:t> </a:t>
            </a:r>
            <a:r>
              <a:rPr lang="en-US" altLang="ko-KR" sz="1050" b="1" dirty="0" smtClean="0"/>
              <a:t>     (NCS 2</a:t>
            </a:r>
            <a:r>
              <a:rPr lang="ko-KR" altLang="en-US" sz="1050" b="1" dirty="0" smtClean="0"/>
              <a:t>와 같은 </a:t>
            </a:r>
            <a:r>
              <a:rPr lang="en-US" altLang="ko-KR" sz="1050" b="1" dirty="0" smtClean="0"/>
              <a:t>Neural Accelerator</a:t>
            </a:r>
            <a:r>
              <a:rPr lang="ko-KR" altLang="en-US" sz="1050" b="1" dirty="0" smtClean="0"/>
              <a:t>는 어느 정도 규모의 딥러닝 모델을 감당할 수 있는가</a:t>
            </a:r>
            <a:r>
              <a:rPr lang="en-US" altLang="ko-KR" sz="1050" b="1" dirty="0" smtClean="0"/>
              <a:t>?)</a:t>
            </a:r>
            <a:endParaRPr lang="en-US" altLang="ko-KR" sz="1050" dirty="0" smtClean="0"/>
          </a:p>
          <a:p>
            <a:pPr marL="457200" indent="-457200">
              <a:spcBef>
                <a:spcPts val="0"/>
              </a:spcBef>
              <a:buNone/>
              <a:tabLst>
                <a:tab pos="268288" algn="l"/>
              </a:tabLst>
            </a:pPr>
            <a:endParaRPr lang="en-US" altLang="ko-KR" sz="1000" b="1" dirty="0" smtClean="0"/>
          </a:p>
          <a:p>
            <a:pPr marL="457200" indent="-457200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예시 자료</a:t>
            </a:r>
            <a:r>
              <a:rPr lang="en-US" altLang="ko-KR" sz="1600" b="1" dirty="0" smtClean="0"/>
              <a:t>]</a:t>
            </a:r>
          </a:p>
          <a:p>
            <a:pPr marL="268288" indent="-268288">
              <a:lnSpc>
                <a:spcPct val="150000"/>
              </a:lnSpc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600" b="1" dirty="0" smtClean="0"/>
              <a:t>YOLO and Tiny-YOLO object detection on the Raspberry Pi and </a:t>
            </a:r>
            <a:r>
              <a:rPr lang="en-US" altLang="ko-KR" sz="1600" b="1" dirty="0" err="1" smtClean="0"/>
              <a:t>Movidius</a:t>
            </a:r>
            <a:r>
              <a:rPr lang="en-US" altLang="ko-KR" sz="1600" b="1" dirty="0" smtClean="0"/>
              <a:t> NCS</a:t>
            </a:r>
          </a:p>
          <a:p>
            <a:pPr marL="268288" indent="-268288">
              <a:buNone/>
              <a:tabLst>
                <a:tab pos="268288" algn="l"/>
              </a:tabLst>
            </a:pPr>
            <a:r>
              <a:rPr lang="en-US" altLang="ko-KR" sz="1600" b="1" dirty="0" smtClean="0"/>
              <a:t>    </a:t>
            </a:r>
            <a:r>
              <a:rPr lang="en-US" altLang="ko-KR" sz="1100" b="1" dirty="0" smtClean="0"/>
              <a:t>: </a:t>
            </a:r>
            <a:r>
              <a:rPr lang="en-US" altLang="ko-KR" sz="1100" b="1" spc="-30" dirty="0" smtClean="0">
                <a:hlinkClick r:id="rId2"/>
              </a:rPr>
              <a:t>https://pyimagesearch.com/2020/01/27/yolo-and-tiny-yolo-object-detection-on-the-raspberry-pi-and-movidius-ncs/</a:t>
            </a:r>
            <a:r>
              <a:rPr lang="en-US" altLang="ko-KR" sz="1100" b="1" spc="-30" dirty="0" smtClean="0"/>
              <a:t> </a:t>
            </a:r>
            <a:r>
              <a:rPr lang="en-US" altLang="ko-KR" sz="1100" b="1" dirty="0" smtClean="0"/>
              <a:t>  </a:t>
            </a:r>
            <a:endParaRPr lang="en-US" altLang="ko-KR" sz="16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과제 </a:t>
            </a:r>
            <a:r>
              <a:rPr lang="en-US" altLang="ko-KR" sz="2800" b="1" dirty="0"/>
              <a:t>4</a:t>
            </a:r>
            <a:r>
              <a:rPr lang="en-US" altLang="ko-KR" sz="2800" b="1" dirty="0" smtClean="0"/>
              <a:t> : NCS 2</a:t>
            </a:r>
            <a:r>
              <a:rPr lang="ko-KR" altLang="en-US" sz="2800" b="1" dirty="0" smtClean="0"/>
              <a:t>를 이용한 </a:t>
            </a:r>
            <a:r>
              <a:rPr lang="en-US" altLang="ko-KR" sz="2800" b="1" dirty="0" err="1" smtClean="0"/>
              <a:t>PyTorch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모델 실행</a:t>
            </a:r>
            <a:endParaRPr lang="ko-KR" alt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04351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tabLst>
                <a:tab pos="268288" algn="l"/>
              </a:tabLst>
            </a:pPr>
            <a:r>
              <a:rPr lang="en-US" altLang="ko-KR" sz="2000" dirty="0" smtClean="0"/>
              <a:t>Host PC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PyTorch</a:t>
            </a:r>
            <a:r>
              <a:rPr lang="en-US" altLang="ko-KR" sz="2000" dirty="0" smtClean="0"/>
              <a:t> Hub</a:t>
            </a:r>
            <a:r>
              <a:rPr lang="ko-KR" altLang="en-US" sz="2000" dirty="0" smtClean="0"/>
              <a:t>를 통해 </a:t>
            </a:r>
            <a:r>
              <a:rPr lang="en-US" altLang="ko-KR" sz="2000" dirty="0" smtClean="0"/>
              <a:t>Yolo5 </a:t>
            </a:r>
            <a:r>
              <a:rPr lang="ko-KR" altLang="en-US" sz="2000" dirty="0" smtClean="0"/>
              <a:t>모델을 준비함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tabLst>
                <a:tab pos="268288" algn="l"/>
              </a:tabLst>
            </a:pPr>
            <a:r>
              <a:rPr lang="en-US" altLang="ko-KR" sz="2000" spc="-130" dirty="0" smtClean="0"/>
              <a:t>ONNX</a:t>
            </a:r>
            <a:r>
              <a:rPr lang="ko-KR" altLang="en-US" sz="2000" spc="-130" dirty="0" smtClean="0"/>
              <a:t>를 이용하여 </a:t>
            </a:r>
            <a:r>
              <a:rPr lang="en-US" altLang="ko-KR" sz="2000" spc="-130" dirty="0" err="1" smtClean="0"/>
              <a:t>PyTorch</a:t>
            </a:r>
            <a:r>
              <a:rPr lang="en-US" altLang="ko-KR" sz="2000" spc="-130" dirty="0" smtClean="0"/>
              <a:t> Yolo5 </a:t>
            </a:r>
            <a:r>
              <a:rPr lang="ko-KR" altLang="en-US" sz="2000" spc="-130" dirty="0" smtClean="0"/>
              <a:t>모델을 </a:t>
            </a:r>
            <a:r>
              <a:rPr lang="en-US" altLang="ko-KR" sz="2000" spc="-130" dirty="0" smtClean="0"/>
              <a:t>NCS 2</a:t>
            </a:r>
            <a:r>
              <a:rPr lang="ko-KR" altLang="en-US" sz="2000" spc="-130" dirty="0"/>
              <a:t> </a:t>
            </a:r>
            <a:r>
              <a:rPr lang="ko-KR" altLang="en-US" sz="2000" spc="-130" dirty="0" smtClean="0"/>
              <a:t>로딩에 적합하게 변환함</a:t>
            </a:r>
            <a:endParaRPr lang="en-US" altLang="ko-KR" sz="2000" spc="-13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2"/>
              <a:tabLst>
                <a:tab pos="268288" algn="l"/>
              </a:tabLst>
            </a:pPr>
            <a:r>
              <a:rPr lang="en-US" altLang="ko-KR" sz="2000" dirty="0" smtClean="0"/>
              <a:t>NCS 2</a:t>
            </a:r>
            <a:r>
              <a:rPr lang="ko-KR" altLang="en-US" sz="2000" dirty="0" smtClean="0"/>
              <a:t>에 변환된 </a:t>
            </a:r>
            <a:r>
              <a:rPr lang="en-US" altLang="ko-KR" sz="2000" dirty="0" err="1" smtClean="0"/>
              <a:t>PyTorch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모델을 로딩하여 실행함</a:t>
            </a:r>
            <a:endParaRPr lang="en-US" altLang="ko-KR" sz="2000" dirty="0" smtClean="0"/>
          </a:p>
          <a:p>
            <a:pPr marL="457200" indent="-457200">
              <a:spcBef>
                <a:spcPts val="0"/>
              </a:spcBef>
              <a:buNone/>
              <a:tabLst>
                <a:tab pos="268288" algn="l"/>
              </a:tabLst>
            </a:pPr>
            <a:endParaRPr lang="en-US" altLang="ko-KR" sz="1000" b="1" dirty="0" smtClean="0"/>
          </a:p>
          <a:p>
            <a:pPr marL="457200" indent="-457200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요구사항</a:t>
            </a:r>
            <a:r>
              <a:rPr lang="en-US" altLang="ko-KR" sz="1600" b="1" dirty="0" smtClean="0"/>
              <a:t>]</a:t>
            </a:r>
          </a:p>
          <a:p>
            <a:pPr marL="268288" indent="-268288">
              <a:lnSpc>
                <a:spcPct val="150000"/>
              </a:lnSpc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600" b="1" dirty="0" smtClean="0"/>
              <a:t>NCS 2</a:t>
            </a:r>
            <a:r>
              <a:rPr lang="ko-KR" altLang="en-US" sz="1600" b="1" dirty="0" smtClean="0"/>
              <a:t>에 </a:t>
            </a:r>
            <a:r>
              <a:rPr lang="en-US" altLang="ko-KR" sz="1600" b="1" dirty="0" err="1" smtClean="0"/>
              <a:t>PyTorch</a:t>
            </a:r>
            <a:r>
              <a:rPr lang="ko-KR" altLang="en-US" sz="1600" b="1" dirty="0" smtClean="0"/>
              <a:t> 모델을 로딩하기 위한 필요사항 파악</a:t>
            </a:r>
            <a:endParaRPr lang="en-US" altLang="ko-KR" sz="1600" b="1" dirty="0" smtClean="0"/>
          </a:p>
          <a:p>
            <a:pPr marL="268288" indent="-268288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050" b="1" dirty="0" smtClean="0"/>
              <a:t>      (</a:t>
            </a:r>
            <a:r>
              <a:rPr lang="en-US" altLang="ko-KR" sz="1050" b="1" dirty="0" err="1" smtClean="0"/>
              <a:t>PyTorch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모델을 로딩하기 위한 사전 작업 및 </a:t>
            </a:r>
            <a:r>
              <a:rPr lang="en-US" altLang="ko-KR" sz="1050" b="1" dirty="0" smtClean="0"/>
              <a:t>ONNX </a:t>
            </a:r>
            <a:r>
              <a:rPr lang="ko-KR" altLang="en-US" sz="1050" b="1" dirty="0" smtClean="0"/>
              <a:t>변환 방법 파악</a:t>
            </a:r>
            <a:r>
              <a:rPr lang="en-US" altLang="ko-KR" sz="1050" b="1" dirty="0" smtClean="0"/>
              <a:t>?)</a:t>
            </a:r>
          </a:p>
          <a:p>
            <a:pPr marL="457200" indent="-457200">
              <a:spcBef>
                <a:spcPts val="0"/>
              </a:spcBef>
              <a:buNone/>
              <a:tabLst>
                <a:tab pos="268288" algn="l"/>
              </a:tabLst>
            </a:pPr>
            <a:endParaRPr lang="en-US" altLang="ko-KR" sz="1000" b="1" dirty="0" smtClean="0"/>
          </a:p>
          <a:p>
            <a:pPr marL="457200" indent="-457200">
              <a:lnSpc>
                <a:spcPct val="150000"/>
              </a:lnSpc>
              <a:buNone/>
              <a:tabLst>
                <a:tab pos="268288" algn="l"/>
              </a:tabLst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참고 자료</a:t>
            </a:r>
            <a:r>
              <a:rPr lang="en-US" altLang="ko-KR" sz="1600" b="1" dirty="0" smtClean="0"/>
              <a:t>]</a:t>
            </a:r>
          </a:p>
          <a:p>
            <a:pPr marL="268288" indent="-268288"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600" b="1" dirty="0" smtClean="0"/>
              <a:t>How Can a </a:t>
            </a:r>
            <a:r>
              <a:rPr lang="en-US" altLang="ko-KR" sz="1600" b="1" dirty="0" err="1" smtClean="0"/>
              <a:t>PyTorch</a:t>
            </a:r>
            <a:r>
              <a:rPr lang="en-US" altLang="ko-KR" sz="1600" b="1" dirty="0" smtClean="0"/>
              <a:t> Model to Be Used with </a:t>
            </a:r>
            <a:r>
              <a:rPr lang="en-US" altLang="ko-KR" sz="1600" b="1" dirty="0" err="1" smtClean="0"/>
              <a:t>OpenVINO</a:t>
            </a:r>
            <a:r>
              <a:rPr lang="en-US" altLang="ko-KR" sz="1600" b="1" dirty="0" smtClean="0"/>
              <a:t>?</a:t>
            </a:r>
          </a:p>
          <a:p>
            <a:pPr marL="268288" indent="-268288">
              <a:buNone/>
              <a:tabLst>
                <a:tab pos="268288" algn="l"/>
              </a:tabLst>
            </a:pPr>
            <a:r>
              <a:rPr lang="en-US" altLang="ko-KR" sz="1100" b="1" dirty="0" smtClean="0"/>
              <a:t>      : </a:t>
            </a:r>
            <a:r>
              <a:rPr lang="en-US" altLang="ko-KR" sz="1100" b="1" spc="-30" dirty="0" smtClean="0">
                <a:hlinkClick r:id="rId2"/>
              </a:rPr>
              <a:t>https://www.intel.com/content/www/us/en/support/articles/000089611/software/development-software.html</a:t>
            </a:r>
            <a:r>
              <a:rPr lang="en-US" altLang="ko-KR" sz="1100" b="1" spc="-30" dirty="0" smtClean="0"/>
              <a:t>  </a:t>
            </a:r>
            <a:r>
              <a:rPr lang="en-US" altLang="ko-KR" sz="1100" b="1" dirty="0" smtClean="0"/>
              <a:t>  </a:t>
            </a:r>
            <a:endParaRPr lang="en-US" altLang="ko-KR" sz="1100" b="1" dirty="0" smtClean="0"/>
          </a:p>
          <a:p>
            <a:pPr marL="268288" indent="-268288"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600" b="1" dirty="0" smtClean="0"/>
              <a:t>Converting a </a:t>
            </a:r>
            <a:r>
              <a:rPr lang="en-US" altLang="ko-KR" sz="1600" b="1" dirty="0" err="1" smtClean="0"/>
              <a:t>PyTorch</a:t>
            </a:r>
            <a:r>
              <a:rPr lang="en-US" altLang="ko-KR" sz="1600" b="1" dirty="0" smtClean="0"/>
              <a:t> Model - Typical Steps to Convert </a:t>
            </a:r>
            <a:r>
              <a:rPr lang="en-US" altLang="ko-KR" sz="1600" b="1" dirty="0" err="1" smtClean="0"/>
              <a:t>PyTorch</a:t>
            </a:r>
            <a:r>
              <a:rPr lang="en-US" altLang="ko-KR" sz="1600" b="1" dirty="0" smtClean="0"/>
              <a:t> Model</a:t>
            </a:r>
          </a:p>
          <a:p>
            <a:pPr marL="268288" indent="-268288">
              <a:buNone/>
              <a:tabLst>
                <a:tab pos="268288" algn="l"/>
              </a:tabLst>
            </a:pPr>
            <a:r>
              <a:rPr lang="en-US" altLang="ko-KR" sz="1600" b="1" dirty="0" smtClean="0"/>
              <a:t>    </a:t>
            </a:r>
            <a:r>
              <a:rPr lang="en-US" altLang="ko-KR" sz="1100" b="1" dirty="0" smtClean="0"/>
              <a:t>: </a:t>
            </a:r>
            <a:r>
              <a:rPr lang="en-US" altLang="ko-KR" sz="1100" b="1" spc="-30" dirty="0" smtClean="0">
                <a:hlinkClick r:id="rId3"/>
              </a:rPr>
              <a:t>https://docs.openvino.ai/latest/openvino_docs_MO_DG_prepare_model_convert_model_Convert_Model_From_PyTorch.html</a:t>
            </a:r>
            <a:r>
              <a:rPr lang="en-US" altLang="ko-KR" sz="1100" b="1" spc="-30" dirty="0" smtClean="0"/>
              <a:t> </a:t>
            </a:r>
            <a:r>
              <a:rPr lang="en-US" altLang="ko-KR" sz="1100" b="1" dirty="0" smtClean="0"/>
              <a:t> </a:t>
            </a:r>
          </a:p>
          <a:p>
            <a:pPr marL="268288" indent="-268288">
              <a:buFont typeface="Wingdings" pitchFamily="2" charset="2"/>
              <a:buChar char="§"/>
              <a:tabLst>
                <a:tab pos="268288" algn="l"/>
              </a:tabLst>
            </a:pPr>
            <a:r>
              <a:rPr lang="en-US" altLang="ko-KR" sz="1600" b="1" dirty="0" err="1" smtClean="0"/>
              <a:t>PyTorch</a:t>
            </a:r>
            <a:r>
              <a:rPr lang="en-US" altLang="ko-KR" sz="1600" b="1" dirty="0" smtClean="0"/>
              <a:t> – Yolo5</a:t>
            </a:r>
          </a:p>
          <a:p>
            <a:pPr marL="268288" indent="-268288">
              <a:buNone/>
              <a:tabLst>
                <a:tab pos="268288" algn="l"/>
              </a:tabLst>
            </a:pPr>
            <a:r>
              <a:rPr lang="en-US" altLang="ko-KR" sz="1600" b="1" dirty="0" smtClean="0"/>
              <a:t>    </a:t>
            </a:r>
            <a:r>
              <a:rPr lang="en-US" altLang="ko-KR" sz="1100" b="1" dirty="0" smtClean="0"/>
              <a:t>: </a:t>
            </a:r>
            <a:r>
              <a:rPr lang="en-US" altLang="ko-KR" sz="1100" b="1" spc="-30" dirty="0" smtClean="0">
                <a:hlinkClick r:id="rId4"/>
              </a:rPr>
              <a:t>https://pytorch.org/hub/ultralytics_yolov5/</a:t>
            </a:r>
            <a:r>
              <a:rPr lang="en-US" altLang="ko-KR" sz="1100" b="1" spc="-30" dirty="0" smtClean="0"/>
              <a:t>  </a:t>
            </a:r>
            <a:r>
              <a:rPr lang="en-US" altLang="ko-KR" sz="1100" b="1" spc="-30" dirty="0" smtClean="0"/>
              <a:t> </a:t>
            </a:r>
            <a:r>
              <a:rPr lang="en-US" altLang="ko-KR" sz="1100" b="1" dirty="0" smtClean="0"/>
              <a:t>  </a:t>
            </a:r>
            <a:endParaRPr lang="en-US" altLang="ko-KR" sz="16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587</Words>
  <Application>Microsoft Office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임베디드 AI 구현을 위한 Neural Accelerator 적용 및 딥러닝 네트워크 최적화 분석 과제 </vt:lpstr>
      <vt:lpstr>개발 환경</vt:lpstr>
      <vt:lpstr>과제 1 : Raspberry Pi – NCS 2 연동 환경 구성</vt:lpstr>
      <vt:lpstr>과제 2 : NCS 2를 이용한 딥러닝 모델 로딩</vt:lpstr>
      <vt:lpstr>과제 3 : NCS 2를 이용한 YOLO 모델 실행</vt:lpstr>
      <vt:lpstr>과제 4 : NCS 2를 이용한 PyTorch 모델 실행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AI 구현을 위한 Neural Accelerator 적용 및 딥러닝 네트워크 최적화 분석 과제 </dc:title>
  <dc:creator>Windows 사용자</dc:creator>
  <cp:lastModifiedBy>Windows 사용자</cp:lastModifiedBy>
  <cp:revision>23</cp:revision>
  <dcterms:created xsi:type="dcterms:W3CDTF">2022-07-14T21:47:08Z</dcterms:created>
  <dcterms:modified xsi:type="dcterms:W3CDTF">2022-07-14T22:33:49Z</dcterms:modified>
</cp:coreProperties>
</file>