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9" r:id="rId7"/>
    <p:sldId id="258" r:id="rId8"/>
    <p:sldId id="277" r:id="rId9"/>
    <p:sldId id="278" r:id="rId10"/>
    <p:sldId id="272" r:id="rId11"/>
    <p:sldId id="268" r:id="rId12"/>
    <p:sldId id="279" r:id="rId13"/>
    <p:sldId id="281" r:id="rId14"/>
    <p:sldId id="280" r:id="rId15"/>
    <p:sldId id="260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85" autoAdjust="0"/>
  </p:normalViewPr>
  <p:slideViewPr>
    <p:cSldViewPr snapToGrid="0">
      <p:cViewPr varScale="1">
        <p:scale>
          <a:sx n="139" d="100"/>
          <a:sy n="139" d="100"/>
        </p:scale>
        <p:origin x="33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b="1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Visual </a:t>
          </a:r>
          <a:r>
            <a:rPr lang="en-US" altLang="ko-KR" b="1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Odometry</a:t>
          </a:r>
          <a:r>
            <a:rPr lang="en-US" altLang="ko-KR" b="1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ko-KR" altLang="en-US" b="1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소개</a:t>
          </a:r>
          <a:endParaRPr lang="ko-KR" altLang="en-US" b="1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ko-KR" altLang="en-US" b="1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ko-KR" altLang="en-US" b="1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46682AEA-FFC6-4DF1-8C8C-377453E6F91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b="1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ViT</a:t>
          </a:r>
          <a:r>
            <a:rPr lang="en-US" altLang="ko-KR" b="1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-LSTM </a:t>
          </a:r>
          <a:r>
            <a:rPr lang="ko-KR" altLang="en-US" b="1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소개</a:t>
          </a:r>
          <a:endParaRPr lang="ko-KR" altLang="en-US" b="1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4D57214C-8EB0-4E52-B0D0-B12332997042}" type="sibTrans" cxnId="{8B6784B4-E95B-41F2-8646-17AD4C0C8B36}">
      <dgm:prSet/>
      <dgm:spPr/>
      <dgm:t>
        <a:bodyPr/>
        <a:lstStyle/>
        <a:p>
          <a:pPr latinLnBrk="1"/>
          <a:endParaRPr lang="ko-KR" altLang="en-US" b="1"/>
        </a:p>
      </dgm:t>
    </dgm:pt>
    <dgm:pt modelId="{63743406-5FBA-46B8-9370-DE8188F6C567}" type="parTrans" cxnId="{8B6784B4-E95B-41F2-8646-17AD4C0C8B36}">
      <dgm:prSet/>
      <dgm:spPr/>
      <dgm:t>
        <a:bodyPr/>
        <a:lstStyle/>
        <a:p>
          <a:pPr latinLnBrk="1"/>
          <a:endParaRPr lang="ko-KR" altLang="en-US" b="1"/>
        </a:p>
      </dgm:t>
    </dgm:pt>
    <dgm:pt modelId="{BADC59B0-B6B2-4456-A767-3042BA6D9C91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b="1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필요 사항</a:t>
          </a:r>
          <a:endParaRPr lang="ko-KR" altLang="en-US" b="1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203FA6DC-0D20-4A42-BE72-F3D4BF8351A8}" type="parTrans" cxnId="{75DD5F11-3791-4A47-B2B4-59A21DD1601E}">
      <dgm:prSet/>
      <dgm:spPr/>
      <dgm:t>
        <a:bodyPr/>
        <a:lstStyle/>
        <a:p>
          <a:pPr latinLnBrk="1"/>
          <a:endParaRPr lang="ko-KR" altLang="en-US" b="1"/>
        </a:p>
      </dgm:t>
    </dgm:pt>
    <dgm:pt modelId="{712408E2-CCA9-42EF-91E9-2B6EF68E7B22}" type="sibTrans" cxnId="{75DD5F11-3791-4A47-B2B4-59A21DD1601E}">
      <dgm:prSet/>
      <dgm:spPr/>
      <dgm:t>
        <a:bodyPr/>
        <a:lstStyle/>
        <a:p>
          <a:pPr latinLnBrk="1"/>
          <a:endParaRPr lang="ko-KR" altLang="en-US" b="1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47C42FAF-CD34-464D-ADAB-C3838EC05F40}" type="pres">
      <dgm:prSet presAssocID="{46682AEA-FFC6-4DF1-8C8C-377453E6F91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DE896A-AAB6-41AC-967A-512FFA62D840}" type="pres">
      <dgm:prSet presAssocID="{46682AEA-FFC6-4DF1-8C8C-377453E6F91D}" presName="accent_2" presStyleCnt="0"/>
      <dgm:spPr/>
    </dgm:pt>
    <dgm:pt modelId="{4003AEC9-6D08-4606-9770-B3430C544D25}" type="pres">
      <dgm:prSet presAssocID="{46682AEA-FFC6-4DF1-8C8C-377453E6F91D}" presName="accentRepeatNode" presStyleLbl="solidFgAcc1" presStyleIdx="1" presStyleCnt="3"/>
      <dgm:spPr/>
    </dgm:pt>
    <dgm:pt modelId="{4F5B6877-FB96-4452-83FA-4CEC1AA0B546}" type="pres">
      <dgm:prSet presAssocID="{BADC59B0-B6B2-4456-A767-3042BA6D9C9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FEC46-CB59-4DCE-9B94-950A2061A230}" type="pres">
      <dgm:prSet presAssocID="{BADC59B0-B6B2-4456-A767-3042BA6D9C91}" presName="accent_3" presStyleCnt="0"/>
      <dgm:spPr/>
    </dgm:pt>
    <dgm:pt modelId="{AD3226B8-60B4-400E-BAE7-145DDA77F24C}" type="pres">
      <dgm:prSet presAssocID="{BADC59B0-B6B2-4456-A767-3042BA6D9C91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CA2B567A-B80A-4B09-B421-2E8E8BE40844}" type="presOf" srcId="{BADC59B0-B6B2-4456-A767-3042BA6D9C91}" destId="{4F5B6877-FB96-4452-83FA-4CEC1AA0B546}" srcOrd="0" destOrd="0" presId="urn:microsoft.com/office/officeart/2008/layout/VerticalCurvedList"/>
    <dgm:cxn modelId="{63122A03-E1AF-427C-B314-2C309D9843F6}" type="presOf" srcId="{46682AEA-FFC6-4DF1-8C8C-377453E6F91D}" destId="{47C42FAF-CD34-464D-ADAB-C3838EC05F40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8B6784B4-E95B-41F2-8646-17AD4C0C8B36}" srcId="{7E5AA53B-3EEE-4DE4-BB81-9044890C2946}" destId="{46682AEA-FFC6-4DF1-8C8C-377453E6F91D}" srcOrd="1" destOrd="0" parTransId="{63743406-5FBA-46B8-9370-DE8188F6C567}" sibTransId="{4D57214C-8EB0-4E52-B0D0-B12332997042}"/>
    <dgm:cxn modelId="{75DD5F11-3791-4A47-B2B4-59A21DD1601E}" srcId="{7E5AA53B-3EEE-4DE4-BB81-9044890C2946}" destId="{BADC59B0-B6B2-4456-A767-3042BA6D9C91}" srcOrd="2" destOrd="0" parTransId="{203FA6DC-0D20-4A42-BE72-F3D4BF8351A8}" sibTransId="{712408E2-CCA9-42EF-91E9-2B6EF68E7B22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F5E18C64-3A70-4217-BB93-08E1175D7100}" type="presParOf" srcId="{90561C55-3C6E-4D53-85E1-2C50BCDDA392}" destId="{47C42FAF-CD34-464D-ADAB-C3838EC05F40}" srcOrd="3" destOrd="0" presId="urn:microsoft.com/office/officeart/2008/layout/VerticalCurvedList"/>
    <dgm:cxn modelId="{E9132A8F-64BE-4CCE-8CD9-FC7BE6EEB43D}" type="presParOf" srcId="{90561C55-3C6E-4D53-85E1-2C50BCDDA392}" destId="{90DE896A-AAB6-41AC-967A-512FFA62D840}" srcOrd="4" destOrd="0" presId="urn:microsoft.com/office/officeart/2008/layout/VerticalCurvedList"/>
    <dgm:cxn modelId="{4EE50886-41E2-48AB-8C76-043580272103}" type="presParOf" srcId="{90DE896A-AAB6-41AC-967A-512FFA62D840}" destId="{4003AEC9-6D08-4606-9770-B3430C544D25}" srcOrd="0" destOrd="0" presId="urn:microsoft.com/office/officeart/2008/layout/VerticalCurvedList"/>
    <dgm:cxn modelId="{BE507245-71D9-4CE7-A921-99ED5E7BEC14}" type="presParOf" srcId="{90561C55-3C6E-4D53-85E1-2C50BCDDA392}" destId="{4F5B6877-FB96-4452-83FA-4CEC1AA0B546}" srcOrd="5" destOrd="0" presId="urn:microsoft.com/office/officeart/2008/layout/VerticalCurvedList"/>
    <dgm:cxn modelId="{88941610-01DE-40AE-ACCF-9D776209321D}" type="presParOf" srcId="{90561C55-3C6E-4D53-85E1-2C50BCDDA392}" destId="{82AFEC46-CB59-4DCE-9B94-950A2061A230}" srcOrd="6" destOrd="0" presId="urn:microsoft.com/office/officeart/2008/layout/VerticalCurvedList"/>
    <dgm:cxn modelId="{6EB6F39A-816E-46AB-88B1-C2FDD06F31F2}" type="presParOf" srcId="{82AFEC46-CB59-4DCE-9B94-950A2061A230}" destId="{AD3226B8-60B4-400E-BAE7-145DDA77F2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lvl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Visual </a:t>
          </a:r>
          <a:r>
            <a:rPr lang="en-US" altLang="ko-KR" sz="2600" b="1" kern="1200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Odometry</a:t>
          </a:r>
          <a:r>
            <a:rPr lang="en-US" altLang="ko-KR" sz="2600" b="1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ko-KR" altLang="en-US" sz="2600" b="1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소개</a:t>
          </a:r>
          <a:endParaRPr lang="ko-KR" altLang="en-US" sz="2600" b="1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42FAF-CD34-464D-ADAB-C3838EC05F40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lvl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ViT</a:t>
          </a:r>
          <a:r>
            <a:rPr lang="en-US" altLang="ko-KR" sz="2600" b="1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-LSTM </a:t>
          </a:r>
          <a:r>
            <a:rPr lang="ko-KR" altLang="en-US" sz="2600" b="1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소개</a:t>
          </a:r>
          <a:endParaRPr lang="ko-KR" altLang="en-US" sz="2600" b="1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55666" y="1425575"/>
        <a:ext cx="6051292" cy="712787"/>
      </dsp:txXfrm>
    </dsp:sp>
    <dsp:sp modelId="{4003AEC9-6D08-4606-9770-B3430C544D25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B6877-FB96-4452-83FA-4CEC1AA0B546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lvl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b="1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필요 사항</a:t>
          </a:r>
          <a:endParaRPr lang="ko-KR" altLang="en-US" sz="2600" b="1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96568" y="2494756"/>
        <a:ext cx="6310391" cy="712787"/>
      </dsp:txXfrm>
    </dsp:sp>
    <dsp:sp modelId="{AD3226B8-60B4-400E-BAE7-145DDA77F24C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69E36E-728F-4B79-BBD6-A00C72EA8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115FF-53DF-4791-A127-8A6D32CD8E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54BE-3FCB-4F69-A327-C586C2A74082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00E04-11B8-4819-BABD-0EB82B38F6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D8B12-C8C8-4ECD-AD5A-280D228275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96A43-096E-47B8-B368-9AB51FCC2E7C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2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9961-C215-41F5-A0B5-7820D242AC6A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2D40-96F8-42D1-BD55-6FBF3437335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29833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42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745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595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92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65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altLang="ko-KR" noProof="0" smtClean="0"/>
              <a:pPr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661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0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788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077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altLang="ko-KR" noProof="0" smtClean="0"/>
              <a:pPr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52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6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altLang="ko-KR" noProof="0" smtClean="0"/>
              <a:pPr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7752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C44543-2BFD-4AE1-AE32-3659A5F0E5D9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0EF47-87EC-4523-B319-80FBE591EA04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57B83-0419-4AD5-B7E9-9BD8A99B09CE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1194E-4288-47CB-8B4C-A21B2CB6B33B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FF8FFD-7D68-4CDA-8308-797CB8372304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2FD10-54B3-4327-A3A7-68D22C5CF7F1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918A7-6F27-4F25-B815-4436B3BA0638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844B8-0E7B-4DB4-9FA1-58B91043B0AF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1DE3E-2E2D-4228-9B94-5ADBB8A70A38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BF0545D-E114-48BE-9158-00DCA097ACF9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E3CF6-AD98-47B5-8C0D-CCA5CAD218C8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C34546-2ADC-4A0F-87D3-01F3E1CDBD76}" type="datetime1">
              <a:rPr lang="ko-KR" altLang="en-US" noProof="0" smtClean="0"/>
              <a:t>2021-11-08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디지털 연결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b="1" dirty="0" err="1" smtClean="0">
                <a:solidFill>
                  <a:schemeClr val="bg1"/>
                </a:solidFill>
              </a:rPr>
              <a:t>ViT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-LSTM :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기반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Visual 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Odometry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7CEBFF"/>
                </a:solidFill>
              </a:rPr>
              <a:t>최병찬 </a:t>
            </a:r>
            <a:r>
              <a:rPr lang="en-US" altLang="ko-KR" b="1" dirty="0" smtClean="0">
                <a:solidFill>
                  <a:srgbClr val="7CEBFF"/>
                </a:solidFill>
              </a:rPr>
              <a:t>(</a:t>
            </a:r>
            <a:r>
              <a:rPr lang="ko-KR" altLang="en-US" b="1" dirty="0" smtClean="0">
                <a:solidFill>
                  <a:srgbClr val="7CEBFF"/>
                </a:solidFill>
              </a:rPr>
              <a:t>석사 </a:t>
            </a:r>
            <a:r>
              <a:rPr lang="en-US" altLang="ko-KR" b="1" dirty="0">
                <a:solidFill>
                  <a:srgbClr val="7CEBFF"/>
                </a:solidFill>
              </a:rPr>
              <a:t>4</a:t>
            </a:r>
            <a:r>
              <a:rPr lang="ko-KR" altLang="en-US" b="1" dirty="0" smtClean="0">
                <a:solidFill>
                  <a:srgbClr val="7CEBFF"/>
                </a:solidFill>
              </a:rPr>
              <a:t>기 </a:t>
            </a:r>
            <a:r>
              <a:rPr lang="en-US" altLang="ko-KR" b="1" dirty="0" smtClean="0">
                <a:solidFill>
                  <a:srgbClr val="7CEBFF"/>
                </a:solidFill>
              </a:rPr>
              <a:t>/ </a:t>
            </a:r>
            <a:r>
              <a:rPr lang="ko-KR" altLang="en-US" b="1" dirty="0" smtClean="0">
                <a:solidFill>
                  <a:srgbClr val="7CEBFF"/>
                </a:solidFill>
              </a:rPr>
              <a:t>지능통신시스템 연구실</a:t>
            </a:r>
            <a:r>
              <a:rPr lang="en-US" altLang="ko-KR" b="1" dirty="0" smtClean="0">
                <a:solidFill>
                  <a:srgbClr val="7CEBFF"/>
                </a:solidFill>
              </a:rPr>
              <a:t>)</a:t>
            </a:r>
            <a:endParaRPr lang="ko-KR" altLang="en-US" b="1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 smtClean="0"/>
              <a:t>필요 사항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2"/>
          </p:nvPr>
        </p:nvSpPr>
        <p:spPr>
          <a:xfrm>
            <a:off x="469899" y="1984163"/>
            <a:ext cx="11140909" cy="36330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solidFill>
                  <a:schemeClr val="tx1"/>
                </a:solidFill>
              </a:rPr>
              <a:t>[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논문 작성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]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Classical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기법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Neural </a:t>
            </a:r>
            <a:r>
              <a:rPr lang="en-US" altLang="ko-KR" sz="1600" b="1" dirty="0">
                <a:solidFill>
                  <a:schemeClr val="tx1"/>
                </a:solidFill>
              </a:rPr>
              <a:t>Network </a:t>
            </a:r>
            <a:r>
              <a:rPr lang="ko-KR" altLang="en-US" sz="1600" b="1" dirty="0">
                <a:solidFill>
                  <a:schemeClr val="tx1"/>
                </a:solidFill>
              </a:rPr>
              <a:t>기법과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비교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lvl="1"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ko-KR" altLang="en-US" sz="1400" b="1" dirty="0" smtClean="0">
                <a:solidFill>
                  <a:schemeClr val="tx1"/>
                </a:solidFill>
              </a:rPr>
              <a:t>평가 지표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ATE (Absolute Trajectory Error)</a:t>
            </a:r>
          </a:p>
          <a:p>
            <a:pPr lvl="1"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ko-KR" sz="1400" b="1" dirty="0" smtClean="0">
                <a:solidFill>
                  <a:schemeClr val="tx1"/>
                </a:solidFill>
              </a:rPr>
              <a:t>Classical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기법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SuMA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++,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ViSO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RTAB, ORB-SLAM,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etc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Trajectory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비교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lvl="1"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ko-KR" altLang="en-US" sz="1400" b="1" dirty="0" smtClean="0">
                <a:solidFill>
                  <a:schemeClr val="tx1"/>
                </a:solidFill>
              </a:rPr>
              <a:t>다른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Neural Network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기법은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재구현이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매우 힘들기 때문에 다른 논문에서 제시한 평가 지표로만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비교해야함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Visual Transformer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포함한 관련 기술 및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Related Work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내용 작성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6DOF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Groundtruth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대한 문제점 지적하는 내용 작성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 Relative 6DOF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학습의 한계 관련 내용 작성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ko-KR" altLang="en-US" sz="1600" b="1" dirty="0" err="1" smtClean="0">
                <a:solidFill>
                  <a:schemeClr val="tx1"/>
                </a:solidFill>
              </a:rPr>
              <a:t>플랫폼별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좌표계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차이를 고려한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좌표계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통일 방법 관련 내용 작성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b="1" dirty="0" smtClean="0"/>
              <a:t>필요 사항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2"/>
          </p:nvPr>
        </p:nvSpPr>
        <p:spPr>
          <a:xfrm>
            <a:off x="469899" y="1984163"/>
            <a:ext cx="11140909" cy="36330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solidFill>
                  <a:schemeClr val="tx1"/>
                </a:solidFill>
              </a:rPr>
              <a:t>[ SW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구현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]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AI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학습 구현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PyTorch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Tensorboard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timm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(Network Design, Tensor Control,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Dataloader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Data Augmentation)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ko-KR" altLang="en-US" sz="1600" b="1" dirty="0" smtClean="0">
                <a:solidFill>
                  <a:schemeClr val="tx1"/>
                </a:solidFill>
              </a:rPr>
              <a:t>영상 처리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OpenCV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-Python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(Image I/O, Optical Flow, Multi-View Geometry)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Dataset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관리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HDF5 Python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ko-KR" altLang="en-US" sz="1600" b="1" dirty="0" smtClean="0">
                <a:solidFill>
                  <a:schemeClr val="tx1"/>
                </a:solidFill>
              </a:rPr>
              <a:t>수학적 연산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Numpy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SciPy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[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관련 이론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및 기법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AI : Backpropagation, Normalization, Optimizer (Momentum), Attention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: Issues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(Overfitting, Gradient Vanishing, Gradient Explosion)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: Issue Handling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(Dropout, Data Augmentation, Normalization, Gradient Clipping)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: Data Distribution Analysis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(Correlation Matrix, Box Plot)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Robotics 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Odometry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Pose Transformation (Translation &amp; Rotation), Euler Angle-Quaternion</a:t>
            </a:r>
          </a:p>
        </p:txBody>
      </p:sp>
    </p:spTree>
    <p:extLst>
      <p:ext uri="{BB962C8B-B14F-4D97-AF65-F5344CB8AC3E}">
        <p14:creationId xmlns:p14="http://schemas.microsoft.com/office/powerpoint/2010/main" val="40434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</a:rPr>
              <a:t>감사합니다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직사각형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4" descr="디지털 숫자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ko-KR" altLang="en-US" sz="3600" b="1" dirty="0" smtClean="0"/>
              <a:t>목      차</a:t>
            </a:r>
            <a:endParaRPr lang="ko-KR" altLang="en-US" sz="3600" b="1" dirty="0"/>
          </a:p>
        </p:txBody>
      </p:sp>
      <p:graphicFrame>
        <p:nvGraphicFramePr>
          <p:cNvPr id="6" name="내용 개체 틀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383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81192" y="5262296"/>
            <a:ext cx="6314908" cy="68951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spc="-30" dirty="0" smtClean="0">
                <a:solidFill>
                  <a:schemeClr val="bg1"/>
                </a:solidFill>
              </a:rPr>
              <a:t>Visual </a:t>
            </a:r>
            <a:r>
              <a:rPr lang="en-US" altLang="ko-KR" sz="4000" b="1" spc="-30" dirty="0" err="1" smtClean="0">
                <a:solidFill>
                  <a:schemeClr val="bg1"/>
                </a:solidFill>
              </a:rPr>
              <a:t>Odometry</a:t>
            </a:r>
            <a:r>
              <a:rPr lang="en-US" altLang="ko-KR" sz="4000" b="1" spc="-30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spc="-30" dirty="0" smtClean="0">
                <a:solidFill>
                  <a:schemeClr val="bg1"/>
                </a:solidFill>
              </a:rPr>
              <a:t>소개</a:t>
            </a:r>
            <a:endParaRPr lang="ko-KR" altLang="en-US" sz="4000" b="1" spc="-30" dirty="0">
              <a:solidFill>
                <a:schemeClr val="bg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33162"/>
          <a:stretch/>
        </p:blipFill>
        <p:spPr>
          <a:xfrm>
            <a:off x="20" y="975"/>
            <a:ext cx="12191980" cy="45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 smtClean="0"/>
              <a:t>Visual </a:t>
            </a:r>
            <a:r>
              <a:rPr lang="en-US" altLang="ko-KR" b="1" dirty="0" err="1" smtClean="0"/>
              <a:t>Odometry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314548" y="2228003"/>
            <a:ext cx="7296261" cy="4067037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altLang="ko-KR" sz="1600" b="1" dirty="0" smtClean="0"/>
              <a:t>[ Visual </a:t>
            </a:r>
            <a:r>
              <a:rPr lang="en-US" altLang="ko-KR" sz="1600" b="1" dirty="0" err="1" smtClean="0"/>
              <a:t>Odometry</a:t>
            </a:r>
            <a:r>
              <a:rPr lang="en-US" altLang="ko-KR" sz="1600" b="1" dirty="0" smtClean="0"/>
              <a:t> (VO)</a:t>
            </a:r>
            <a:r>
              <a:rPr lang="ko-KR" altLang="en-US" sz="1600" b="1" dirty="0" smtClean="0"/>
              <a:t>란</a:t>
            </a:r>
            <a:r>
              <a:rPr lang="en-US" altLang="ko-KR" sz="1600" b="1" dirty="0" smtClean="0"/>
              <a:t>? ]</a:t>
            </a:r>
          </a:p>
          <a:p>
            <a:pPr algn="just"/>
            <a:r>
              <a:rPr lang="en-US" altLang="ko-KR" sz="1600" dirty="0" smtClean="0"/>
              <a:t>Camera</a:t>
            </a:r>
            <a:r>
              <a:rPr lang="ko-KR" altLang="en-US" sz="1600" dirty="0"/>
              <a:t>를 이용하여 차량 또는 로봇의 이동경로 및 자세를 추정하는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lvl="1" algn="just"/>
            <a:r>
              <a:rPr lang="en-US" altLang="ko-KR" sz="1400" b="1" dirty="0" smtClean="0"/>
              <a:t>Monocular VO : Camera 1</a:t>
            </a:r>
            <a:r>
              <a:rPr lang="ko-KR" altLang="en-US" sz="1400" b="1" dirty="0" smtClean="0"/>
              <a:t>개만 사용한 </a:t>
            </a:r>
            <a:r>
              <a:rPr lang="en-US" altLang="ko-KR" sz="1400" b="1" dirty="0" smtClean="0"/>
              <a:t>VO</a:t>
            </a:r>
          </a:p>
          <a:p>
            <a:pPr lvl="1" algn="just"/>
            <a:r>
              <a:rPr lang="en-US" altLang="ko-KR" sz="1400" b="1" dirty="0" smtClean="0"/>
              <a:t>Stereo VO : Stereo Vision</a:t>
            </a:r>
            <a:r>
              <a:rPr lang="ko-KR" altLang="en-US" sz="1400" b="1" dirty="0" smtClean="0"/>
              <a:t>을 이용한 </a:t>
            </a:r>
            <a:r>
              <a:rPr lang="en-US" altLang="ko-KR" sz="1400" b="1" dirty="0" smtClean="0"/>
              <a:t>VO</a:t>
            </a:r>
          </a:p>
          <a:p>
            <a:pPr lvl="1" algn="just"/>
            <a:r>
              <a:rPr lang="en-US" altLang="ko-KR" sz="1400" b="1" dirty="0" smtClean="0"/>
              <a:t>Multi-Camera VO : </a:t>
            </a:r>
            <a:r>
              <a:rPr lang="ko-KR" altLang="en-US" sz="1400" b="1" dirty="0" smtClean="0"/>
              <a:t>다중 </a:t>
            </a:r>
            <a:r>
              <a:rPr lang="en-US" altLang="ko-KR" sz="1400" b="1" dirty="0" smtClean="0"/>
              <a:t>Camera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Panorama </a:t>
            </a:r>
            <a:r>
              <a:rPr lang="ko-KR" altLang="en-US" sz="1400" b="1" dirty="0" smtClean="0"/>
              <a:t>이미지를 이용한 </a:t>
            </a:r>
            <a:r>
              <a:rPr lang="en-US" altLang="ko-KR" sz="1400" b="1" dirty="0" smtClean="0"/>
              <a:t>VO</a:t>
            </a:r>
            <a:endParaRPr lang="ko-KR" altLang="en-US" sz="1400" b="1" dirty="0"/>
          </a:p>
          <a:p>
            <a:pPr algn="just"/>
            <a:r>
              <a:rPr lang="en-US" altLang="ko-KR" sz="1600" dirty="0"/>
              <a:t>Camera</a:t>
            </a:r>
            <a:r>
              <a:rPr lang="ko-KR" altLang="en-US" sz="1600" dirty="0"/>
              <a:t>만을 사용하거나 </a:t>
            </a:r>
            <a:r>
              <a:rPr lang="en-US" altLang="ko-KR" sz="1600" dirty="0"/>
              <a:t>Camera + </a:t>
            </a:r>
            <a:r>
              <a:rPr lang="ko-KR" altLang="en-US" sz="1600" dirty="0" err="1"/>
              <a:t>외부센서</a:t>
            </a:r>
            <a:r>
              <a:rPr lang="ko-KR" altLang="en-US" sz="1600" dirty="0"/>
              <a:t> </a:t>
            </a:r>
            <a:r>
              <a:rPr lang="en-US" altLang="ko-KR" sz="1600" dirty="0"/>
              <a:t>(IMU, Wheel Encoder)</a:t>
            </a:r>
            <a:r>
              <a:rPr lang="ko-KR" altLang="en-US" sz="1600" dirty="0"/>
              <a:t>를 </a:t>
            </a:r>
            <a:r>
              <a:rPr lang="en-US" altLang="ko-KR" sz="1600" dirty="0"/>
              <a:t>Sensor Fusion</a:t>
            </a:r>
            <a:r>
              <a:rPr lang="ko-KR" altLang="en-US" sz="1600" dirty="0"/>
              <a:t>하여 이동경로 및 자세를 추정할 수 있음</a:t>
            </a:r>
          </a:p>
          <a:p>
            <a:pPr marL="0" indent="0" algn="just">
              <a:buNone/>
            </a:pPr>
            <a:endParaRPr lang="en-US" altLang="ko-KR" sz="1600" b="1" dirty="0" smtClean="0"/>
          </a:p>
          <a:p>
            <a:pPr marL="0" indent="0" algn="just">
              <a:buNone/>
            </a:pPr>
            <a:r>
              <a:rPr lang="en-US" altLang="ko-KR" sz="1600" b="1" dirty="0" smtClean="0"/>
              <a:t>[ VO </a:t>
            </a:r>
            <a:r>
              <a:rPr lang="ko-KR" altLang="en-US" sz="1600" b="1" dirty="0" smtClean="0"/>
              <a:t>등장배경 </a:t>
            </a:r>
            <a:r>
              <a:rPr lang="en-US" altLang="ko-KR" sz="1600" b="1" dirty="0" smtClean="0"/>
              <a:t>]</a:t>
            </a:r>
          </a:p>
          <a:p>
            <a:pPr algn="just"/>
            <a:r>
              <a:rPr lang="ko-KR" altLang="en-US" sz="1600" spc="-150" dirty="0"/>
              <a:t>화상 탐사 로봇의 위치 및 자세 추정을 위해 </a:t>
            </a:r>
            <a:r>
              <a:rPr lang="ko-KR" altLang="en-US" sz="1600" spc="-150" dirty="0" err="1"/>
              <a:t>카메라만을</a:t>
            </a:r>
            <a:r>
              <a:rPr lang="ko-KR" altLang="en-US" sz="1600" spc="-150" dirty="0"/>
              <a:t> 사용한 </a:t>
            </a:r>
            <a:r>
              <a:rPr lang="en-US" altLang="ko-KR" sz="1600" spc="-150" dirty="0" err="1"/>
              <a:t>Odometry</a:t>
            </a:r>
            <a:r>
              <a:rPr lang="en-US" altLang="ko-KR" sz="1600" spc="-150" dirty="0"/>
              <a:t> </a:t>
            </a:r>
            <a:r>
              <a:rPr lang="ko-KR" altLang="en-US" sz="1600" spc="-150" dirty="0"/>
              <a:t>기법 등장</a:t>
            </a:r>
          </a:p>
          <a:p>
            <a:pPr algn="just"/>
            <a:r>
              <a:rPr lang="ko-KR" altLang="en-US" sz="1600" spc="20" dirty="0"/>
              <a:t>지구와 다른 </a:t>
            </a:r>
            <a:r>
              <a:rPr lang="ko-KR" altLang="en-US" sz="1600" b="1" spc="20" dirty="0">
                <a:solidFill>
                  <a:srgbClr val="FF0000"/>
                </a:solidFill>
              </a:rPr>
              <a:t>우주 공간에서 중력에 의존적인 </a:t>
            </a:r>
            <a:r>
              <a:rPr lang="en-US" altLang="ko-KR" sz="1600" b="1" spc="20" dirty="0">
                <a:solidFill>
                  <a:srgbClr val="FF0000"/>
                </a:solidFill>
              </a:rPr>
              <a:t>IMU </a:t>
            </a:r>
            <a:r>
              <a:rPr lang="ko-KR" altLang="en-US" sz="1600" b="1" spc="20" dirty="0">
                <a:solidFill>
                  <a:srgbClr val="FF0000"/>
                </a:solidFill>
              </a:rPr>
              <a:t>및 </a:t>
            </a:r>
            <a:r>
              <a:rPr lang="en-US" altLang="ko-KR" sz="1600" b="1" spc="20" dirty="0">
                <a:solidFill>
                  <a:srgbClr val="FF0000"/>
                </a:solidFill>
              </a:rPr>
              <a:t>Wheel Encoder</a:t>
            </a:r>
            <a:r>
              <a:rPr lang="ko-KR" altLang="en-US" sz="1600" b="1" spc="20" dirty="0">
                <a:solidFill>
                  <a:srgbClr val="FF0000"/>
                </a:solidFill>
              </a:rPr>
              <a:t>를 </a:t>
            </a:r>
            <a:r>
              <a:rPr lang="ko-KR" altLang="en-US" sz="1600" b="1" dirty="0">
                <a:solidFill>
                  <a:srgbClr val="FF0000"/>
                </a:solidFill>
              </a:rPr>
              <a:t>사용할 수 없기에</a:t>
            </a:r>
            <a:r>
              <a:rPr lang="ko-KR" altLang="en-US" sz="1600" dirty="0"/>
              <a:t> 로봇의 자세 추정을 위해 </a:t>
            </a:r>
            <a:r>
              <a:rPr lang="en-US" altLang="ko-KR" sz="1600" dirty="0"/>
              <a:t>Computer Vision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사용함</a:t>
            </a:r>
            <a:endParaRPr lang="ko-KR" altLang="en-US" sz="16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3543" y="2228002"/>
            <a:ext cx="3721208" cy="2935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43" y="5236575"/>
            <a:ext cx="3721208" cy="1058465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1" dirty="0"/>
              <a:t>Visual </a:t>
            </a:r>
            <a:r>
              <a:rPr lang="en-US" altLang="ko-KR" b="1" dirty="0" err="1"/>
              <a:t>Odometry</a:t>
            </a:r>
            <a:r>
              <a:rPr lang="en-US" altLang="ko-KR" b="1" dirty="0"/>
              <a:t> </a:t>
            </a:r>
            <a:r>
              <a:rPr lang="ko-KR" altLang="en-US" b="1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69900" y="1984163"/>
            <a:ext cx="11140909" cy="36330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Classical Visual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Odometry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]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ko-KR" altLang="en-US" sz="1400" spc="-50" dirty="0" smtClean="0">
                <a:solidFill>
                  <a:schemeClr val="tx1"/>
                </a:solidFill>
              </a:rPr>
              <a:t>연속된 </a:t>
            </a:r>
            <a:r>
              <a:rPr lang="ko-KR" altLang="en-US" sz="1400" spc="-50" dirty="0">
                <a:solidFill>
                  <a:schemeClr val="tx1"/>
                </a:solidFill>
              </a:rPr>
              <a:t>이미지에서 </a:t>
            </a:r>
            <a:r>
              <a:rPr lang="en-US" altLang="ko-KR" sz="1400" spc="-50" dirty="0">
                <a:solidFill>
                  <a:schemeClr val="tx1"/>
                </a:solidFill>
              </a:rPr>
              <a:t>Feature</a:t>
            </a:r>
            <a:r>
              <a:rPr lang="ko-KR" altLang="en-US" sz="1400" spc="-50" dirty="0">
                <a:solidFill>
                  <a:schemeClr val="tx1"/>
                </a:solidFill>
              </a:rPr>
              <a:t>를 추출하고</a:t>
            </a:r>
            <a:r>
              <a:rPr lang="en-US" altLang="ko-KR" sz="1400" spc="-50" dirty="0">
                <a:solidFill>
                  <a:schemeClr val="tx1"/>
                </a:solidFill>
              </a:rPr>
              <a:t>, </a:t>
            </a:r>
            <a:r>
              <a:rPr lang="ko-KR" altLang="en-US" sz="1400" spc="-50" dirty="0">
                <a:solidFill>
                  <a:schemeClr val="tx1"/>
                </a:solidFill>
              </a:rPr>
              <a:t>동일 </a:t>
            </a:r>
            <a:r>
              <a:rPr lang="en-US" altLang="ko-KR" sz="1400" spc="-50" dirty="0">
                <a:solidFill>
                  <a:schemeClr val="tx1"/>
                </a:solidFill>
              </a:rPr>
              <a:t>Feature </a:t>
            </a:r>
            <a:r>
              <a:rPr lang="en-US" altLang="ko-KR" sz="1400" spc="-50" dirty="0" err="1">
                <a:solidFill>
                  <a:schemeClr val="tx1"/>
                </a:solidFill>
              </a:rPr>
              <a:t>Keypoint</a:t>
            </a:r>
            <a:r>
              <a:rPr lang="ko-KR" altLang="en-US" sz="1400" spc="-50" dirty="0">
                <a:solidFill>
                  <a:schemeClr val="tx1"/>
                </a:solidFill>
              </a:rPr>
              <a:t>에 대한 </a:t>
            </a:r>
            <a:r>
              <a:rPr lang="en-US" altLang="ko-KR" sz="1400" spc="-50" dirty="0" err="1">
                <a:solidFill>
                  <a:schemeClr val="tx1"/>
                </a:solidFill>
              </a:rPr>
              <a:t>Epipolar</a:t>
            </a:r>
            <a:r>
              <a:rPr lang="en-US" altLang="ko-KR" sz="1400" spc="-50" dirty="0">
                <a:solidFill>
                  <a:schemeClr val="tx1"/>
                </a:solidFill>
              </a:rPr>
              <a:t> Geometry</a:t>
            </a:r>
            <a:r>
              <a:rPr lang="en-US" altLang="ko-KR" sz="1200" spc="-50" dirty="0">
                <a:solidFill>
                  <a:schemeClr val="tx1"/>
                </a:solidFill>
              </a:rPr>
              <a:t> (Multi-view Geometry) </a:t>
            </a:r>
            <a:r>
              <a:rPr lang="ko-KR" altLang="en-US" sz="1400" spc="-50" dirty="0">
                <a:solidFill>
                  <a:schemeClr val="tx1"/>
                </a:solidFill>
              </a:rPr>
              <a:t>기법을 사용하여 카메라의 </a:t>
            </a:r>
            <a:r>
              <a:rPr lang="en-US" altLang="ko-KR" sz="1400" dirty="0">
                <a:solidFill>
                  <a:schemeClr val="tx1"/>
                </a:solidFill>
              </a:rPr>
              <a:t>Rotation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Translation</a:t>
            </a:r>
            <a:r>
              <a:rPr lang="ko-KR" altLang="en-US" sz="1400" dirty="0">
                <a:solidFill>
                  <a:schemeClr val="tx1"/>
                </a:solidFill>
              </a:rPr>
              <a:t>을 산출함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ko-KR" altLang="en-US" sz="1400" spc="-10" dirty="0" smtClean="0">
                <a:solidFill>
                  <a:schemeClr val="tx1"/>
                </a:solidFill>
              </a:rPr>
              <a:t>연속된 </a:t>
            </a:r>
            <a:r>
              <a:rPr lang="ko-KR" altLang="en-US" sz="1400" spc="-10" dirty="0">
                <a:solidFill>
                  <a:schemeClr val="tx1"/>
                </a:solidFill>
              </a:rPr>
              <a:t>카메라 이미지에서 동일 </a:t>
            </a:r>
            <a:r>
              <a:rPr lang="en-US" altLang="ko-KR" sz="1400" spc="-10" dirty="0">
                <a:solidFill>
                  <a:schemeClr val="tx1"/>
                </a:solidFill>
              </a:rPr>
              <a:t>Feature </a:t>
            </a:r>
            <a:r>
              <a:rPr lang="en-US" altLang="ko-KR" sz="1400" spc="-10" dirty="0" err="1">
                <a:solidFill>
                  <a:schemeClr val="tx1"/>
                </a:solidFill>
              </a:rPr>
              <a:t>Keypoint</a:t>
            </a:r>
            <a:r>
              <a:rPr lang="ko-KR" altLang="en-US" sz="1400" spc="-10" dirty="0">
                <a:solidFill>
                  <a:schemeClr val="tx1"/>
                </a:solidFill>
              </a:rPr>
              <a:t>에 대한 </a:t>
            </a:r>
            <a:r>
              <a:rPr lang="en-US" altLang="ko-KR" sz="1400" spc="-10" dirty="0">
                <a:solidFill>
                  <a:schemeClr val="tx1"/>
                </a:solidFill>
              </a:rPr>
              <a:t>Rotation</a:t>
            </a:r>
            <a:r>
              <a:rPr lang="ko-KR" altLang="en-US" sz="1400" spc="-10" dirty="0">
                <a:solidFill>
                  <a:schemeClr val="tx1"/>
                </a:solidFill>
              </a:rPr>
              <a:t>과 </a:t>
            </a:r>
            <a:r>
              <a:rPr lang="en-US" altLang="ko-KR" sz="1400" spc="-10" dirty="0">
                <a:solidFill>
                  <a:schemeClr val="tx1"/>
                </a:solidFill>
              </a:rPr>
              <a:t>Translation</a:t>
            </a:r>
            <a:r>
              <a:rPr lang="ko-KR" altLang="en-US" sz="1400" spc="-10" dirty="0">
                <a:solidFill>
                  <a:schemeClr val="tx1"/>
                </a:solidFill>
              </a:rPr>
              <a:t>에 대한 </a:t>
            </a:r>
            <a:r>
              <a:rPr lang="en-US" altLang="ko-KR" sz="1400" spc="-10" dirty="0">
                <a:solidFill>
                  <a:schemeClr val="tx1"/>
                </a:solidFill>
              </a:rPr>
              <a:t>Error</a:t>
            </a:r>
            <a:r>
              <a:rPr lang="ko-KR" altLang="en-US" sz="1400" spc="-10" dirty="0">
                <a:solidFill>
                  <a:schemeClr val="tx1"/>
                </a:solidFill>
              </a:rPr>
              <a:t>를 최소화하기 위해 </a:t>
            </a:r>
            <a:r>
              <a:rPr lang="en-US" altLang="ko-KR" sz="1400" spc="-10" dirty="0" err="1">
                <a:solidFill>
                  <a:schemeClr val="tx1"/>
                </a:solidFill>
              </a:rPr>
              <a:t>Reprojection</a:t>
            </a:r>
            <a:r>
              <a:rPr lang="en-US" altLang="ko-KR" sz="1400" spc="-10" dirty="0">
                <a:solidFill>
                  <a:schemeClr val="tx1"/>
                </a:solidFill>
              </a:rPr>
              <a:t> Error</a:t>
            </a:r>
            <a:r>
              <a:rPr lang="ko-KR" altLang="en-US" sz="1400" spc="-10" dirty="0">
                <a:solidFill>
                  <a:schemeClr val="tx1"/>
                </a:solidFill>
              </a:rPr>
              <a:t>을 </a:t>
            </a:r>
            <a:r>
              <a:rPr lang="ko-KR" altLang="en-US" sz="1400" dirty="0">
                <a:solidFill>
                  <a:schemeClr val="tx1"/>
                </a:solidFill>
              </a:rPr>
              <a:t>최소화하게 만드는 </a:t>
            </a:r>
            <a:r>
              <a:rPr lang="en-US" altLang="ko-KR" sz="1400" dirty="0">
                <a:solidFill>
                  <a:schemeClr val="tx1"/>
                </a:solidFill>
              </a:rPr>
              <a:t>Rotation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Translation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Bundle Adjustment</a:t>
            </a:r>
            <a:r>
              <a:rPr lang="ko-KR" altLang="en-US" sz="1400" dirty="0">
                <a:solidFill>
                  <a:schemeClr val="tx1"/>
                </a:solidFill>
              </a:rPr>
              <a:t>와 같은 비선형 최적화 기법을 사용함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35320" y="3960108"/>
            <a:ext cx="10279522" cy="2100828"/>
            <a:chOff x="364803" y="4131388"/>
            <a:chExt cx="8496784" cy="1754899"/>
          </a:xfrm>
        </p:grpSpPr>
        <p:sp>
          <p:nvSpPr>
            <p:cNvPr id="5" name="직사각형 4"/>
            <p:cNvSpPr/>
            <p:nvPr/>
          </p:nvSpPr>
          <p:spPr>
            <a:xfrm>
              <a:off x="364803" y="4131388"/>
              <a:ext cx="8496784" cy="17548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64" y="4258576"/>
              <a:ext cx="5719631" cy="12534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6875" y="4258576"/>
              <a:ext cx="2453928" cy="1533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6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b="1" dirty="0"/>
              <a:t>Visual </a:t>
            </a:r>
            <a:r>
              <a:rPr lang="en-US" altLang="ko-KR" b="1" dirty="0" err="1"/>
              <a:t>Odometry</a:t>
            </a:r>
            <a:r>
              <a:rPr lang="en-US" altLang="ko-KR" b="1" dirty="0"/>
              <a:t> </a:t>
            </a:r>
            <a:r>
              <a:rPr lang="ko-KR" altLang="en-US" b="1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69900" y="1984163"/>
            <a:ext cx="6501423" cy="36330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Deep Learning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Visual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Odometry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]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ko-KR" altLang="en-US" sz="1400" dirty="0" smtClean="0">
                <a:solidFill>
                  <a:schemeClr val="tx1"/>
                </a:solidFill>
              </a:rPr>
              <a:t>현재 </a:t>
            </a:r>
            <a:r>
              <a:rPr lang="ko-KR" altLang="en-US" sz="1400" dirty="0">
                <a:solidFill>
                  <a:schemeClr val="tx1"/>
                </a:solidFill>
              </a:rPr>
              <a:t>널리 알려져 있는 </a:t>
            </a:r>
            <a:r>
              <a:rPr lang="en-US" altLang="ko-KR" sz="1400" dirty="0">
                <a:solidFill>
                  <a:schemeClr val="tx1"/>
                </a:solidFill>
              </a:rPr>
              <a:t>CNN </a:t>
            </a:r>
            <a:r>
              <a:rPr lang="en-US" altLang="ko-KR" sz="1100" dirty="0">
                <a:solidFill>
                  <a:schemeClr val="tx1"/>
                </a:solidFill>
              </a:rPr>
              <a:t>(Convolutional Neural Network)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Feature Output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spc="-40" dirty="0">
                <a:solidFill>
                  <a:schemeClr val="tx1"/>
                </a:solidFill>
              </a:rPr>
              <a:t>카메라 </a:t>
            </a:r>
            <a:r>
              <a:rPr lang="en-US" altLang="ko-KR" sz="1400" spc="-40" dirty="0">
                <a:solidFill>
                  <a:schemeClr val="tx1"/>
                </a:solidFill>
              </a:rPr>
              <a:t>Pose </a:t>
            </a:r>
            <a:r>
              <a:rPr lang="ko-KR" altLang="en-US" sz="1400" spc="-40" dirty="0">
                <a:solidFill>
                  <a:schemeClr val="tx1"/>
                </a:solidFill>
              </a:rPr>
              <a:t>또는 이미지 이동에 관한 정보가 아닌 </a:t>
            </a:r>
            <a:r>
              <a:rPr lang="en-US" altLang="ko-KR" sz="1400" spc="-40" dirty="0">
                <a:solidFill>
                  <a:schemeClr val="tx1"/>
                </a:solidFill>
              </a:rPr>
              <a:t>Recognition • Detection</a:t>
            </a:r>
            <a:r>
              <a:rPr lang="ko-KR" altLang="en-US" sz="1400" spc="-40" dirty="0">
                <a:solidFill>
                  <a:schemeClr val="tx1"/>
                </a:solidFill>
              </a:rPr>
              <a:t>에 </a:t>
            </a:r>
            <a:r>
              <a:rPr lang="ko-KR" altLang="en-US" sz="1400" dirty="0">
                <a:solidFill>
                  <a:schemeClr val="tx1"/>
                </a:solidFill>
              </a:rPr>
              <a:t>관한 정보를 내포하기에 </a:t>
            </a:r>
            <a:r>
              <a:rPr lang="en-US" altLang="ko-KR" sz="1400" dirty="0">
                <a:solidFill>
                  <a:schemeClr val="tx1"/>
                </a:solidFill>
              </a:rPr>
              <a:t>Classification</a:t>
            </a:r>
            <a:r>
              <a:rPr lang="ko-KR" altLang="en-US" sz="1400" dirty="0">
                <a:solidFill>
                  <a:schemeClr val="tx1"/>
                </a:solidFill>
              </a:rPr>
              <a:t>에 특화되어 사용됨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400" dirty="0" smtClean="0">
                <a:solidFill>
                  <a:schemeClr val="tx1"/>
                </a:solidFill>
              </a:rPr>
              <a:t>Deep Neural </a:t>
            </a:r>
            <a:r>
              <a:rPr lang="en-US" altLang="ko-KR" sz="1400" dirty="0">
                <a:solidFill>
                  <a:schemeClr val="tx1"/>
                </a:solidFill>
              </a:rPr>
              <a:t>Network</a:t>
            </a:r>
            <a:r>
              <a:rPr lang="ko-KR" altLang="en-US" sz="1400" dirty="0">
                <a:solidFill>
                  <a:schemeClr val="tx1"/>
                </a:solidFill>
              </a:rPr>
              <a:t>를 사용한 </a:t>
            </a:r>
            <a:r>
              <a:rPr lang="en-US" altLang="ko-KR" sz="1400" dirty="0">
                <a:solidFill>
                  <a:schemeClr val="tx1"/>
                </a:solidFill>
              </a:rPr>
              <a:t>VO</a:t>
            </a:r>
            <a:r>
              <a:rPr lang="ko-KR" altLang="en-US" sz="1400" dirty="0">
                <a:solidFill>
                  <a:schemeClr val="tx1"/>
                </a:solidFill>
              </a:rPr>
              <a:t>를 구현하기 위해서는 </a:t>
            </a:r>
            <a:r>
              <a:rPr lang="en-US" altLang="ko-KR" sz="1400" dirty="0">
                <a:solidFill>
                  <a:schemeClr val="tx1"/>
                </a:solidFill>
              </a:rPr>
              <a:t>CNN</a:t>
            </a:r>
            <a:r>
              <a:rPr lang="ko-KR" altLang="en-US" sz="1400" dirty="0">
                <a:solidFill>
                  <a:schemeClr val="tx1"/>
                </a:solidFill>
              </a:rPr>
              <a:t>이 출력하는 </a:t>
            </a:r>
            <a:r>
              <a:rPr lang="en-US" altLang="ko-KR" sz="1400" spc="40" dirty="0">
                <a:solidFill>
                  <a:schemeClr val="tx1"/>
                </a:solidFill>
              </a:rPr>
              <a:t>Feature </a:t>
            </a:r>
            <a:r>
              <a:rPr lang="ko-KR" altLang="en-US" sz="1400" spc="40" dirty="0">
                <a:solidFill>
                  <a:schemeClr val="tx1"/>
                </a:solidFill>
              </a:rPr>
              <a:t>데이터를 추적하여 시간에 따른 변화 추세 </a:t>
            </a:r>
            <a:r>
              <a:rPr lang="en-US" altLang="ko-KR" sz="1100" spc="40" dirty="0">
                <a:solidFill>
                  <a:schemeClr val="tx1"/>
                </a:solidFill>
              </a:rPr>
              <a:t>(Rotation, Translation)</a:t>
            </a:r>
            <a:r>
              <a:rPr lang="ko-KR" altLang="en-US" sz="1400" spc="40" dirty="0">
                <a:solidFill>
                  <a:schemeClr val="tx1"/>
                </a:solidFill>
              </a:rPr>
              <a:t>를 </a:t>
            </a:r>
            <a:r>
              <a:rPr lang="ko-KR" altLang="en-US" sz="1400" dirty="0">
                <a:solidFill>
                  <a:schemeClr val="tx1"/>
                </a:solidFill>
              </a:rPr>
              <a:t>산출할 수 있는 기법이 요구됨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400" dirty="0" smtClean="0">
                <a:solidFill>
                  <a:schemeClr val="tx1"/>
                </a:solidFill>
              </a:rPr>
              <a:t>RNN </a:t>
            </a:r>
            <a:r>
              <a:rPr lang="en-US" altLang="ko-KR" sz="1100" dirty="0">
                <a:solidFill>
                  <a:schemeClr val="tx1"/>
                </a:solidFill>
              </a:rPr>
              <a:t>(Recurrent Neural Network)</a:t>
            </a:r>
            <a:r>
              <a:rPr lang="ko-KR" altLang="en-US" sz="1400" dirty="0">
                <a:solidFill>
                  <a:schemeClr val="tx1"/>
                </a:solidFill>
              </a:rPr>
              <a:t>와 같이 시간에 따른 데이터의 변화를 학습하여 </a:t>
            </a:r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r>
              <a:rPr lang="ko-KR" altLang="en-US" sz="1400" dirty="0">
                <a:solidFill>
                  <a:schemeClr val="tx1"/>
                </a:solidFill>
              </a:rPr>
              <a:t>하는 기법을 </a:t>
            </a:r>
            <a:r>
              <a:rPr lang="en-US" altLang="ko-KR" sz="1400" dirty="0">
                <a:solidFill>
                  <a:schemeClr val="tx1"/>
                </a:solidFill>
              </a:rPr>
              <a:t>VO</a:t>
            </a:r>
            <a:r>
              <a:rPr lang="ko-KR" altLang="en-US" sz="1400" dirty="0">
                <a:solidFill>
                  <a:schemeClr val="tx1"/>
                </a:solidFill>
              </a:rPr>
              <a:t>에 사용함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endParaRPr lang="en-US" altLang="ko-KR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80703"/>
              </p:ext>
            </p:extLst>
          </p:nvPr>
        </p:nvGraphicFramePr>
        <p:xfrm>
          <a:off x="875997" y="4819508"/>
          <a:ext cx="5370972" cy="168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942">
                  <a:extLst>
                    <a:ext uri="{9D8B030D-6E8A-4147-A177-3AD203B41FA5}">
                      <a16:colId xmlns:a16="http://schemas.microsoft.com/office/drawing/2014/main" val="856801176"/>
                    </a:ext>
                  </a:extLst>
                </a:gridCol>
                <a:gridCol w="617353">
                  <a:extLst>
                    <a:ext uri="{9D8B030D-6E8A-4147-A177-3AD203B41FA5}">
                      <a16:colId xmlns:a16="http://schemas.microsoft.com/office/drawing/2014/main" val="110511721"/>
                    </a:ext>
                  </a:extLst>
                </a:gridCol>
                <a:gridCol w="2407677">
                  <a:extLst>
                    <a:ext uri="{9D8B030D-6E8A-4147-A177-3AD203B41FA5}">
                      <a16:colId xmlns:a16="http://schemas.microsoft.com/office/drawing/2014/main" val="3234652977"/>
                    </a:ext>
                  </a:extLst>
                </a:gridCol>
              </a:tblGrid>
              <a:tr h="33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Conventional</a:t>
                      </a:r>
                      <a:r>
                        <a:rPr lang="en-US" altLang="ko-KR" sz="1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VO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 Learning-based</a:t>
                      </a:r>
                      <a:r>
                        <a:rPr lang="en-US" altLang="ko-KR" sz="1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VO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16384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Feature Extraction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(Convolutional Neural</a:t>
                      </a:r>
                      <a:r>
                        <a:rPr lang="en-US" altLang="ko-KR" sz="11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Network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26880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Feature Tracking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8124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Pose Estimation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RNN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(Recurrent Neural Network)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1170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Pose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Optimization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194493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7160231" y="2093187"/>
            <a:ext cx="4450579" cy="4012972"/>
            <a:chOff x="7160231" y="2333816"/>
            <a:chExt cx="4450579" cy="401297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0231" y="2333816"/>
              <a:ext cx="4450577" cy="236362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0232" y="4843097"/>
              <a:ext cx="4450578" cy="150369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7662932" y="6106159"/>
            <a:ext cx="344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DeepVO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Towards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End-to-End Visual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Odometry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</a:p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Deep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Recurrent Convolutional Neural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Networks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81192" y="5262296"/>
            <a:ext cx="6314908" cy="68951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spc="-30" dirty="0" err="1" smtClean="0">
                <a:solidFill>
                  <a:schemeClr val="bg1"/>
                </a:solidFill>
              </a:rPr>
              <a:t>ViT</a:t>
            </a:r>
            <a:r>
              <a:rPr lang="en-US" altLang="ko-KR" sz="4000" b="1" spc="-30" dirty="0" smtClean="0">
                <a:solidFill>
                  <a:schemeClr val="bg1"/>
                </a:solidFill>
              </a:rPr>
              <a:t>-LSTM </a:t>
            </a:r>
            <a:r>
              <a:rPr lang="ko-KR" altLang="en-US" sz="4000" b="1" spc="-30" dirty="0" smtClean="0">
                <a:solidFill>
                  <a:schemeClr val="bg1"/>
                </a:solidFill>
              </a:rPr>
              <a:t>소개</a:t>
            </a:r>
            <a:endParaRPr lang="ko-KR" altLang="en-US" sz="4000" b="1" spc="-30" dirty="0">
              <a:solidFill>
                <a:schemeClr val="bg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33162"/>
          <a:stretch/>
        </p:blipFill>
        <p:spPr>
          <a:xfrm>
            <a:off x="20" y="975"/>
            <a:ext cx="12191980" cy="45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 err="1" smtClean="0"/>
              <a:t>ViT</a:t>
            </a:r>
            <a:r>
              <a:rPr lang="en-US" altLang="ko-KR" b="1" dirty="0" smtClean="0"/>
              <a:t>-LSTM </a:t>
            </a:r>
            <a:r>
              <a:rPr lang="ko-KR" altLang="en-US" b="1" dirty="0" smtClean="0"/>
              <a:t>소개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2"/>
          </p:nvPr>
        </p:nvSpPr>
        <p:spPr>
          <a:xfrm>
            <a:off x="469899" y="1984163"/>
            <a:ext cx="5865813" cy="3633047"/>
          </a:xfrm>
        </p:spPr>
        <p:txBody>
          <a:bodyPr anchor="t">
            <a:noAutofit/>
          </a:bodyPr>
          <a:lstStyle/>
          <a:p>
            <a:pPr marL="0" indent="0">
              <a:lnSpc>
                <a:spcPts val="1920"/>
              </a:lnSpc>
              <a:buNone/>
            </a:pPr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ViT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-LSTM : Visual Transformer + LSTM ]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ko-KR" altLang="en-US" sz="1600" b="1" dirty="0" smtClean="0">
                <a:solidFill>
                  <a:schemeClr val="tx1"/>
                </a:solidFill>
              </a:rPr>
              <a:t>입력 데이터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3D LiDAR Top View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이미지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Sequence</a:t>
            </a:r>
          </a:p>
          <a:p>
            <a:pPr lvl="1"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ko-KR" altLang="en-US" sz="1100" b="1" dirty="0" smtClean="0">
                <a:solidFill>
                  <a:schemeClr val="tx1"/>
                </a:solidFill>
              </a:rPr>
              <a:t>전방 카메라 이미지 보다 로봇의 이동과 회전을 일관성 있게 표현하기 위해 사용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ko-KR" altLang="en-US" sz="1600" b="1" dirty="0" smtClean="0">
                <a:solidFill>
                  <a:schemeClr val="tx1"/>
                </a:solidFill>
              </a:rPr>
              <a:t>출력 데이터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Translation &amp; Rotation Sequence</a:t>
            </a:r>
          </a:p>
          <a:p>
            <a:pPr lvl="1"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N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Timestep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동안의 매 순간마다 로봇의 이동과 회전 정보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Feature Extraction 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ViT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lvl="1"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CNN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보다 큰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Kernel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을 가지고 학습할 수 있는 네트워크를 선정하여 고속 이동의 이미지 변화를 감지함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Sequential Regression : Bi-Directional LSTM</a:t>
            </a:r>
          </a:p>
          <a:p>
            <a:pPr lvl="1"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ko-KR" sz="1100" b="1" dirty="0" err="1" smtClean="0">
                <a:solidFill>
                  <a:schemeClr val="tx1"/>
                </a:solidFill>
              </a:rPr>
              <a:t>Timestep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간 정보를 교류하기 위해서 사용함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ko-KR" sz="1600" b="1" dirty="0" smtClean="0">
                <a:solidFill>
                  <a:schemeClr val="tx1"/>
                </a:solidFill>
              </a:rPr>
              <a:t>Final Regression : Fully Connected Layer</a:t>
            </a:r>
          </a:p>
          <a:p>
            <a:pPr lvl="1"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ko-KR" altLang="en-US" sz="1100" b="1" dirty="0" smtClean="0">
                <a:solidFill>
                  <a:schemeClr val="tx1"/>
                </a:solidFill>
              </a:rPr>
              <a:t>최종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Output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의 목표 형태로 구성하기 위해 사용함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>
              <a:lnSpc>
                <a:spcPts val="192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ko-KR" altLang="en-US" sz="1600" b="1" dirty="0" smtClean="0">
                <a:solidFill>
                  <a:schemeClr val="tx1"/>
                </a:solidFill>
              </a:rPr>
              <a:t>결과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200m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주행에 대해 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cm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단위 위치 추정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정확도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ts val="192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해당 성능을 가진 네트워크 저장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ts val="1920"/>
              </a:lnSpc>
              <a:spcBef>
                <a:spcPts val="0"/>
              </a:spcBef>
              <a:buNone/>
              <a:tabLst>
                <a:tab pos="266700" algn="l"/>
              </a:tabLst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: Reproducibility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검증 진행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867"/>
          <a:stretch/>
        </p:blipFill>
        <p:spPr>
          <a:xfrm>
            <a:off x="6335713" y="1984163"/>
            <a:ext cx="5275096" cy="3697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1" y="5782497"/>
            <a:ext cx="1191355" cy="8935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35" y="5782496"/>
            <a:ext cx="1191355" cy="8935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90" y="5782496"/>
            <a:ext cx="1191354" cy="8935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44" y="5782496"/>
            <a:ext cx="1191355" cy="8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81191" y="5262296"/>
            <a:ext cx="8913443" cy="68951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4000" b="1" spc="-30" dirty="0" smtClean="0">
                <a:solidFill>
                  <a:schemeClr val="bg1"/>
                </a:solidFill>
              </a:rPr>
              <a:t>필요 사항</a:t>
            </a:r>
            <a:endParaRPr lang="ko-KR" altLang="en-US" sz="4000" b="1" spc="-30" dirty="0">
              <a:solidFill>
                <a:schemeClr val="bg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33162"/>
          <a:stretch/>
        </p:blipFill>
        <p:spPr>
          <a:xfrm>
            <a:off x="20" y="975"/>
            <a:ext cx="12191980" cy="45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71af3243-3dd4-4a8d-8c0d-dd76da1f02a5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기술 분할 디자인</Template>
  <TotalTime>0</TotalTime>
  <Words>683</Words>
  <Application>Microsoft Office PowerPoint</Application>
  <PresentationFormat>와이드스크린</PresentationFormat>
  <Paragraphs>97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</vt:lpstr>
      <vt:lpstr>휴먼매직체</vt:lpstr>
      <vt:lpstr>Gill Sans MT</vt:lpstr>
      <vt:lpstr>Wingdings</vt:lpstr>
      <vt:lpstr>Wingdings 2</vt:lpstr>
      <vt:lpstr>분할</vt:lpstr>
      <vt:lpstr>ViT-LSTM : 딥러닝 기반 Visual Odometry</vt:lpstr>
      <vt:lpstr>목      차</vt:lpstr>
      <vt:lpstr>Visual Odometry 소개</vt:lpstr>
      <vt:lpstr>Visual Odometry 소개</vt:lpstr>
      <vt:lpstr>Visual Odometry 소개</vt:lpstr>
      <vt:lpstr>Visual Odometry 소개</vt:lpstr>
      <vt:lpstr>ViT-LSTM 소개</vt:lpstr>
      <vt:lpstr>ViT-LSTM 소개</vt:lpstr>
      <vt:lpstr>필요 사항</vt:lpstr>
      <vt:lpstr>필요 사항</vt:lpstr>
      <vt:lpstr>필요 사항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2021-07-26T11:52:46Z</dcterms:created>
  <dcterms:modified xsi:type="dcterms:W3CDTF">2021-11-08T13:09:46Z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