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73" r:id="rId4"/>
    <p:sldId id="261" r:id="rId5"/>
    <p:sldId id="274" r:id="rId6"/>
    <p:sldId id="270" r:id="rId7"/>
    <p:sldId id="271" r:id="rId8"/>
    <p:sldId id="272" r:id="rId9"/>
    <p:sldId id="278" r:id="rId10"/>
    <p:sldId id="275" r:id="rId11"/>
    <p:sldId id="262" r:id="rId12"/>
    <p:sldId id="279" r:id="rId13"/>
    <p:sldId id="276" r:id="rId14"/>
    <p:sldId id="266" r:id="rId15"/>
    <p:sldId id="264" r:id="rId16"/>
    <p:sldId id="265" r:id="rId17"/>
    <p:sldId id="277" r:id="rId18"/>
    <p:sldId id="2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3076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yimagesearch.com/2019/04/08/openvino-opencv-and-movidius-ncs-on-the-raspberry-pi/" TargetMode="External"/><Relationship Id="rId3" Type="http://schemas.openxmlformats.org/officeDocument/2006/relationships/hyperlink" Target="https://pemami4911.github.io/blog/2021/07/09/part-1-neural-compute-stick-2.html" TargetMode="External"/><Relationship Id="rId7" Type="http://schemas.openxmlformats.org/officeDocument/2006/relationships/hyperlink" Target="https://docs.openvino.ai/2021.4/notebooks/102-pytorch-onnx-to-openvino-with-output.html" TargetMode="External"/><Relationship Id="rId2" Type="http://schemas.openxmlformats.org/officeDocument/2006/relationships/hyperlink" Target="https://docs.opencv.org/4.x/dc/d70/pytorch_cls_tutorial_dnn_conver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vino.ai/latest/openvino_docs_MO_DG_prepare_model_convert_model_Convert_Model_From_ONNX.html" TargetMode="External"/><Relationship Id="rId5" Type="http://schemas.openxmlformats.org/officeDocument/2006/relationships/hyperlink" Target="https://docs.openvino.ai/2021.4/openvino_docs_install_guides_installing_openvino_linux.html" TargetMode="External"/><Relationship Id="rId4" Type="http://schemas.openxmlformats.org/officeDocument/2006/relationships/hyperlink" Target="https://storage.openvinotoolkit.org/repositories/openvino/packages/2021.4.2/" TargetMode="External"/><Relationship Id="rId9" Type="http://schemas.openxmlformats.org/officeDocument/2006/relationships/hyperlink" Target="https://www.eembc.org/mlmark/scores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err="1" smtClean="0"/>
              <a:t>PyTorch</a:t>
            </a:r>
            <a:r>
              <a:rPr lang="en-US" altLang="ko-KR" sz="3200" b="1" dirty="0" smtClean="0"/>
              <a:t> ONNX + Raspberry Pi + NCS</a:t>
            </a:r>
            <a:endParaRPr lang="ko-KR" alt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최병찬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1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/>
              <a:t>Host PC </a:t>
            </a:r>
            <a:r>
              <a:rPr lang="en-US" altLang="ko-KR" sz="3200" b="1" dirty="0" err="1" smtClean="0"/>
              <a:t>OpenVINO</a:t>
            </a:r>
            <a:r>
              <a:rPr lang="en-US" altLang="ko-KR" sz="3200" b="1" dirty="0" smtClean="0"/>
              <a:t> Setup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Host PC </a:t>
            </a:r>
            <a:r>
              <a:rPr lang="en-US" altLang="ko-KR" sz="2800" b="1" dirty="0" err="1" smtClean="0"/>
              <a:t>OpenVINO</a:t>
            </a:r>
            <a:r>
              <a:rPr lang="en-US" altLang="ko-KR" sz="2800" b="1" dirty="0" smtClean="0"/>
              <a:t>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Host PC -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2021.4.2</a:t>
            </a:r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  <a:tabLst>
                <a:tab pos="628650" algn="l"/>
              </a:tabLst>
            </a:pPr>
            <a:r>
              <a:rPr lang="en-US" altLang="ko-KR" sz="1200" b="1" dirty="0" err="1" smtClean="0"/>
              <a:t>lsb_release</a:t>
            </a:r>
            <a:r>
              <a:rPr lang="en-US" altLang="ko-KR" sz="1200" b="1" dirty="0" smtClean="0"/>
              <a:t> -a</a:t>
            </a:r>
            <a:r>
              <a:rPr lang="en-US" altLang="ko-KR" sz="1200" dirty="0" smtClean="0"/>
              <a:t> : Host PC </a:t>
            </a:r>
            <a:r>
              <a:rPr lang="ko-KR" altLang="en-US" sz="1200" dirty="0" smtClean="0"/>
              <a:t>리눅스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버전 확인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  <a:tabLst>
                <a:tab pos="628650" algn="l"/>
              </a:tabLst>
            </a:pPr>
            <a:r>
              <a:rPr lang="en-US" altLang="ko-KR" sz="1200" b="1" dirty="0" err="1" smtClean="0"/>
              <a:t>wget</a:t>
            </a:r>
            <a:r>
              <a:rPr lang="en-US" altLang="ko-KR" sz="1200" b="1" dirty="0" smtClean="0"/>
              <a:t> https://storage.openvinotoolkit.org/repositories/openvino/packages/2021.4.2/l_openvino_toolkit_data_dev_ubuntu20_p_2021.4.752.tgz -O openvino_2021.4.2_dev.tgz</a:t>
            </a:r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200" dirty="0" smtClean="0"/>
              <a:t>    : Host PC </a:t>
            </a:r>
            <a:r>
              <a:rPr lang="en-US" altLang="ko-KR" sz="1200" dirty="0" err="1" smtClean="0"/>
              <a:t>OpenVINO</a:t>
            </a:r>
            <a:r>
              <a:rPr lang="en-US" altLang="ko-KR" sz="1200" dirty="0" smtClean="0"/>
              <a:t> 2021.4.2 </a:t>
            </a:r>
            <a:r>
              <a:rPr lang="ko-KR" altLang="en-US" sz="1200" dirty="0" smtClean="0"/>
              <a:t>다운로드</a:t>
            </a: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3"/>
              <a:tabLst>
                <a:tab pos="628650" algn="l"/>
              </a:tabLst>
            </a:pPr>
            <a:r>
              <a:rPr lang="en-US" sz="1200" b="1" dirty="0" smtClean="0"/>
              <a:t>tar -</a:t>
            </a:r>
            <a:r>
              <a:rPr lang="en-US" sz="1200" b="1" dirty="0" err="1" smtClean="0"/>
              <a:t>xf</a:t>
            </a:r>
            <a:r>
              <a:rPr lang="en-US" sz="1200" b="1" dirty="0" smtClean="0"/>
              <a:t> openvino_2021.4.2.tgz </a:t>
            </a:r>
            <a:r>
              <a:rPr lang="en-US" sz="1200" dirty="0" smtClean="0"/>
              <a:t>: </a:t>
            </a:r>
            <a:r>
              <a:rPr lang="ko-KR" altLang="en-US" sz="1200" dirty="0" smtClean="0"/>
              <a:t>압축 해제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3"/>
              <a:tabLst>
                <a:tab pos="628650" algn="l"/>
              </a:tabLst>
            </a:pPr>
            <a:endParaRPr lang="en-US" altLang="ko-KR" sz="12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r="46988" b="33486"/>
          <a:stretch>
            <a:fillRect/>
          </a:stretch>
        </p:blipFill>
        <p:spPr bwMode="auto">
          <a:xfrm>
            <a:off x="161894" y="3591108"/>
            <a:ext cx="2952771" cy="210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571876"/>
            <a:ext cx="2214578" cy="2129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 t="72340"/>
          <a:stretch>
            <a:fillRect/>
          </a:stretch>
        </p:blipFill>
        <p:spPr bwMode="auto">
          <a:xfrm>
            <a:off x="142844" y="5767532"/>
            <a:ext cx="6923104" cy="51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26980" y="4821184"/>
            <a:ext cx="2130442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127682" y="4357694"/>
            <a:ext cx="24288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https://storage.openvinotoolkit.org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/repositories/</a:t>
            </a:r>
            <a:r>
              <a:rPr lang="en-US" altLang="ko-KR" sz="1000" dirty="0" err="1" smtClean="0"/>
              <a:t>openvino</a:t>
            </a:r>
            <a:r>
              <a:rPr lang="en-US" altLang="ko-KR" sz="1000" dirty="0" smtClean="0"/>
              <a:t>/packages</a:t>
            </a:r>
            <a:r>
              <a:rPr lang="ko-KR" altLang="en-US" sz="1000" dirty="0" smtClean="0"/>
              <a:t>에서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Host PC</a:t>
            </a:r>
            <a:r>
              <a:rPr lang="ko-KR" altLang="en-US" sz="1000" b="1" dirty="0" smtClean="0"/>
              <a:t>의 리눅스 버전에 적합한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err="1" smtClean="0"/>
              <a:t>OpenVINO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Dev Toolkit</a:t>
            </a:r>
            <a:r>
              <a:rPr lang="ko-KR" altLang="en-US" sz="1000" b="1" dirty="0" smtClean="0"/>
              <a:t>을 다운로드함</a:t>
            </a:r>
            <a:endParaRPr lang="en-US" altLang="ko-KR" sz="10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531492" y="3714752"/>
            <a:ext cx="2112342" cy="66326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326678" y="6123300"/>
            <a:ext cx="5643602" cy="1632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hape 14"/>
          <p:cNvCxnSpPr>
            <a:stCxn id="14" idx="3"/>
            <a:endCxn id="13" idx="2"/>
          </p:cNvCxnSpPr>
          <p:nvPr/>
        </p:nvCxnSpPr>
        <p:spPr>
          <a:xfrm flipV="1">
            <a:off x="5970280" y="4378014"/>
            <a:ext cx="617383" cy="1826896"/>
          </a:xfrm>
          <a:prstGeom prst="bentConnector2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09326" y="4429132"/>
            <a:ext cx="207173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패키지에 </a:t>
            </a:r>
            <a:r>
              <a:rPr lang="en-US" altLang="ko-KR" sz="900" dirty="0" smtClean="0"/>
              <a:t>97-myriad-usbboot.rules</a:t>
            </a:r>
            <a:r>
              <a:rPr lang="ko-KR" altLang="en-US" sz="900" dirty="0" smtClean="0"/>
              <a:t>가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있는지 확인함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(NCS 2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Myriad </a:t>
            </a:r>
            <a:r>
              <a:rPr lang="ko-KR" altLang="en-US" sz="900" dirty="0" smtClean="0"/>
              <a:t>장치 인식을 위한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설정파일 확인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Install_NCS_udev_rules.sh</a:t>
            </a:r>
            <a:r>
              <a:rPr lang="ko-KR" altLang="en-US" sz="900" dirty="0" smtClean="0"/>
              <a:t>가 해당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.rules</a:t>
            </a:r>
            <a:r>
              <a:rPr lang="ko-KR" altLang="en-US" sz="900" dirty="0" smtClean="0"/>
              <a:t>를 제대로 호출하는지 확인</a:t>
            </a:r>
            <a:endParaRPr lang="en-US" altLang="ko-KR" sz="9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Host PC </a:t>
            </a:r>
            <a:r>
              <a:rPr lang="en-US" altLang="ko-KR" sz="2800" b="1" dirty="0" err="1" smtClean="0"/>
              <a:t>OpenVINO</a:t>
            </a:r>
            <a:r>
              <a:rPr lang="en-US" altLang="ko-KR" sz="2800" b="1" dirty="0" smtClean="0"/>
              <a:t>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Host PC -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2021.4.2</a:t>
            </a:r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4"/>
              <a:tabLst>
                <a:tab pos="628650" algn="l"/>
              </a:tabLst>
            </a:pPr>
            <a:r>
              <a:rPr lang="en-US" altLang="ko-KR" sz="1200" b="1" dirty="0" smtClean="0"/>
              <a:t>mv l_openvino_toolkit_runtime_raspbian_p_2021.4.752.tgz /home/&lt;USER&gt;/</a:t>
            </a:r>
            <a:r>
              <a:rPr lang="en-US" altLang="ko-KR" sz="1200" b="1" dirty="0" err="1" smtClean="0"/>
              <a:t>intel</a:t>
            </a:r>
            <a:r>
              <a:rPr lang="en-US" altLang="ko-KR" sz="1200" b="1" dirty="0" smtClean="0"/>
              <a:t>/openvino_2021.4.2 </a:t>
            </a:r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200" b="1" dirty="0" smtClean="0"/>
              <a:t>    : </a:t>
            </a:r>
            <a:r>
              <a:rPr lang="en-US" altLang="ko-KR" sz="1200" b="1" dirty="0" err="1" smtClean="0"/>
              <a:t>intel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디렉토리로 압축물 이동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5"/>
              <a:tabLst>
                <a:tab pos="628650" algn="l"/>
              </a:tabLst>
            </a:pPr>
            <a:r>
              <a:rPr lang="en-US" altLang="ko-KR" sz="1200" b="1" dirty="0" err="1" smtClean="0"/>
              <a:t>cd</a:t>
            </a:r>
            <a:r>
              <a:rPr lang="en-US" altLang="ko-KR" sz="1200" b="1" dirty="0" smtClean="0"/>
              <a:t> /home/&lt;USER&gt;/</a:t>
            </a:r>
            <a:r>
              <a:rPr lang="en-US" altLang="ko-KR" sz="1200" b="1" dirty="0" err="1" smtClean="0"/>
              <a:t>intel</a:t>
            </a:r>
            <a:r>
              <a:rPr lang="en-US" altLang="ko-KR" sz="1200" b="1" dirty="0" smtClean="0"/>
              <a:t>/openvino_2021.4.2 : </a:t>
            </a:r>
            <a:r>
              <a:rPr lang="en-US" altLang="ko-KR" sz="1200" b="1" dirty="0" err="1" smtClean="0"/>
              <a:t>openvino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디렉토리로 이동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5"/>
              <a:tabLst>
                <a:tab pos="628650" algn="l"/>
              </a:tabLst>
            </a:pPr>
            <a:r>
              <a:rPr lang="en-US" altLang="ko-KR" sz="1200" b="1" dirty="0" err="1" smtClean="0"/>
              <a:t>sudo</a:t>
            </a:r>
            <a:r>
              <a:rPr lang="en-US" altLang="ko-KR" sz="1200" b="1" dirty="0" smtClean="0"/>
              <a:t> apt install </a:t>
            </a:r>
            <a:r>
              <a:rPr lang="en-US" altLang="ko-KR" sz="1200" b="1" dirty="0" err="1" smtClean="0"/>
              <a:t>cmake</a:t>
            </a:r>
            <a:r>
              <a:rPr lang="en-US" altLang="ko-KR" sz="1200" b="1" dirty="0" smtClean="0"/>
              <a:t> : </a:t>
            </a:r>
            <a:r>
              <a:rPr lang="en-US" altLang="ko-KR" sz="1200" b="1" dirty="0" err="1" smtClean="0"/>
              <a:t>cmake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다운로드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5"/>
              <a:tabLst>
                <a:tab pos="628650" algn="l"/>
              </a:tabLst>
            </a:pPr>
            <a:r>
              <a:rPr lang="en-US" altLang="ko-KR" sz="1200" b="1" dirty="0" smtClean="0"/>
              <a:t>(base) </a:t>
            </a:r>
            <a:r>
              <a:rPr lang="en-US" altLang="ko-KR" sz="1200" b="1" dirty="0" err="1" smtClean="0"/>
              <a:t>sudo</a:t>
            </a:r>
            <a:r>
              <a:rPr lang="en-US" altLang="ko-KR" sz="1200" b="1" dirty="0" smtClean="0"/>
              <a:t> -E ./</a:t>
            </a:r>
            <a:r>
              <a:rPr lang="en-US" altLang="ko-KR" sz="1200" b="1" dirty="0" err="1" smtClean="0"/>
              <a:t>install_dependencies</a:t>
            </a:r>
            <a:r>
              <a:rPr lang="en-US" altLang="ko-KR" sz="1200" b="1" dirty="0" smtClean="0"/>
              <a:t>/install_openvino_dependencies.sh : </a:t>
            </a:r>
            <a:r>
              <a:rPr lang="en-US" altLang="ko-KR" sz="1200" b="1" dirty="0" err="1" smtClean="0"/>
              <a:t>OpenVINO</a:t>
            </a:r>
            <a:r>
              <a:rPr lang="ko-KR" altLang="en-US" sz="1200" b="1" dirty="0" smtClean="0"/>
              <a:t> 종속성 프로그램 설치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5"/>
              <a:tabLst>
                <a:tab pos="628650" algn="l"/>
              </a:tabLst>
            </a:pPr>
            <a:r>
              <a:rPr lang="en-US" altLang="ko-KR" sz="1200" b="1" dirty="0" smtClean="0"/>
              <a:t>(base) </a:t>
            </a:r>
            <a:r>
              <a:rPr lang="en-US" altLang="ko-KR" sz="1200" b="1" dirty="0" err="1" smtClean="0"/>
              <a:t>sudo</a:t>
            </a:r>
            <a:r>
              <a:rPr lang="en-US" altLang="ko-KR" sz="1200" b="1" dirty="0" smtClean="0"/>
              <a:t> -E ./</a:t>
            </a:r>
            <a:r>
              <a:rPr lang="en-US" altLang="ko-KR" sz="1200" b="1" dirty="0" err="1" smtClean="0"/>
              <a:t>development_tools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model_optimizer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install_prerequisites</a:t>
            </a:r>
            <a:r>
              <a:rPr lang="en-US" altLang="ko-KR" sz="1200" b="1" dirty="0" smtClean="0"/>
              <a:t>/install_prerequisites.sh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200" b="1" dirty="0" smtClean="0"/>
              <a:t>     : Model Optimizer Dependency </a:t>
            </a:r>
            <a:r>
              <a:rPr lang="ko-KR" altLang="en-US" sz="1200" b="1" dirty="0" smtClean="0"/>
              <a:t>설치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(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err="1" smtClean="0">
                <a:solidFill>
                  <a:srgbClr val="00B050"/>
                </a:solidFill>
                <a:latin typeface="맑은 고딕"/>
                <a:ea typeface="맑은 고딕"/>
              </a:rPr>
              <a:t>Sytem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-wide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로 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Dependency 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설치 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/ ∵ apt 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사용 설치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ko-KR" altLang="en-US" sz="1200" b="1" dirty="0" smtClean="0"/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9"/>
              <a:tabLst>
                <a:tab pos="628650" algn="l"/>
              </a:tabLst>
            </a:pPr>
            <a:r>
              <a:rPr lang="en-US" altLang="ko-KR" sz="1200" b="1" dirty="0" smtClean="0"/>
              <a:t>(base) source ./bin/</a:t>
            </a:r>
            <a:r>
              <a:rPr lang="en-US" altLang="ko-KR" sz="1200" b="1" dirty="0" err="1" smtClean="0"/>
              <a:t>setupvars.h</a:t>
            </a:r>
            <a:endParaRPr lang="en-US" altLang="ko-KR" sz="1200" b="1" dirty="0" smtClean="0"/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200" b="1" dirty="0" smtClean="0"/>
              <a:t>     : </a:t>
            </a:r>
            <a:r>
              <a:rPr lang="ko-KR" altLang="en-US" sz="1200" b="1" dirty="0" smtClean="0"/>
              <a:t>환경변수 적용</a:t>
            </a:r>
            <a:endParaRPr lang="en-US" altLang="ko-KR" sz="1200" b="1" dirty="0" smtClean="0"/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200" b="1" dirty="0" smtClean="0"/>
              <a:t>       </a:t>
            </a:r>
            <a:r>
              <a:rPr lang="ko-KR" altLang="en-US" sz="1100" b="1" dirty="0" smtClean="0"/>
              <a:t>→ 시스템 및 터미널 실행 시 자동 적용하기 위해서는 </a:t>
            </a:r>
            <a:r>
              <a:rPr lang="en-US" altLang="ko-KR" sz="1100" b="1" dirty="0" smtClean="0"/>
              <a:t>.</a:t>
            </a:r>
            <a:r>
              <a:rPr lang="en-US" altLang="ko-KR" sz="1100" b="1" dirty="0" err="1" smtClean="0"/>
              <a:t>bashrc</a:t>
            </a:r>
            <a:r>
              <a:rPr lang="ko-KR" altLang="en-US" sz="1100" b="1" dirty="0" smtClean="0"/>
              <a:t>에 “</a:t>
            </a:r>
            <a:r>
              <a:rPr lang="en-US" altLang="ko-KR" sz="1100" b="1" dirty="0" smtClean="0"/>
              <a:t>source /home/&lt;USER&gt;/</a:t>
            </a:r>
            <a:r>
              <a:rPr lang="en-US" altLang="ko-KR" sz="1100" b="1" dirty="0" err="1" smtClean="0"/>
              <a:t>intel</a:t>
            </a:r>
            <a:r>
              <a:rPr lang="en-US" altLang="ko-KR" sz="1100" b="1" dirty="0" smtClean="0"/>
              <a:t>/bin/setupvars.sh” </a:t>
            </a:r>
            <a:r>
              <a:rPr lang="ko-KR" altLang="en-US" sz="1100" b="1" dirty="0" smtClean="0"/>
              <a:t>추가</a:t>
            </a:r>
            <a:endParaRPr lang="ko-KR" altLang="en-US" sz="1200" b="1" dirty="0" smtClean="0"/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10"/>
              <a:tabLst>
                <a:tab pos="628650" algn="l"/>
              </a:tabLst>
            </a:pPr>
            <a:r>
              <a:rPr lang="en-US" altLang="ko-KR" sz="1200" b="1" dirty="0" smtClean="0"/>
              <a:t> [setupvars.sh] </a:t>
            </a:r>
            <a:r>
              <a:rPr lang="en-US" altLang="ko-KR" sz="1200" b="1" dirty="0" err="1" smtClean="0"/>
              <a:t>OpenVINO</a:t>
            </a:r>
            <a:r>
              <a:rPr lang="en-US" altLang="ko-KR" sz="1200" b="1" dirty="0" smtClean="0"/>
              <a:t> environment initialized </a:t>
            </a:r>
            <a:r>
              <a:rPr lang="ko-KR" altLang="en-US" sz="1200" b="1" dirty="0" smtClean="0"/>
              <a:t>확인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572008"/>
            <a:ext cx="7643866" cy="2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500034" y="3441192"/>
            <a:ext cx="8072494" cy="29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84192" y="3143248"/>
            <a:ext cx="3988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/>
                </a:solidFill>
              </a:rPr>
              <a:t>Optional : Dependency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문제로 실행 안될 경우 적용함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1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/>
              <a:t>Model Conversion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Model Conversion (</a:t>
            </a:r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→ ONNX)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691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 – ONNX Conversion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5482179" cy="47149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571472" y="3000372"/>
            <a:ext cx="7829530" cy="1428760"/>
            <a:chOff x="493620" y="3861691"/>
            <a:chExt cx="7829530" cy="1428760"/>
          </a:xfrm>
        </p:grpSpPr>
        <p:sp>
          <p:nvSpPr>
            <p:cNvPr id="8" name="TextBox 7"/>
            <p:cNvSpPr txBox="1"/>
            <p:nvPr/>
          </p:nvSpPr>
          <p:spPr>
            <a:xfrm>
              <a:off x="6208660" y="3861691"/>
              <a:ext cx="2114490" cy="276999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1200" b="1" dirty="0" err="1" smtClean="0"/>
                <a:t>Pretrained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ResNet</a:t>
              </a:r>
              <a:r>
                <a:rPr lang="en-US" altLang="ko-KR" sz="1200" b="1" dirty="0" smtClean="0"/>
                <a:t> 50 </a:t>
              </a:r>
              <a:r>
                <a:rPr lang="ko-KR" altLang="en-US" sz="1200" b="1" dirty="0" smtClean="0"/>
                <a:t>로딩</a:t>
              </a:r>
              <a:endParaRPr lang="ko-KR" altLang="en-US" sz="12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620" y="3861691"/>
              <a:ext cx="5429288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Shape 9"/>
            <p:cNvCxnSpPr>
              <a:stCxn id="9" idx="3"/>
              <a:endCxn id="8" idx="1"/>
            </p:cNvCxnSpPr>
            <p:nvPr/>
          </p:nvCxnSpPr>
          <p:spPr>
            <a:xfrm flipV="1">
              <a:off x="5922908" y="4000191"/>
              <a:ext cx="285752" cy="57588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71472" y="4286256"/>
            <a:ext cx="8501121" cy="642942"/>
            <a:chOff x="493620" y="3647377"/>
            <a:chExt cx="8501121" cy="642942"/>
          </a:xfrm>
        </p:grpSpPr>
        <p:sp>
          <p:nvSpPr>
            <p:cNvPr id="17" name="TextBox 16"/>
            <p:cNvSpPr txBox="1"/>
            <p:nvPr/>
          </p:nvSpPr>
          <p:spPr>
            <a:xfrm>
              <a:off x="6208660" y="3647377"/>
              <a:ext cx="2786081" cy="46166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1200" b="1" dirty="0" err="1" smtClean="0"/>
                <a:t>PyTorch</a:t>
              </a:r>
              <a:r>
                <a:rPr lang="en-US" altLang="ko-KR" sz="1200" b="1" dirty="0" smtClean="0"/>
                <a:t> Model</a:t>
              </a:r>
              <a:r>
                <a:rPr lang="ko-KR" altLang="en-US" sz="1200" b="1" dirty="0" smtClean="0"/>
                <a:t>을 </a:t>
              </a:r>
              <a:r>
                <a:rPr lang="en-US" altLang="ko-KR" sz="1200" b="1" dirty="0" smtClean="0"/>
                <a:t>ONNX</a:t>
              </a:r>
              <a:r>
                <a:rPr lang="ko-KR" altLang="en-US" sz="1200" b="1" dirty="0" smtClean="0"/>
                <a:t>로 변환하는 과정에 사용할 </a:t>
              </a:r>
              <a:r>
                <a:rPr lang="en-US" altLang="ko-KR" sz="1200" b="1" dirty="0" smtClean="0"/>
                <a:t>Dummy Input/</a:t>
              </a:r>
              <a:r>
                <a:rPr lang="en-US" altLang="ko-KR" sz="1200" b="1" dirty="0" err="1" smtClean="0"/>
                <a:t>Ouput</a:t>
              </a:r>
              <a:endParaRPr lang="ko-KR" altLang="en-US" sz="12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3620" y="3861691"/>
              <a:ext cx="3500462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Shape 9"/>
            <p:cNvCxnSpPr>
              <a:stCxn id="18" idx="3"/>
              <a:endCxn id="17" idx="1"/>
            </p:cNvCxnSpPr>
            <p:nvPr/>
          </p:nvCxnSpPr>
          <p:spPr>
            <a:xfrm flipV="1">
              <a:off x="3994082" y="3878210"/>
              <a:ext cx="2214578" cy="1977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1472" y="5000636"/>
            <a:ext cx="6786609" cy="1571636"/>
            <a:chOff x="493620" y="3861691"/>
            <a:chExt cx="6786609" cy="1571636"/>
          </a:xfrm>
        </p:grpSpPr>
        <p:sp>
          <p:nvSpPr>
            <p:cNvPr id="25" name="TextBox 24"/>
            <p:cNvSpPr txBox="1"/>
            <p:nvPr/>
          </p:nvSpPr>
          <p:spPr>
            <a:xfrm>
              <a:off x="6208660" y="4076005"/>
              <a:ext cx="1071569" cy="276999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1200" b="1" smtClean="0"/>
                <a:t>ONNX </a:t>
              </a:r>
              <a:r>
                <a:rPr lang="ko-KR" altLang="en-US" sz="1200" b="1" dirty="0" smtClean="0"/>
                <a:t>변환</a:t>
              </a:r>
              <a:endParaRPr lang="ko-KR" altLang="en-US" sz="12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3620" y="3861691"/>
              <a:ext cx="3500462" cy="15716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Shape 9"/>
            <p:cNvCxnSpPr>
              <a:stCxn id="26" idx="3"/>
              <a:endCxn id="25" idx="1"/>
            </p:cNvCxnSpPr>
            <p:nvPr/>
          </p:nvCxnSpPr>
          <p:spPr>
            <a:xfrm flipV="1">
              <a:off x="3994082" y="4214505"/>
              <a:ext cx="2214578" cy="4330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57224" y="5799584"/>
            <a:ext cx="3071833" cy="629812"/>
            <a:chOff x="493620" y="3446193"/>
            <a:chExt cx="3071833" cy="629812"/>
          </a:xfrm>
        </p:grpSpPr>
        <p:sp>
          <p:nvSpPr>
            <p:cNvPr id="34" name="TextBox 33"/>
            <p:cNvSpPr txBox="1"/>
            <p:nvPr/>
          </p:nvSpPr>
          <p:spPr>
            <a:xfrm>
              <a:off x="2493884" y="3446193"/>
              <a:ext cx="1071569" cy="4154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1000" b="1" dirty="0" smtClean="0">
                  <a:solidFill>
                    <a:schemeClr val="bg1"/>
                  </a:solidFill>
                </a:rPr>
                <a:t>변환할 </a:t>
              </a:r>
              <a:r>
                <a:rPr lang="en-US" altLang="ko-KR" sz="1000" b="1" dirty="0" smtClean="0">
                  <a:solidFill>
                    <a:schemeClr val="bg1"/>
                  </a:solidFill>
                </a:rPr>
                <a:t>ONNX 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버전 명시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3620" y="3861691"/>
              <a:ext cx="1214446" cy="2143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36" name="Shape 9"/>
            <p:cNvCxnSpPr>
              <a:stCxn id="35" idx="3"/>
              <a:endCxn id="34" idx="2"/>
            </p:cNvCxnSpPr>
            <p:nvPr/>
          </p:nvCxnSpPr>
          <p:spPr>
            <a:xfrm flipV="1">
              <a:off x="1708066" y="3861691"/>
              <a:ext cx="1321603" cy="107157"/>
            </a:xfrm>
            <a:prstGeom prst="bent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Model Conversion (ONNX →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IR)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751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(base) : Model Optimizer Conversion Success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34616"/>
          <a:stretch>
            <a:fillRect/>
          </a:stretch>
        </p:blipFill>
        <p:spPr bwMode="auto">
          <a:xfrm>
            <a:off x="4929191" y="4009257"/>
            <a:ext cx="4071966" cy="257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3229"/>
            <a:ext cx="8215370" cy="2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009257"/>
            <a:ext cx="467594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83814" y="2285992"/>
            <a:ext cx="816922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deployment_tools</a:t>
            </a:r>
            <a:r>
              <a:rPr lang="en-US" altLang="ko-KR" sz="1400" dirty="0" smtClean="0"/>
              <a:t> → </a:t>
            </a:r>
            <a:r>
              <a:rPr lang="en-US" altLang="ko-KR" sz="1400" dirty="0" err="1" smtClean="0"/>
              <a:t>model_optimizer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OpenVINO</a:t>
            </a:r>
            <a:r>
              <a:rPr lang="en-US" altLang="ko-KR" sz="1400" dirty="0" smtClean="0"/>
              <a:t> Model Optimizer</a:t>
            </a:r>
            <a:r>
              <a:rPr lang="ko-KR" altLang="en-US" sz="1400" dirty="0" smtClean="0"/>
              <a:t> 디렉토리 이동</a:t>
            </a:r>
            <a:endParaRPr lang="en-US" altLang="ko-KR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 smtClean="0"/>
              <a:t> mo.py --</a:t>
            </a:r>
            <a:r>
              <a:rPr lang="en-US" altLang="ko-KR" sz="1400" dirty="0" err="1" smtClean="0"/>
              <a:t>input_model</a:t>
            </a:r>
            <a:r>
              <a:rPr lang="en-US" altLang="ko-KR" sz="1400" dirty="0" smtClean="0"/>
              <a:t> &lt;ONNX Model 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&gt; --</a:t>
            </a:r>
            <a:r>
              <a:rPr lang="en-US" altLang="ko-KR" sz="1400" dirty="0" err="1" smtClean="0"/>
              <a:t>output_dir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OpenVINO</a:t>
            </a:r>
            <a:r>
              <a:rPr lang="en-US" altLang="ko-KR" sz="1400" dirty="0" smtClean="0"/>
              <a:t> IR </a:t>
            </a:r>
            <a:r>
              <a:rPr lang="ko-KR" altLang="en-US" sz="1400" dirty="0" smtClean="0"/>
              <a:t>결과물 출력 디렉토리</a:t>
            </a:r>
            <a:r>
              <a:rPr lang="en-US" altLang="ko-KR" sz="1400" dirty="0" smtClean="0"/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  : Model Optimizer </a:t>
            </a:r>
            <a:r>
              <a:rPr lang="ko-KR" altLang="en-US" sz="1400" dirty="0" smtClean="0"/>
              <a:t>실행 </a:t>
            </a:r>
            <a:r>
              <a:rPr lang="en-US" altLang="ko-KR" sz="1400" dirty="0" smtClean="0"/>
              <a:t>Python Script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  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(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Anaconda base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에서 실행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/ ∵ Dependency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가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System-wide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로 설치 되었기 때문임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7554" y="5080827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ONNX – IR</a:t>
            </a: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변환 셋팅 확인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6366711"/>
            <a:ext cx="1579278" cy="276999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200" b="1" smtClean="0"/>
              <a:t>모델 변환 성공 확인</a:t>
            </a:r>
            <a:endParaRPr lang="ko-KR" alt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4929190" y="5917763"/>
            <a:ext cx="357190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hape 11"/>
          <p:cNvCxnSpPr>
            <a:stCxn id="11" idx="1"/>
            <a:endCxn id="10" idx="0"/>
          </p:cNvCxnSpPr>
          <p:nvPr/>
        </p:nvCxnSpPr>
        <p:spPr>
          <a:xfrm rot="10800000" flipV="1">
            <a:off x="3932880" y="6167795"/>
            <a:ext cx="996311" cy="198915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Model Conversion (ONNX →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IR)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869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(base) : Model Optimizer Conversion Fail</a:t>
            </a:r>
            <a:r>
              <a:rPr lang="en-US" altLang="ko-KR" sz="1200" b="1" dirty="0" smtClean="0"/>
              <a:t> – </a:t>
            </a:r>
            <a:r>
              <a:rPr lang="en-US" altLang="ko-KR" sz="1200" b="1" dirty="0" err="1" smtClean="0"/>
              <a:t>Depedency</a:t>
            </a:r>
            <a:r>
              <a:rPr lang="en-US" altLang="ko-KR" sz="1200" b="1" dirty="0" smtClean="0"/>
              <a:t> Error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3857628"/>
            <a:ext cx="494317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3024"/>
            <a:ext cx="8215370" cy="2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16"/>
          <p:cNvGrpSpPr/>
          <p:nvPr/>
        </p:nvGrpSpPr>
        <p:grpSpPr>
          <a:xfrm>
            <a:off x="493620" y="3861691"/>
            <a:ext cx="8238752" cy="2637792"/>
            <a:chOff x="493620" y="3861691"/>
            <a:chExt cx="8238752" cy="2637792"/>
          </a:xfrm>
        </p:grpSpPr>
        <p:sp>
          <p:nvSpPr>
            <p:cNvPr id="9" name="TextBox 8"/>
            <p:cNvSpPr txBox="1"/>
            <p:nvPr/>
          </p:nvSpPr>
          <p:spPr>
            <a:xfrm>
              <a:off x="5715008" y="5206821"/>
              <a:ext cx="3017364" cy="129266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1200" b="1" dirty="0" smtClean="0"/>
                <a:t>Prerequisites : </a:t>
              </a:r>
              <a:r>
                <a:rPr lang="en-US" altLang="ko-KR" sz="1200" b="1" dirty="0" err="1" smtClean="0"/>
                <a:t>onnx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networkx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numpy</a:t>
              </a:r>
              <a:endParaRPr lang="en-US" altLang="ko-KR" sz="1200" b="1" dirty="0" smtClean="0"/>
            </a:p>
            <a:p>
              <a:pPr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altLang="ko-KR" sz="1200" b="1" dirty="0" smtClean="0"/>
                <a:t> pip install </a:t>
              </a:r>
              <a:r>
                <a:rPr lang="en-US" altLang="ko-KR" sz="1200" b="1" dirty="0" err="1" smtClean="0"/>
                <a:t>onnx</a:t>
              </a:r>
              <a:endParaRPr lang="en-US" altLang="ko-KR" sz="1200" b="1" dirty="0" smtClean="0"/>
            </a:p>
            <a:p>
              <a:pPr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altLang="ko-KR" sz="1200" b="1" dirty="0" smtClean="0"/>
                <a:t> pip install </a:t>
              </a:r>
              <a:r>
                <a:rPr lang="en-US" altLang="ko-KR" sz="1200" b="1" dirty="0" err="1" smtClean="0"/>
                <a:t>networkx</a:t>
              </a:r>
              <a:endParaRPr lang="en-US" altLang="ko-KR" sz="1200" b="1" dirty="0" smtClean="0"/>
            </a:p>
            <a:p>
              <a:pPr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altLang="ko-KR" sz="1200" b="1" dirty="0" smtClean="0"/>
                <a:t> pip install </a:t>
              </a:r>
              <a:r>
                <a:rPr lang="en-US" altLang="ko-KR" sz="1200" b="1" dirty="0" err="1" smtClean="0"/>
                <a:t>numpy</a:t>
              </a:r>
              <a:endParaRPr lang="ko-KR" alt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3620" y="3861691"/>
              <a:ext cx="1863802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Shape 14"/>
            <p:cNvCxnSpPr>
              <a:stCxn id="12" idx="3"/>
              <a:endCxn id="9" idx="0"/>
            </p:cNvCxnSpPr>
            <p:nvPr/>
          </p:nvCxnSpPr>
          <p:spPr>
            <a:xfrm>
              <a:off x="2357422" y="4040286"/>
              <a:ext cx="4866268" cy="1166535"/>
            </a:xfrm>
            <a:prstGeom prst="bentConnector2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83814" y="2285992"/>
            <a:ext cx="816922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deployment_tools</a:t>
            </a:r>
            <a:r>
              <a:rPr lang="en-US" altLang="ko-KR" sz="1400" dirty="0" smtClean="0"/>
              <a:t> → </a:t>
            </a:r>
            <a:r>
              <a:rPr lang="en-US" altLang="ko-KR" sz="1400" dirty="0" err="1" smtClean="0"/>
              <a:t>model_optimizer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OpenVINO</a:t>
            </a:r>
            <a:r>
              <a:rPr lang="en-US" altLang="ko-KR" sz="1400" dirty="0" smtClean="0"/>
              <a:t> Model Optimizer</a:t>
            </a:r>
            <a:r>
              <a:rPr lang="ko-KR" altLang="en-US" sz="1400" dirty="0" smtClean="0"/>
              <a:t> 디렉토리 이동</a:t>
            </a:r>
            <a:endParaRPr lang="en-US" altLang="ko-KR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 smtClean="0"/>
              <a:t> mo.py --</a:t>
            </a:r>
            <a:r>
              <a:rPr lang="en-US" altLang="ko-KR" sz="1400" dirty="0" err="1" smtClean="0"/>
              <a:t>input_model</a:t>
            </a:r>
            <a:r>
              <a:rPr lang="en-US" altLang="ko-KR" sz="1400" dirty="0" smtClean="0"/>
              <a:t> &lt;ONNX Model 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&gt; --</a:t>
            </a:r>
            <a:r>
              <a:rPr lang="en-US" altLang="ko-KR" sz="1400" dirty="0" err="1" smtClean="0"/>
              <a:t>output_dir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OpenVINO</a:t>
            </a:r>
            <a:r>
              <a:rPr lang="en-US" altLang="ko-KR" sz="1400" dirty="0" smtClean="0"/>
              <a:t> IR </a:t>
            </a:r>
            <a:r>
              <a:rPr lang="ko-KR" altLang="en-US" sz="1400" dirty="0" smtClean="0"/>
              <a:t>결과물 출력 디렉토리</a:t>
            </a:r>
            <a:r>
              <a:rPr lang="en-US" altLang="ko-KR" sz="1400" dirty="0" smtClean="0"/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  : Model Optimizer </a:t>
            </a:r>
            <a:r>
              <a:rPr lang="ko-KR" altLang="en-US" sz="1400" dirty="0" smtClean="0"/>
              <a:t>실행 </a:t>
            </a:r>
            <a:r>
              <a:rPr lang="en-US" altLang="ko-KR" sz="1400" dirty="0" smtClean="0"/>
              <a:t>Python Script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  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(※ Anaconda base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에서 실행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/ ∵ Dependency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가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System-wide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로 설치 되었기 때문임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1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err="1" smtClean="0"/>
              <a:t>OpenVINO</a:t>
            </a:r>
            <a:r>
              <a:rPr lang="en-US" altLang="ko-KR" sz="3200" b="1" dirty="0" smtClean="0"/>
              <a:t> – NCS Inference Run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– NCS Inference Run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785926"/>
            <a:ext cx="4357718" cy="217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929066"/>
            <a:ext cx="4357718" cy="107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785926"/>
            <a:ext cx="380534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00034" y="1357298"/>
            <a:ext cx="583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Raspberry Pi 4 + NCS 2 : </a:t>
            </a:r>
            <a:r>
              <a:rPr lang="en-US" altLang="ko-KR" b="1" dirty="0" err="1" smtClean="0"/>
              <a:t>OpenVINO</a:t>
            </a:r>
            <a:r>
              <a:rPr lang="en-US" altLang="ko-KR" b="1" dirty="0" smtClean="0"/>
              <a:t> Inference Run</a:t>
            </a:r>
            <a:endParaRPr lang="ko-KR" alt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78337" y="5286388"/>
            <a:ext cx="4181475" cy="82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504798" y="2928934"/>
            <a:ext cx="3567135" cy="415498"/>
            <a:chOff x="498384" y="3660507"/>
            <a:chExt cx="3567135" cy="415498"/>
          </a:xfrm>
        </p:grpSpPr>
        <p:sp>
          <p:nvSpPr>
            <p:cNvPr id="11" name="TextBox 10"/>
            <p:cNvSpPr txBox="1"/>
            <p:nvPr/>
          </p:nvSpPr>
          <p:spPr>
            <a:xfrm>
              <a:off x="2993950" y="3660507"/>
              <a:ext cx="1071569" cy="33855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800" b="1" dirty="0" smtClean="0">
                  <a:solidFill>
                    <a:schemeClr val="bg1"/>
                  </a:solidFill>
                </a:rPr>
                <a:t>변환된 </a:t>
              </a:r>
              <a:r>
                <a:rPr lang="en-US" altLang="ko-KR" sz="800" b="1" dirty="0" err="1" smtClean="0">
                  <a:solidFill>
                    <a:schemeClr val="bg1"/>
                  </a:solidFill>
                </a:rPr>
                <a:t>OpenVINO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 IR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모델 경로 명시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8384" y="3861691"/>
              <a:ext cx="2138376" cy="21431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13" name="Shape 9"/>
            <p:cNvCxnSpPr>
              <a:stCxn id="12" idx="3"/>
              <a:endCxn id="11" idx="1"/>
            </p:cNvCxnSpPr>
            <p:nvPr/>
          </p:nvCxnSpPr>
          <p:spPr>
            <a:xfrm flipV="1">
              <a:off x="2636760" y="3829784"/>
              <a:ext cx="357190" cy="13906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03209" y="3367087"/>
            <a:ext cx="3641752" cy="338554"/>
            <a:chOff x="498384" y="3799778"/>
            <a:chExt cx="3641752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2852663" y="3799778"/>
              <a:ext cx="1287473" cy="33855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800" b="1" dirty="0" smtClean="0">
                  <a:solidFill>
                    <a:schemeClr val="bg1"/>
                  </a:solidFill>
                </a:rPr>
                <a:t>모델을 실행할 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NCS2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의 아키텍쳐 명시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8384" y="3861691"/>
              <a:ext cx="2138376" cy="21431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0" name="Shape 9"/>
            <p:cNvCxnSpPr>
              <a:stCxn id="19" idx="3"/>
              <a:endCxn id="18" idx="1"/>
            </p:cNvCxnSpPr>
            <p:nvPr/>
          </p:nvCxnSpPr>
          <p:spPr>
            <a:xfrm>
              <a:off x="2636760" y="3968848"/>
              <a:ext cx="215903" cy="20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0034" y="3804826"/>
            <a:ext cx="3714776" cy="338554"/>
            <a:chOff x="498384" y="3799778"/>
            <a:chExt cx="3714776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3000300" y="3799778"/>
              <a:ext cx="1212860" cy="33855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800" b="1" dirty="0" err="1" smtClean="0">
                  <a:solidFill>
                    <a:schemeClr val="bg1"/>
                  </a:solidFill>
                </a:rPr>
                <a:t>OpenVINO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 Inference Engine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인스턴스 생성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8384" y="3861691"/>
              <a:ext cx="1000132" cy="21431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8" name="Shape 9"/>
            <p:cNvCxnSpPr>
              <a:stCxn id="26" idx="3"/>
              <a:endCxn id="25" idx="1"/>
            </p:cNvCxnSpPr>
            <p:nvPr/>
          </p:nvCxnSpPr>
          <p:spPr>
            <a:xfrm>
              <a:off x="1498516" y="3968848"/>
              <a:ext cx="1501784" cy="20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03208" y="4581119"/>
            <a:ext cx="3710016" cy="460335"/>
            <a:chOff x="498383" y="3861691"/>
            <a:chExt cx="3710016" cy="460335"/>
          </a:xfrm>
        </p:grpSpPr>
        <p:sp>
          <p:nvSpPr>
            <p:cNvPr id="33" name="TextBox 32"/>
            <p:cNvSpPr txBox="1"/>
            <p:nvPr/>
          </p:nvSpPr>
          <p:spPr>
            <a:xfrm>
              <a:off x="2995539" y="4106582"/>
              <a:ext cx="1212860" cy="21544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800" b="1" dirty="0" smtClean="0">
                  <a:solidFill>
                    <a:schemeClr val="bg1"/>
                  </a:solidFill>
                </a:rPr>
                <a:t>모델 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Weight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로딩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8383" y="3861691"/>
              <a:ext cx="2854345" cy="21431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35" name="Shape 9"/>
            <p:cNvCxnSpPr>
              <a:stCxn id="34" idx="3"/>
              <a:endCxn id="33" idx="0"/>
            </p:cNvCxnSpPr>
            <p:nvPr/>
          </p:nvCxnSpPr>
          <p:spPr>
            <a:xfrm>
              <a:off x="3352728" y="3968848"/>
              <a:ext cx="249241" cy="137734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286248" y="3071810"/>
            <a:ext cx="4000528" cy="460335"/>
            <a:chOff x="498383" y="3861691"/>
            <a:chExt cx="4000528" cy="460335"/>
          </a:xfrm>
        </p:grpSpPr>
        <p:sp>
          <p:nvSpPr>
            <p:cNvPr id="44" name="TextBox 43"/>
            <p:cNvSpPr txBox="1"/>
            <p:nvPr/>
          </p:nvSpPr>
          <p:spPr>
            <a:xfrm>
              <a:off x="2570085" y="4106582"/>
              <a:ext cx="1928826" cy="21544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800" b="1" dirty="0" err="1" smtClean="0">
                  <a:solidFill>
                    <a:schemeClr val="bg1"/>
                  </a:solidFill>
                </a:rPr>
                <a:t>OpenVINO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 IR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모델을 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NCS2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에 로딩함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8383" y="3861691"/>
              <a:ext cx="3857652" cy="21431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46" name="Shape 9"/>
            <p:cNvCxnSpPr>
              <a:stCxn id="45" idx="3"/>
              <a:endCxn id="44" idx="3"/>
            </p:cNvCxnSpPr>
            <p:nvPr/>
          </p:nvCxnSpPr>
          <p:spPr>
            <a:xfrm>
              <a:off x="4356035" y="3968848"/>
              <a:ext cx="142876" cy="245456"/>
            </a:xfrm>
            <a:prstGeom prst="bentConnector3">
              <a:avLst>
                <a:gd name="adj1" fmla="val 259999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00034" y="5040366"/>
            <a:ext cx="3429024" cy="1247284"/>
            <a:chOff x="498383" y="3861690"/>
            <a:chExt cx="3429024" cy="1247284"/>
          </a:xfrm>
        </p:grpSpPr>
        <p:sp>
          <p:nvSpPr>
            <p:cNvPr id="63" name="TextBox 62"/>
            <p:cNvSpPr txBox="1"/>
            <p:nvPr/>
          </p:nvSpPr>
          <p:spPr>
            <a:xfrm>
              <a:off x="1284201" y="4893530"/>
              <a:ext cx="1212860" cy="21544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800" b="1" smtClean="0"/>
                <a:t>입력 이미지 로딩</a:t>
              </a:r>
              <a:endParaRPr lang="ko-KR" altLang="en-US" sz="800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8383" y="3861690"/>
              <a:ext cx="3429024" cy="746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65" name="Shape 9"/>
            <p:cNvCxnSpPr>
              <a:stCxn id="64" idx="2"/>
              <a:endCxn id="63" idx="0"/>
            </p:cNvCxnSpPr>
            <p:nvPr/>
          </p:nvCxnSpPr>
          <p:spPr>
            <a:xfrm rot="5400000">
              <a:off x="1908887" y="4589521"/>
              <a:ext cx="285753" cy="32226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286248" y="1895464"/>
            <a:ext cx="4286280" cy="390527"/>
            <a:chOff x="498384" y="3799778"/>
            <a:chExt cx="4286280" cy="390527"/>
          </a:xfrm>
        </p:grpSpPr>
        <p:sp>
          <p:nvSpPr>
            <p:cNvPr id="71" name="TextBox 70"/>
            <p:cNvSpPr txBox="1"/>
            <p:nvPr/>
          </p:nvSpPr>
          <p:spPr>
            <a:xfrm>
              <a:off x="3357490" y="3799778"/>
              <a:ext cx="1427174" cy="33855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OpenVINO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 IR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모델에</a:t>
              </a:r>
              <a:endParaRPr lang="en-US" altLang="ko-KR" sz="8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사용할 입출력 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Layer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선언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8384" y="3861690"/>
              <a:ext cx="2571768" cy="3286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73" name="Shape 9"/>
            <p:cNvCxnSpPr>
              <a:stCxn id="72" idx="3"/>
              <a:endCxn id="71" idx="1"/>
            </p:cNvCxnSpPr>
            <p:nvPr/>
          </p:nvCxnSpPr>
          <p:spPr>
            <a:xfrm flipV="1">
              <a:off x="3070152" y="3969055"/>
              <a:ext cx="287338" cy="5694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286248" y="2268530"/>
            <a:ext cx="4286280" cy="390527"/>
            <a:chOff x="498384" y="3799778"/>
            <a:chExt cx="4286280" cy="390527"/>
          </a:xfrm>
        </p:grpSpPr>
        <p:sp>
          <p:nvSpPr>
            <p:cNvPr id="80" name="TextBox 79"/>
            <p:cNvSpPr txBox="1"/>
            <p:nvPr/>
          </p:nvSpPr>
          <p:spPr>
            <a:xfrm>
              <a:off x="3570218" y="3799778"/>
              <a:ext cx="1214446" cy="33855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입출력 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Numerical Precision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설정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98384" y="3861690"/>
              <a:ext cx="2786082" cy="3286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82" name="Shape 9"/>
            <p:cNvCxnSpPr>
              <a:stCxn id="81" idx="3"/>
              <a:endCxn id="80" idx="1"/>
            </p:cNvCxnSpPr>
            <p:nvPr/>
          </p:nvCxnSpPr>
          <p:spPr>
            <a:xfrm flipV="1">
              <a:off x="3284466" y="3969055"/>
              <a:ext cx="285752" cy="5694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286248" y="3643314"/>
            <a:ext cx="4286280" cy="523220"/>
            <a:chOff x="498384" y="3553713"/>
            <a:chExt cx="4286280" cy="523220"/>
          </a:xfrm>
        </p:grpSpPr>
        <p:sp>
          <p:nvSpPr>
            <p:cNvPr id="86" name="TextBox 85"/>
            <p:cNvSpPr txBox="1"/>
            <p:nvPr/>
          </p:nvSpPr>
          <p:spPr>
            <a:xfrm>
              <a:off x="3927408" y="3553713"/>
              <a:ext cx="857256" cy="52322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</a:rPr>
                <a:t>Input Layer</a:t>
              </a:r>
              <a:r>
                <a:rPr lang="ko-KR" altLang="en-US" sz="700" b="1" dirty="0" smtClean="0">
                  <a:solidFill>
                    <a:schemeClr val="bg1"/>
                  </a:solidFill>
                </a:rPr>
                <a:t>에 입력 데이터를 넣고 </a:t>
              </a:r>
              <a:r>
                <a:rPr lang="en-US" altLang="ko-KR" sz="700" b="1" dirty="0" smtClean="0">
                  <a:solidFill>
                    <a:schemeClr val="bg1"/>
                  </a:solidFill>
                </a:rPr>
                <a:t>Inference </a:t>
              </a:r>
              <a:r>
                <a:rPr lang="ko-KR" altLang="en-US" sz="700" b="1" dirty="0" smtClean="0">
                  <a:solidFill>
                    <a:schemeClr val="bg1"/>
                  </a:solidFill>
                </a:rPr>
                <a:t>수행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98384" y="3845815"/>
              <a:ext cx="3214710" cy="19208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88" name="Shape 9"/>
            <p:cNvCxnSpPr>
              <a:stCxn id="87" idx="3"/>
              <a:endCxn id="86" idx="1"/>
            </p:cNvCxnSpPr>
            <p:nvPr/>
          </p:nvCxnSpPr>
          <p:spPr>
            <a:xfrm flipV="1">
              <a:off x="3713094" y="3815323"/>
              <a:ext cx="214314" cy="12653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214974"/>
          </a:xfrm>
        </p:spPr>
        <p:txBody>
          <a:bodyPr>
            <a:noAutofit/>
          </a:bodyPr>
          <a:lstStyle/>
          <a:p>
            <a:pPr marL="266700" indent="-266700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800" b="1" dirty="0" smtClean="0"/>
              <a:t>[ </a:t>
            </a:r>
            <a:r>
              <a:rPr lang="ko-KR" altLang="en-US" sz="1800" b="1" dirty="0" smtClean="0"/>
              <a:t>관련 </a:t>
            </a:r>
            <a:r>
              <a:rPr lang="en-US" altLang="ko-KR" sz="1800" b="1" dirty="0" smtClean="0"/>
              <a:t>Reference ]</a:t>
            </a:r>
            <a:endParaRPr lang="en-US" altLang="ko-KR" sz="1400" b="1" dirty="0" smtClean="0"/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smtClean="0"/>
              <a:t>Conversion of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Classification Models and Launch with </a:t>
            </a:r>
            <a:r>
              <a:rPr lang="en-US" altLang="ko-KR" sz="1300" b="1" dirty="0" err="1" smtClean="0"/>
              <a:t>OpenCV</a:t>
            </a:r>
            <a:r>
              <a:rPr lang="en-US" altLang="ko-KR" sz="1300" b="1" dirty="0" smtClean="0"/>
              <a:t> Python : </a:t>
            </a:r>
            <a:r>
              <a:rPr lang="en-US" altLang="ko-KR" sz="1300" b="1" dirty="0" smtClean="0">
                <a:hlinkClick r:id="rId2"/>
              </a:rPr>
              <a:t>https://docs.opencv.org/4.x/dc/d70/pytorch_cls_tutorial_dnn_conversion.html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smtClean="0"/>
              <a:t>Part 1: Deploying a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MobileNetV2 Classifier on the Intel Neural Compute Stick 2</a:t>
            </a:r>
            <a:r>
              <a:rPr lang="ko-KR" altLang="en-US" sz="1300" b="1" dirty="0" smtClean="0"/>
              <a:t>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3"/>
              </a:rPr>
              <a:t>https://pemami4911.github.io/blog/2021/07/09/part-1-neural-compute-stick-2.html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2021.4.2 </a:t>
            </a:r>
            <a:r>
              <a:rPr lang="ko-KR" altLang="en-US" sz="1300" b="1" dirty="0" smtClean="0"/>
              <a:t>설치 패키지 </a:t>
            </a:r>
            <a:r>
              <a:rPr lang="en-US" altLang="ko-KR" sz="1300" b="1" dirty="0" smtClean="0"/>
              <a:t>Repository : </a:t>
            </a:r>
            <a:r>
              <a:rPr lang="en-US" altLang="ko-KR" sz="1300" b="1" dirty="0" smtClean="0">
                <a:hlinkClick r:id="rId4"/>
              </a:rPr>
              <a:t>https://storage.openvinotoolkit.org/repositories/openvino/packages/2021.4.2/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2021.4.2 Toolkit </a:t>
            </a:r>
            <a:r>
              <a:rPr lang="ko-KR" altLang="en-US" sz="1300" b="1" dirty="0" smtClean="0"/>
              <a:t>설치 가이드</a:t>
            </a:r>
            <a:r>
              <a:rPr lang="en-US" altLang="ko-KR" sz="1300" b="1" dirty="0" smtClean="0"/>
              <a:t> : </a:t>
            </a:r>
            <a:r>
              <a:rPr lang="en-US" altLang="ko-KR" sz="1300" b="1" dirty="0" smtClean="0">
                <a:hlinkClick r:id="rId5"/>
              </a:rPr>
              <a:t>https://docs.openvino.ai/2021.4/openvino_docs_install_guides_installing_openvino_linux.html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Model Optimizer ONNX IR </a:t>
            </a:r>
            <a:r>
              <a:rPr lang="ko-KR" altLang="en-US" sz="1300" b="1" dirty="0" smtClean="0"/>
              <a:t>변환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6"/>
              </a:rPr>
              <a:t>https://docs.openvino.ai/latest/openvino_docs_MO_DG_prepare_model_convert_model_Convert_Model_From_ONNX.html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– ONNX – </a:t>
            </a: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IR </a:t>
            </a:r>
            <a:r>
              <a:rPr lang="ko-KR" altLang="en-US" sz="1300" b="1" dirty="0" smtClean="0"/>
              <a:t>변환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7"/>
              </a:rPr>
              <a:t>https://docs.openvino.ai/2021.4/notebooks/102-pytorch-onnx-to-openvino-with-output.html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, </a:t>
            </a:r>
            <a:r>
              <a:rPr lang="en-US" altLang="ko-KR" sz="1300" b="1" dirty="0" err="1" smtClean="0"/>
              <a:t>OpenCV</a:t>
            </a:r>
            <a:r>
              <a:rPr lang="en-US" altLang="ko-KR" sz="1300" b="1" dirty="0" smtClean="0"/>
              <a:t>, and </a:t>
            </a:r>
            <a:r>
              <a:rPr lang="en-US" altLang="ko-KR" sz="1300" b="1" dirty="0" err="1" smtClean="0"/>
              <a:t>Movidius</a:t>
            </a:r>
            <a:r>
              <a:rPr lang="en-US" altLang="ko-KR" sz="1300" b="1" dirty="0" smtClean="0"/>
              <a:t> NCS on the Raspberry Pi</a:t>
            </a:r>
            <a:r>
              <a:rPr lang="ko-KR" altLang="en-US" sz="1300" b="1" dirty="0" smtClean="0"/>
              <a:t>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8"/>
              </a:rPr>
              <a:t>https://pyimagesearch.com/2019/04/08/openvino-opencv-and-movidius-ncs-on-the-raspberry-pi/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smtClean="0"/>
              <a:t>EEMBC – </a:t>
            </a:r>
            <a:r>
              <a:rPr lang="ko-KR" altLang="en-US" sz="1300" b="1" dirty="0" smtClean="0"/>
              <a:t>임베디드 딥러닝 벤치마크</a:t>
            </a:r>
            <a:r>
              <a:rPr lang="en-US" altLang="ko-KR" sz="1300" b="1" dirty="0" smtClean="0"/>
              <a:t> : </a:t>
            </a:r>
            <a:r>
              <a:rPr lang="en-US" altLang="ko-KR" sz="1300" b="1" dirty="0" smtClean="0">
                <a:hlinkClick r:id="rId9"/>
              </a:rPr>
              <a:t>https://www.eembc.org/mlmark/scores.php</a:t>
            </a:r>
            <a:r>
              <a:rPr lang="en-US" altLang="ko-KR" sz="1300" b="1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1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err="1" smtClean="0"/>
              <a:t>PyTorch</a:t>
            </a:r>
            <a:r>
              <a:rPr lang="en-US" altLang="ko-KR" sz="3200" b="1" dirty="0" smtClean="0"/>
              <a:t> ONNX + Raspberry Pi + NCS</a:t>
            </a:r>
            <a:br>
              <a:rPr lang="en-US" altLang="ko-KR" sz="3200" b="1" dirty="0" smtClean="0"/>
            </a:br>
            <a:r>
              <a:rPr lang="en-US" altLang="ko-KR" sz="3200" b="1" dirty="0" smtClean="0"/>
              <a:t>Workflow Setup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1714488"/>
            <a:ext cx="3357586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38" y="128586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(GPU)</a:t>
            </a:r>
            <a:endParaRPr lang="ko-KR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286248" y="1714488"/>
            <a:ext cx="4500594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49046" y="1285860"/>
            <a:ext cx="280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Raspberry Pi 4 + NCS 2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10" y="3371850"/>
            <a:ext cx="931671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71472" y="3714752"/>
            <a:ext cx="2928958" cy="263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714348" y="5715016"/>
            <a:ext cx="2643206" cy="50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딥러닝 네트워크 학습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348" y="4786322"/>
            <a:ext cx="2643206" cy="7143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딥러닝 네트워크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Evaluation Mode </a:t>
            </a:r>
            <a:r>
              <a:rPr lang="ko-KR" altLang="en-US" b="1" dirty="0" smtClean="0">
                <a:solidFill>
                  <a:schemeClr val="tx1"/>
                </a:solidFill>
              </a:rPr>
              <a:t>전환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348" y="3857628"/>
            <a:ext cx="2643206" cy="7143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PyTorch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딥러닝 모델 </a:t>
            </a:r>
            <a:r>
              <a:rPr lang="en-US" altLang="ko-KR" b="1" dirty="0" smtClean="0">
                <a:solidFill>
                  <a:schemeClr val="tx1"/>
                </a:solidFill>
              </a:rPr>
              <a:t>ONNX </a:t>
            </a:r>
            <a:r>
              <a:rPr lang="ko-KR" altLang="en-US" b="1" dirty="0" smtClean="0">
                <a:solidFill>
                  <a:schemeClr val="tx1"/>
                </a:solidFill>
              </a:rPr>
              <a:t>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472" y="2143116"/>
            <a:ext cx="2928958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1472" y="1838314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2021.4.2</a:t>
            </a:r>
            <a:endParaRPr lang="ko-KR" alt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714348" y="2357430"/>
            <a:ext cx="264320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 Optimizer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이용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OpenVINO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Intermediate Representation (IR)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변환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5" idx="0"/>
            <a:endCxn id="16" idx="2"/>
          </p:cNvCxnSpPr>
          <p:nvPr/>
        </p:nvCxnSpPr>
        <p:spPr>
          <a:xfrm rot="5400000" flipH="1" flipV="1">
            <a:off x="1928794" y="5607859"/>
            <a:ext cx="21431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  <a:endCxn id="17" idx="2"/>
          </p:cNvCxnSpPr>
          <p:nvPr/>
        </p:nvCxnSpPr>
        <p:spPr>
          <a:xfrm rot="5400000" flipH="1" flipV="1">
            <a:off x="1928794" y="4679165"/>
            <a:ext cx="21431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20" idx="2"/>
          </p:cNvCxnSpPr>
          <p:nvPr/>
        </p:nvCxnSpPr>
        <p:spPr>
          <a:xfrm rot="5400000" flipH="1" flipV="1">
            <a:off x="1643042" y="3464719"/>
            <a:ext cx="78581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00562" y="2143116"/>
            <a:ext cx="2000264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00562" y="1838314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2021.4.2</a:t>
            </a:r>
            <a:endParaRPr lang="ko-KR" alt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4643438" y="2357430"/>
            <a:ext cx="1714512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OpenVINO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Inference Engine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Setup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0" idx="3"/>
            <a:endCxn id="31" idx="1"/>
          </p:cNvCxnSpPr>
          <p:nvPr/>
        </p:nvCxnSpPr>
        <p:spPr>
          <a:xfrm>
            <a:off x="3357554" y="2714620"/>
            <a:ext cx="128588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54432" y="22145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모델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전달</a:t>
            </a:r>
            <a:endParaRPr lang="ko-KR" altLang="en-US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4500562" y="5121487"/>
            <a:ext cx="200026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500562" y="6193057"/>
            <a:ext cx="2269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OpenCV</a:t>
            </a:r>
            <a:r>
              <a:rPr lang="en-US" altLang="ko-KR" sz="1400" b="1" dirty="0" smtClean="0"/>
              <a:t>-</a:t>
            </a:r>
            <a:r>
              <a:rPr lang="en-US" altLang="ko-KR" sz="1400" b="1" dirty="0" err="1" smtClean="0"/>
              <a:t>Contrib</a:t>
            </a:r>
            <a:r>
              <a:rPr lang="en-US" altLang="ko-KR" sz="1400" b="1" dirty="0" smtClean="0"/>
              <a:t>-Python</a:t>
            </a:r>
            <a:endParaRPr lang="ko-KR" alt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4643438" y="5335801"/>
            <a:ext cx="171451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입력 이미지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 로딩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450" y="4214818"/>
            <a:ext cx="85725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출력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blob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생성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45144" y="4214818"/>
            <a:ext cx="85725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입력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이미지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blob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변환</a:t>
            </a:r>
          </a:p>
        </p:txBody>
      </p:sp>
      <p:cxnSp>
        <p:nvCxnSpPr>
          <p:cNvPr id="44" name="Elbow Connector 43"/>
          <p:cNvCxnSpPr>
            <a:stCxn id="38" idx="0"/>
            <a:endCxn id="42" idx="2"/>
          </p:cNvCxnSpPr>
          <p:nvPr/>
        </p:nvCxnSpPr>
        <p:spPr>
          <a:xfrm rot="5400000" flipH="1" flipV="1">
            <a:off x="5533932" y="4895961"/>
            <a:ext cx="406603" cy="4730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0"/>
            <a:endCxn id="53" idx="2"/>
          </p:cNvCxnSpPr>
          <p:nvPr/>
        </p:nvCxnSpPr>
        <p:spPr>
          <a:xfrm rot="5400000" flipH="1" flipV="1">
            <a:off x="5094291" y="3808415"/>
            <a:ext cx="357190" cy="4556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2" idx="0"/>
            <a:endCxn id="53" idx="2"/>
          </p:cNvCxnSpPr>
          <p:nvPr/>
        </p:nvCxnSpPr>
        <p:spPr>
          <a:xfrm rot="16200000" flipV="1">
            <a:off x="5558638" y="3799684"/>
            <a:ext cx="357190" cy="4730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929454" y="2143116"/>
            <a:ext cx="1714512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29454" y="185736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NCS 2</a:t>
            </a:r>
            <a:endParaRPr lang="ko-KR" altLang="en-US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4643438" y="3429000"/>
            <a:ext cx="1714512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딥러닝 모델 읽기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31" idx="2"/>
            <a:endCxn id="53" idx="0"/>
          </p:cNvCxnSpPr>
          <p:nvPr/>
        </p:nvCxnSpPr>
        <p:spPr>
          <a:xfrm rot="5400000">
            <a:off x="5322099" y="3250405"/>
            <a:ext cx="35719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000892" y="2214554"/>
            <a:ext cx="1571636" cy="71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딥러닝 모델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NCS 2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탑재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2" name="Elbow Connector 61"/>
          <p:cNvCxnSpPr>
            <a:stCxn id="53" idx="3"/>
            <a:endCxn id="61" idx="1"/>
          </p:cNvCxnSpPr>
          <p:nvPr/>
        </p:nvCxnSpPr>
        <p:spPr>
          <a:xfrm flipV="1">
            <a:off x="6357950" y="2571744"/>
            <a:ext cx="642942" cy="10715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87796" y="384548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/>
              <a:t>입출력 </a:t>
            </a:r>
            <a:r>
              <a:rPr lang="en-US" altLang="ko-KR" sz="900" b="1" dirty="0" smtClean="0"/>
              <a:t>Layer </a:t>
            </a:r>
            <a:r>
              <a:rPr lang="ko-KR" altLang="en-US" sz="900" b="1" dirty="0" smtClean="0"/>
              <a:t>정의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입출력 형태 정의</a:t>
            </a:r>
            <a:endParaRPr lang="en-US" altLang="ko-KR" sz="900" b="1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7000892" y="3286124"/>
            <a:ext cx="1571636" cy="85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딥러닝 모델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NCS 2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Inference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수행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66" idx="0"/>
          </p:cNvCxnSpPr>
          <p:nvPr/>
        </p:nvCxnSpPr>
        <p:spPr>
          <a:xfrm rot="5400000">
            <a:off x="7608115" y="3107529"/>
            <a:ext cx="35719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2" idx="3"/>
            <a:endCxn id="66" idx="1"/>
          </p:cNvCxnSpPr>
          <p:nvPr/>
        </p:nvCxnSpPr>
        <p:spPr>
          <a:xfrm flipV="1">
            <a:off x="6402400" y="3714752"/>
            <a:ext cx="598492" cy="857256"/>
          </a:xfrm>
          <a:prstGeom prst="bentConnector3">
            <a:avLst>
              <a:gd name="adj1" fmla="val 6379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42088" y="4318006"/>
            <a:ext cx="1072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입력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데이터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전달</a:t>
            </a:r>
            <a:endParaRPr lang="en-US" altLang="ko-KR" sz="900" b="1" dirty="0" smtClean="0"/>
          </a:p>
        </p:txBody>
      </p:sp>
      <p:cxnSp>
        <p:nvCxnSpPr>
          <p:cNvPr id="77" name="Elbow Connector 76"/>
          <p:cNvCxnSpPr>
            <a:stCxn id="66" idx="2"/>
          </p:cNvCxnSpPr>
          <p:nvPr/>
        </p:nvCxnSpPr>
        <p:spPr>
          <a:xfrm rot="5400000">
            <a:off x="6786578" y="3786190"/>
            <a:ext cx="642942" cy="135732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786578" y="4786322"/>
            <a:ext cx="1239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Inference </a:t>
            </a:r>
            <a:r>
              <a:rPr lang="ko-KR" altLang="en-US" sz="900" b="1" dirty="0" smtClean="0"/>
              <a:t>출력 전달</a:t>
            </a:r>
            <a:endParaRPr lang="en-US" altLang="ko-KR" sz="9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1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/>
              <a:t>Host PC Anaconda Setup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Host PC Anaconda Setup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559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Anaconda Install</a:t>
            </a:r>
            <a:endParaRPr lang="ko-KR" altLang="en-US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1472" y="1789176"/>
            <a:ext cx="8143932" cy="4854534"/>
          </a:xfrm>
        </p:spPr>
        <p:txBody>
          <a:bodyPr rtlCol="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+mn-ea"/>
              </a:rPr>
              <a:t>설치 파일 전송 방법</a:t>
            </a:r>
            <a:endParaRPr lang="en-US" altLang="ko-KR" sz="18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www.anaconda.com/products/distribution#Downloads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v-SE" altLang="ko-KR" sz="1400" b="1" dirty="0">
                <a:solidFill>
                  <a:schemeClr val="tx1"/>
                </a:solidFill>
                <a:latin typeface="+mn-ea"/>
              </a:rPr>
              <a:t>64-Bit (x86) Installer (581 MB</a:t>
            </a:r>
            <a:r>
              <a:rPr lang="sv-SE" altLang="ko-KR" sz="14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다운로드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WinSCP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MobaXterm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을 통해 설치파일을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WSL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세션으로 전송함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bash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명령어를 사용하여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Anaconda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Bash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파일 실행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Wget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을 이용한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Terminal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에서 설치 방법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https://www.anaconda.com/products/distribution#Downloads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v-SE" altLang="ko-KR" sz="1400" b="1" dirty="0">
                <a:solidFill>
                  <a:schemeClr val="tx1"/>
                </a:solidFill>
                <a:latin typeface="+mn-ea"/>
              </a:rPr>
              <a:t>64-Bit (x86) Installer (581 MB)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다운로드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우클릭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→ 새로운 탭에서 실행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새로운 탭에 나오는 경로를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WSL Terminal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세션에서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Wget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&lt;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새로운 탭 주소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명령어 실행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292608" lvl="1" indent="0">
              <a:lnSpc>
                <a:spcPct val="150000"/>
              </a:lnSpc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(ex :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wget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https://repo.anaconda.com/archive/Anaconda3-2021.11-Linux-x86_64.sh)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Wget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을 통해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다운로드된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Anaconda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Bash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파일을 실행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Host PC Anaconda Setup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559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Anaconda Install</a:t>
            </a:r>
            <a:endParaRPr lang="ko-KR" altLang="en-US" b="1" dirty="0"/>
          </a:p>
        </p:txBody>
      </p:sp>
      <p:pic>
        <p:nvPicPr>
          <p:cNvPr id="9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0" y="2406171"/>
            <a:ext cx="3528692" cy="2293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7" y="2405099"/>
            <a:ext cx="4714908" cy="2301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7"/>
          <p:cNvSpPr/>
          <p:nvPr/>
        </p:nvSpPr>
        <p:spPr>
          <a:xfrm>
            <a:off x="3786183" y="2127585"/>
            <a:ext cx="53578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https://</a:t>
            </a:r>
            <a:r>
              <a:rPr lang="en-US" altLang="ko-KR" sz="1100" b="1" dirty="0" smtClean="0">
                <a:latin typeface="+mn-ea"/>
              </a:rPr>
              <a:t>www.anaconda.com/products/distribution#Downloads </a:t>
            </a:r>
            <a:r>
              <a:rPr lang="ko-KR" altLang="en-US" sz="1100" b="1" dirty="0" smtClean="0">
                <a:latin typeface="+mn-ea"/>
              </a:rPr>
              <a:t>으로 이동</a:t>
            </a:r>
            <a:endParaRPr lang="ko-KR" altLang="en-US" sz="1100" dirty="0"/>
          </a:p>
        </p:txBody>
      </p:sp>
      <p:sp>
        <p:nvSpPr>
          <p:cNvPr id="12" name="직사각형 8"/>
          <p:cNvSpPr/>
          <p:nvPr/>
        </p:nvSpPr>
        <p:spPr>
          <a:xfrm>
            <a:off x="2122513" y="4393006"/>
            <a:ext cx="214314" cy="21431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0"/>
          <p:cNvCxnSpPr>
            <a:stCxn id="12" idx="3"/>
            <a:endCxn id="10" idx="1"/>
          </p:cNvCxnSpPr>
          <p:nvPr/>
        </p:nvCxnSpPr>
        <p:spPr>
          <a:xfrm flipV="1">
            <a:off x="2336827" y="3555671"/>
            <a:ext cx="1663670" cy="94449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4770791"/>
            <a:ext cx="3493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Anaconda </a:t>
            </a:r>
            <a:r>
              <a:rPr lang="ko-KR" altLang="en-US" sz="1200" b="1" dirty="0" smtClean="0">
                <a:latin typeface="+mn-ea"/>
              </a:rPr>
              <a:t>공식 사이트에서 리눅스 아이콘 클릭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2"/>
          <p:cNvSpPr/>
          <p:nvPr/>
        </p:nvSpPr>
        <p:spPr>
          <a:xfrm>
            <a:off x="7198731" y="3615427"/>
            <a:ext cx="1000132" cy="142876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29124" y="4770791"/>
            <a:ext cx="4128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ko-KR" sz="1200" b="1" dirty="0" smtClean="0">
                <a:latin typeface="+mn-ea"/>
              </a:rPr>
              <a:t>(1) 64-Bit </a:t>
            </a:r>
            <a:r>
              <a:rPr lang="sv-SE" altLang="ko-KR" sz="1200" b="1" dirty="0">
                <a:latin typeface="+mn-ea"/>
              </a:rPr>
              <a:t>(x86) Installer (581 MB</a:t>
            </a:r>
            <a:r>
              <a:rPr lang="sv-SE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다운로드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     → 설치파일 </a:t>
            </a:r>
            <a:r>
              <a:rPr lang="en-US" altLang="ko-KR" sz="1200" b="1" dirty="0" smtClean="0">
                <a:latin typeface="+mn-ea"/>
              </a:rPr>
              <a:t>WSL </a:t>
            </a:r>
            <a:r>
              <a:rPr lang="ko-KR" altLang="en-US" sz="1200" b="1" dirty="0" smtClean="0">
                <a:latin typeface="+mn-ea"/>
              </a:rPr>
              <a:t>세션으로 전송 후 설치</a:t>
            </a:r>
            <a:endParaRPr lang="en-US" altLang="ko-KR" sz="1200" b="1" dirty="0" smtClean="0">
              <a:latin typeface="+mn-ea"/>
            </a:endParaRPr>
          </a:p>
          <a:p>
            <a:endParaRPr lang="sv-SE" altLang="ko-KR" sz="1200" b="1" dirty="0" smtClean="0">
              <a:latin typeface="+mn-ea"/>
            </a:endParaRPr>
          </a:p>
          <a:p>
            <a:r>
              <a:rPr lang="sv-SE" altLang="ko-KR" sz="1200" b="1" dirty="0" smtClean="0">
                <a:latin typeface="+mn-ea"/>
              </a:rPr>
              <a:t>(2) 64-Bit </a:t>
            </a:r>
            <a:r>
              <a:rPr lang="sv-SE" altLang="ko-KR" sz="1200" b="1" dirty="0">
                <a:latin typeface="+mn-ea"/>
              </a:rPr>
              <a:t>(x86) Installer (581 MB</a:t>
            </a:r>
            <a:r>
              <a:rPr lang="sv-SE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우클릭 후 주소 복사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     → </a:t>
            </a:r>
            <a:r>
              <a:rPr lang="en-US" altLang="ko-KR" sz="1200" b="1" dirty="0" smtClean="0">
                <a:latin typeface="+mn-ea"/>
              </a:rPr>
              <a:t>WSL </a:t>
            </a:r>
            <a:r>
              <a:rPr lang="ko-KR" altLang="en-US" sz="1200" b="1" dirty="0" smtClean="0">
                <a:latin typeface="+mn-ea"/>
              </a:rPr>
              <a:t>세션에서 </a:t>
            </a:r>
            <a:r>
              <a:rPr lang="en-US" altLang="ko-KR" sz="1200" b="1" dirty="0" err="1" smtClean="0">
                <a:latin typeface="+mn-ea"/>
              </a:rPr>
              <a:t>Wget</a:t>
            </a:r>
            <a:r>
              <a:rPr lang="ko-KR" altLang="en-US" sz="1200" b="1" dirty="0" smtClean="0">
                <a:latin typeface="+mn-ea"/>
              </a:rPr>
              <a:t>으로 다운로드 후 설치 </a:t>
            </a:r>
            <a:endParaRPr lang="ko-KR" altLang="en-US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Host PC Anaconda Setup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559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Anaconda Install</a:t>
            </a:r>
            <a:endParaRPr lang="ko-KR" altLang="en-US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1472" y="1789176"/>
            <a:ext cx="8143932" cy="4854534"/>
          </a:xfrm>
        </p:spPr>
        <p:txBody>
          <a:bodyPr rtlCol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800" b="1" dirty="0" err="1" smtClean="0">
                <a:latin typeface="+mn-ea"/>
              </a:rPr>
              <a:t>Ananconda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환경 만들기</a:t>
            </a:r>
            <a:endParaRPr lang="en-US" altLang="ko-KR" sz="18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latin typeface="+mn-ea"/>
              </a:rPr>
              <a:t>Anaconda </a:t>
            </a:r>
            <a:r>
              <a:rPr lang="ko-KR" altLang="en-US" sz="1400" b="1" dirty="0" smtClean="0">
                <a:latin typeface="+mn-ea"/>
              </a:rPr>
              <a:t>설치 후 </a:t>
            </a:r>
            <a:r>
              <a:rPr lang="en-US" altLang="ko-KR" sz="1400" b="1" dirty="0" smtClean="0">
                <a:latin typeface="+mn-ea"/>
              </a:rPr>
              <a:t>Terminal </a:t>
            </a:r>
            <a:r>
              <a:rPr lang="ko-KR" altLang="en-US" sz="1400" b="1" dirty="0" smtClean="0">
                <a:latin typeface="+mn-ea"/>
              </a:rPr>
              <a:t>종료 후 재실행</a:t>
            </a:r>
            <a:endParaRPr lang="en-US" altLang="ko-KR" sz="14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+mn-ea"/>
              </a:rPr>
              <a:t>실행 시 앞에 </a:t>
            </a:r>
            <a:r>
              <a:rPr lang="en-US" altLang="ko-KR" sz="1400" b="1" dirty="0" smtClean="0">
                <a:latin typeface="+mn-ea"/>
              </a:rPr>
              <a:t>&lt;base&gt;</a:t>
            </a:r>
            <a:r>
              <a:rPr lang="ko-KR" altLang="en-US" sz="1400" b="1" dirty="0" smtClean="0">
                <a:latin typeface="+mn-ea"/>
              </a:rPr>
              <a:t>가 붙는지 확인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예 </a:t>
            </a:r>
            <a:r>
              <a:rPr lang="en-US" altLang="ko-KR" sz="1400" b="1" dirty="0" smtClean="0">
                <a:latin typeface="+mn-ea"/>
              </a:rPr>
              <a:t>:                                                    )</a:t>
            </a: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latin typeface="+mn-ea"/>
              </a:rPr>
              <a:t>Python 3 </a:t>
            </a:r>
            <a:r>
              <a:rPr lang="ko-KR" altLang="en-US" sz="1400" b="1" dirty="0" smtClean="0">
                <a:latin typeface="+mn-ea"/>
              </a:rPr>
              <a:t>이상의 환경을 갖춘 </a:t>
            </a:r>
            <a:r>
              <a:rPr lang="en-US" altLang="ko-KR" sz="1400" b="1" dirty="0" err="1" smtClean="0">
                <a:latin typeface="+mn-ea"/>
              </a:rPr>
              <a:t>Conda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가상환경 생성 명령어 사용하여 가상 환경 만들기</a:t>
            </a:r>
            <a:endParaRPr lang="en-US" altLang="ko-KR" sz="1400" b="1" dirty="0" smtClean="0">
              <a:latin typeface="+mn-ea"/>
            </a:endParaRPr>
          </a:p>
          <a:p>
            <a:pPr marL="843534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u="sng" dirty="0" err="1" smtClean="0">
                <a:solidFill>
                  <a:srgbClr val="0070C0"/>
                </a:solidFill>
                <a:latin typeface="+mn-ea"/>
              </a:rPr>
              <a:t>conda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 create -n &lt;</a:t>
            </a:r>
            <a:r>
              <a:rPr lang="ko-KR" altLang="en-US" sz="1200" b="1" u="sng" dirty="0" smtClean="0">
                <a:solidFill>
                  <a:srgbClr val="0070C0"/>
                </a:solidFill>
                <a:latin typeface="+mn-ea"/>
              </a:rPr>
              <a:t>가상환경 이름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&gt; python=3.xx</a:t>
            </a:r>
          </a:p>
          <a:p>
            <a:pPr marL="557784" lvl="2" indent="0">
              <a:lnSpc>
                <a:spcPct val="150000"/>
              </a:lnSpc>
              <a:buNone/>
            </a:pPr>
            <a:r>
              <a:rPr lang="en-US" altLang="ko-KR" sz="1100" b="1" dirty="0" smtClean="0">
                <a:latin typeface="+mn-ea"/>
              </a:rPr>
              <a:t>      </a:t>
            </a:r>
            <a:r>
              <a:rPr lang="en-US" altLang="ko-KR" sz="1100" b="1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ko-KR" sz="11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100" b="1" dirty="0" err="1" smtClean="0">
                <a:solidFill>
                  <a:srgbClr val="00B050"/>
                </a:solidFill>
                <a:latin typeface="맑은 고딕"/>
                <a:ea typeface="맑은 고딕"/>
              </a:rPr>
              <a:t>OpenVINO</a:t>
            </a:r>
            <a:r>
              <a:rPr lang="ko-KR" altLang="en-US" sz="11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는 </a:t>
            </a:r>
            <a:r>
              <a:rPr lang="en-US" altLang="ko-KR" sz="11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Python 3.7 </a:t>
            </a:r>
            <a:r>
              <a:rPr lang="ko-KR" altLang="en-US" sz="11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이상을 요구함</a:t>
            </a:r>
            <a:r>
              <a:rPr lang="en-US" altLang="ko-KR" sz="1100" b="1" dirty="0" smtClean="0">
                <a:solidFill>
                  <a:srgbClr val="00B050"/>
                </a:solidFill>
                <a:latin typeface="+mn-ea"/>
              </a:rPr>
              <a:t>)</a:t>
            </a:r>
          </a:p>
          <a:p>
            <a:pPr marL="557784" lvl="2" indent="0">
              <a:lnSpc>
                <a:spcPct val="150000"/>
              </a:lnSpc>
              <a:buNone/>
            </a:pPr>
            <a:r>
              <a:rPr lang="en-US" altLang="ko-KR" sz="1100" b="1" dirty="0" smtClean="0">
                <a:latin typeface="+mn-ea"/>
              </a:rPr>
              <a:t>      (ex : ‘Python 3.7’</a:t>
            </a:r>
            <a:r>
              <a:rPr lang="ko-KR" altLang="en-US" sz="1100" b="1" dirty="0" smtClean="0">
                <a:latin typeface="+mn-ea"/>
              </a:rPr>
              <a:t>을 이용하는 </a:t>
            </a:r>
            <a:r>
              <a:rPr lang="en-US" altLang="ko-KR" sz="1100" b="1" dirty="0" smtClean="0">
                <a:latin typeface="+mn-ea"/>
              </a:rPr>
              <a:t>‘</a:t>
            </a:r>
            <a:r>
              <a:rPr lang="en-US" altLang="ko-KR" sz="1100" b="1" dirty="0" err="1" smtClean="0">
                <a:latin typeface="+mn-ea"/>
              </a:rPr>
              <a:t>pytorch</a:t>
            </a:r>
            <a:r>
              <a:rPr lang="en-US" altLang="ko-KR" sz="1100" b="1" dirty="0" smtClean="0">
                <a:latin typeface="+mn-ea"/>
              </a:rPr>
              <a:t>’</a:t>
            </a:r>
            <a:r>
              <a:rPr lang="ko-KR" altLang="en-US" sz="1100" b="1" dirty="0" smtClean="0">
                <a:latin typeface="+mn-ea"/>
              </a:rPr>
              <a:t>라는 </a:t>
            </a:r>
            <a:r>
              <a:rPr lang="en-US" altLang="ko-KR" sz="1100" b="1" dirty="0" err="1" smtClean="0">
                <a:latin typeface="+mn-ea"/>
              </a:rPr>
              <a:t>conda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가상환경 만들기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en-US" altLang="ko-KR" sz="1100" b="1" u="sng" dirty="0" err="1" smtClean="0">
                <a:latin typeface="+mn-ea"/>
              </a:rPr>
              <a:t>conda</a:t>
            </a:r>
            <a:r>
              <a:rPr lang="en-US" altLang="ko-KR" sz="1100" b="1" u="sng" dirty="0" smtClean="0">
                <a:latin typeface="+mn-ea"/>
              </a:rPr>
              <a:t> create -n </a:t>
            </a:r>
            <a:r>
              <a:rPr lang="en-US" altLang="ko-KR" sz="1100" b="1" u="sng" dirty="0" err="1" smtClean="0">
                <a:latin typeface="+mn-ea"/>
              </a:rPr>
              <a:t>pytorch</a:t>
            </a:r>
            <a:r>
              <a:rPr lang="en-US" altLang="ko-KR" sz="1100" b="1" u="sng" dirty="0" smtClean="0">
                <a:latin typeface="+mn-ea"/>
              </a:rPr>
              <a:t> python=3.7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latin typeface="+mn-ea"/>
              </a:rPr>
              <a:t>Anaconda </a:t>
            </a:r>
            <a:r>
              <a:rPr lang="ko-KR" altLang="en-US" sz="1400" b="1" dirty="0" smtClean="0">
                <a:latin typeface="+mn-ea"/>
              </a:rPr>
              <a:t>환경이 만들어진 후 가상환경 접속하기</a:t>
            </a:r>
            <a:endParaRPr lang="en-US" altLang="ko-KR" sz="1400" b="1" dirty="0" smtClean="0">
              <a:latin typeface="+mn-ea"/>
            </a:endParaRPr>
          </a:p>
          <a:p>
            <a:pPr marL="843534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u="sng" dirty="0" err="1" smtClean="0">
                <a:solidFill>
                  <a:srgbClr val="0070C0"/>
                </a:solidFill>
                <a:latin typeface="+mn-ea"/>
              </a:rPr>
              <a:t>conda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 activate &lt;</a:t>
            </a:r>
            <a:r>
              <a:rPr lang="ko-KR" altLang="en-US" sz="1200" b="1" u="sng" dirty="0" smtClean="0">
                <a:solidFill>
                  <a:srgbClr val="0070C0"/>
                </a:solidFill>
                <a:latin typeface="+mn-ea"/>
              </a:rPr>
              <a:t>가상환경 이름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&gt;</a:t>
            </a:r>
          </a:p>
          <a:p>
            <a:pPr marL="557784" lvl="2" indent="0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+mn-ea"/>
              </a:rPr>
              <a:t>    </a:t>
            </a:r>
            <a:r>
              <a:rPr lang="en-US" altLang="ko-KR" sz="1100" b="1" dirty="0" smtClean="0">
                <a:latin typeface="+mn-ea"/>
              </a:rPr>
              <a:t>(ex : ‘</a:t>
            </a:r>
            <a:r>
              <a:rPr lang="en-US" altLang="ko-KR" sz="1100" b="1" dirty="0" err="1" smtClean="0">
                <a:latin typeface="+mn-ea"/>
              </a:rPr>
              <a:t>pytorch</a:t>
            </a:r>
            <a:r>
              <a:rPr lang="en-US" altLang="ko-KR" sz="1100" b="1" dirty="0" smtClean="0">
                <a:latin typeface="+mn-ea"/>
              </a:rPr>
              <a:t>’</a:t>
            </a:r>
            <a:r>
              <a:rPr lang="ko-KR" altLang="en-US" sz="1100" b="1" dirty="0" smtClean="0">
                <a:latin typeface="+mn-ea"/>
              </a:rPr>
              <a:t>라는 </a:t>
            </a:r>
            <a:r>
              <a:rPr lang="en-US" altLang="ko-KR" sz="1100" b="1" dirty="0" err="1" smtClean="0">
                <a:latin typeface="+mn-ea"/>
              </a:rPr>
              <a:t>conda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환경 접속하기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en-US" altLang="ko-KR" sz="1100" b="1" dirty="0" err="1" smtClean="0">
                <a:latin typeface="+mn-ea"/>
              </a:rPr>
              <a:t>conda</a:t>
            </a:r>
            <a:r>
              <a:rPr lang="en-US" altLang="ko-KR" sz="1100" b="1" dirty="0" smtClean="0">
                <a:latin typeface="+mn-ea"/>
              </a:rPr>
              <a:t> activate </a:t>
            </a:r>
            <a:r>
              <a:rPr lang="en-US" altLang="ko-KR" sz="1100" b="1" dirty="0" err="1" smtClean="0">
                <a:latin typeface="+mn-ea"/>
              </a:rPr>
              <a:t>pytorch</a:t>
            </a:r>
            <a:r>
              <a:rPr lang="en-US" altLang="ko-KR" sz="1100" b="1" dirty="0" smtClean="0">
                <a:latin typeface="+mn-ea"/>
              </a:rPr>
              <a:t> /                                                      )</a:t>
            </a:r>
            <a:r>
              <a:rPr lang="ko-KR" altLang="en-US" sz="1200" b="1" dirty="0" smtClean="0">
                <a:latin typeface="+mn-ea"/>
              </a:rPr>
              <a:t> </a:t>
            </a:r>
            <a:endParaRPr lang="en-US" altLang="ko-KR" sz="14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+mn-ea"/>
              </a:rPr>
              <a:t>현존하는 모든 </a:t>
            </a:r>
            <a:r>
              <a:rPr lang="en-US" altLang="ko-KR" sz="1400" b="1" dirty="0" smtClean="0">
                <a:latin typeface="+mn-ea"/>
              </a:rPr>
              <a:t>Anaconda </a:t>
            </a:r>
            <a:r>
              <a:rPr lang="ko-KR" altLang="en-US" sz="1400" b="1" dirty="0" smtClean="0">
                <a:latin typeface="+mn-ea"/>
              </a:rPr>
              <a:t>환경 리스트 확인하기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conda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env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list</a:t>
            </a: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+mn-ea"/>
              </a:rPr>
              <a:t>현재 접속한 </a:t>
            </a:r>
            <a:r>
              <a:rPr lang="en-US" altLang="ko-KR" sz="1400" b="1" dirty="0" smtClean="0">
                <a:latin typeface="+mn-ea"/>
              </a:rPr>
              <a:t>Anaconda </a:t>
            </a:r>
            <a:r>
              <a:rPr lang="ko-KR" altLang="en-US" sz="1400" b="1" dirty="0" smtClean="0">
                <a:latin typeface="+mn-ea"/>
              </a:rPr>
              <a:t>환경 로그아웃 하기</a:t>
            </a:r>
            <a:r>
              <a:rPr lang="en-US" altLang="ko-KR" sz="1400" b="1" dirty="0" smtClean="0">
                <a:latin typeface="+mn-ea"/>
              </a:rPr>
              <a:t> :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conda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deactivate</a:t>
            </a:r>
          </a:p>
        </p:txBody>
      </p:sp>
      <p:pic>
        <p:nvPicPr>
          <p:cNvPr id="8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714620"/>
            <a:ext cx="3071834" cy="232976"/>
          </a:xfrm>
          <a:prstGeom prst="rect">
            <a:avLst/>
          </a:prstGeom>
        </p:spPr>
      </p:pic>
      <p:pic>
        <p:nvPicPr>
          <p:cNvPr id="9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076" y="4990333"/>
            <a:ext cx="2500330" cy="2083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Host PC Anaconda Setup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559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Anaconda Install</a:t>
            </a:r>
            <a:endParaRPr lang="ko-KR" altLang="en-US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1472" y="1789176"/>
            <a:ext cx="8143932" cy="4854534"/>
          </a:xfrm>
        </p:spPr>
        <p:txBody>
          <a:bodyPr rtlCol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2000" b="1" dirty="0" err="1" smtClean="0">
                <a:latin typeface="+mn-ea"/>
              </a:rPr>
              <a:t>Ananconda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환경에 </a:t>
            </a:r>
            <a:r>
              <a:rPr lang="en-US" altLang="ko-KR" sz="2000" b="1" dirty="0" err="1" smtClean="0">
                <a:latin typeface="+mn-ea"/>
              </a:rPr>
              <a:t>PyTorch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설치하기</a:t>
            </a:r>
            <a:endParaRPr lang="en-US" altLang="ko-KR" sz="20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Anaconda </a:t>
            </a:r>
            <a:r>
              <a:rPr lang="ko-KR" altLang="en-US" sz="1600" b="1" dirty="0" smtClean="0">
                <a:latin typeface="+mn-ea"/>
              </a:rPr>
              <a:t>환경에서 </a:t>
            </a:r>
            <a:r>
              <a:rPr lang="en-US" altLang="ko-KR" sz="1600" b="1" dirty="0" err="1" smtClean="0">
                <a:latin typeface="+mn-ea"/>
              </a:rPr>
              <a:t>PyTorch</a:t>
            </a:r>
            <a:r>
              <a:rPr lang="ko-KR" altLang="en-US" sz="1600" b="1" dirty="0" smtClean="0">
                <a:latin typeface="+mn-ea"/>
              </a:rPr>
              <a:t> 가상환경 접속하기</a:t>
            </a:r>
            <a:endParaRPr lang="en-US" altLang="ko-KR" sz="1600" b="1" dirty="0" smtClean="0">
              <a:latin typeface="+mn-ea"/>
            </a:endParaRPr>
          </a:p>
          <a:p>
            <a:pPr marL="843534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u="sng" dirty="0" err="1" smtClean="0">
                <a:solidFill>
                  <a:srgbClr val="0070C0"/>
                </a:solidFill>
                <a:latin typeface="+mn-ea"/>
              </a:rPr>
              <a:t>conda</a:t>
            </a:r>
            <a:r>
              <a:rPr lang="en-US" altLang="ko-KR" sz="1400" b="1" u="sng" dirty="0" smtClean="0">
                <a:solidFill>
                  <a:srgbClr val="0070C0"/>
                </a:solidFill>
                <a:latin typeface="+mn-ea"/>
              </a:rPr>
              <a:t> activate &lt;</a:t>
            </a:r>
            <a:r>
              <a:rPr lang="ko-KR" altLang="en-US" sz="1400" b="1" u="sng" dirty="0" smtClean="0">
                <a:solidFill>
                  <a:srgbClr val="0070C0"/>
                </a:solidFill>
                <a:latin typeface="+mn-ea"/>
              </a:rPr>
              <a:t>가상환경 이름</a:t>
            </a:r>
            <a:r>
              <a:rPr lang="en-US" altLang="ko-KR" sz="1400" b="1" u="sng" dirty="0" smtClean="0">
                <a:solidFill>
                  <a:srgbClr val="0070C0"/>
                </a:solidFill>
                <a:latin typeface="+mn-ea"/>
              </a:rPr>
              <a:t>&gt;</a:t>
            </a:r>
          </a:p>
          <a:p>
            <a:pPr marL="557784" lvl="2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    </a:t>
            </a:r>
            <a:r>
              <a:rPr lang="en-US" altLang="ko-KR" sz="1050" b="1" dirty="0" smtClean="0">
                <a:latin typeface="+mn-ea"/>
              </a:rPr>
              <a:t>(ex : ‘</a:t>
            </a:r>
            <a:r>
              <a:rPr lang="en-US" altLang="ko-KR" sz="1050" b="1" dirty="0" err="1" smtClean="0">
                <a:latin typeface="+mn-ea"/>
              </a:rPr>
              <a:t>pytorch</a:t>
            </a:r>
            <a:r>
              <a:rPr lang="en-US" altLang="ko-KR" sz="1050" b="1" dirty="0" smtClean="0">
                <a:latin typeface="+mn-ea"/>
              </a:rPr>
              <a:t>’</a:t>
            </a:r>
            <a:r>
              <a:rPr lang="ko-KR" altLang="en-US" sz="1050" b="1" dirty="0" smtClean="0">
                <a:latin typeface="+mn-ea"/>
              </a:rPr>
              <a:t>라는 </a:t>
            </a:r>
            <a:r>
              <a:rPr lang="en-US" altLang="ko-KR" sz="1050" b="1" dirty="0" err="1" smtClean="0">
                <a:latin typeface="+mn-ea"/>
              </a:rPr>
              <a:t>conda</a:t>
            </a:r>
            <a:r>
              <a:rPr lang="en-US" altLang="ko-KR" sz="1050" b="1" dirty="0" smtClean="0">
                <a:latin typeface="+mn-ea"/>
              </a:rPr>
              <a:t> </a:t>
            </a:r>
            <a:r>
              <a:rPr lang="ko-KR" altLang="en-US" sz="1050" b="1" dirty="0" smtClean="0">
                <a:latin typeface="+mn-ea"/>
              </a:rPr>
              <a:t>환경 접속하기 </a:t>
            </a:r>
            <a:r>
              <a:rPr lang="en-US" altLang="ko-KR" sz="1050" b="1" dirty="0" smtClean="0">
                <a:latin typeface="+mn-ea"/>
              </a:rPr>
              <a:t>: </a:t>
            </a:r>
            <a:r>
              <a:rPr lang="en-US" altLang="ko-KR" sz="1050" b="1" dirty="0" err="1" smtClean="0">
                <a:latin typeface="+mn-ea"/>
              </a:rPr>
              <a:t>conda</a:t>
            </a:r>
            <a:r>
              <a:rPr lang="en-US" altLang="ko-KR" sz="1050" b="1" dirty="0" smtClean="0">
                <a:latin typeface="+mn-ea"/>
              </a:rPr>
              <a:t> activate </a:t>
            </a:r>
            <a:r>
              <a:rPr lang="en-US" altLang="ko-KR" sz="1050" b="1" dirty="0" err="1" smtClean="0">
                <a:latin typeface="+mn-ea"/>
              </a:rPr>
              <a:t>pytorch</a:t>
            </a:r>
            <a:r>
              <a:rPr lang="en-US" altLang="ko-KR" sz="1050" b="1" dirty="0" smtClean="0">
                <a:latin typeface="+mn-ea"/>
              </a:rPr>
              <a:t> /                                                            )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err="1" smtClean="0">
                <a:latin typeface="+mn-ea"/>
              </a:rPr>
              <a:t>PyTorch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공식 사이트</a:t>
            </a:r>
            <a:r>
              <a:rPr lang="en-US" altLang="ko-KR" sz="1100" b="1" dirty="0" smtClean="0">
                <a:latin typeface="+mn-ea"/>
              </a:rPr>
              <a:t>(https://pytorch.org/)</a:t>
            </a:r>
            <a:r>
              <a:rPr lang="ko-KR" altLang="en-US" sz="1600" b="1" dirty="0" smtClean="0">
                <a:latin typeface="+mn-ea"/>
              </a:rPr>
              <a:t>에서 제공하는 </a:t>
            </a:r>
            <a:r>
              <a:rPr lang="en-US" altLang="ko-KR" sz="1600" b="1" dirty="0" smtClean="0">
                <a:latin typeface="+mn-ea"/>
              </a:rPr>
              <a:t>Anaconda </a:t>
            </a:r>
            <a:r>
              <a:rPr lang="ko-KR" altLang="en-US" sz="1600" b="1" dirty="0" smtClean="0">
                <a:latin typeface="+mn-ea"/>
              </a:rPr>
              <a:t>설치 명령어 실행</a:t>
            </a: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557784" lvl="2" indent="0">
              <a:lnSpc>
                <a:spcPct val="150000"/>
              </a:lnSpc>
              <a:buNone/>
            </a:pPr>
            <a:endParaRPr lang="en-US" altLang="ko-KR" sz="1600" b="1" dirty="0" smtClean="0">
              <a:latin typeface="+mn-ea"/>
            </a:endParaRPr>
          </a:p>
          <a:p>
            <a:pPr marL="557784" lvl="2" indent="0">
              <a:lnSpc>
                <a:spcPct val="150000"/>
              </a:lnSpc>
              <a:buNone/>
            </a:pP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Anaconda </a:t>
            </a:r>
            <a:r>
              <a:rPr lang="ko-KR" altLang="en-US" sz="1600" b="1" dirty="0" smtClean="0">
                <a:latin typeface="+mn-ea"/>
              </a:rPr>
              <a:t>환경에서 </a:t>
            </a:r>
            <a:r>
              <a:rPr lang="en-US" altLang="ko-KR" sz="1600" b="1" dirty="0" err="1" smtClean="0">
                <a:latin typeface="+mn-ea"/>
              </a:rPr>
              <a:t>PyTorch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설치 확인</a:t>
            </a:r>
            <a:endParaRPr lang="en-US" altLang="ko-KR" sz="1600" b="1" dirty="0" smtClean="0">
              <a:latin typeface="+mn-ea"/>
            </a:endParaRPr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9" y="3929066"/>
            <a:ext cx="4389425" cy="1746330"/>
          </a:xfrm>
          <a:prstGeom prst="rect">
            <a:avLst/>
          </a:prstGeom>
        </p:spPr>
      </p:pic>
      <p:grpSp>
        <p:nvGrpSpPr>
          <p:cNvPr id="11" name="그룹 6"/>
          <p:cNvGrpSpPr/>
          <p:nvPr/>
        </p:nvGrpSpPr>
        <p:grpSpPr>
          <a:xfrm>
            <a:off x="1714479" y="3992738"/>
            <a:ext cx="7072363" cy="1150775"/>
            <a:chOff x="5391667" y="4788408"/>
            <a:chExt cx="7072363" cy="1100087"/>
          </a:xfrm>
        </p:grpSpPr>
        <p:sp>
          <p:nvSpPr>
            <p:cNvPr id="12" name="직사각형 7"/>
            <p:cNvSpPr/>
            <p:nvPr/>
          </p:nvSpPr>
          <p:spPr>
            <a:xfrm>
              <a:off x="5391667" y="4795833"/>
              <a:ext cx="3283890" cy="109266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35006" y="4788408"/>
              <a:ext cx="3429024" cy="4854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69875" indent="-269875">
                <a:spcBef>
                  <a:spcPts val="600"/>
                </a:spcBef>
                <a:buFont typeface="+mj-ea"/>
                <a:buAutoNum type="circleNumDbPlain"/>
              </a:pPr>
              <a:r>
                <a:rPr lang="ko-KR" altLang="en-US" sz="1100" b="1" dirty="0" smtClean="0">
                  <a:latin typeface="+mn-ea"/>
                </a:rPr>
                <a:t>설치하려는 </a:t>
              </a:r>
              <a:r>
                <a:rPr lang="en-US" altLang="ko-KR" sz="1100" b="1" dirty="0" err="1" smtClean="0">
                  <a:latin typeface="+mn-ea"/>
                </a:rPr>
                <a:t>PyTorch</a:t>
              </a:r>
              <a:r>
                <a:rPr lang="en-US" altLang="ko-KR" sz="1100" b="1" dirty="0" smtClean="0">
                  <a:latin typeface="+mn-ea"/>
                </a:rPr>
                <a:t> </a:t>
              </a:r>
              <a:r>
                <a:rPr lang="ko-KR" altLang="en-US" sz="1100" b="1" dirty="0" smtClean="0">
                  <a:latin typeface="+mn-ea"/>
                </a:rPr>
                <a:t>버전과 </a:t>
              </a:r>
              <a:r>
                <a:rPr lang="ko-KR" altLang="en-US" sz="1100" b="1" dirty="0" err="1" smtClean="0">
                  <a:latin typeface="+mn-ea"/>
                </a:rPr>
                <a:t>실행환경을</a:t>
              </a:r>
              <a:r>
                <a:rPr lang="ko-KR" altLang="en-US" sz="1100" b="1" dirty="0" smtClean="0">
                  <a:latin typeface="+mn-ea"/>
                </a:rPr>
                <a:t> 설정함</a:t>
              </a:r>
              <a:endParaRPr lang="en-US" altLang="ko-KR" sz="1100" b="1" dirty="0" smtClean="0">
                <a:latin typeface="+mn-ea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      </a:t>
              </a:r>
              <a:r>
                <a:rPr lang="ko-KR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※</a:t>
              </a:r>
              <a:r>
                <a:rPr lang="en-US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 Anaconda</a:t>
              </a:r>
              <a:r>
                <a:rPr lang="ko-KR" altLang="en-US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에 설치하기에 </a:t>
              </a:r>
              <a:r>
                <a:rPr lang="en-US" altLang="ko-KR" sz="1100" b="1" dirty="0" err="1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Conda</a:t>
              </a:r>
              <a:r>
                <a:rPr lang="en-US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 </a:t>
              </a:r>
              <a:r>
                <a:rPr lang="ko-KR" altLang="en-US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선택</a:t>
              </a:r>
              <a:endParaRPr lang="ko-KR" altLang="en-US" sz="1100" b="1" dirty="0">
                <a:solidFill>
                  <a:srgbClr val="00B050"/>
                </a:solidFill>
                <a:latin typeface="+mn-ea"/>
              </a:endParaRPr>
            </a:p>
          </p:txBody>
        </p:sp>
        <p:cxnSp>
          <p:nvCxnSpPr>
            <p:cNvPr id="14" name="꺾인 연결선 9"/>
            <p:cNvCxnSpPr>
              <a:stCxn id="12" idx="3"/>
              <a:endCxn id="13" idx="1"/>
            </p:cNvCxnSpPr>
            <p:nvPr/>
          </p:nvCxnSpPr>
          <p:spPr>
            <a:xfrm flipV="1">
              <a:off x="8675557" y="5031141"/>
              <a:ext cx="359449" cy="311025"/>
            </a:xfrm>
            <a:prstGeom prst="bentConnector3">
              <a:avLst>
                <a:gd name="adj1" fmla="val 50000"/>
              </a:avLst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23"/>
          <p:cNvGrpSpPr/>
          <p:nvPr/>
        </p:nvGrpSpPr>
        <p:grpSpPr>
          <a:xfrm>
            <a:off x="1714479" y="4786322"/>
            <a:ext cx="6143668" cy="714381"/>
            <a:chOff x="2021840" y="5553105"/>
            <a:chExt cx="6143668" cy="714381"/>
          </a:xfrm>
        </p:grpSpPr>
        <p:sp>
          <p:nvSpPr>
            <p:cNvPr id="16" name="TextBox 15"/>
            <p:cNvSpPr txBox="1"/>
            <p:nvPr/>
          </p:nvSpPr>
          <p:spPr>
            <a:xfrm>
              <a:off x="5665179" y="5553105"/>
              <a:ext cx="25003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69875" indent="-269875">
                <a:spcBef>
                  <a:spcPts val="600"/>
                </a:spcBef>
                <a:buFont typeface="+mj-ea"/>
                <a:buAutoNum type="circleNumDbPlain" startAt="2"/>
              </a:pPr>
              <a:r>
                <a:rPr lang="ko-KR" altLang="en-US" sz="1200" b="1" dirty="0" smtClean="0">
                  <a:latin typeface="+mn-ea"/>
                </a:rPr>
                <a:t>설치 명령어를 </a:t>
              </a:r>
              <a:r>
                <a:rPr lang="en-US" altLang="ko-KR" sz="1200" b="1" dirty="0" smtClean="0">
                  <a:latin typeface="+mn-ea"/>
                </a:rPr>
                <a:t>WSL </a:t>
              </a:r>
              <a:r>
                <a:rPr lang="ko-KR" altLang="en-US" sz="1200" b="1" dirty="0" smtClean="0">
                  <a:latin typeface="+mn-ea"/>
                </a:rPr>
                <a:t>터미널의 </a:t>
              </a:r>
              <a:r>
                <a:rPr lang="en-US" altLang="ko-KR" sz="1200" b="1" dirty="0" smtClean="0">
                  <a:latin typeface="+mn-ea"/>
                </a:rPr>
                <a:t>Anaconda </a:t>
              </a:r>
              <a:r>
                <a:rPr lang="ko-KR" altLang="en-US" sz="1200" b="1" dirty="0" smtClean="0">
                  <a:latin typeface="+mn-ea"/>
                </a:rPr>
                <a:t>환경에서 실행함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7" name="직사각형 19"/>
            <p:cNvSpPr/>
            <p:nvPr/>
          </p:nvSpPr>
          <p:spPr>
            <a:xfrm>
              <a:off x="2021840" y="6008116"/>
              <a:ext cx="3286148" cy="25937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20"/>
            <p:cNvCxnSpPr>
              <a:stCxn id="17" idx="3"/>
              <a:endCxn id="16" idx="1"/>
            </p:cNvCxnSpPr>
            <p:nvPr/>
          </p:nvCxnSpPr>
          <p:spPr>
            <a:xfrm flipV="1">
              <a:off x="5307988" y="5783938"/>
              <a:ext cx="357191" cy="353863"/>
            </a:xfrm>
            <a:prstGeom prst="bentConnector3">
              <a:avLst>
                <a:gd name="adj1" fmla="val 50000"/>
              </a:avLst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84" y="3204613"/>
            <a:ext cx="2643206" cy="2202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786454"/>
            <a:ext cx="3929122" cy="91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3606</TotalTime>
  <Words>1211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PyTorch ONNX + Raspberry Pi + NCS</vt:lpstr>
      <vt:lpstr>PyTorch ONNX + Raspberry Pi + NCS Workflow</vt:lpstr>
      <vt:lpstr>PyTorch ONNX + Raspberry Pi + NCS Workflow Setup</vt:lpstr>
      <vt:lpstr>PyTorch ONNX + Raspberry Pi + NCS Workflow</vt:lpstr>
      <vt:lpstr>Host PC Anaconda Setup</vt:lpstr>
      <vt:lpstr>Host PC Anaconda Setup</vt:lpstr>
      <vt:lpstr>Host PC Anaconda Setup</vt:lpstr>
      <vt:lpstr>Host PC Anaconda Setup</vt:lpstr>
      <vt:lpstr>Host PC Anaconda Setup</vt:lpstr>
      <vt:lpstr>Host PC OpenVINO Setup</vt:lpstr>
      <vt:lpstr>Host PC OpenVINO Setup</vt:lpstr>
      <vt:lpstr>Host PC OpenVINO Setup</vt:lpstr>
      <vt:lpstr>Model Conversion</vt:lpstr>
      <vt:lpstr>Model Conversion (PyTorch → ONNX)</vt:lpstr>
      <vt:lpstr>Model Conversion (ONNX → OpenVINO IR)</vt:lpstr>
      <vt:lpstr>Model Conversion (ONNX → OpenVINO IR)</vt:lpstr>
      <vt:lpstr>OpenVINO – NCS Inference Run</vt:lpstr>
      <vt:lpstr>OpenVINO – NCS Inference Run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공유기 + XRDP 이용 원격 접속</dc:title>
  <dc:creator>Windows 사용자</dc:creator>
  <cp:lastModifiedBy>Windows 사용자</cp:lastModifiedBy>
  <cp:revision>312</cp:revision>
  <dcterms:created xsi:type="dcterms:W3CDTF">2022-12-07T11:43:55Z</dcterms:created>
  <dcterms:modified xsi:type="dcterms:W3CDTF">2023-01-07T00:29:19Z</dcterms:modified>
</cp:coreProperties>
</file>