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58" r:id="rId3"/>
    <p:sldId id="259" r:id="rId4"/>
    <p:sldId id="270" r:id="rId5"/>
    <p:sldId id="271" r:id="rId6"/>
    <p:sldId id="274" r:id="rId7"/>
    <p:sldId id="273" r:id="rId8"/>
    <p:sldId id="275" r:id="rId9"/>
    <p:sldId id="276" r:id="rId10"/>
    <p:sldId id="277" r:id="rId11"/>
    <p:sldId id="278" r:id="rId12"/>
    <p:sldId id="283" r:id="rId13"/>
    <p:sldId id="279" r:id="rId14"/>
    <p:sldId id="280" r:id="rId15"/>
    <p:sldId id="281" r:id="rId16"/>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 pośredni 4 — Ak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5" autoAdjust="0"/>
    <p:restoredTop sz="93529" autoAdjust="0"/>
  </p:normalViewPr>
  <p:slideViewPr>
    <p:cSldViewPr snapToGrid="0">
      <p:cViewPr varScale="1">
        <p:scale>
          <a:sx n="168" d="100"/>
          <a:sy n="168" d="100"/>
        </p:scale>
        <p:origin x="232" y="5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7A05281-D580-4810-B8B9-EEA12FC173BA}" type="datetime1">
              <a:rPr lang="pl-PL" smtClean="0"/>
              <a:t>09.05.2018</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4A4F617-7A30-41D4-AB86-5D833C98E18B}" type="slidenum">
              <a:rPr lang="pl-PL" smtClean="0"/>
              <a:t>‹#›</a:t>
            </a:fld>
            <a:endParaRPr lang="pl-PL"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2F097-D055-4919-9987-560DE14FFF53}" type="datetime1">
              <a:rPr lang="pl-PL" smtClean="0"/>
              <a:pPr/>
              <a:t>09.05.2018</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dirty="0"/>
              <a:t>Kliknij, aby edytować style wzorców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9A179D-2D27-49E2-B022-8EDDA2EFE682}" type="slidenum">
              <a:rPr lang="pl-PL" noProof="0" smtClean="0"/>
              <a:t>‹#›</a:t>
            </a:fld>
            <a:endParaRPr lang="pl-PL" noProof="0"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r>
              <a:rPr lang="pl-PL" sz="1200" i="1" dirty="0">
                <a:latin typeface="Arial" pitchFamily="34" charset="0"/>
                <a:cs typeface="Arial" pitchFamily="34" charset="0"/>
              </a:rPr>
              <a:t>Aby zmienić obraz na tym slajdzie, zaznacz obraz i usuń go. Następnie kliknij ikonę Obrazy w symbolu </a:t>
            </a:r>
            <a:r>
              <a:rPr lang="pl-PL" sz="1200" i="1" dirty="0" err="1">
                <a:latin typeface="Arial" pitchFamily="34" charset="0"/>
                <a:cs typeface="Arial" pitchFamily="34" charset="0"/>
              </a:rPr>
              <a:t>zastępczym,aby</a:t>
            </a:r>
            <a:r>
              <a:rPr lang="pl-PL" sz="1200" i="1" dirty="0">
                <a:latin typeface="Arial" pitchFamily="34" charset="0"/>
                <a:cs typeface="Arial" pitchFamily="34" charset="0"/>
              </a:rPr>
              <a:t> wstawić swój własny obraz.</a:t>
            </a:r>
          </a:p>
          <a:p>
            <a:pPr rtl="0"/>
            <a:endParaRPr lang="pl-PL" dirty="0"/>
          </a:p>
        </p:txBody>
      </p:sp>
      <p:sp>
        <p:nvSpPr>
          <p:cNvPr id="4" name="Numer slajdu — symbol zastępczy 3"/>
          <p:cNvSpPr>
            <a:spLocks noGrp="1"/>
          </p:cNvSpPr>
          <p:nvPr>
            <p:ph type="sldNum" sz="quarter" idx="10"/>
          </p:nvPr>
        </p:nvSpPr>
        <p:spPr/>
        <p:txBody>
          <a:bodyPr rtlCol="0"/>
          <a:lstStyle/>
          <a:p>
            <a:pPr rtl="0"/>
            <a:fld id="{1B9A179D-2D27-49E2-B022-8EDDA2EFE682}" type="slidenum">
              <a:rPr lang="pl-PL" smtClean="0"/>
              <a:t>1</a:t>
            </a:fld>
            <a:endParaRPr lang="pl-PL" dirty="0"/>
          </a:p>
        </p:txBody>
      </p:sp>
    </p:spTree>
    <p:extLst>
      <p:ext uri="{BB962C8B-B14F-4D97-AF65-F5344CB8AC3E}">
        <p14:creationId xmlns:p14="http://schemas.microsoft.com/office/powerpoint/2010/main" val="1542422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10</a:t>
            </a:fld>
            <a:endParaRPr lang="pl-PL" dirty="0"/>
          </a:p>
        </p:txBody>
      </p:sp>
    </p:spTree>
    <p:extLst>
      <p:ext uri="{BB962C8B-B14F-4D97-AF65-F5344CB8AC3E}">
        <p14:creationId xmlns:p14="http://schemas.microsoft.com/office/powerpoint/2010/main" val="76641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11</a:t>
            </a:fld>
            <a:endParaRPr lang="pl-PL" dirty="0"/>
          </a:p>
        </p:txBody>
      </p:sp>
    </p:spTree>
    <p:extLst>
      <p:ext uri="{BB962C8B-B14F-4D97-AF65-F5344CB8AC3E}">
        <p14:creationId xmlns:p14="http://schemas.microsoft.com/office/powerpoint/2010/main" val="256426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12</a:t>
            </a:fld>
            <a:endParaRPr lang="pl-PL" dirty="0"/>
          </a:p>
        </p:txBody>
      </p:sp>
    </p:spTree>
    <p:extLst>
      <p:ext uri="{BB962C8B-B14F-4D97-AF65-F5344CB8AC3E}">
        <p14:creationId xmlns:p14="http://schemas.microsoft.com/office/powerpoint/2010/main" val="324778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13</a:t>
            </a:fld>
            <a:endParaRPr lang="pl-PL" dirty="0"/>
          </a:p>
        </p:txBody>
      </p:sp>
    </p:spTree>
    <p:extLst>
      <p:ext uri="{BB962C8B-B14F-4D97-AF65-F5344CB8AC3E}">
        <p14:creationId xmlns:p14="http://schemas.microsoft.com/office/powerpoint/2010/main" val="2961464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14</a:t>
            </a:fld>
            <a:endParaRPr lang="pl-PL" dirty="0"/>
          </a:p>
        </p:txBody>
      </p:sp>
    </p:spTree>
    <p:extLst>
      <p:ext uri="{BB962C8B-B14F-4D97-AF65-F5344CB8AC3E}">
        <p14:creationId xmlns:p14="http://schemas.microsoft.com/office/powerpoint/2010/main" val="91328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15</a:t>
            </a:fld>
            <a:endParaRPr lang="pl-PL" dirty="0"/>
          </a:p>
        </p:txBody>
      </p:sp>
    </p:spTree>
    <p:extLst>
      <p:ext uri="{BB962C8B-B14F-4D97-AF65-F5344CB8AC3E}">
        <p14:creationId xmlns:p14="http://schemas.microsoft.com/office/powerpoint/2010/main" val="713621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2</a:t>
            </a:fld>
            <a:endParaRPr lang="pl-PL" dirty="0"/>
          </a:p>
        </p:txBody>
      </p:sp>
    </p:spTree>
    <p:extLst>
      <p:ext uri="{BB962C8B-B14F-4D97-AF65-F5344CB8AC3E}">
        <p14:creationId xmlns:p14="http://schemas.microsoft.com/office/powerpoint/2010/main" val="34092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3</a:t>
            </a:fld>
            <a:endParaRPr lang="pl-PL" dirty="0"/>
          </a:p>
        </p:txBody>
      </p:sp>
    </p:spTree>
    <p:extLst>
      <p:ext uri="{BB962C8B-B14F-4D97-AF65-F5344CB8AC3E}">
        <p14:creationId xmlns:p14="http://schemas.microsoft.com/office/powerpoint/2010/main" val="396625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4</a:t>
            </a:fld>
            <a:endParaRPr lang="pl-PL" dirty="0"/>
          </a:p>
        </p:txBody>
      </p:sp>
    </p:spTree>
    <p:extLst>
      <p:ext uri="{BB962C8B-B14F-4D97-AF65-F5344CB8AC3E}">
        <p14:creationId xmlns:p14="http://schemas.microsoft.com/office/powerpoint/2010/main" val="186626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5</a:t>
            </a:fld>
            <a:endParaRPr lang="pl-PL" dirty="0"/>
          </a:p>
        </p:txBody>
      </p:sp>
    </p:spTree>
    <p:extLst>
      <p:ext uri="{BB962C8B-B14F-4D97-AF65-F5344CB8AC3E}">
        <p14:creationId xmlns:p14="http://schemas.microsoft.com/office/powerpoint/2010/main" val="93138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6</a:t>
            </a:fld>
            <a:endParaRPr lang="pl-PL" dirty="0"/>
          </a:p>
        </p:txBody>
      </p:sp>
    </p:spTree>
    <p:extLst>
      <p:ext uri="{BB962C8B-B14F-4D97-AF65-F5344CB8AC3E}">
        <p14:creationId xmlns:p14="http://schemas.microsoft.com/office/powerpoint/2010/main" val="22191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7</a:t>
            </a:fld>
            <a:endParaRPr lang="pl-PL" dirty="0"/>
          </a:p>
        </p:txBody>
      </p:sp>
    </p:spTree>
    <p:extLst>
      <p:ext uri="{BB962C8B-B14F-4D97-AF65-F5344CB8AC3E}">
        <p14:creationId xmlns:p14="http://schemas.microsoft.com/office/powerpoint/2010/main" val="326398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8</a:t>
            </a:fld>
            <a:endParaRPr lang="pl-PL" dirty="0"/>
          </a:p>
        </p:txBody>
      </p:sp>
    </p:spTree>
    <p:extLst>
      <p:ext uri="{BB962C8B-B14F-4D97-AF65-F5344CB8AC3E}">
        <p14:creationId xmlns:p14="http://schemas.microsoft.com/office/powerpoint/2010/main" val="204378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rtl="0"/>
            <a:fld id="{1B9A179D-2D27-49E2-B022-8EDDA2EFE682}" type="slidenum">
              <a:rPr lang="pl-PL" smtClean="0"/>
              <a:t>9</a:t>
            </a:fld>
            <a:endParaRPr lang="pl-PL" dirty="0"/>
          </a:p>
        </p:txBody>
      </p:sp>
    </p:spTree>
    <p:extLst>
      <p:ext uri="{BB962C8B-B14F-4D97-AF65-F5344CB8AC3E}">
        <p14:creationId xmlns:p14="http://schemas.microsoft.com/office/powerpoint/2010/main" val="337150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2" name="Dowolny kształt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noAutofit/>
          </a:bodyPr>
          <a:lstStyle/>
          <a:p>
            <a:pPr rtl="0"/>
            <a:endParaRPr lang="pl-PL" sz="1800" noProof="0" dirty="0"/>
          </a:p>
        </p:txBody>
      </p:sp>
      <p:sp>
        <p:nvSpPr>
          <p:cNvPr id="7" name="Dowolny kształt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8" name="Dowolny kształt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2" name="Tytuł 1"/>
          <p:cNvSpPr>
            <a:spLocks noGrp="1"/>
          </p:cNvSpPr>
          <p:nvPr>
            <p:ph type="ctrTitle"/>
          </p:nvPr>
        </p:nvSpPr>
        <p:spPr>
          <a:xfrm>
            <a:off x="1295400" y="1873584"/>
            <a:ext cx="6400800" cy="2560320"/>
          </a:xfrm>
        </p:spPr>
        <p:txBody>
          <a:bodyPr rtlCol="0" anchor="b">
            <a:normAutofit/>
          </a:bodyPr>
          <a:lstStyle>
            <a:lvl1pPr algn="l">
              <a:defRPr sz="4000">
                <a:solidFill>
                  <a:schemeClr val="tx1"/>
                </a:solidFill>
              </a:defRPr>
            </a:lvl1pPr>
          </a:lstStyle>
          <a:p>
            <a:pPr rtl="0"/>
            <a:r>
              <a:rPr lang="pl-PL" noProof="0"/>
              <a:t>Kliknij, aby edytować styl</a:t>
            </a:r>
            <a:endParaRPr lang="pl-PL" noProof="0" dirty="0"/>
          </a:p>
        </p:txBody>
      </p:sp>
      <p:sp>
        <p:nvSpPr>
          <p:cNvPr id="3" name="Podtytuł 2"/>
          <p:cNvSpPr>
            <a:spLocks noGrp="1"/>
          </p:cNvSpPr>
          <p:nvPr>
            <p:ph type="subTitle" idx="1"/>
          </p:nvPr>
        </p:nvSpPr>
        <p:spPr>
          <a:xfrm>
            <a:off x="1295400" y="4572000"/>
            <a:ext cx="6400800" cy="1600200"/>
          </a:xfrm>
        </p:spPr>
        <p:txBody>
          <a:bodyPr rtlCol="0"/>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pl-PL" noProof="0" dirty="0"/>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95400" y="255134"/>
            <a:ext cx="9601200" cy="1036850"/>
          </a:xfrm>
        </p:spPr>
        <p:txBody>
          <a:bodyPr rtlCol="0" anchor="b"/>
          <a:lstStyle>
            <a:lvl1pPr>
              <a:defRPr sz="3200"/>
            </a:lvl1pPr>
          </a:lstStyle>
          <a:p>
            <a:pPr rtl="0"/>
            <a:r>
              <a:rPr lang="pl-PL" noProof="0"/>
              <a:t>Kliknij, aby edytować styl</a:t>
            </a:r>
            <a:endParaRPr lang="pl-PL" noProof="0" dirty="0"/>
          </a:p>
        </p:txBody>
      </p:sp>
      <p:sp>
        <p:nvSpPr>
          <p:cNvPr id="3" name="Obraz — symbol zastępczy 2" descr="Pusty symbol zastępczy pozwalający dodać obraz. Kliknij symbol zastępczy i wybierz obraz, który chcesz dodać"/>
          <p:cNvSpPr>
            <a:spLocks noGrp="1"/>
          </p:cNvSpPr>
          <p:nvPr>
            <p:ph type="pic" idx="1"/>
          </p:nvPr>
        </p:nvSpPr>
        <p:spPr>
          <a:xfrm>
            <a:off x="4724400" y="1828801"/>
            <a:ext cx="6172200" cy="4343400"/>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endParaRPr lang="pl-PL" noProof="0" dirty="0"/>
          </a:p>
        </p:txBody>
      </p:sp>
      <p:sp>
        <p:nvSpPr>
          <p:cNvPr id="4" name="Tekst — symbol zastępczy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6" name="Stopka — symbol zastępczy 5"/>
          <p:cNvSpPr>
            <a:spLocks noGrp="1"/>
          </p:cNvSpPr>
          <p:nvPr>
            <p:ph type="ftr" sz="quarter" idx="11"/>
          </p:nvPr>
        </p:nvSpPr>
        <p:spPr/>
        <p:txBody>
          <a:bodyPr rtlCol="0"/>
          <a:lstStyle/>
          <a:p>
            <a:pPr rtl="0"/>
            <a:r>
              <a:rPr lang="pl-PL" noProof="0" dirty="0"/>
              <a:t>Dodaj stopkę</a:t>
            </a:r>
          </a:p>
        </p:txBody>
      </p:sp>
      <p:sp>
        <p:nvSpPr>
          <p:cNvPr id="5" name="Data — symbol zastępczy 4"/>
          <p:cNvSpPr>
            <a:spLocks noGrp="1"/>
          </p:cNvSpPr>
          <p:nvPr>
            <p:ph type="dt" sz="half" idx="10"/>
          </p:nvPr>
        </p:nvSpPr>
        <p:spPr/>
        <p:txBody>
          <a:bodyPr rtlCol="0"/>
          <a:lstStyle>
            <a:lvl1pPr>
              <a:defRPr/>
            </a:lvl1pPr>
          </a:lstStyle>
          <a:p>
            <a:fld id="{A4E76AF1-4389-4119-8151-8E992C940520}" type="datetime1">
              <a:rPr lang="pl-PL" smtClean="0"/>
              <a:pPr/>
              <a:t>09.05.2018</a:t>
            </a:fld>
            <a:endParaRPr lang="pl-PL" dirty="0"/>
          </a:p>
        </p:txBody>
      </p:sp>
      <p:sp>
        <p:nvSpPr>
          <p:cNvPr id="7" name="Numer slajdu — symbol zastępczy 6"/>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Dwa obrazy z podpisem">
    <p:spTree>
      <p:nvGrpSpPr>
        <p:cNvPr id="1" name=""/>
        <p:cNvGrpSpPr/>
        <p:nvPr/>
      </p:nvGrpSpPr>
      <p:grpSpPr>
        <a:xfrm>
          <a:off x="0" y="0"/>
          <a:ext cx="0" cy="0"/>
          <a:chOff x="0" y="0"/>
          <a:chExt cx="0" cy="0"/>
        </a:xfrm>
      </p:grpSpPr>
      <p:sp>
        <p:nvSpPr>
          <p:cNvPr id="9" name="Prostokąt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10" name="Prostokąt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11" name="Prostokąt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sz="1800" noProof="0" dirty="0"/>
          </a:p>
        </p:txBody>
      </p:sp>
      <p:sp>
        <p:nvSpPr>
          <p:cNvPr id="12" name="Prostokąt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sz="1800" noProof="0" dirty="0"/>
          </a:p>
        </p:txBody>
      </p:sp>
      <p:sp>
        <p:nvSpPr>
          <p:cNvPr id="2" name="Tytuł 1"/>
          <p:cNvSpPr>
            <a:spLocks noGrp="1"/>
          </p:cNvSpPr>
          <p:nvPr>
            <p:ph type="title"/>
          </p:nvPr>
        </p:nvSpPr>
        <p:spPr>
          <a:xfrm>
            <a:off x="1295400" y="255134"/>
            <a:ext cx="9601200" cy="1036850"/>
          </a:xfrm>
        </p:spPr>
        <p:txBody>
          <a:bodyPr rtlCol="0" anchor="b"/>
          <a:lstStyle>
            <a:lvl1pPr>
              <a:defRPr sz="3200"/>
            </a:lvl1pPr>
          </a:lstStyle>
          <a:p>
            <a:pPr rtl="0"/>
            <a:r>
              <a:rPr lang="pl-PL" noProof="0"/>
              <a:t>Kliknij, aby edytować styl</a:t>
            </a:r>
            <a:endParaRPr lang="pl-PL" noProof="0" dirty="0"/>
          </a:p>
        </p:txBody>
      </p:sp>
      <p:sp>
        <p:nvSpPr>
          <p:cNvPr id="3" name="Obraz — symbol zastępczy 2" descr="Pusty symbol zastępczy pozwalający dodać obraz. Kliknij symbol zastępczy i wybierz obraz, który chcesz dodać"/>
          <p:cNvSpPr>
            <a:spLocks noGrp="1"/>
          </p:cNvSpPr>
          <p:nvPr>
            <p:ph type="pic" idx="1"/>
          </p:nvPr>
        </p:nvSpPr>
        <p:spPr>
          <a:xfrm>
            <a:off x="1298448"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endParaRPr lang="pl-PL" noProof="0" dirty="0"/>
          </a:p>
        </p:txBody>
      </p:sp>
      <p:sp>
        <p:nvSpPr>
          <p:cNvPr id="4" name="Tekst — symbol zastępczy 3"/>
          <p:cNvSpPr>
            <a:spLocks noGrp="1"/>
          </p:cNvSpPr>
          <p:nvPr>
            <p:ph type="body" sz="half" idx="2"/>
          </p:nvPr>
        </p:nvSpPr>
        <p:spPr bwMode="invGray">
          <a:xfrm>
            <a:off x="1371273"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8" name="Obraz — symbol zastępczy 2" descr="Pusty symbol zastępczy pozwalający dodać obraz. Kliknij symbol zastępczy i wybierz obraz, który chcesz dodać"/>
          <p:cNvSpPr>
            <a:spLocks noGrp="1"/>
          </p:cNvSpPr>
          <p:nvPr>
            <p:ph type="pic" idx="13"/>
          </p:nvPr>
        </p:nvSpPr>
        <p:spPr>
          <a:xfrm>
            <a:off x="6324600"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endParaRPr lang="pl-PL" noProof="0" dirty="0"/>
          </a:p>
        </p:txBody>
      </p:sp>
      <p:sp>
        <p:nvSpPr>
          <p:cNvPr id="13" name="Tekst — symbol zastępczy 3"/>
          <p:cNvSpPr>
            <a:spLocks noGrp="1"/>
          </p:cNvSpPr>
          <p:nvPr>
            <p:ph type="body" sz="half" idx="14"/>
          </p:nvPr>
        </p:nvSpPr>
        <p:spPr bwMode="invGray">
          <a:xfrm>
            <a:off x="6412954"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6" name="Stopka — symbol zastępczy 5"/>
          <p:cNvSpPr>
            <a:spLocks noGrp="1"/>
          </p:cNvSpPr>
          <p:nvPr>
            <p:ph type="ftr" sz="quarter" idx="11"/>
          </p:nvPr>
        </p:nvSpPr>
        <p:spPr/>
        <p:txBody>
          <a:bodyPr rtlCol="0"/>
          <a:lstStyle/>
          <a:p>
            <a:pPr rtl="0"/>
            <a:r>
              <a:rPr lang="pl-PL" noProof="0" dirty="0"/>
              <a:t>Dodaj stopkę</a:t>
            </a:r>
          </a:p>
        </p:txBody>
      </p:sp>
      <p:sp>
        <p:nvSpPr>
          <p:cNvPr id="5" name="Data — symbol zastępczy 4"/>
          <p:cNvSpPr>
            <a:spLocks noGrp="1"/>
          </p:cNvSpPr>
          <p:nvPr>
            <p:ph type="dt" sz="half" idx="10"/>
          </p:nvPr>
        </p:nvSpPr>
        <p:spPr/>
        <p:txBody>
          <a:bodyPr rtlCol="0"/>
          <a:lstStyle>
            <a:lvl1pPr>
              <a:defRPr/>
            </a:lvl1pPr>
          </a:lstStyle>
          <a:p>
            <a:fld id="{BB7B8A9D-4C90-4946-9EAB-BC8EB672FEE5}" type="datetime1">
              <a:rPr lang="pl-PL" smtClean="0"/>
              <a:pPr/>
              <a:t>09.05.2018</a:t>
            </a:fld>
            <a:endParaRPr lang="pl-PL" dirty="0"/>
          </a:p>
        </p:txBody>
      </p:sp>
      <p:sp>
        <p:nvSpPr>
          <p:cNvPr id="7" name="Numer slajdu — symbol zastępczy 6"/>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p:txBody>
          <a:bodyPr vert="eaVert"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dirty="0"/>
              <a:t>Dodaj stopkę</a:t>
            </a:r>
          </a:p>
        </p:txBody>
      </p:sp>
      <p:sp>
        <p:nvSpPr>
          <p:cNvPr id="4" name="Data — symbol zastępczy 3"/>
          <p:cNvSpPr>
            <a:spLocks noGrp="1"/>
          </p:cNvSpPr>
          <p:nvPr>
            <p:ph type="dt" sz="half" idx="10"/>
          </p:nvPr>
        </p:nvSpPr>
        <p:spPr/>
        <p:txBody>
          <a:bodyPr rtlCol="0"/>
          <a:lstStyle>
            <a:lvl1pPr>
              <a:defRPr/>
            </a:lvl1pPr>
          </a:lstStyle>
          <a:p>
            <a:fld id="{11BB9D6C-C144-4F75-9A53-982208720C55}" type="datetime1">
              <a:rPr lang="pl-PL" smtClean="0"/>
              <a:pPr/>
              <a:t>09.05.2018</a:t>
            </a:fld>
            <a:endParaRPr lang="pl-PL" dirty="0"/>
          </a:p>
        </p:txBody>
      </p:sp>
      <p:sp>
        <p:nvSpPr>
          <p:cNvPr id="6" name="Numer slajdu — symbol zastępczy 5"/>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Prostokąt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8" name="Prostokąt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9" name="Prostokąt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2" name="Tytuł pionowy 1"/>
          <p:cNvSpPr>
            <a:spLocks noGrp="1"/>
          </p:cNvSpPr>
          <p:nvPr>
            <p:ph type="title" orient="vert"/>
          </p:nvPr>
        </p:nvSpPr>
        <p:spPr>
          <a:xfrm>
            <a:off x="9871318" y="685800"/>
            <a:ext cx="1033272" cy="5486400"/>
          </a:xfrm>
        </p:spPr>
        <p:txBody>
          <a:bodyPr vert="eaVert"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a:xfrm>
            <a:off x="1295400" y="685800"/>
            <a:ext cx="7976754" cy="5486400"/>
          </a:xfrm>
        </p:spPr>
        <p:txBody>
          <a:bodyPr vert="eaVert"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dirty="0"/>
              <a:t>Dodaj stopkę</a:t>
            </a:r>
          </a:p>
        </p:txBody>
      </p:sp>
      <p:sp>
        <p:nvSpPr>
          <p:cNvPr id="4" name="Data — symbol zastępczy 3"/>
          <p:cNvSpPr>
            <a:spLocks noGrp="1"/>
          </p:cNvSpPr>
          <p:nvPr>
            <p:ph type="dt" sz="half" idx="10"/>
          </p:nvPr>
        </p:nvSpPr>
        <p:spPr/>
        <p:txBody>
          <a:bodyPr rtlCol="0"/>
          <a:lstStyle>
            <a:lvl1pPr>
              <a:defRPr/>
            </a:lvl1pPr>
          </a:lstStyle>
          <a:p>
            <a:fld id="{D4C86CCD-1F69-4877-BD88-8D17F4461CE1}" type="datetime1">
              <a:rPr lang="pl-PL" smtClean="0"/>
              <a:pPr/>
              <a:t>09.05.2018</a:t>
            </a:fld>
            <a:endParaRPr lang="pl-PL" dirty="0"/>
          </a:p>
        </p:txBody>
      </p:sp>
      <p:sp>
        <p:nvSpPr>
          <p:cNvPr id="6" name="Numer slajdu — symbol zastępczy 5"/>
          <p:cNvSpPr>
            <a:spLocks noGrp="1"/>
          </p:cNvSpPr>
          <p:nvPr>
            <p:ph type="sldNum" sz="quarter" idx="12"/>
          </p:nvPr>
        </p:nvSpPr>
        <p:spPr/>
        <p:txBody>
          <a:bodyPr rtlCol="0"/>
          <a:lstStyle>
            <a:lvl1pPr>
              <a:defRPr>
                <a:solidFill>
                  <a:schemeClr val="bg1"/>
                </a:solidFill>
              </a:defRPr>
            </a:lvl1pPr>
          </a:lstStyle>
          <a:p>
            <a:pPr rtl="0"/>
            <a:fld id="{A7F8E3F6-DE14-48B2-B2BC-6FABA9630FB8}" type="slidenum">
              <a:rPr lang="pl-PL" noProof="0" smtClean="0"/>
              <a:pPr/>
              <a:t>‹#›</a:t>
            </a:fld>
            <a:endParaRPr lang="pl-PL" noProof="0"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dirty="0"/>
              <a:t>Kliknij, aby edytować styl</a:t>
            </a:r>
          </a:p>
        </p:txBody>
      </p:sp>
      <p:sp>
        <p:nvSpPr>
          <p:cNvPr id="3" name="Zawartość — symbol zastępczy 2"/>
          <p:cNvSpPr>
            <a:spLocks noGrp="1"/>
          </p:cNvSpPr>
          <p:nvPr>
            <p:ph idx="1"/>
          </p:nvPr>
        </p:nvSpPr>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dirty="0"/>
              <a:t>Dodaj stopkę</a:t>
            </a:r>
          </a:p>
        </p:txBody>
      </p:sp>
      <p:sp>
        <p:nvSpPr>
          <p:cNvPr id="4" name="Data — symbol zastępczy 3"/>
          <p:cNvSpPr>
            <a:spLocks noGrp="1"/>
          </p:cNvSpPr>
          <p:nvPr>
            <p:ph type="dt" sz="half" idx="10"/>
          </p:nvPr>
        </p:nvSpPr>
        <p:spPr/>
        <p:txBody>
          <a:bodyPr rtlCol="0"/>
          <a:lstStyle>
            <a:lvl1pPr>
              <a:defRPr/>
            </a:lvl1pPr>
          </a:lstStyle>
          <a:p>
            <a:fld id="{7442CF46-E3B7-4F3A-BF6D-3D24D2F7AE2C}" type="datetime1">
              <a:rPr lang="pl-PL" smtClean="0"/>
              <a:pPr/>
              <a:t>09.05.2018</a:t>
            </a:fld>
            <a:endParaRPr lang="pl-PL" dirty="0"/>
          </a:p>
        </p:txBody>
      </p:sp>
      <p:sp>
        <p:nvSpPr>
          <p:cNvPr id="6" name="Numer slajdu — symbol zastępczy 5"/>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ajd tytułowy z obrazem">
    <p:spTree>
      <p:nvGrpSpPr>
        <p:cNvPr id="1" name=""/>
        <p:cNvGrpSpPr/>
        <p:nvPr/>
      </p:nvGrpSpPr>
      <p:grpSpPr>
        <a:xfrm>
          <a:off x="0" y="0"/>
          <a:ext cx="0" cy="0"/>
          <a:chOff x="0" y="0"/>
          <a:chExt cx="0" cy="0"/>
        </a:xfrm>
      </p:grpSpPr>
      <p:sp>
        <p:nvSpPr>
          <p:cNvPr id="10" name="Prostokąt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pl-PL" sz="1800" noProof="0" dirty="0"/>
          </a:p>
        </p:txBody>
      </p:sp>
      <p:sp>
        <p:nvSpPr>
          <p:cNvPr id="11" name="Dowolny kształt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12" name="Dowolny kształt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2" name="Tytuł 1"/>
          <p:cNvSpPr>
            <a:spLocks noGrp="1"/>
          </p:cNvSpPr>
          <p:nvPr>
            <p:ph type="ctrTitle"/>
          </p:nvPr>
        </p:nvSpPr>
        <p:spPr>
          <a:xfrm>
            <a:off x="1295401" y="1873584"/>
            <a:ext cx="5120640" cy="2560320"/>
          </a:xfrm>
        </p:spPr>
        <p:txBody>
          <a:bodyPr rtlCol="0" anchor="b">
            <a:normAutofit/>
          </a:bodyPr>
          <a:lstStyle>
            <a:lvl1pPr algn="l">
              <a:defRPr sz="4000">
                <a:solidFill>
                  <a:schemeClr val="tx1"/>
                </a:solidFill>
              </a:defRPr>
            </a:lvl1pPr>
          </a:lstStyle>
          <a:p>
            <a:pPr rtl="0"/>
            <a:r>
              <a:rPr lang="pl-PL" noProof="0" dirty="0"/>
              <a:t>Kliknij, aby edytować styl</a:t>
            </a:r>
          </a:p>
        </p:txBody>
      </p:sp>
      <p:sp>
        <p:nvSpPr>
          <p:cNvPr id="15" name="Obraz — symbol zastępczy 14" descr="Pusty symbol zastępczy pozwalający dodać obraz. Kliknij symbol zastępczy i wybierz obraz, który chcesz dodać"/>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rtlCol="0">
            <a:noAutofit/>
          </a:bodyPr>
          <a:lstStyle>
            <a:lvl1pPr marL="0" indent="0" algn="ctr">
              <a:buNone/>
              <a:defRPr sz="2800">
                <a:solidFill>
                  <a:schemeClr val="bg1"/>
                </a:solidFill>
              </a:defRPr>
            </a:lvl1pPr>
          </a:lstStyle>
          <a:p>
            <a:pPr rtl="0"/>
            <a:r>
              <a:rPr lang="pl-PL" noProof="0"/>
              <a:t>Kliknij ikonę, aby dodać obraz</a:t>
            </a:r>
            <a:endParaRPr lang="pl-PL" noProof="0" dirty="0"/>
          </a:p>
        </p:txBody>
      </p:sp>
      <p:sp>
        <p:nvSpPr>
          <p:cNvPr id="3" name="Podtytuł 2"/>
          <p:cNvSpPr>
            <a:spLocks noGrp="1"/>
          </p:cNvSpPr>
          <p:nvPr>
            <p:ph type="subTitle" idx="1"/>
          </p:nvPr>
        </p:nvSpPr>
        <p:spPr>
          <a:xfrm>
            <a:off x="1295401" y="4572000"/>
            <a:ext cx="5120640" cy="1600200"/>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pl-PL" noProof="0" dirty="0"/>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7" name="Prostokąt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pl-PL" sz="1800" noProof="0" dirty="0"/>
          </a:p>
        </p:txBody>
      </p:sp>
      <p:sp>
        <p:nvSpPr>
          <p:cNvPr id="8" name="Dowolny kształt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9" name="Dowolny kształt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10" name="Dowolny kształt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pl-PL" sz="1800" noProof="0" dirty="0"/>
          </a:p>
        </p:txBody>
      </p:sp>
      <p:sp>
        <p:nvSpPr>
          <p:cNvPr id="2" name="Tytuł 1"/>
          <p:cNvSpPr>
            <a:spLocks noGrp="1"/>
          </p:cNvSpPr>
          <p:nvPr>
            <p:ph type="title"/>
          </p:nvPr>
        </p:nvSpPr>
        <p:spPr>
          <a:xfrm>
            <a:off x="1295398" y="2914650"/>
            <a:ext cx="8046720" cy="1557338"/>
          </a:xfrm>
        </p:spPr>
        <p:txBody>
          <a:bodyPr rtlCol="0" anchor="b">
            <a:normAutofit/>
          </a:bodyPr>
          <a:lstStyle>
            <a:lvl1pPr>
              <a:defRPr sz="3200">
                <a:solidFill>
                  <a:schemeClr val="tx1"/>
                </a:solidFill>
              </a:defRPr>
            </a:lvl1pPr>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1295398" y="4589463"/>
            <a:ext cx="8046718" cy="1011237"/>
          </a:xfrm>
        </p:spPr>
        <p:txBody>
          <a:bodyPr rtlCol="0"/>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Zawartość — symbol zastępczy 2"/>
          <p:cNvSpPr>
            <a:spLocks noGrp="1"/>
          </p:cNvSpPr>
          <p:nvPr>
            <p:ph sz="half" idx="1"/>
          </p:nvPr>
        </p:nvSpPr>
        <p:spPr>
          <a:xfrm>
            <a:off x="1295400" y="1828800"/>
            <a:ext cx="4572000" cy="4343400"/>
          </a:xfrm>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Zawartość — symbol zastępczy 3"/>
          <p:cNvSpPr>
            <a:spLocks noGrp="1"/>
          </p:cNvSpPr>
          <p:nvPr>
            <p:ph sz="half" idx="2"/>
          </p:nvPr>
        </p:nvSpPr>
        <p:spPr>
          <a:xfrm>
            <a:off x="6324600" y="1828799"/>
            <a:ext cx="4572000" cy="4343401"/>
          </a:xfrm>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6" name="Stopka — symbol zastępczy 5"/>
          <p:cNvSpPr>
            <a:spLocks noGrp="1"/>
          </p:cNvSpPr>
          <p:nvPr>
            <p:ph type="ftr" sz="quarter" idx="11"/>
          </p:nvPr>
        </p:nvSpPr>
        <p:spPr/>
        <p:txBody>
          <a:bodyPr rtlCol="0"/>
          <a:lstStyle/>
          <a:p>
            <a:pPr rtl="0"/>
            <a:r>
              <a:rPr lang="pl-PL" noProof="0" dirty="0"/>
              <a:t>Dodaj stopkę</a:t>
            </a:r>
          </a:p>
        </p:txBody>
      </p:sp>
      <p:sp>
        <p:nvSpPr>
          <p:cNvPr id="5" name="Data — symbol zastępczy 4"/>
          <p:cNvSpPr>
            <a:spLocks noGrp="1"/>
          </p:cNvSpPr>
          <p:nvPr>
            <p:ph type="dt" sz="half" idx="10"/>
          </p:nvPr>
        </p:nvSpPr>
        <p:spPr/>
        <p:txBody>
          <a:bodyPr rtlCol="0"/>
          <a:lstStyle>
            <a:lvl1pPr>
              <a:defRPr/>
            </a:lvl1pPr>
          </a:lstStyle>
          <a:p>
            <a:fld id="{E0D23B53-E198-4E6C-BE6A-EB2462D2B5A3}" type="datetime1">
              <a:rPr lang="pl-PL" smtClean="0"/>
              <a:pPr/>
              <a:t>09.05.2018</a:t>
            </a:fld>
            <a:endParaRPr lang="pl-PL" dirty="0"/>
          </a:p>
        </p:txBody>
      </p:sp>
      <p:sp>
        <p:nvSpPr>
          <p:cNvPr id="7" name="Numer slajdu — symbol zastępczy 6"/>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295400" y="255134"/>
            <a:ext cx="9601200" cy="1036850"/>
          </a:xfrm>
        </p:spPr>
        <p:txBody>
          <a:bodyPr rtlCol="0"/>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1295400" y="1828800"/>
            <a:ext cx="4572000" cy="850392"/>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Edytuj style wzorca tekstu</a:t>
            </a:r>
          </a:p>
        </p:txBody>
      </p:sp>
      <p:sp>
        <p:nvSpPr>
          <p:cNvPr id="4" name="Zawartość — symbol zastępczy 3"/>
          <p:cNvSpPr>
            <a:spLocks noGrp="1"/>
          </p:cNvSpPr>
          <p:nvPr>
            <p:ph sz="half" idx="2"/>
          </p:nvPr>
        </p:nvSpPr>
        <p:spPr>
          <a:xfrm>
            <a:off x="1295400" y="2705100"/>
            <a:ext cx="4572000" cy="3467100"/>
          </a:xfrm>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Tekst — symbol zastępczy 4"/>
          <p:cNvSpPr>
            <a:spLocks noGrp="1"/>
          </p:cNvSpPr>
          <p:nvPr>
            <p:ph type="body" sz="quarter" idx="3"/>
          </p:nvPr>
        </p:nvSpPr>
        <p:spPr>
          <a:xfrm>
            <a:off x="6324600" y="1828800"/>
            <a:ext cx="4572000" cy="847725"/>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Edytuj style wzorca tekstu</a:t>
            </a:r>
          </a:p>
        </p:txBody>
      </p:sp>
      <p:sp>
        <p:nvSpPr>
          <p:cNvPr id="6" name="Zawartość — symbol zastępczy 5"/>
          <p:cNvSpPr>
            <a:spLocks noGrp="1"/>
          </p:cNvSpPr>
          <p:nvPr>
            <p:ph sz="quarter" idx="4"/>
          </p:nvPr>
        </p:nvSpPr>
        <p:spPr>
          <a:xfrm>
            <a:off x="6324600" y="2705100"/>
            <a:ext cx="4572000" cy="3467100"/>
          </a:xfrm>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8" name="Stopka — symbol zastępczy 7"/>
          <p:cNvSpPr>
            <a:spLocks noGrp="1"/>
          </p:cNvSpPr>
          <p:nvPr>
            <p:ph type="ftr" sz="quarter" idx="11"/>
          </p:nvPr>
        </p:nvSpPr>
        <p:spPr/>
        <p:txBody>
          <a:bodyPr rtlCol="0"/>
          <a:lstStyle/>
          <a:p>
            <a:pPr rtl="0"/>
            <a:r>
              <a:rPr lang="pl-PL" noProof="0" dirty="0"/>
              <a:t>Dodaj stopkę</a:t>
            </a:r>
          </a:p>
        </p:txBody>
      </p:sp>
      <p:sp>
        <p:nvSpPr>
          <p:cNvPr id="7" name="Data — symbol zastępczy 6"/>
          <p:cNvSpPr>
            <a:spLocks noGrp="1"/>
          </p:cNvSpPr>
          <p:nvPr>
            <p:ph type="dt" sz="half" idx="10"/>
          </p:nvPr>
        </p:nvSpPr>
        <p:spPr/>
        <p:txBody>
          <a:bodyPr rtlCol="0"/>
          <a:lstStyle>
            <a:lvl1pPr>
              <a:defRPr/>
            </a:lvl1pPr>
          </a:lstStyle>
          <a:p>
            <a:fld id="{BC5111B2-1E29-4215-B87F-CDDA0ADDCF32}" type="datetime1">
              <a:rPr lang="pl-PL" smtClean="0"/>
              <a:pPr/>
              <a:t>09.05.2018</a:t>
            </a:fld>
            <a:endParaRPr lang="pl-PL" dirty="0"/>
          </a:p>
        </p:txBody>
      </p:sp>
      <p:sp>
        <p:nvSpPr>
          <p:cNvPr id="9" name="Numer slajdu — symbol zastępczy 8"/>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4" name="Stopka — symbol zastępczy 3"/>
          <p:cNvSpPr>
            <a:spLocks noGrp="1"/>
          </p:cNvSpPr>
          <p:nvPr>
            <p:ph type="ftr" sz="quarter" idx="11"/>
          </p:nvPr>
        </p:nvSpPr>
        <p:spPr/>
        <p:txBody>
          <a:bodyPr rtlCol="0"/>
          <a:lstStyle/>
          <a:p>
            <a:pPr rtl="0"/>
            <a:r>
              <a:rPr lang="pl-PL" noProof="0" dirty="0"/>
              <a:t>Dodaj stopkę</a:t>
            </a:r>
          </a:p>
        </p:txBody>
      </p:sp>
      <p:sp>
        <p:nvSpPr>
          <p:cNvPr id="3" name="Data — symbol zastępczy 2"/>
          <p:cNvSpPr>
            <a:spLocks noGrp="1"/>
          </p:cNvSpPr>
          <p:nvPr>
            <p:ph type="dt" sz="half" idx="10"/>
          </p:nvPr>
        </p:nvSpPr>
        <p:spPr/>
        <p:txBody>
          <a:bodyPr rtlCol="0"/>
          <a:lstStyle>
            <a:lvl1pPr>
              <a:defRPr/>
            </a:lvl1pPr>
          </a:lstStyle>
          <a:p>
            <a:fld id="{39405AB1-0C56-4CDB-8E3E-6E3283695A98}" type="datetime1">
              <a:rPr lang="pl-PL" smtClean="0"/>
              <a:pPr/>
              <a:t>09.05.2018</a:t>
            </a:fld>
            <a:endParaRPr lang="pl-PL" dirty="0"/>
          </a:p>
        </p:txBody>
      </p:sp>
      <p:sp>
        <p:nvSpPr>
          <p:cNvPr id="5" name="Numer slajdu — symbol zastępczy 4"/>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3" name="Stopka — symbol zastępczy 2"/>
          <p:cNvSpPr>
            <a:spLocks noGrp="1"/>
          </p:cNvSpPr>
          <p:nvPr>
            <p:ph type="ftr" sz="quarter" idx="11"/>
          </p:nvPr>
        </p:nvSpPr>
        <p:spPr/>
        <p:txBody>
          <a:bodyPr rtlCol="0"/>
          <a:lstStyle/>
          <a:p>
            <a:pPr rtl="0"/>
            <a:r>
              <a:rPr lang="pl-PL" noProof="0" dirty="0"/>
              <a:t>Dodaj stopkę</a:t>
            </a:r>
          </a:p>
        </p:txBody>
      </p:sp>
      <p:sp>
        <p:nvSpPr>
          <p:cNvPr id="2" name="Data — symbol zastępczy 1"/>
          <p:cNvSpPr>
            <a:spLocks noGrp="1"/>
          </p:cNvSpPr>
          <p:nvPr>
            <p:ph type="dt" sz="half" idx="10"/>
          </p:nvPr>
        </p:nvSpPr>
        <p:spPr/>
        <p:txBody>
          <a:bodyPr rtlCol="0"/>
          <a:lstStyle>
            <a:lvl1pPr>
              <a:defRPr/>
            </a:lvl1pPr>
          </a:lstStyle>
          <a:p>
            <a:fld id="{1BC0969F-AB50-453F-BB97-91F1E1D91D02}" type="datetime1">
              <a:rPr lang="pl-PL" smtClean="0"/>
              <a:pPr/>
              <a:t>09.05.2018</a:t>
            </a:fld>
            <a:endParaRPr lang="pl-PL" dirty="0"/>
          </a:p>
        </p:txBody>
      </p:sp>
      <p:sp>
        <p:nvSpPr>
          <p:cNvPr id="4" name="Numer slajdu — symbol zastępczy 3"/>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nchor="b"/>
          <a:lstStyle>
            <a:lvl1pPr>
              <a:defRPr sz="3200"/>
            </a:lvl1pPr>
          </a:lstStyle>
          <a:p>
            <a:pPr rtl="0"/>
            <a:r>
              <a:rPr lang="pl-PL" noProof="0"/>
              <a:t>Kliknij, aby edytować styl</a:t>
            </a:r>
            <a:endParaRPr lang="pl-PL" noProof="0" dirty="0"/>
          </a:p>
        </p:txBody>
      </p:sp>
      <p:sp>
        <p:nvSpPr>
          <p:cNvPr id="3" name="Zawartość — symbol zastępczy 2"/>
          <p:cNvSpPr>
            <a:spLocks noGrp="1"/>
          </p:cNvSpPr>
          <p:nvPr>
            <p:ph idx="1"/>
          </p:nvPr>
        </p:nvSpPr>
        <p:spPr>
          <a:xfrm>
            <a:off x="4728209" y="1828800"/>
            <a:ext cx="6126480" cy="4343400"/>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Tekst — symbol zastępczy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6" name="Stopka — symbol zastępczy 5"/>
          <p:cNvSpPr>
            <a:spLocks noGrp="1"/>
          </p:cNvSpPr>
          <p:nvPr>
            <p:ph type="ftr" sz="quarter" idx="11"/>
          </p:nvPr>
        </p:nvSpPr>
        <p:spPr/>
        <p:txBody>
          <a:bodyPr rtlCol="0"/>
          <a:lstStyle/>
          <a:p>
            <a:pPr rtl="0"/>
            <a:r>
              <a:rPr lang="pl-PL" noProof="0" dirty="0"/>
              <a:t>Dodaj stopkę</a:t>
            </a:r>
          </a:p>
        </p:txBody>
      </p:sp>
      <p:sp>
        <p:nvSpPr>
          <p:cNvPr id="5" name="Data — symbol zastępczy 4"/>
          <p:cNvSpPr>
            <a:spLocks noGrp="1"/>
          </p:cNvSpPr>
          <p:nvPr>
            <p:ph type="dt" sz="half" idx="10"/>
          </p:nvPr>
        </p:nvSpPr>
        <p:spPr/>
        <p:txBody>
          <a:bodyPr rtlCol="0"/>
          <a:lstStyle>
            <a:lvl1pPr>
              <a:defRPr/>
            </a:lvl1pPr>
          </a:lstStyle>
          <a:p>
            <a:fld id="{46BCA00C-ABF0-4AE3-8CCD-DDCCDB96FDA7}" type="datetime1">
              <a:rPr lang="pl-PL" smtClean="0"/>
              <a:pPr/>
              <a:t>09.05.2018</a:t>
            </a:fld>
            <a:endParaRPr lang="pl-PL" dirty="0"/>
          </a:p>
        </p:txBody>
      </p:sp>
      <p:sp>
        <p:nvSpPr>
          <p:cNvPr id="7" name="Numer slajdu — symbol zastępczy 6"/>
          <p:cNvSpPr>
            <a:spLocks noGrp="1"/>
          </p:cNvSpPr>
          <p:nvPr>
            <p:ph type="sldNum" sz="quarter" idx="12"/>
          </p:nvPr>
        </p:nvSpPr>
        <p:spPr/>
        <p:txBody>
          <a:bodyPr rtlCol="0"/>
          <a:lstStyle/>
          <a:p>
            <a:pPr rtl="0"/>
            <a:fld id="{A7F8E3F6-DE14-48B2-B2BC-6FABA9630FB8}" type="slidenum">
              <a:rPr lang="pl-PL" noProof="0" smtClean="0"/>
              <a:t>‹#›</a:t>
            </a:fld>
            <a:endParaRPr lang="pl-PL" noProof="0" dirty="0"/>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8" name="Prostokąt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9" name="Prostokąt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dirty="0"/>
          </a:p>
        </p:txBody>
      </p:sp>
      <p:sp>
        <p:nvSpPr>
          <p:cNvPr id="2" name="Tytuł — symbol zastępczy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pPr rtl="0"/>
            <a:r>
              <a:rPr lang="pl-PL" noProof="0" dirty="0"/>
              <a:t>Kliknij, aby edytować styl wzorca tytułu</a:t>
            </a:r>
          </a:p>
        </p:txBody>
      </p:sp>
      <p:sp>
        <p:nvSpPr>
          <p:cNvPr id="3" name="Tekst — symbol zastępczy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rtl="0"/>
            <a:r>
              <a:rPr lang="pl-PL" noProof="0" dirty="0"/>
              <a:t>Kliknij, aby edytować style wzorców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Stopka — symbol zastępczy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pPr rtl="0"/>
            <a:r>
              <a:rPr lang="pl-PL" noProof="0" dirty="0"/>
              <a:t>Dodaj stopkę</a:t>
            </a:r>
          </a:p>
        </p:txBody>
      </p:sp>
      <p:sp>
        <p:nvSpPr>
          <p:cNvPr id="4" name="Data — symbol zastępczy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95C8D36F-D05F-411F-A3BD-317FB84B7909}" type="datetime1">
              <a:rPr lang="pl-PL" smtClean="0"/>
              <a:pPr/>
              <a:t>09.05.2018</a:t>
            </a:fld>
            <a:endParaRPr lang="pl-PL" dirty="0"/>
          </a:p>
        </p:txBody>
      </p:sp>
      <p:sp>
        <p:nvSpPr>
          <p:cNvPr id="6" name="Numer slajdu — symbol zastępczy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pPr rtl="0"/>
            <a:fld id="{A7F8E3F6-DE14-48B2-B2BC-6FABA9630FB8}" type="slidenum">
              <a:rPr lang="pl-PL" noProof="0" smtClean="0"/>
              <a:pPr/>
              <a:t>‹#›</a:t>
            </a:fld>
            <a:endParaRPr lang="pl-PL" noProof="0" dirty="0"/>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QfpCF_Eo4V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pPr rtl="0"/>
            <a:r>
              <a:rPr lang="pl-PL" dirty="0" err="1">
                <a:latin typeface="Helvetica" panose="020B0604020202020204" pitchFamily="34" charset="0"/>
                <a:cs typeface="Helvetica" panose="020B0604020202020204" pitchFamily="34" charset="0"/>
              </a:rPr>
              <a:t>Fault</a:t>
            </a:r>
            <a:r>
              <a:rPr lang="pl-PL" dirty="0">
                <a:latin typeface="Helvetica" panose="020B0604020202020204" pitchFamily="34" charset="0"/>
                <a:cs typeface="Helvetica" panose="020B0604020202020204" pitchFamily="34" charset="0"/>
              </a:rPr>
              <a:t> tolerant </a:t>
            </a:r>
            <a:r>
              <a:rPr lang="pl-PL" dirty="0" err="1">
                <a:latin typeface="Helvetica" panose="020B0604020202020204" pitchFamily="34" charset="0"/>
                <a:cs typeface="Helvetica" panose="020B0604020202020204" pitchFamily="34" charset="0"/>
              </a:rPr>
              <a:t>microservices</a:t>
            </a:r>
            <a:endParaRPr lang="pl-PL" dirty="0">
              <a:latin typeface="Helvetica" panose="020B0604020202020204" pitchFamily="34" charset="0"/>
              <a:cs typeface="Helvetica" panose="020B0604020202020204" pitchFamily="34" charset="0"/>
            </a:endParaRPr>
          </a:p>
        </p:txBody>
      </p:sp>
      <p:sp>
        <p:nvSpPr>
          <p:cNvPr id="3" name="Podtytuł 2"/>
          <p:cNvSpPr>
            <a:spLocks noGrp="1"/>
          </p:cNvSpPr>
          <p:nvPr>
            <p:ph type="subTitle" idx="1"/>
          </p:nvPr>
        </p:nvSpPr>
        <p:spPr/>
        <p:txBody>
          <a:bodyPr rtlCol="0">
            <a:normAutofit/>
          </a:bodyPr>
          <a:lstStyle/>
          <a:p>
            <a:pPr rtl="0"/>
            <a:r>
              <a:rPr lang="pl-PL" sz="2000" dirty="0">
                <a:latin typeface="Helvetica" panose="020B0604020202020204" pitchFamily="34" charset="0"/>
                <a:cs typeface="Helvetica" panose="020B0604020202020204" pitchFamily="34" charset="0"/>
              </a:rPr>
              <a:t>Author: Łukasz Wojtaszek</a:t>
            </a:r>
          </a:p>
        </p:txBody>
      </p:sp>
      <p:pic>
        <p:nvPicPr>
          <p:cNvPr id="7" name="Symbol zastępczy obrazu 6">
            <a:extLst>
              <a:ext uri="{FF2B5EF4-FFF2-40B4-BE49-F238E27FC236}">
                <a16:creationId xmlns:a16="http://schemas.microsoft.com/office/drawing/2014/main" id="{BD761969-4868-4157-A99E-6B4FDD288466}"/>
              </a:ext>
            </a:extLst>
          </p:cNvPr>
          <p:cNvPicPr>
            <a:picLocks noGrp="1" noChangeAspect="1"/>
          </p:cNvPicPr>
          <p:nvPr>
            <p:ph type="pic" sz="quarter" idx="10"/>
          </p:nvPr>
        </p:nvPicPr>
        <p:blipFill>
          <a:blip r:embed="rId3"/>
          <a:srcRect l="36985" r="36985"/>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dirty="0" err="1"/>
              <a:t>Hystrix</a:t>
            </a:r>
            <a:endParaRPr lang="pl-PL" dirty="0"/>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646141"/>
          </a:xfrm>
        </p:spPr>
        <p:txBody>
          <a:bodyPr>
            <a:normAutofit lnSpcReduction="10000"/>
          </a:bodyPr>
          <a:lstStyle/>
          <a:p>
            <a:pPr marL="320040" lvl="1" indent="0">
              <a:buNone/>
            </a:pPr>
            <a:r>
              <a:rPr lang="pl-PL" sz="1800" noProof="1"/>
              <a:t>„</a:t>
            </a:r>
            <a:r>
              <a:rPr lang="en-US" sz="1800" noProof="1"/>
              <a:t>Hystrix is a latency and fault tolerance library designed to isolate points of access to remote systems, services and 3rd party libraries, stop cascading failure and enable resilience in complex distributed systems where failure is inevitable.</a:t>
            </a:r>
            <a:r>
              <a:rPr lang="pl-PL" sz="1800" noProof="1"/>
              <a:t>”</a:t>
            </a:r>
          </a:p>
          <a:p>
            <a:pPr marL="320040" lvl="1" indent="0">
              <a:buNone/>
            </a:pPr>
            <a:endParaRPr lang="pl-PL" sz="2400" noProof="1"/>
          </a:p>
          <a:p>
            <a:pPr marL="320040" lvl="1" indent="0">
              <a:buNone/>
            </a:pPr>
            <a:r>
              <a:rPr lang="pl-PL" sz="2400" noProof="1"/>
              <a:t>Features:</a:t>
            </a:r>
          </a:p>
          <a:p>
            <a:pPr lvl="1">
              <a:lnSpc>
                <a:spcPct val="150000"/>
              </a:lnSpc>
            </a:pPr>
            <a:r>
              <a:rPr lang="pl-PL" sz="1800" noProof="1"/>
              <a:t>Creates separate thread-pool for each Feign client (it uses name attribute)</a:t>
            </a:r>
          </a:p>
          <a:p>
            <a:pPr lvl="1">
              <a:lnSpc>
                <a:spcPct val="150000"/>
              </a:lnSpc>
            </a:pPr>
            <a:r>
              <a:rPr lang="pl-PL" sz="1800" noProof="1"/>
              <a:t>Wraps each request into separate thread (async by default)</a:t>
            </a:r>
          </a:p>
          <a:p>
            <a:pPr lvl="1">
              <a:lnSpc>
                <a:spcPct val="150000"/>
              </a:lnSpc>
            </a:pPr>
            <a:r>
              <a:rPr lang="pl-PL" sz="1800" noProof="1"/>
              <a:t>Supports: Future and RxJava types as a response</a:t>
            </a:r>
          </a:p>
          <a:p>
            <a:pPr lvl="1">
              <a:lnSpc>
                <a:spcPct val="150000"/>
              </a:lnSpc>
            </a:pPr>
            <a:r>
              <a:rPr lang="pl-PL" sz="1800" noProof="1"/>
              <a:t>Fallback methods (handling timeouts, error codes, etc.)</a:t>
            </a:r>
          </a:p>
          <a:p>
            <a:pPr lvl="1">
              <a:lnSpc>
                <a:spcPct val="150000"/>
              </a:lnSpc>
            </a:pPr>
            <a:r>
              <a:rPr lang="pl-PL" sz="1800" noProof="1"/>
              <a:t>Circuit Breaker (cut of failing service for a few seconds and let it heal itself)</a:t>
            </a:r>
          </a:p>
          <a:p>
            <a:pPr lvl="1">
              <a:lnSpc>
                <a:spcPct val="150000"/>
              </a:lnSpc>
            </a:pPr>
            <a:r>
              <a:rPr lang="pl-PL" sz="1800" noProof="1"/>
              <a:t>Hystrix Dashboard – shows current status of calls made to services</a:t>
            </a:r>
          </a:p>
        </p:txBody>
      </p:sp>
    </p:spTree>
    <p:extLst>
      <p:ext uri="{BB962C8B-B14F-4D97-AF65-F5344CB8AC3E}">
        <p14:creationId xmlns:p14="http://schemas.microsoft.com/office/powerpoint/2010/main" val="291113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Hystrix – usage with Feign</a:t>
            </a:r>
          </a:p>
        </p:txBody>
      </p:sp>
      <p:sp>
        <p:nvSpPr>
          <p:cNvPr id="4" name="Rectangle 1">
            <a:extLst>
              <a:ext uri="{FF2B5EF4-FFF2-40B4-BE49-F238E27FC236}">
                <a16:creationId xmlns:a16="http://schemas.microsoft.com/office/drawing/2014/main" id="{BDC1365D-8F32-4C47-8E4B-4615B2AB050D}"/>
              </a:ext>
            </a:extLst>
          </p:cNvPr>
          <p:cNvSpPr>
            <a:spLocks noChangeArrowheads="1"/>
          </p:cNvSpPr>
          <p:nvPr/>
        </p:nvSpPr>
        <p:spPr bwMode="auto">
          <a:xfrm>
            <a:off x="383057" y="1542235"/>
            <a:ext cx="1117050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@FeignClient</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(name = </a:t>
            </a:r>
            <a:r>
              <a:rPr kumimoji="0" lang="pl-PL" altLang="pl-PL" sz="11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"service1"</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url = </a:t>
            </a:r>
            <a:r>
              <a:rPr kumimoji="0" lang="pl-PL" altLang="pl-PL" sz="11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"${client.service1.url}"</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fallbackFactory = Service1ClientFallbackFactory.</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class</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interface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@GetMapping</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(value = </a:t>
            </a:r>
            <a:r>
              <a:rPr kumimoji="0" lang="pl-PL" altLang="pl-PL" sz="11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"/contents/{contentsCode}"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Single&lt;Optional&lt;ServiceResponse&gt;&gt; getContents(</a:t>
            </a: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@PathVariable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r>
              <a:rPr kumimoji="0" lang="pl-PL" altLang="pl-PL" sz="11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"contentsCode"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String contentsCode);</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endParaRPr kumimoji="0" lang="pl-PL" altLang="pl-PL" sz="1100" b="0" i="0" u="none" strike="noStrike" cap="none" normalizeH="0" baseline="0" noProof="1">
              <a:ln>
                <a:noFill/>
              </a:ln>
              <a:solidFill>
                <a:schemeClr val="tx1"/>
              </a:solidFill>
              <a:effectLst/>
              <a:latin typeface="Arial" panose="020B0604020202020204" pitchFamily="34" charset="0"/>
            </a:endParaRPr>
          </a:p>
        </p:txBody>
      </p:sp>
      <p:sp>
        <p:nvSpPr>
          <p:cNvPr id="5" name="Prostokąt 4">
            <a:extLst>
              <a:ext uri="{FF2B5EF4-FFF2-40B4-BE49-F238E27FC236}">
                <a16:creationId xmlns:a16="http://schemas.microsoft.com/office/drawing/2014/main" id="{643F22B2-CF50-4C7D-8A52-6BA4C26CC1AF}"/>
              </a:ext>
            </a:extLst>
          </p:cNvPr>
          <p:cNvSpPr/>
          <p:nvPr/>
        </p:nvSpPr>
        <p:spPr>
          <a:xfrm>
            <a:off x="5805616" y="1542235"/>
            <a:ext cx="4672914" cy="24949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2">
            <a:extLst>
              <a:ext uri="{FF2B5EF4-FFF2-40B4-BE49-F238E27FC236}">
                <a16:creationId xmlns:a16="http://schemas.microsoft.com/office/drawing/2014/main" id="{B7B6E974-532B-4398-8455-548F97A6B086}"/>
              </a:ext>
            </a:extLst>
          </p:cNvPr>
          <p:cNvSpPr>
            <a:spLocks noChangeArrowheads="1"/>
          </p:cNvSpPr>
          <p:nvPr/>
        </p:nvSpPr>
        <p:spPr bwMode="auto">
          <a:xfrm>
            <a:off x="383057" y="2705725"/>
            <a:ext cx="11170507"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@Component</a:t>
            </a:r>
            <a:b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b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class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Service1ClientFallbackFactory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implements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FallbackFactory&lt;Service1Client&gt;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@Override</a:t>
            </a:r>
            <a:b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 create(Throwable cause)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return new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Service1ClientFallback(cause);</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endParaRPr kumimoji="0" lang="pl-PL" altLang="pl-PL" sz="1100" b="0" i="0" u="none" strike="noStrike" cap="none" normalizeH="0" baseline="0" noProof="1">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8731251B-AACF-4A83-8EAC-45096821F310}"/>
              </a:ext>
            </a:extLst>
          </p:cNvPr>
          <p:cNvSpPr>
            <a:spLocks noChangeArrowheads="1"/>
          </p:cNvSpPr>
          <p:nvPr/>
        </p:nvSpPr>
        <p:spPr bwMode="auto">
          <a:xfrm>
            <a:off x="383058" y="4207769"/>
            <a:ext cx="1117050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@RequiredArgsConstructor</a:t>
            </a:r>
            <a:b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b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class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Service1ClientFallback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implements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BaseClientFallback, Service1Client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private final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Throwable </a:t>
            </a:r>
            <a:r>
              <a:rPr kumimoji="0" lang="pl-PL" altLang="pl-PL" sz="1100" b="1" i="0" u="none" strike="noStrike" cap="none" normalizeH="0" baseline="0" noProof="1">
                <a:ln>
                  <a:noFill/>
                </a:ln>
                <a:solidFill>
                  <a:srgbClr val="660E7A"/>
                </a:solidFill>
                <a:effectLst/>
                <a:latin typeface="Courier New" panose="02070309020205020404" pitchFamily="49" charset="0"/>
                <a:cs typeface="Courier New" panose="02070309020205020404" pitchFamily="49" charset="0"/>
              </a:rPr>
              <a:t>cause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@Override</a:t>
            </a:r>
            <a:b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Single&lt;Optional&lt;ServiceResponse&gt;&gt; getContents(String contentsCode)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handleCommonExceptions(</a:t>
            </a:r>
            <a:r>
              <a:rPr kumimoji="0" lang="pl-PL" altLang="pl-PL" sz="1100" b="1" i="0" u="none" strike="noStrike" cap="none" normalizeH="0" baseline="0" noProof="1">
                <a:ln>
                  <a:noFill/>
                </a:ln>
                <a:solidFill>
                  <a:srgbClr val="660E7A"/>
                </a:solidFill>
                <a:effectLst/>
                <a:latin typeface="Courier New" panose="02070309020205020404" pitchFamily="49" charset="0"/>
                <a:cs typeface="Courier New" panose="02070309020205020404" pitchFamily="49" charset="0"/>
              </a:rPr>
              <a:t>cause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100" b="0" i="1" u="none" strike="noStrike" cap="none" normalizeH="0" baseline="0" noProof="1">
                <a:ln>
                  <a:noFill/>
                </a:ln>
                <a:solidFill>
                  <a:srgbClr val="808080"/>
                </a:solidFill>
                <a:effectLst/>
                <a:latin typeface="Courier New" panose="02070309020205020404" pitchFamily="49" charset="0"/>
                <a:cs typeface="Courier New" panose="02070309020205020404" pitchFamily="49" charset="0"/>
              </a:rPr>
              <a:t>// Do whatever you want like: fetch from cache, return dummy object, etc.</a:t>
            </a:r>
            <a:br>
              <a:rPr kumimoji="0" lang="pl-PL" altLang="pl-PL" sz="1100" b="0" i="1" u="none" strike="noStrike" cap="none" normalizeH="0" baseline="0" noProof="1">
                <a:ln>
                  <a:noFill/>
                </a:ln>
                <a:solidFill>
                  <a:srgbClr val="808080"/>
                </a:solidFill>
                <a:effectLst/>
                <a:latin typeface="Courier New" panose="02070309020205020404" pitchFamily="49" charset="0"/>
                <a:cs typeface="Courier New" panose="02070309020205020404" pitchFamily="49" charset="0"/>
              </a:rPr>
            </a:br>
            <a:r>
              <a:rPr kumimoji="0" lang="pl-PL" altLang="pl-PL" sz="1100" b="0" i="1" u="none" strike="noStrike" cap="none" normalizeH="0" baseline="0" noProof="1">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return </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Single.</a:t>
            </a:r>
            <a:r>
              <a:rPr kumimoji="0" lang="pl-PL" altLang="pl-PL" sz="1100" b="0" i="1"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just</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(Optional.</a:t>
            </a:r>
            <a:r>
              <a:rPr kumimoji="0" lang="pl-PL" altLang="pl-PL" sz="1100" b="0" i="1"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of</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(ServiceResponse.</a:t>
            </a:r>
            <a:r>
              <a:rPr kumimoji="0" lang="pl-PL" altLang="pl-PL" sz="1100" b="0" i="1"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builder</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.message(</a:t>
            </a:r>
            <a:r>
              <a:rPr kumimoji="0" lang="pl-PL" altLang="pl-PL" sz="11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"ServiceA - mocked response"</a:t>
            </a: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.build()));</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b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endParaRPr kumimoji="0" lang="pl-PL" altLang="pl-PL" sz="11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258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Hystrix – circuit breaker</a:t>
            </a:r>
          </a:p>
        </p:txBody>
      </p:sp>
      <p:sp>
        <p:nvSpPr>
          <p:cNvPr id="3" name="Prostokąt: zaokrąglone rogi 2">
            <a:extLst>
              <a:ext uri="{FF2B5EF4-FFF2-40B4-BE49-F238E27FC236}">
                <a16:creationId xmlns:a16="http://schemas.microsoft.com/office/drawing/2014/main" id="{718B0C89-E9A3-4B68-88C7-5EEC6218E591}"/>
              </a:ext>
            </a:extLst>
          </p:cNvPr>
          <p:cNvSpPr/>
          <p:nvPr/>
        </p:nvSpPr>
        <p:spPr>
          <a:xfrm>
            <a:off x="8773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rostokąt: zaokrąglone rogi 8">
            <a:extLst>
              <a:ext uri="{FF2B5EF4-FFF2-40B4-BE49-F238E27FC236}">
                <a16:creationId xmlns:a16="http://schemas.microsoft.com/office/drawing/2014/main" id="{DA7BC6D7-EBA5-4841-961D-01C0EEBECE15}"/>
              </a:ext>
            </a:extLst>
          </p:cNvPr>
          <p:cNvSpPr/>
          <p:nvPr/>
        </p:nvSpPr>
        <p:spPr>
          <a:xfrm>
            <a:off x="19441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ostokąt: zaokrąglone rogi 10">
            <a:extLst>
              <a:ext uri="{FF2B5EF4-FFF2-40B4-BE49-F238E27FC236}">
                <a16:creationId xmlns:a16="http://schemas.microsoft.com/office/drawing/2014/main" id="{F04198A0-BB88-4CC2-BB85-1A37C713C73C}"/>
              </a:ext>
            </a:extLst>
          </p:cNvPr>
          <p:cNvSpPr/>
          <p:nvPr/>
        </p:nvSpPr>
        <p:spPr>
          <a:xfrm>
            <a:off x="30109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rostokąt: zaokrąglone rogi 11">
            <a:extLst>
              <a:ext uri="{FF2B5EF4-FFF2-40B4-BE49-F238E27FC236}">
                <a16:creationId xmlns:a16="http://schemas.microsoft.com/office/drawing/2014/main" id="{1B465AD9-9D44-4CD0-81A4-3F8B67DE5B2F}"/>
              </a:ext>
            </a:extLst>
          </p:cNvPr>
          <p:cNvSpPr/>
          <p:nvPr/>
        </p:nvSpPr>
        <p:spPr>
          <a:xfrm>
            <a:off x="40777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rostokąt: zaokrąglone rogi 12">
            <a:extLst>
              <a:ext uri="{FF2B5EF4-FFF2-40B4-BE49-F238E27FC236}">
                <a16:creationId xmlns:a16="http://schemas.microsoft.com/office/drawing/2014/main" id="{B6EC7433-A8E0-4E05-9B51-25C465B207DF}"/>
              </a:ext>
            </a:extLst>
          </p:cNvPr>
          <p:cNvSpPr/>
          <p:nvPr/>
        </p:nvSpPr>
        <p:spPr>
          <a:xfrm>
            <a:off x="51445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rostokąt: zaokrąglone rogi 13">
            <a:extLst>
              <a:ext uri="{FF2B5EF4-FFF2-40B4-BE49-F238E27FC236}">
                <a16:creationId xmlns:a16="http://schemas.microsoft.com/office/drawing/2014/main" id="{660D3D44-3BA1-42C2-AD54-0286B1CC3417}"/>
              </a:ext>
            </a:extLst>
          </p:cNvPr>
          <p:cNvSpPr/>
          <p:nvPr/>
        </p:nvSpPr>
        <p:spPr>
          <a:xfrm>
            <a:off x="62113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rostokąt: zaokrąglone rogi 14">
            <a:extLst>
              <a:ext uri="{FF2B5EF4-FFF2-40B4-BE49-F238E27FC236}">
                <a16:creationId xmlns:a16="http://schemas.microsoft.com/office/drawing/2014/main" id="{204BC955-28A6-4A47-85FD-1973EBE1E99A}"/>
              </a:ext>
            </a:extLst>
          </p:cNvPr>
          <p:cNvSpPr/>
          <p:nvPr/>
        </p:nvSpPr>
        <p:spPr>
          <a:xfrm>
            <a:off x="72781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rostokąt: zaokrąglone rogi 15">
            <a:extLst>
              <a:ext uri="{FF2B5EF4-FFF2-40B4-BE49-F238E27FC236}">
                <a16:creationId xmlns:a16="http://schemas.microsoft.com/office/drawing/2014/main" id="{6EA6A0E1-7643-493B-A398-8F702E318EB7}"/>
              </a:ext>
            </a:extLst>
          </p:cNvPr>
          <p:cNvSpPr/>
          <p:nvPr/>
        </p:nvSpPr>
        <p:spPr>
          <a:xfrm>
            <a:off x="83449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rostokąt: zaokrąglone rogi 16">
            <a:extLst>
              <a:ext uri="{FF2B5EF4-FFF2-40B4-BE49-F238E27FC236}">
                <a16:creationId xmlns:a16="http://schemas.microsoft.com/office/drawing/2014/main" id="{599F4A47-17F8-412F-A8E0-C99FFF45EF43}"/>
              </a:ext>
            </a:extLst>
          </p:cNvPr>
          <p:cNvSpPr/>
          <p:nvPr/>
        </p:nvSpPr>
        <p:spPr>
          <a:xfrm>
            <a:off x="94117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rostokąt: zaokrąglone rogi 17">
            <a:extLst>
              <a:ext uri="{FF2B5EF4-FFF2-40B4-BE49-F238E27FC236}">
                <a16:creationId xmlns:a16="http://schemas.microsoft.com/office/drawing/2014/main" id="{17FB10F4-3107-45FF-AAA0-86BB6BE1C4C8}"/>
              </a:ext>
            </a:extLst>
          </p:cNvPr>
          <p:cNvSpPr/>
          <p:nvPr/>
        </p:nvSpPr>
        <p:spPr>
          <a:xfrm>
            <a:off x="10478531" y="2137718"/>
            <a:ext cx="815546" cy="129128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Łącznik prosty ze strzałką 18">
            <a:extLst>
              <a:ext uri="{FF2B5EF4-FFF2-40B4-BE49-F238E27FC236}">
                <a16:creationId xmlns:a16="http://schemas.microsoft.com/office/drawing/2014/main" id="{2887EB9F-24DE-47A0-A2F3-DD8E37374617}"/>
              </a:ext>
            </a:extLst>
          </p:cNvPr>
          <p:cNvCxnSpPr>
            <a:cxnSpLocks/>
            <a:endCxn id="21" idx="1"/>
          </p:cNvCxnSpPr>
          <p:nvPr/>
        </p:nvCxnSpPr>
        <p:spPr>
          <a:xfrm>
            <a:off x="0" y="3830594"/>
            <a:ext cx="115029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pole tekstowe 20">
            <a:extLst>
              <a:ext uri="{FF2B5EF4-FFF2-40B4-BE49-F238E27FC236}">
                <a16:creationId xmlns:a16="http://schemas.microsoft.com/office/drawing/2014/main" id="{4CE2B2E1-3786-46C9-AFBF-5424DE3CF8E9}"/>
              </a:ext>
            </a:extLst>
          </p:cNvPr>
          <p:cNvSpPr txBox="1"/>
          <p:nvPr/>
        </p:nvSpPr>
        <p:spPr>
          <a:xfrm>
            <a:off x="11502965" y="3645928"/>
            <a:ext cx="689035" cy="369332"/>
          </a:xfrm>
          <a:prstGeom prst="rect">
            <a:avLst/>
          </a:prstGeom>
          <a:noFill/>
        </p:spPr>
        <p:txBody>
          <a:bodyPr wrap="none" rtlCol="0">
            <a:spAutoFit/>
          </a:bodyPr>
          <a:lstStyle/>
          <a:p>
            <a:r>
              <a:rPr lang="pl-PL" dirty="0"/>
              <a:t>Time</a:t>
            </a:r>
            <a:endParaRPr lang="en-GB" dirty="0"/>
          </a:p>
        </p:txBody>
      </p:sp>
      <p:cxnSp>
        <p:nvCxnSpPr>
          <p:cNvPr id="24" name="Łącznik prosty 23">
            <a:extLst>
              <a:ext uri="{FF2B5EF4-FFF2-40B4-BE49-F238E27FC236}">
                <a16:creationId xmlns:a16="http://schemas.microsoft.com/office/drawing/2014/main" id="{F8A1747B-86D2-4A6C-A56B-3F00DC144741}"/>
              </a:ext>
            </a:extLst>
          </p:cNvPr>
          <p:cNvCxnSpPr/>
          <p:nvPr/>
        </p:nvCxnSpPr>
        <p:spPr>
          <a:xfrm>
            <a:off x="766121"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Łącznik prosty 24">
            <a:extLst>
              <a:ext uri="{FF2B5EF4-FFF2-40B4-BE49-F238E27FC236}">
                <a16:creationId xmlns:a16="http://schemas.microsoft.com/office/drawing/2014/main" id="{93B28179-77CC-44E9-95BA-FD0D11189C24}"/>
              </a:ext>
            </a:extLst>
          </p:cNvPr>
          <p:cNvCxnSpPr/>
          <p:nvPr/>
        </p:nvCxnSpPr>
        <p:spPr>
          <a:xfrm>
            <a:off x="1820563"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Łącznik prosty 25">
            <a:extLst>
              <a:ext uri="{FF2B5EF4-FFF2-40B4-BE49-F238E27FC236}">
                <a16:creationId xmlns:a16="http://schemas.microsoft.com/office/drawing/2014/main" id="{9F8A70BB-85A2-47FB-9A4F-E694F6FE81D8}"/>
              </a:ext>
            </a:extLst>
          </p:cNvPr>
          <p:cNvCxnSpPr/>
          <p:nvPr/>
        </p:nvCxnSpPr>
        <p:spPr>
          <a:xfrm>
            <a:off x="2875006"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Łącznik prosty 26">
            <a:extLst>
              <a:ext uri="{FF2B5EF4-FFF2-40B4-BE49-F238E27FC236}">
                <a16:creationId xmlns:a16="http://schemas.microsoft.com/office/drawing/2014/main" id="{47ACC91A-1E40-43D3-A573-6C6608E537A0}"/>
              </a:ext>
            </a:extLst>
          </p:cNvPr>
          <p:cNvCxnSpPr/>
          <p:nvPr/>
        </p:nvCxnSpPr>
        <p:spPr>
          <a:xfrm>
            <a:off x="3974758"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Łącznik prosty 27">
            <a:extLst>
              <a:ext uri="{FF2B5EF4-FFF2-40B4-BE49-F238E27FC236}">
                <a16:creationId xmlns:a16="http://schemas.microsoft.com/office/drawing/2014/main" id="{2BC9365E-CD32-46B2-8E7E-FCE3EA829BFF}"/>
              </a:ext>
            </a:extLst>
          </p:cNvPr>
          <p:cNvCxnSpPr/>
          <p:nvPr/>
        </p:nvCxnSpPr>
        <p:spPr>
          <a:xfrm>
            <a:off x="5029201"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Łącznik prosty 28">
            <a:extLst>
              <a:ext uri="{FF2B5EF4-FFF2-40B4-BE49-F238E27FC236}">
                <a16:creationId xmlns:a16="http://schemas.microsoft.com/office/drawing/2014/main" id="{877DAAF0-A4C3-4CAA-BF27-90E6DE82EBEB}"/>
              </a:ext>
            </a:extLst>
          </p:cNvPr>
          <p:cNvCxnSpPr/>
          <p:nvPr/>
        </p:nvCxnSpPr>
        <p:spPr>
          <a:xfrm>
            <a:off x="6116596"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Łącznik prosty 29">
            <a:extLst>
              <a:ext uri="{FF2B5EF4-FFF2-40B4-BE49-F238E27FC236}">
                <a16:creationId xmlns:a16="http://schemas.microsoft.com/office/drawing/2014/main" id="{70866892-777E-4220-BA78-270DF8A4C683}"/>
              </a:ext>
            </a:extLst>
          </p:cNvPr>
          <p:cNvCxnSpPr/>
          <p:nvPr/>
        </p:nvCxnSpPr>
        <p:spPr>
          <a:xfrm>
            <a:off x="7171039"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Łącznik prosty 30">
            <a:extLst>
              <a:ext uri="{FF2B5EF4-FFF2-40B4-BE49-F238E27FC236}">
                <a16:creationId xmlns:a16="http://schemas.microsoft.com/office/drawing/2014/main" id="{EC8AA7D0-2079-4FEE-8A82-577F3D5DCFC8}"/>
              </a:ext>
            </a:extLst>
          </p:cNvPr>
          <p:cNvCxnSpPr/>
          <p:nvPr/>
        </p:nvCxnSpPr>
        <p:spPr>
          <a:xfrm>
            <a:off x="8217245"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Łącznik prosty 31">
            <a:extLst>
              <a:ext uri="{FF2B5EF4-FFF2-40B4-BE49-F238E27FC236}">
                <a16:creationId xmlns:a16="http://schemas.microsoft.com/office/drawing/2014/main" id="{F7730167-ACEB-4568-9019-188CA91238B0}"/>
              </a:ext>
            </a:extLst>
          </p:cNvPr>
          <p:cNvCxnSpPr/>
          <p:nvPr/>
        </p:nvCxnSpPr>
        <p:spPr>
          <a:xfrm>
            <a:off x="9271688" y="364592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4C554A51-ABCE-413A-AB6D-BFE8A3596060}"/>
              </a:ext>
            </a:extLst>
          </p:cNvPr>
          <p:cNvCxnSpPr/>
          <p:nvPr/>
        </p:nvCxnSpPr>
        <p:spPr>
          <a:xfrm>
            <a:off x="10354963" y="3650046"/>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pole tekstowe 34">
            <a:extLst>
              <a:ext uri="{FF2B5EF4-FFF2-40B4-BE49-F238E27FC236}">
                <a16:creationId xmlns:a16="http://schemas.microsoft.com/office/drawing/2014/main" id="{CA89D990-11C2-4330-9070-05960FA44C64}"/>
              </a:ext>
            </a:extLst>
          </p:cNvPr>
          <p:cNvSpPr txBox="1"/>
          <p:nvPr/>
        </p:nvSpPr>
        <p:spPr>
          <a:xfrm>
            <a:off x="1032402" y="3826477"/>
            <a:ext cx="428322" cy="369332"/>
          </a:xfrm>
          <a:prstGeom prst="rect">
            <a:avLst/>
          </a:prstGeom>
          <a:noFill/>
        </p:spPr>
        <p:txBody>
          <a:bodyPr wrap="none" rtlCol="0">
            <a:spAutoFit/>
          </a:bodyPr>
          <a:lstStyle/>
          <a:p>
            <a:r>
              <a:rPr lang="pl-PL" dirty="0"/>
              <a:t>1s</a:t>
            </a:r>
            <a:endParaRPr lang="en-GB" dirty="0"/>
          </a:p>
        </p:txBody>
      </p:sp>
      <p:sp>
        <p:nvSpPr>
          <p:cNvPr id="36" name="pole tekstowe 35">
            <a:extLst>
              <a:ext uri="{FF2B5EF4-FFF2-40B4-BE49-F238E27FC236}">
                <a16:creationId xmlns:a16="http://schemas.microsoft.com/office/drawing/2014/main" id="{3E873B1F-29EA-4369-9A63-225A61443670}"/>
              </a:ext>
            </a:extLst>
          </p:cNvPr>
          <p:cNvSpPr txBox="1"/>
          <p:nvPr/>
        </p:nvSpPr>
        <p:spPr>
          <a:xfrm>
            <a:off x="2047763" y="3826477"/>
            <a:ext cx="428322" cy="369332"/>
          </a:xfrm>
          <a:prstGeom prst="rect">
            <a:avLst/>
          </a:prstGeom>
          <a:noFill/>
        </p:spPr>
        <p:txBody>
          <a:bodyPr wrap="none" rtlCol="0">
            <a:spAutoFit/>
          </a:bodyPr>
          <a:lstStyle/>
          <a:p>
            <a:r>
              <a:rPr lang="pl-PL" dirty="0"/>
              <a:t>1s</a:t>
            </a:r>
            <a:endParaRPr lang="en-GB" dirty="0"/>
          </a:p>
        </p:txBody>
      </p:sp>
      <p:sp>
        <p:nvSpPr>
          <p:cNvPr id="37" name="pole tekstowe 36">
            <a:extLst>
              <a:ext uri="{FF2B5EF4-FFF2-40B4-BE49-F238E27FC236}">
                <a16:creationId xmlns:a16="http://schemas.microsoft.com/office/drawing/2014/main" id="{AA73E064-4888-4F5F-8EBE-4EBB565E01D4}"/>
              </a:ext>
            </a:extLst>
          </p:cNvPr>
          <p:cNvSpPr txBox="1"/>
          <p:nvPr/>
        </p:nvSpPr>
        <p:spPr>
          <a:xfrm>
            <a:off x="3226759" y="3826476"/>
            <a:ext cx="428322" cy="369332"/>
          </a:xfrm>
          <a:prstGeom prst="rect">
            <a:avLst/>
          </a:prstGeom>
          <a:noFill/>
        </p:spPr>
        <p:txBody>
          <a:bodyPr wrap="none" rtlCol="0">
            <a:spAutoFit/>
          </a:bodyPr>
          <a:lstStyle/>
          <a:p>
            <a:r>
              <a:rPr lang="pl-PL" dirty="0"/>
              <a:t>1s</a:t>
            </a:r>
            <a:endParaRPr lang="en-GB" dirty="0"/>
          </a:p>
        </p:txBody>
      </p:sp>
      <p:sp>
        <p:nvSpPr>
          <p:cNvPr id="38" name="pole tekstowe 37">
            <a:extLst>
              <a:ext uri="{FF2B5EF4-FFF2-40B4-BE49-F238E27FC236}">
                <a16:creationId xmlns:a16="http://schemas.microsoft.com/office/drawing/2014/main" id="{93E85FCD-B2B5-4147-9B00-6C30554895C3}"/>
              </a:ext>
            </a:extLst>
          </p:cNvPr>
          <p:cNvSpPr txBox="1"/>
          <p:nvPr/>
        </p:nvSpPr>
        <p:spPr>
          <a:xfrm>
            <a:off x="4242120" y="3826476"/>
            <a:ext cx="428322" cy="369332"/>
          </a:xfrm>
          <a:prstGeom prst="rect">
            <a:avLst/>
          </a:prstGeom>
          <a:noFill/>
        </p:spPr>
        <p:txBody>
          <a:bodyPr wrap="none" rtlCol="0">
            <a:spAutoFit/>
          </a:bodyPr>
          <a:lstStyle/>
          <a:p>
            <a:r>
              <a:rPr lang="pl-PL" dirty="0"/>
              <a:t>1s</a:t>
            </a:r>
            <a:endParaRPr lang="en-GB" dirty="0"/>
          </a:p>
        </p:txBody>
      </p:sp>
      <p:sp>
        <p:nvSpPr>
          <p:cNvPr id="39" name="pole tekstowe 38">
            <a:extLst>
              <a:ext uri="{FF2B5EF4-FFF2-40B4-BE49-F238E27FC236}">
                <a16:creationId xmlns:a16="http://schemas.microsoft.com/office/drawing/2014/main" id="{9ABDEB7E-ACA7-416E-A9C0-BE643B0629C4}"/>
              </a:ext>
            </a:extLst>
          </p:cNvPr>
          <p:cNvSpPr txBox="1"/>
          <p:nvPr/>
        </p:nvSpPr>
        <p:spPr>
          <a:xfrm>
            <a:off x="5334140" y="3830594"/>
            <a:ext cx="428322" cy="369332"/>
          </a:xfrm>
          <a:prstGeom prst="rect">
            <a:avLst/>
          </a:prstGeom>
          <a:noFill/>
        </p:spPr>
        <p:txBody>
          <a:bodyPr wrap="none" rtlCol="0">
            <a:spAutoFit/>
          </a:bodyPr>
          <a:lstStyle/>
          <a:p>
            <a:r>
              <a:rPr lang="pl-PL" dirty="0"/>
              <a:t>1s</a:t>
            </a:r>
            <a:endParaRPr lang="en-GB" dirty="0"/>
          </a:p>
        </p:txBody>
      </p:sp>
      <p:sp>
        <p:nvSpPr>
          <p:cNvPr id="40" name="pole tekstowe 39">
            <a:extLst>
              <a:ext uri="{FF2B5EF4-FFF2-40B4-BE49-F238E27FC236}">
                <a16:creationId xmlns:a16="http://schemas.microsoft.com/office/drawing/2014/main" id="{0DAA384C-0ACF-46AF-92BA-ED9222AF1C10}"/>
              </a:ext>
            </a:extLst>
          </p:cNvPr>
          <p:cNvSpPr txBox="1"/>
          <p:nvPr/>
        </p:nvSpPr>
        <p:spPr>
          <a:xfrm>
            <a:off x="6349501" y="3830594"/>
            <a:ext cx="428322" cy="369332"/>
          </a:xfrm>
          <a:prstGeom prst="rect">
            <a:avLst/>
          </a:prstGeom>
          <a:noFill/>
        </p:spPr>
        <p:txBody>
          <a:bodyPr wrap="none" rtlCol="0">
            <a:spAutoFit/>
          </a:bodyPr>
          <a:lstStyle/>
          <a:p>
            <a:r>
              <a:rPr lang="pl-PL" dirty="0"/>
              <a:t>1s</a:t>
            </a:r>
            <a:endParaRPr lang="en-GB" dirty="0"/>
          </a:p>
        </p:txBody>
      </p:sp>
      <p:sp>
        <p:nvSpPr>
          <p:cNvPr id="41" name="pole tekstowe 40">
            <a:extLst>
              <a:ext uri="{FF2B5EF4-FFF2-40B4-BE49-F238E27FC236}">
                <a16:creationId xmlns:a16="http://schemas.microsoft.com/office/drawing/2014/main" id="{D2788B5E-7514-4716-9F9D-72E1F7CBB88F}"/>
              </a:ext>
            </a:extLst>
          </p:cNvPr>
          <p:cNvSpPr txBox="1"/>
          <p:nvPr/>
        </p:nvSpPr>
        <p:spPr>
          <a:xfrm>
            <a:off x="7501209" y="3826476"/>
            <a:ext cx="428322" cy="369332"/>
          </a:xfrm>
          <a:prstGeom prst="rect">
            <a:avLst/>
          </a:prstGeom>
          <a:noFill/>
        </p:spPr>
        <p:txBody>
          <a:bodyPr wrap="none" rtlCol="0">
            <a:spAutoFit/>
          </a:bodyPr>
          <a:lstStyle/>
          <a:p>
            <a:r>
              <a:rPr lang="pl-PL" dirty="0"/>
              <a:t>1s</a:t>
            </a:r>
            <a:endParaRPr lang="en-GB" dirty="0"/>
          </a:p>
        </p:txBody>
      </p:sp>
      <p:sp>
        <p:nvSpPr>
          <p:cNvPr id="42" name="pole tekstowe 41">
            <a:extLst>
              <a:ext uri="{FF2B5EF4-FFF2-40B4-BE49-F238E27FC236}">
                <a16:creationId xmlns:a16="http://schemas.microsoft.com/office/drawing/2014/main" id="{026EC070-24DC-43CB-95DF-C80F6432B85A}"/>
              </a:ext>
            </a:extLst>
          </p:cNvPr>
          <p:cNvSpPr txBox="1"/>
          <p:nvPr/>
        </p:nvSpPr>
        <p:spPr>
          <a:xfrm>
            <a:off x="8516570" y="3826476"/>
            <a:ext cx="428322" cy="369332"/>
          </a:xfrm>
          <a:prstGeom prst="rect">
            <a:avLst/>
          </a:prstGeom>
          <a:noFill/>
        </p:spPr>
        <p:txBody>
          <a:bodyPr wrap="none" rtlCol="0">
            <a:spAutoFit/>
          </a:bodyPr>
          <a:lstStyle/>
          <a:p>
            <a:r>
              <a:rPr lang="pl-PL" dirty="0"/>
              <a:t>1s</a:t>
            </a:r>
            <a:endParaRPr lang="en-GB" dirty="0"/>
          </a:p>
        </p:txBody>
      </p:sp>
      <p:sp>
        <p:nvSpPr>
          <p:cNvPr id="43" name="pole tekstowe 42">
            <a:extLst>
              <a:ext uri="{FF2B5EF4-FFF2-40B4-BE49-F238E27FC236}">
                <a16:creationId xmlns:a16="http://schemas.microsoft.com/office/drawing/2014/main" id="{A85C6FAA-DC14-4F3F-9314-E85C4CD2A35F}"/>
              </a:ext>
            </a:extLst>
          </p:cNvPr>
          <p:cNvSpPr txBox="1"/>
          <p:nvPr/>
        </p:nvSpPr>
        <p:spPr>
          <a:xfrm>
            <a:off x="9625911" y="3826476"/>
            <a:ext cx="428322" cy="369332"/>
          </a:xfrm>
          <a:prstGeom prst="rect">
            <a:avLst/>
          </a:prstGeom>
          <a:noFill/>
        </p:spPr>
        <p:txBody>
          <a:bodyPr wrap="none" rtlCol="0">
            <a:spAutoFit/>
          </a:bodyPr>
          <a:lstStyle/>
          <a:p>
            <a:r>
              <a:rPr lang="pl-PL" dirty="0"/>
              <a:t>1s</a:t>
            </a:r>
            <a:endParaRPr lang="en-GB" dirty="0"/>
          </a:p>
        </p:txBody>
      </p:sp>
      <p:sp>
        <p:nvSpPr>
          <p:cNvPr id="44" name="pole tekstowe 43">
            <a:extLst>
              <a:ext uri="{FF2B5EF4-FFF2-40B4-BE49-F238E27FC236}">
                <a16:creationId xmlns:a16="http://schemas.microsoft.com/office/drawing/2014/main" id="{2157B4B4-5AA6-4009-95D5-6C43FCDF6A2A}"/>
              </a:ext>
            </a:extLst>
          </p:cNvPr>
          <p:cNvSpPr txBox="1"/>
          <p:nvPr/>
        </p:nvSpPr>
        <p:spPr>
          <a:xfrm>
            <a:off x="10641272" y="3826476"/>
            <a:ext cx="428322" cy="369332"/>
          </a:xfrm>
          <a:prstGeom prst="rect">
            <a:avLst/>
          </a:prstGeom>
          <a:noFill/>
        </p:spPr>
        <p:txBody>
          <a:bodyPr wrap="none" rtlCol="0">
            <a:spAutoFit/>
          </a:bodyPr>
          <a:lstStyle/>
          <a:p>
            <a:r>
              <a:rPr lang="pl-PL" dirty="0"/>
              <a:t>1s</a:t>
            </a:r>
            <a:endParaRPr lang="en-GB" dirty="0"/>
          </a:p>
        </p:txBody>
      </p:sp>
      <p:sp>
        <p:nvSpPr>
          <p:cNvPr id="48" name="Znak plus 47">
            <a:extLst>
              <a:ext uri="{FF2B5EF4-FFF2-40B4-BE49-F238E27FC236}">
                <a16:creationId xmlns:a16="http://schemas.microsoft.com/office/drawing/2014/main" id="{AD2BA48B-C503-49B8-A7B1-71467F834191}"/>
              </a:ext>
            </a:extLst>
          </p:cNvPr>
          <p:cNvSpPr/>
          <p:nvPr/>
        </p:nvSpPr>
        <p:spPr>
          <a:xfrm>
            <a:off x="980282" y="2290891"/>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Znak plus 48">
            <a:extLst>
              <a:ext uri="{FF2B5EF4-FFF2-40B4-BE49-F238E27FC236}">
                <a16:creationId xmlns:a16="http://schemas.microsoft.com/office/drawing/2014/main" id="{EE7A42D7-DB67-4F20-A463-820B72D30E1F}"/>
              </a:ext>
            </a:extLst>
          </p:cNvPr>
          <p:cNvSpPr/>
          <p:nvPr/>
        </p:nvSpPr>
        <p:spPr>
          <a:xfrm>
            <a:off x="1267182" y="2778555"/>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Znak plus 49">
            <a:extLst>
              <a:ext uri="{FF2B5EF4-FFF2-40B4-BE49-F238E27FC236}">
                <a16:creationId xmlns:a16="http://schemas.microsoft.com/office/drawing/2014/main" id="{61D76D66-6832-4093-8C54-A7996F59FBCC}"/>
              </a:ext>
            </a:extLst>
          </p:cNvPr>
          <p:cNvSpPr/>
          <p:nvPr/>
        </p:nvSpPr>
        <p:spPr>
          <a:xfrm>
            <a:off x="2086937" y="2424031"/>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nak plus 50">
            <a:extLst>
              <a:ext uri="{FF2B5EF4-FFF2-40B4-BE49-F238E27FC236}">
                <a16:creationId xmlns:a16="http://schemas.microsoft.com/office/drawing/2014/main" id="{27CD2548-46F6-4894-AF05-F47F54784B62}"/>
              </a:ext>
            </a:extLst>
          </p:cNvPr>
          <p:cNvSpPr/>
          <p:nvPr/>
        </p:nvSpPr>
        <p:spPr>
          <a:xfrm>
            <a:off x="3388800" y="2892931"/>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nak plus 51">
            <a:extLst>
              <a:ext uri="{FF2B5EF4-FFF2-40B4-BE49-F238E27FC236}">
                <a16:creationId xmlns:a16="http://schemas.microsoft.com/office/drawing/2014/main" id="{D48191C6-64A8-4A1E-96AF-5A1AB9C80405}"/>
              </a:ext>
            </a:extLst>
          </p:cNvPr>
          <p:cNvSpPr/>
          <p:nvPr/>
        </p:nvSpPr>
        <p:spPr>
          <a:xfrm>
            <a:off x="4352363" y="3026911"/>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Znak plus 52">
            <a:extLst>
              <a:ext uri="{FF2B5EF4-FFF2-40B4-BE49-F238E27FC236}">
                <a16:creationId xmlns:a16="http://schemas.microsoft.com/office/drawing/2014/main" id="{ECFF28F9-08BF-42F9-9AA1-A2A1796EE2C3}"/>
              </a:ext>
            </a:extLst>
          </p:cNvPr>
          <p:cNvSpPr/>
          <p:nvPr/>
        </p:nvSpPr>
        <p:spPr>
          <a:xfrm>
            <a:off x="5334140" y="2543855"/>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Znak plus 53">
            <a:extLst>
              <a:ext uri="{FF2B5EF4-FFF2-40B4-BE49-F238E27FC236}">
                <a16:creationId xmlns:a16="http://schemas.microsoft.com/office/drawing/2014/main" id="{EC993716-C99D-45E4-804F-CC61FD9A9E02}"/>
              </a:ext>
            </a:extLst>
          </p:cNvPr>
          <p:cNvSpPr/>
          <p:nvPr/>
        </p:nvSpPr>
        <p:spPr>
          <a:xfrm>
            <a:off x="6430521" y="2911695"/>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Znak plus 54">
            <a:extLst>
              <a:ext uri="{FF2B5EF4-FFF2-40B4-BE49-F238E27FC236}">
                <a16:creationId xmlns:a16="http://schemas.microsoft.com/office/drawing/2014/main" id="{76A0933F-CBE9-4F39-A0E4-BB1BB2BE9DBD}"/>
              </a:ext>
            </a:extLst>
          </p:cNvPr>
          <p:cNvSpPr/>
          <p:nvPr/>
        </p:nvSpPr>
        <p:spPr>
          <a:xfrm>
            <a:off x="7480594" y="2587793"/>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Znak plus 55">
            <a:extLst>
              <a:ext uri="{FF2B5EF4-FFF2-40B4-BE49-F238E27FC236}">
                <a16:creationId xmlns:a16="http://schemas.microsoft.com/office/drawing/2014/main" id="{A1C4C8B4-2DD8-4A8F-BDDE-2633C7E93C82}"/>
              </a:ext>
            </a:extLst>
          </p:cNvPr>
          <p:cNvSpPr/>
          <p:nvPr/>
        </p:nvSpPr>
        <p:spPr>
          <a:xfrm>
            <a:off x="8516570" y="2854074"/>
            <a:ext cx="266281" cy="266281"/>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Znak mnożenia 58">
            <a:extLst>
              <a:ext uri="{FF2B5EF4-FFF2-40B4-BE49-F238E27FC236}">
                <a16:creationId xmlns:a16="http://schemas.microsoft.com/office/drawing/2014/main" id="{76E2EE42-B4AB-4A10-A742-EF1AAE778A28}"/>
              </a:ext>
            </a:extLst>
          </p:cNvPr>
          <p:cNvSpPr/>
          <p:nvPr/>
        </p:nvSpPr>
        <p:spPr>
          <a:xfrm>
            <a:off x="962355" y="3044835"/>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Znak mnożenia 59">
            <a:extLst>
              <a:ext uri="{FF2B5EF4-FFF2-40B4-BE49-F238E27FC236}">
                <a16:creationId xmlns:a16="http://schemas.microsoft.com/office/drawing/2014/main" id="{8A167115-7A6C-4379-B966-C9104FC9DB84}"/>
              </a:ext>
            </a:extLst>
          </p:cNvPr>
          <p:cNvSpPr/>
          <p:nvPr/>
        </p:nvSpPr>
        <p:spPr>
          <a:xfrm>
            <a:off x="4482720" y="2169508"/>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Znak mnożenia 60">
            <a:extLst>
              <a:ext uri="{FF2B5EF4-FFF2-40B4-BE49-F238E27FC236}">
                <a16:creationId xmlns:a16="http://schemas.microsoft.com/office/drawing/2014/main" id="{AA17779A-5D66-4960-84ED-809ECE71151B}"/>
              </a:ext>
            </a:extLst>
          </p:cNvPr>
          <p:cNvSpPr/>
          <p:nvPr/>
        </p:nvSpPr>
        <p:spPr>
          <a:xfrm>
            <a:off x="2002067" y="2822492"/>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Znak mnożenia 61">
            <a:extLst>
              <a:ext uri="{FF2B5EF4-FFF2-40B4-BE49-F238E27FC236}">
                <a16:creationId xmlns:a16="http://schemas.microsoft.com/office/drawing/2014/main" id="{18BAF061-89A6-4CA2-847F-C6A6210EC297}"/>
              </a:ext>
            </a:extLst>
          </p:cNvPr>
          <p:cNvSpPr/>
          <p:nvPr/>
        </p:nvSpPr>
        <p:spPr>
          <a:xfrm>
            <a:off x="3119602" y="2517666"/>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Znak mnożenia 62">
            <a:extLst>
              <a:ext uri="{FF2B5EF4-FFF2-40B4-BE49-F238E27FC236}">
                <a16:creationId xmlns:a16="http://schemas.microsoft.com/office/drawing/2014/main" id="{A4D1F3B0-C3AE-439A-A6F1-BFA843E1825C}"/>
              </a:ext>
            </a:extLst>
          </p:cNvPr>
          <p:cNvSpPr/>
          <p:nvPr/>
        </p:nvSpPr>
        <p:spPr>
          <a:xfrm>
            <a:off x="2352175" y="2976625"/>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Znak mnożenia 63">
            <a:extLst>
              <a:ext uri="{FF2B5EF4-FFF2-40B4-BE49-F238E27FC236}">
                <a16:creationId xmlns:a16="http://schemas.microsoft.com/office/drawing/2014/main" id="{BFA2A320-77B9-46A7-92BB-69A79608AFE7}"/>
              </a:ext>
            </a:extLst>
          </p:cNvPr>
          <p:cNvSpPr/>
          <p:nvPr/>
        </p:nvSpPr>
        <p:spPr>
          <a:xfrm>
            <a:off x="4216439" y="2671712"/>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Znak mnożenia 64">
            <a:extLst>
              <a:ext uri="{FF2B5EF4-FFF2-40B4-BE49-F238E27FC236}">
                <a16:creationId xmlns:a16="http://schemas.microsoft.com/office/drawing/2014/main" id="{1572CE0B-7E53-4C26-B153-A45ACC38F34B}"/>
              </a:ext>
            </a:extLst>
          </p:cNvPr>
          <p:cNvSpPr/>
          <p:nvPr/>
        </p:nvSpPr>
        <p:spPr>
          <a:xfrm>
            <a:off x="5561858" y="2976686"/>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Znak mnożenia 65">
            <a:extLst>
              <a:ext uri="{FF2B5EF4-FFF2-40B4-BE49-F238E27FC236}">
                <a16:creationId xmlns:a16="http://schemas.microsoft.com/office/drawing/2014/main" id="{4ADF91E1-B5B1-4AA9-8D3F-0B2FD591A557}"/>
              </a:ext>
            </a:extLst>
          </p:cNvPr>
          <p:cNvSpPr/>
          <p:nvPr/>
        </p:nvSpPr>
        <p:spPr>
          <a:xfrm>
            <a:off x="7715370" y="2997934"/>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Znak mnożenia 66">
            <a:extLst>
              <a:ext uri="{FF2B5EF4-FFF2-40B4-BE49-F238E27FC236}">
                <a16:creationId xmlns:a16="http://schemas.microsoft.com/office/drawing/2014/main" id="{00BBC040-9423-4250-B4C1-DFDB2BA8BAAB}"/>
              </a:ext>
            </a:extLst>
          </p:cNvPr>
          <p:cNvSpPr/>
          <p:nvPr/>
        </p:nvSpPr>
        <p:spPr>
          <a:xfrm>
            <a:off x="8673045" y="2316555"/>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Znak mnożenia 67">
            <a:extLst>
              <a:ext uri="{FF2B5EF4-FFF2-40B4-BE49-F238E27FC236}">
                <a16:creationId xmlns:a16="http://schemas.microsoft.com/office/drawing/2014/main" id="{73982E79-08FD-4287-8DED-D6DD28414BC0}"/>
              </a:ext>
            </a:extLst>
          </p:cNvPr>
          <p:cNvSpPr/>
          <p:nvPr/>
        </p:nvSpPr>
        <p:spPr>
          <a:xfrm>
            <a:off x="9683580" y="2976686"/>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Znak mnożenia 68">
            <a:extLst>
              <a:ext uri="{FF2B5EF4-FFF2-40B4-BE49-F238E27FC236}">
                <a16:creationId xmlns:a16="http://schemas.microsoft.com/office/drawing/2014/main" id="{C01503BC-D712-466A-846E-E481B8C430F5}"/>
              </a:ext>
            </a:extLst>
          </p:cNvPr>
          <p:cNvSpPr/>
          <p:nvPr/>
        </p:nvSpPr>
        <p:spPr>
          <a:xfrm>
            <a:off x="10608255" y="2456808"/>
            <a:ext cx="271847" cy="27184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pole tekstowe 70">
            <a:extLst>
              <a:ext uri="{FF2B5EF4-FFF2-40B4-BE49-F238E27FC236}">
                <a16:creationId xmlns:a16="http://schemas.microsoft.com/office/drawing/2014/main" id="{CEC6AAAB-C63C-4455-AD7F-B15D22BF2837}"/>
              </a:ext>
            </a:extLst>
          </p:cNvPr>
          <p:cNvSpPr txBox="1"/>
          <p:nvPr/>
        </p:nvSpPr>
        <p:spPr>
          <a:xfrm>
            <a:off x="220551" y="4412737"/>
            <a:ext cx="1866386" cy="369332"/>
          </a:xfrm>
          <a:prstGeom prst="rect">
            <a:avLst/>
          </a:prstGeom>
          <a:noFill/>
        </p:spPr>
        <p:txBody>
          <a:bodyPr wrap="square" rtlCol="0">
            <a:spAutoFit/>
          </a:bodyPr>
          <a:lstStyle/>
          <a:p>
            <a:r>
              <a:rPr lang="pl-PL" noProof="1"/>
              <a:t>Configuration:</a:t>
            </a:r>
          </a:p>
        </p:txBody>
      </p:sp>
      <p:sp>
        <p:nvSpPr>
          <p:cNvPr id="73" name="Rectangle 2">
            <a:extLst>
              <a:ext uri="{FF2B5EF4-FFF2-40B4-BE49-F238E27FC236}">
                <a16:creationId xmlns:a16="http://schemas.microsoft.com/office/drawing/2014/main" id="{189BB4F6-00AF-4923-AD2D-256E1B8474E0}"/>
              </a:ext>
            </a:extLst>
          </p:cNvPr>
          <p:cNvSpPr>
            <a:spLocks noChangeArrowheads="1"/>
          </p:cNvSpPr>
          <p:nvPr/>
        </p:nvSpPr>
        <p:spPr bwMode="auto">
          <a:xfrm>
            <a:off x="253503" y="4935065"/>
            <a:ext cx="702462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hystrix.command.default.circuitBreaker.requestVolumeThreshold: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20</a:t>
            </a:r>
            <a:b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hystrix.command.default.circuitBreaker.sleepWindowInMilliseconds: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5000</a:t>
            </a:r>
            <a:b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hystrix.command.default.circuitBreaker.errorThresholdPercentage: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50</a:t>
            </a:r>
            <a:b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hystrix.command.default.metrics.rollingStats.timeInMilliseconds: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10000</a:t>
            </a:r>
            <a:b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hystrix.command.default.metrics.rollingStats.numBuckets: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10</a:t>
            </a:r>
            <a:b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hystrix.command.default.metrics.healthSnapshot.intervalInMilliseconds: </a:t>
            </a:r>
            <a:r>
              <a:rPr kumimoji="0" lang="pl-PL" altLang="pl-PL" sz="12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500</a:t>
            </a:r>
            <a:endParaRPr kumimoji="0" lang="pl-PL" altLang="pl-PL" sz="1200" b="0" i="0" u="none" strike="noStrike" cap="none" normalizeH="0" baseline="0" noProof="1">
              <a:ln>
                <a:noFill/>
              </a:ln>
              <a:solidFill>
                <a:schemeClr val="tx1"/>
              </a:solidFill>
              <a:effectLst/>
              <a:latin typeface="Arial" panose="020B0604020202020204" pitchFamily="34" charset="0"/>
            </a:endParaRPr>
          </a:p>
        </p:txBody>
      </p:sp>
      <p:sp>
        <p:nvSpPr>
          <p:cNvPr id="77" name="pole tekstowe 76">
            <a:extLst>
              <a:ext uri="{FF2B5EF4-FFF2-40B4-BE49-F238E27FC236}">
                <a16:creationId xmlns:a16="http://schemas.microsoft.com/office/drawing/2014/main" id="{0CAD228F-521E-4515-89EE-13418D705C0E}"/>
              </a:ext>
            </a:extLst>
          </p:cNvPr>
          <p:cNvSpPr txBox="1"/>
          <p:nvPr/>
        </p:nvSpPr>
        <p:spPr>
          <a:xfrm>
            <a:off x="7451451" y="4401635"/>
            <a:ext cx="4348919" cy="1939505"/>
          </a:xfrm>
          <a:prstGeom prst="rect">
            <a:avLst/>
          </a:prstGeom>
          <a:noFill/>
        </p:spPr>
        <p:txBody>
          <a:bodyPr wrap="square" rtlCol="0">
            <a:spAutoFit/>
          </a:bodyPr>
          <a:lstStyle/>
          <a:p>
            <a:pPr>
              <a:lnSpc>
                <a:spcPct val="150000"/>
              </a:lnSpc>
            </a:pPr>
            <a:r>
              <a:rPr lang="pl-PL" noProof="1"/>
              <a:t>Summary:</a:t>
            </a:r>
          </a:p>
          <a:p>
            <a:pPr marL="285750" indent="-285750">
              <a:lnSpc>
                <a:spcPct val="150000"/>
              </a:lnSpc>
              <a:buFont typeface="Arial" panose="020B0604020202020204" pitchFamily="34" charset="0"/>
              <a:buChar char="•"/>
            </a:pPr>
            <a:r>
              <a:rPr lang="pl-PL" sz="1600" noProof="1"/>
              <a:t>All requests: 20</a:t>
            </a:r>
          </a:p>
          <a:p>
            <a:pPr marL="285750" indent="-285750">
              <a:lnSpc>
                <a:spcPct val="150000"/>
              </a:lnSpc>
              <a:buFont typeface="Arial" panose="020B0604020202020204" pitchFamily="34" charset="0"/>
              <a:buChar char="•"/>
            </a:pPr>
            <a:r>
              <a:rPr lang="pl-PL" sz="1600" noProof="1">
                <a:solidFill>
                  <a:srgbClr val="00B050"/>
                </a:solidFill>
              </a:rPr>
              <a:t>Success requests: 9 = 45%</a:t>
            </a:r>
          </a:p>
          <a:p>
            <a:pPr marL="285750" indent="-285750">
              <a:lnSpc>
                <a:spcPct val="150000"/>
              </a:lnSpc>
              <a:buFont typeface="Arial" panose="020B0604020202020204" pitchFamily="34" charset="0"/>
              <a:buChar char="•"/>
            </a:pPr>
            <a:r>
              <a:rPr lang="pl-PL" sz="1600" noProof="1">
                <a:solidFill>
                  <a:srgbClr val="FF0000"/>
                </a:solidFill>
              </a:rPr>
              <a:t>Failed requests: 11 = 55%</a:t>
            </a:r>
          </a:p>
          <a:p>
            <a:pPr marL="285750" indent="-285750">
              <a:lnSpc>
                <a:spcPct val="150000"/>
              </a:lnSpc>
              <a:buFont typeface="Arial" panose="020B0604020202020204" pitchFamily="34" charset="0"/>
              <a:buChar char="•"/>
            </a:pPr>
            <a:r>
              <a:rPr lang="pl-PL" sz="1600" noProof="1">
                <a:solidFill>
                  <a:srgbClr val="FF0000"/>
                </a:solidFill>
              </a:rPr>
              <a:t>Circuit: Open (cut off for 5s)</a:t>
            </a:r>
          </a:p>
        </p:txBody>
      </p:sp>
      <p:cxnSp>
        <p:nvCxnSpPr>
          <p:cNvPr id="82" name="Łącznik prosty 81">
            <a:extLst>
              <a:ext uri="{FF2B5EF4-FFF2-40B4-BE49-F238E27FC236}">
                <a16:creationId xmlns:a16="http://schemas.microsoft.com/office/drawing/2014/main" id="{19023134-9452-4CE8-8B05-69A0512F1B4D}"/>
              </a:ext>
            </a:extLst>
          </p:cNvPr>
          <p:cNvCxnSpPr>
            <a:cxnSpLocks/>
          </p:cNvCxnSpPr>
          <p:nvPr/>
        </p:nvCxnSpPr>
        <p:spPr>
          <a:xfrm>
            <a:off x="727578" y="1977082"/>
            <a:ext cx="10736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Łącznik prosty 84">
            <a:extLst>
              <a:ext uri="{FF2B5EF4-FFF2-40B4-BE49-F238E27FC236}">
                <a16:creationId xmlns:a16="http://schemas.microsoft.com/office/drawing/2014/main" id="{60E75D93-0BC6-4B62-A981-287579B1D718}"/>
              </a:ext>
            </a:extLst>
          </p:cNvPr>
          <p:cNvCxnSpPr/>
          <p:nvPr/>
        </p:nvCxnSpPr>
        <p:spPr>
          <a:xfrm>
            <a:off x="727578" y="1977082"/>
            <a:ext cx="0" cy="540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Łącznik prosty 86">
            <a:extLst>
              <a:ext uri="{FF2B5EF4-FFF2-40B4-BE49-F238E27FC236}">
                <a16:creationId xmlns:a16="http://schemas.microsoft.com/office/drawing/2014/main" id="{A8EE6270-6004-4C21-97D9-6D290D982D61}"/>
              </a:ext>
            </a:extLst>
          </p:cNvPr>
          <p:cNvCxnSpPr/>
          <p:nvPr/>
        </p:nvCxnSpPr>
        <p:spPr>
          <a:xfrm>
            <a:off x="11464422" y="1977082"/>
            <a:ext cx="0" cy="540584"/>
          </a:xfrm>
          <a:prstGeom prst="line">
            <a:avLst/>
          </a:prstGeom>
        </p:spPr>
        <p:style>
          <a:lnRef idx="1">
            <a:schemeClr val="accent1"/>
          </a:lnRef>
          <a:fillRef idx="0">
            <a:schemeClr val="accent1"/>
          </a:fillRef>
          <a:effectRef idx="0">
            <a:schemeClr val="accent1"/>
          </a:effectRef>
          <a:fontRef idx="minor">
            <a:schemeClr val="tx1"/>
          </a:fontRef>
        </p:style>
      </p:cxnSp>
      <p:sp>
        <p:nvSpPr>
          <p:cNvPr id="88" name="pole tekstowe 87">
            <a:extLst>
              <a:ext uri="{FF2B5EF4-FFF2-40B4-BE49-F238E27FC236}">
                <a16:creationId xmlns:a16="http://schemas.microsoft.com/office/drawing/2014/main" id="{A0340C85-124E-458C-B244-9C403BECEB27}"/>
              </a:ext>
            </a:extLst>
          </p:cNvPr>
          <p:cNvSpPr txBox="1"/>
          <p:nvPr/>
        </p:nvSpPr>
        <p:spPr>
          <a:xfrm>
            <a:off x="5023497" y="1624483"/>
            <a:ext cx="1326004" cy="369332"/>
          </a:xfrm>
          <a:prstGeom prst="rect">
            <a:avLst/>
          </a:prstGeom>
          <a:noFill/>
        </p:spPr>
        <p:txBody>
          <a:bodyPr wrap="none" rtlCol="0">
            <a:spAutoFit/>
          </a:bodyPr>
          <a:lstStyle/>
          <a:p>
            <a:r>
              <a:rPr lang="pl-PL" noProof="1"/>
              <a:t>10 Buckets</a:t>
            </a:r>
          </a:p>
        </p:txBody>
      </p:sp>
    </p:spTree>
    <p:extLst>
      <p:ext uri="{BB962C8B-B14F-4D97-AF65-F5344CB8AC3E}">
        <p14:creationId xmlns:p14="http://schemas.microsoft.com/office/powerpoint/2010/main" val="5007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Hystrix – dashboard</a:t>
            </a:r>
          </a:p>
        </p:txBody>
      </p:sp>
      <p:pic>
        <p:nvPicPr>
          <p:cNvPr id="3" name="Obraz 2">
            <a:extLst>
              <a:ext uri="{FF2B5EF4-FFF2-40B4-BE49-F238E27FC236}">
                <a16:creationId xmlns:a16="http://schemas.microsoft.com/office/drawing/2014/main" id="{A1D470A8-D7F4-4C70-9626-60D4251B34A8}"/>
              </a:ext>
            </a:extLst>
          </p:cNvPr>
          <p:cNvPicPr>
            <a:picLocks noChangeAspect="1"/>
          </p:cNvPicPr>
          <p:nvPr/>
        </p:nvPicPr>
        <p:blipFill>
          <a:blip r:embed="rId3"/>
          <a:stretch>
            <a:fillRect/>
          </a:stretch>
        </p:blipFill>
        <p:spPr>
          <a:xfrm>
            <a:off x="1238090" y="1924981"/>
            <a:ext cx="9543890" cy="4677885"/>
          </a:xfrm>
          <a:prstGeom prst="rect">
            <a:avLst/>
          </a:prstGeom>
        </p:spPr>
      </p:pic>
    </p:spTree>
    <p:extLst>
      <p:ext uri="{BB962C8B-B14F-4D97-AF65-F5344CB8AC3E}">
        <p14:creationId xmlns:p14="http://schemas.microsoft.com/office/powerpoint/2010/main" val="426196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Let’s see the code</a:t>
            </a:r>
          </a:p>
        </p:txBody>
      </p:sp>
      <p:pic>
        <p:nvPicPr>
          <p:cNvPr id="4" name="Obraz 3">
            <a:extLst>
              <a:ext uri="{FF2B5EF4-FFF2-40B4-BE49-F238E27FC236}">
                <a16:creationId xmlns:a16="http://schemas.microsoft.com/office/drawing/2014/main" id="{918EC318-6BFF-486B-B3F4-8BB070085148}"/>
              </a:ext>
            </a:extLst>
          </p:cNvPr>
          <p:cNvPicPr>
            <a:picLocks noChangeAspect="1"/>
          </p:cNvPicPr>
          <p:nvPr/>
        </p:nvPicPr>
        <p:blipFill>
          <a:blip r:embed="rId3"/>
          <a:stretch>
            <a:fillRect/>
          </a:stretch>
        </p:blipFill>
        <p:spPr>
          <a:xfrm>
            <a:off x="2327386" y="2078380"/>
            <a:ext cx="7537228" cy="4235922"/>
          </a:xfrm>
          <a:prstGeom prst="rect">
            <a:avLst/>
          </a:prstGeom>
        </p:spPr>
      </p:pic>
    </p:spTree>
    <p:extLst>
      <p:ext uri="{BB962C8B-B14F-4D97-AF65-F5344CB8AC3E}">
        <p14:creationId xmlns:p14="http://schemas.microsoft.com/office/powerpoint/2010/main" val="344878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1">
                <a:latin typeface="Helvetica" panose="020B0604020202020204" pitchFamily="34" charset="0"/>
                <a:cs typeface="Helvetica" panose="020B0604020202020204" pitchFamily="34" charset="0"/>
              </a:rPr>
              <a:t>Case 1 – calls are not dependent</a:t>
            </a:r>
          </a:p>
        </p:txBody>
      </p:sp>
      <p:sp>
        <p:nvSpPr>
          <p:cNvPr id="6" name="Prostokąt: zaokrąglone rogi 5">
            <a:extLst>
              <a:ext uri="{FF2B5EF4-FFF2-40B4-BE49-F238E27FC236}">
                <a16:creationId xmlns:a16="http://schemas.microsoft.com/office/drawing/2014/main" id="{014EACC2-2BB3-4D1D-8FAE-A3A2D7C7711D}"/>
              </a:ext>
            </a:extLst>
          </p:cNvPr>
          <p:cNvSpPr/>
          <p:nvPr/>
        </p:nvSpPr>
        <p:spPr>
          <a:xfrm>
            <a:off x="8279026" y="2248930"/>
            <a:ext cx="1260389" cy="617837"/>
          </a:xfrm>
          <a:prstGeom prst="roundRect">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A</a:t>
            </a:r>
          </a:p>
        </p:txBody>
      </p:sp>
      <p:sp>
        <p:nvSpPr>
          <p:cNvPr id="7" name="Prostokąt: zaokrąglone rogi 6">
            <a:extLst>
              <a:ext uri="{FF2B5EF4-FFF2-40B4-BE49-F238E27FC236}">
                <a16:creationId xmlns:a16="http://schemas.microsoft.com/office/drawing/2014/main" id="{8F25535C-1D98-4216-8DC0-1C940AE6EBDC}"/>
              </a:ext>
            </a:extLst>
          </p:cNvPr>
          <p:cNvSpPr/>
          <p:nvPr/>
        </p:nvSpPr>
        <p:spPr>
          <a:xfrm>
            <a:off x="8279025" y="3582052"/>
            <a:ext cx="1260389" cy="617837"/>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B</a:t>
            </a:r>
          </a:p>
        </p:txBody>
      </p:sp>
      <p:sp>
        <p:nvSpPr>
          <p:cNvPr id="8" name="Prostokąt: zaokrąglone rogi 7">
            <a:extLst>
              <a:ext uri="{FF2B5EF4-FFF2-40B4-BE49-F238E27FC236}">
                <a16:creationId xmlns:a16="http://schemas.microsoft.com/office/drawing/2014/main" id="{17F4405D-ED62-4999-8AB4-746F2E2FF354}"/>
              </a:ext>
            </a:extLst>
          </p:cNvPr>
          <p:cNvSpPr/>
          <p:nvPr/>
        </p:nvSpPr>
        <p:spPr>
          <a:xfrm>
            <a:off x="8279025" y="4978366"/>
            <a:ext cx="1260389" cy="617837"/>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C</a:t>
            </a:r>
          </a:p>
        </p:txBody>
      </p:sp>
      <p:sp>
        <p:nvSpPr>
          <p:cNvPr id="9" name="Prostokąt: zaokrąglone rogi 8">
            <a:extLst>
              <a:ext uri="{FF2B5EF4-FFF2-40B4-BE49-F238E27FC236}">
                <a16:creationId xmlns:a16="http://schemas.microsoft.com/office/drawing/2014/main" id="{6F8DB77B-C849-4892-9D3C-928E7FD37905}"/>
              </a:ext>
            </a:extLst>
          </p:cNvPr>
          <p:cNvSpPr/>
          <p:nvPr/>
        </p:nvSpPr>
        <p:spPr>
          <a:xfrm>
            <a:off x="4168345" y="3582052"/>
            <a:ext cx="1260389" cy="617837"/>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Client</a:t>
            </a:r>
          </a:p>
        </p:txBody>
      </p:sp>
      <p:cxnSp>
        <p:nvCxnSpPr>
          <p:cNvPr id="11" name="Łącznik prosty ze strzałką 10">
            <a:extLst>
              <a:ext uri="{FF2B5EF4-FFF2-40B4-BE49-F238E27FC236}">
                <a16:creationId xmlns:a16="http://schemas.microsoft.com/office/drawing/2014/main" id="{177177FF-126E-4E15-B5A0-1E24D629DAE9}"/>
              </a:ext>
            </a:extLst>
          </p:cNvPr>
          <p:cNvCxnSpPr>
            <a:cxnSpLocks/>
          </p:cNvCxnSpPr>
          <p:nvPr/>
        </p:nvCxnSpPr>
        <p:spPr>
          <a:xfrm flipV="1">
            <a:off x="5587311" y="2557848"/>
            <a:ext cx="2543436" cy="1388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8E6395F3-88D7-4EBC-92D9-CA811829863D}"/>
              </a:ext>
            </a:extLst>
          </p:cNvPr>
          <p:cNvCxnSpPr>
            <a:cxnSpLocks/>
          </p:cNvCxnSpPr>
          <p:nvPr/>
        </p:nvCxnSpPr>
        <p:spPr>
          <a:xfrm>
            <a:off x="5587311" y="3945924"/>
            <a:ext cx="2543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a:extLst>
              <a:ext uri="{FF2B5EF4-FFF2-40B4-BE49-F238E27FC236}">
                <a16:creationId xmlns:a16="http://schemas.microsoft.com/office/drawing/2014/main" id="{67EA1F69-C3D6-4E6A-A8FC-C59E9CF2DF82}"/>
              </a:ext>
            </a:extLst>
          </p:cNvPr>
          <p:cNvCxnSpPr>
            <a:cxnSpLocks/>
          </p:cNvCxnSpPr>
          <p:nvPr/>
        </p:nvCxnSpPr>
        <p:spPr>
          <a:xfrm>
            <a:off x="5587311" y="3945924"/>
            <a:ext cx="2543436" cy="134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a:extLst>
              <a:ext uri="{FF2B5EF4-FFF2-40B4-BE49-F238E27FC236}">
                <a16:creationId xmlns:a16="http://schemas.microsoft.com/office/drawing/2014/main" id="{E7FF2BEC-D1FB-4C1E-A6E0-6C8D6BBF86D3}"/>
              </a:ext>
            </a:extLst>
          </p:cNvPr>
          <p:cNvCxnSpPr>
            <a:cxnSpLocks/>
          </p:cNvCxnSpPr>
          <p:nvPr/>
        </p:nvCxnSpPr>
        <p:spPr>
          <a:xfrm>
            <a:off x="1796063" y="3945924"/>
            <a:ext cx="2121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pole tekstowe 23">
            <a:extLst>
              <a:ext uri="{FF2B5EF4-FFF2-40B4-BE49-F238E27FC236}">
                <a16:creationId xmlns:a16="http://schemas.microsoft.com/office/drawing/2014/main" id="{0E0B6369-FC61-43DC-B38A-ED1E370F6C5D}"/>
              </a:ext>
            </a:extLst>
          </p:cNvPr>
          <p:cNvSpPr txBox="1"/>
          <p:nvPr/>
        </p:nvSpPr>
        <p:spPr>
          <a:xfrm>
            <a:off x="1796063" y="3638147"/>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6" name="pole tekstowe 25">
            <a:extLst>
              <a:ext uri="{FF2B5EF4-FFF2-40B4-BE49-F238E27FC236}">
                <a16:creationId xmlns:a16="http://schemas.microsoft.com/office/drawing/2014/main" id="{4395E691-8FBA-4440-B765-1C8BB191BDA4}"/>
              </a:ext>
            </a:extLst>
          </p:cNvPr>
          <p:cNvSpPr txBox="1"/>
          <p:nvPr/>
        </p:nvSpPr>
        <p:spPr>
          <a:xfrm rot="19895097">
            <a:off x="5633161" y="3004571"/>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7" name="pole tekstowe 26">
            <a:extLst>
              <a:ext uri="{FF2B5EF4-FFF2-40B4-BE49-F238E27FC236}">
                <a16:creationId xmlns:a16="http://schemas.microsoft.com/office/drawing/2014/main" id="{AD548299-4546-46C2-A342-20667E3AD098}"/>
              </a:ext>
            </a:extLst>
          </p:cNvPr>
          <p:cNvSpPr txBox="1"/>
          <p:nvPr/>
        </p:nvSpPr>
        <p:spPr>
          <a:xfrm>
            <a:off x="6009717" y="3626708"/>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8" name="pole tekstowe 27">
            <a:extLst>
              <a:ext uri="{FF2B5EF4-FFF2-40B4-BE49-F238E27FC236}">
                <a16:creationId xmlns:a16="http://schemas.microsoft.com/office/drawing/2014/main" id="{BC5AD97A-03EC-47C8-BE2B-77DEE9632ECF}"/>
              </a:ext>
            </a:extLst>
          </p:cNvPr>
          <p:cNvSpPr txBox="1"/>
          <p:nvPr/>
        </p:nvSpPr>
        <p:spPr>
          <a:xfrm rot="1682719">
            <a:off x="5896786" y="4357758"/>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3" name="pole tekstowe 2">
            <a:extLst>
              <a:ext uri="{FF2B5EF4-FFF2-40B4-BE49-F238E27FC236}">
                <a16:creationId xmlns:a16="http://schemas.microsoft.com/office/drawing/2014/main" id="{3703C4CC-7B9E-47B9-9D07-23160C81A434}"/>
              </a:ext>
            </a:extLst>
          </p:cNvPr>
          <p:cNvSpPr txBox="1"/>
          <p:nvPr/>
        </p:nvSpPr>
        <p:spPr>
          <a:xfrm>
            <a:off x="9539414" y="2364570"/>
            <a:ext cx="1529586" cy="307777"/>
          </a:xfrm>
          <a:prstGeom prst="rect">
            <a:avLst/>
          </a:prstGeom>
          <a:noFill/>
        </p:spPr>
        <p:txBody>
          <a:bodyPr wrap="none" rtlCol="0">
            <a:spAutoFit/>
          </a:bodyPr>
          <a:lstStyle/>
          <a:p>
            <a:r>
              <a:rPr lang="pl-PL" sz="1400" noProof="1">
                <a:solidFill>
                  <a:srgbClr val="FF0000"/>
                </a:solidFill>
              </a:rPr>
              <a:t>Responds slowly</a:t>
            </a:r>
          </a:p>
        </p:txBody>
      </p:sp>
      <p:sp>
        <p:nvSpPr>
          <p:cNvPr id="4" name="pole tekstowe 3">
            <a:extLst>
              <a:ext uri="{FF2B5EF4-FFF2-40B4-BE49-F238E27FC236}">
                <a16:creationId xmlns:a16="http://schemas.microsoft.com/office/drawing/2014/main" id="{CCEC5041-10D7-4648-8E9F-E7F1539B803D}"/>
              </a:ext>
            </a:extLst>
          </p:cNvPr>
          <p:cNvSpPr txBox="1"/>
          <p:nvPr/>
        </p:nvSpPr>
        <p:spPr>
          <a:xfrm>
            <a:off x="1064450" y="5719196"/>
            <a:ext cx="6412974" cy="369332"/>
          </a:xfrm>
          <a:prstGeom prst="rect">
            <a:avLst/>
          </a:prstGeom>
          <a:noFill/>
        </p:spPr>
        <p:txBody>
          <a:bodyPr wrap="none" rtlCol="0">
            <a:spAutoFit/>
          </a:bodyPr>
          <a:lstStyle/>
          <a:p>
            <a:r>
              <a:rPr lang="pl-PL" noProof="1"/>
              <a:t>We can send all requests asynchronously at the same time </a:t>
            </a:r>
            <a:r>
              <a:rPr lang="pl-PL" noProof="1">
                <a:sym typeface="Wingdings" panose="05000000000000000000" pitchFamily="2" charset="2"/>
              </a:rPr>
              <a:t></a:t>
            </a:r>
            <a:endParaRPr lang="pl-PL" noProof="1"/>
          </a:p>
        </p:txBody>
      </p:sp>
    </p:spTree>
    <p:extLst>
      <p:ext uri="{BB962C8B-B14F-4D97-AF65-F5344CB8AC3E}">
        <p14:creationId xmlns:p14="http://schemas.microsoft.com/office/powerpoint/2010/main" val="360384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1">
                <a:latin typeface="Helvetica" panose="020B0604020202020204" pitchFamily="34" charset="0"/>
                <a:cs typeface="Helvetica" panose="020B0604020202020204" pitchFamily="34" charset="0"/>
              </a:rPr>
              <a:t>Case study</a:t>
            </a:r>
          </a:p>
        </p:txBody>
      </p:sp>
      <p:sp>
        <p:nvSpPr>
          <p:cNvPr id="6" name="Prostokąt: zaokrąglone rogi 5">
            <a:extLst>
              <a:ext uri="{FF2B5EF4-FFF2-40B4-BE49-F238E27FC236}">
                <a16:creationId xmlns:a16="http://schemas.microsoft.com/office/drawing/2014/main" id="{014EACC2-2BB3-4D1D-8FAE-A3A2D7C7711D}"/>
              </a:ext>
            </a:extLst>
          </p:cNvPr>
          <p:cNvSpPr/>
          <p:nvPr/>
        </p:nvSpPr>
        <p:spPr>
          <a:xfrm>
            <a:off x="8279026" y="2248930"/>
            <a:ext cx="1260389" cy="617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A</a:t>
            </a:r>
          </a:p>
        </p:txBody>
      </p:sp>
      <p:sp>
        <p:nvSpPr>
          <p:cNvPr id="7" name="Prostokąt: zaokrąglone rogi 6">
            <a:extLst>
              <a:ext uri="{FF2B5EF4-FFF2-40B4-BE49-F238E27FC236}">
                <a16:creationId xmlns:a16="http://schemas.microsoft.com/office/drawing/2014/main" id="{8F25535C-1D98-4216-8DC0-1C940AE6EBDC}"/>
              </a:ext>
            </a:extLst>
          </p:cNvPr>
          <p:cNvSpPr/>
          <p:nvPr/>
        </p:nvSpPr>
        <p:spPr>
          <a:xfrm>
            <a:off x="8279025" y="3582052"/>
            <a:ext cx="1260389" cy="617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B</a:t>
            </a:r>
          </a:p>
        </p:txBody>
      </p:sp>
      <p:sp>
        <p:nvSpPr>
          <p:cNvPr id="8" name="Prostokąt: zaokrąglone rogi 7">
            <a:extLst>
              <a:ext uri="{FF2B5EF4-FFF2-40B4-BE49-F238E27FC236}">
                <a16:creationId xmlns:a16="http://schemas.microsoft.com/office/drawing/2014/main" id="{17F4405D-ED62-4999-8AB4-746F2E2FF354}"/>
              </a:ext>
            </a:extLst>
          </p:cNvPr>
          <p:cNvSpPr/>
          <p:nvPr/>
        </p:nvSpPr>
        <p:spPr>
          <a:xfrm>
            <a:off x="8279025" y="4978366"/>
            <a:ext cx="1260389" cy="617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Service C</a:t>
            </a:r>
          </a:p>
        </p:txBody>
      </p:sp>
      <p:sp>
        <p:nvSpPr>
          <p:cNvPr id="9" name="Prostokąt: zaokrąglone rogi 8">
            <a:extLst>
              <a:ext uri="{FF2B5EF4-FFF2-40B4-BE49-F238E27FC236}">
                <a16:creationId xmlns:a16="http://schemas.microsoft.com/office/drawing/2014/main" id="{6F8DB77B-C849-4892-9D3C-928E7FD37905}"/>
              </a:ext>
            </a:extLst>
          </p:cNvPr>
          <p:cNvSpPr/>
          <p:nvPr/>
        </p:nvSpPr>
        <p:spPr>
          <a:xfrm>
            <a:off x="4168345" y="3582052"/>
            <a:ext cx="1260389" cy="617837"/>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Helvetica" panose="020B0604020202020204" pitchFamily="34" charset="0"/>
                <a:cs typeface="Helvetica" panose="020B0604020202020204" pitchFamily="34" charset="0"/>
              </a:rPr>
              <a:t>Client</a:t>
            </a:r>
          </a:p>
        </p:txBody>
      </p:sp>
      <p:cxnSp>
        <p:nvCxnSpPr>
          <p:cNvPr id="11" name="Łącznik prosty ze strzałką 10">
            <a:extLst>
              <a:ext uri="{FF2B5EF4-FFF2-40B4-BE49-F238E27FC236}">
                <a16:creationId xmlns:a16="http://schemas.microsoft.com/office/drawing/2014/main" id="{177177FF-126E-4E15-B5A0-1E24D629DAE9}"/>
              </a:ext>
            </a:extLst>
          </p:cNvPr>
          <p:cNvCxnSpPr>
            <a:cxnSpLocks/>
          </p:cNvCxnSpPr>
          <p:nvPr/>
        </p:nvCxnSpPr>
        <p:spPr>
          <a:xfrm flipV="1">
            <a:off x="5587311" y="2557848"/>
            <a:ext cx="2543436" cy="1388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8E6395F3-88D7-4EBC-92D9-CA811829863D}"/>
              </a:ext>
            </a:extLst>
          </p:cNvPr>
          <p:cNvCxnSpPr>
            <a:cxnSpLocks/>
          </p:cNvCxnSpPr>
          <p:nvPr/>
        </p:nvCxnSpPr>
        <p:spPr>
          <a:xfrm>
            <a:off x="5587311" y="3945924"/>
            <a:ext cx="2543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a:extLst>
              <a:ext uri="{FF2B5EF4-FFF2-40B4-BE49-F238E27FC236}">
                <a16:creationId xmlns:a16="http://schemas.microsoft.com/office/drawing/2014/main" id="{67EA1F69-C3D6-4E6A-A8FC-C59E9CF2DF82}"/>
              </a:ext>
            </a:extLst>
          </p:cNvPr>
          <p:cNvCxnSpPr>
            <a:cxnSpLocks/>
          </p:cNvCxnSpPr>
          <p:nvPr/>
        </p:nvCxnSpPr>
        <p:spPr>
          <a:xfrm>
            <a:off x="5587311" y="3945924"/>
            <a:ext cx="2543436" cy="134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a:extLst>
              <a:ext uri="{FF2B5EF4-FFF2-40B4-BE49-F238E27FC236}">
                <a16:creationId xmlns:a16="http://schemas.microsoft.com/office/drawing/2014/main" id="{E7FF2BEC-D1FB-4C1E-A6E0-6C8D6BBF86D3}"/>
              </a:ext>
            </a:extLst>
          </p:cNvPr>
          <p:cNvCxnSpPr>
            <a:cxnSpLocks/>
          </p:cNvCxnSpPr>
          <p:nvPr/>
        </p:nvCxnSpPr>
        <p:spPr>
          <a:xfrm>
            <a:off x="1796063" y="3945924"/>
            <a:ext cx="2121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pole tekstowe 23">
            <a:extLst>
              <a:ext uri="{FF2B5EF4-FFF2-40B4-BE49-F238E27FC236}">
                <a16:creationId xmlns:a16="http://schemas.microsoft.com/office/drawing/2014/main" id="{0E0B6369-FC61-43DC-B38A-ED1E370F6C5D}"/>
              </a:ext>
            </a:extLst>
          </p:cNvPr>
          <p:cNvSpPr txBox="1"/>
          <p:nvPr/>
        </p:nvSpPr>
        <p:spPr>
          <a:xfrm>
            <a:off x="1796063" y="3638147"/>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6" name="pole tekstowe 25">
            <a:extLst>
              <a:ext uri="{FF2B5EF4-FFF2-40B4-BE49-F238E27FC236}">
                <a16:creationId xmlns:a16="http://schemas.microsoft.com/office/drawing/2014/main" id="{4395E691-8FBA-4440-B765-1C8BB191BDA4}"/>
              </a:ext>
            </a:extLst>
          </p:cNvPr>
          <p:cNvSpPr txBox="1"/>
          <p:nvPr/>
        </p:nvSpPr>
        <p:spPr>
          <a:xfrm rot="19895097">
            <a:off x="5633161" y="3004571"/>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7" name="pole tekstowe 26">
            <a:extLst>
              <a:ext uri="{FF2B5EF4-FFF2-40B4-BE49-F238E27FC236}">
                <a16:creationId xmlns:a16="http://schemas.microsoft.com/office/drawing/2014/main" id="{AD548299-4546-46C2-A342-20667E3AD098}"/>
              </a:ext>
            </a:extLst>
          </p:cNvPr>
          <p:cNvSpPr txBox="1"/>
          <p:nvPr/>
        </p:nvSpPr>
        <p:spPr>
          <a:xfrm>
            <a:off x="6009717" y="3626708"/>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
        <p:nvSpPr>
          <p:cNvPr id="28" name="pole tekstowe 27">
            <a:extLst>
              <a:ext uri="{FF2B5EF4-FFF2-40B4-BE49-F238E27FC236}">
                <a16:creationId xmlns:a16="http://schemas.microsoft.com/office/drawing/2014/main" id="{BC5AD97A-03EC-47C8-BE2B-77DEE9632ECF}"/>
              </a:ext>
            </a:extLst>
          </p:cNvPr>
          <p:cNvSpPr txBox="1"/>
          <p:nvPr/>
        </p:nvSpPr>
        <p:spPr>
          <a:xfrm rot="1682719">
            <a:off x="5896786" y="4357758"/>
            <a:ext cx="2121030" cy="307777"/>
          </a:xfrm>
          <a:prstGeom prst="rect">
            <a:avLst/>
          </a:prstGeom>
          <a:noFill/>
        </p:spPr>
        <p:txBody>
          <a:bodyPr wrap="none" rtlCol="0">
            <a:spAutoFit/>
          </a:bodyPr>
          <a:lstStyle/>
          <a:p>
            <a:r>
              <a:rPr lang="pl-PL" sz="1400" dirty="0"/>
              <a:t>GET /v1/contents/{</a:t>
            </a:r>
            <a:r>
              <a:rPr lang="pl-PL" sz="1400" dirty="0" err="1"/>
              <a:t>code</a:t>
            </a:r>
            <a:r>
              <a:rPr lang="pl-PL" sz="1400" dirty="0"/>
              <a:t>}</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err="1"/>
              <a:t>Potential</a:t>
            </a:r>
            <a:r>
              <a:rPr lang="pl-PL" dirty="0"/>
              <a:t> problems</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fontScale="55000" lnSpcReduction="20000"/>
          </a:bodyPr>
          <a:lstStyle/>
          <a:p>
            <a:pPr marL="457200" indent="-457200">
              <a:buFont typeface="+mj-lt"/>
              <a:buAutoNum type="arabicPeriod"/>
            </a:pPr>
            <a:r>
              <a:rPr lang="en-GB" noProof="1"/>
              <a:t>Latency</a:t>
            </a:r>
          </a:p>
          <a:p>
            <a:pPr lvl="1">
              <a:buFont typeface="Wingdings" panose="05000000000000000000" pitchFamily="2" charset="2"/>
              <a:buChar char="Ø"/>
            </a:pPr>
            <a:r>
              <a:rPr lang="pl-PL" noProof="1"/>
              <a:t>What can we do in </a:t>
            </a:r>
            <a:r>
              <a:rPr lang="en-GB" noProof="1"/>
              <a:t>parallel</a:t>
            </a:r>
            <a:r>
              <a:rPr lang="pl-PL" noProof="1"/>
              <a:t>?</a:t>
            </a:r>
          </a:p>
          <a:p>
            <a:pPr lvl="1">
              <a:buFont typeface="Wingdings" panose="05000000000000000000" pitchFamily="2" charset="2"/>
              <a:buChar char="Ø"/>
            </a:pPr>
            <a:r>
              <a:rPr lang="pl-PL" noProof="1"/>
              <a:t>„</a:t>
            </a:r>
            <a:r>
              <a:rPr lang="en-GB" noProof="1">
                <a:hlinkClick r:id="rId3"/>
              </a:rPr>
              <a:t>Asynchrono</a:t>
            </a:r>
            <a:r>
              <a:rPr lang="pl-PL" noProof="1">
                <a:hlinkClick r:id="rId3"/>
              </a:rPr>
              <a:t>us by default, synchronous when necessary</a:t>
            </a:r>
            <a:r>
              <a:rPr lang="pl-PL" noProof="1"/>
              <a:t>”</a:t>
            </a:r>
            <a:endParaRPr lang="en-GB" noProof="1"/>
          </a:p>
          <a:p>
            <a:pPr marL="457200" indent="-457200">
              <a:buFont typeface="+mj-lt"/>
              <a:buAutoNum type="arabicPeriod"/>
            </a:pPr>
            <a:r>
              <a:rPr lang="pl-PL" noProof="1"/>
              <a:t>Network issues</a:t>
            </a:r>
          </a:p>
          <a:p>
            <a:pPr lvl="1"/>
            <a:r>
              <a:rPr lang="pl-PL" noProof="1"/>
              <a:t>General network problems (network overloaded, peaks)</a:t>
            </a:r>
          </a:p>
          <a:p>
            <a:pPr lvl="1"/>
            <a:r>
              <a:rPr lang="pl-PL" noProof="1"/>
              <a:t>DNS problems</a:t>
            </a:r>
          </a:p>
          <a:p>
            <a:pPr lvl="1"/>
            <a:r>
              <a:rPr lang="pl-PL" noProof="1"/>
              <a:t>Wrong service host/port used for communication with Service</a:t>
            </a:r>
          </a:p>
          <a:p>
            <a:pPr marL="457200" indent="-457200">
              <a:buFont typeface="+mj-lt"/>
              <a:buAutoNum type="arabicPeriod"/>
            </a:pPr>
            <a:r>
              <a:rPr lang="pl-PL" noProof="1"/>
              <a:t>Applications issues</a:t>
            </a:r>
          </a:p>
          <a:p>
            <a:pPr lvl="1"/>
            <a:r>
              <a:rPr lang="pl-PL" noProof="1"/>
              <a:t>Service is not working</a:t>
            </a:r>
          </a:p>
          <a:p>
            <a:pPr lvl="1"/>
            <a:r>
              <a:rPr lang="pl-PL" noProof="1"/>
              <a:t>Service has performance issues (huge latentcies while processing requests)</a:t>
            </a:r>
          </a:p>
          <a:p>
            <a:pPr marL="457200" indent="-457200">
              <a:buFont typeface="+mj-lt"/>
              <a:buAutoNum type="arabicPeriod"/>
            </a:pPr>
            <a:r>
              <a:rPr lang="pl-PL" noProof="1"/>
              <a:t>Endpoints issues</a:t>
            </a:r>
          </a:p>
          <a:p>
            <a:pPr lvl="1"/>
            <a:r>
              <a:rPr lang="pl-PL" noProof="1"/>
              <a:t>Service endpoints were changed without telling Client</a:t>
            </a:r>
          </a:p>
          <a:p>
            <a:pPr marL="457200" indent="-457200">
              <a:buFont typeface="+mj-lt"/>
              <a:buAutoNum type="arabicPeriod"/>
            </a:pPr>
            <a:r>
              <a:rPr lang="pl-PL" noProof="1"/>
              <a:t>Error codes</a:t>
            </a:r>
          </a:p>
          <a:p>
            <a:pPr lvl="1"/>
            <a:r>
              <a:rPr lang="pl-PL" noProof="1"/>
              <a:t>Resource not found – 404</a:t>
            </a:r>
          </a:p>
          <a:p>
            <a:pPr lvl="1"/>
            <a:r>
              <a:rPr lang="pl-PL" noProof="1"/>
              <a:t>Other codes</a:t>
            </a:r>
          </a:p>
        </p:txBody>
      </p:sp>
      <p:sp>
        <p:nvSpPr>
          <p:cNvPr id="4" name="Symbol zastępczy zawartości 2">
            <a:extLst>
              <a:ext uri="{FF2B5EF4-FFF2-40B4-BE49-F238E27FC236}">
                <a16:creationId xmlns:a16="http://schemas.microsoft.com/office/drawing/2014/main" id="{87DEF662-D4A3-4795-A983-69FAB0C2580C}"/>
              </a:ext>
            </a:extLst>
          </p:cNvPr>
          <p:cNvSpPr txBox="1">
            <a:spLocks/>
          </p:cNvSpPr>
          <p:nvPr/>
        </p:nvSpPr>
        <p:spPr>
          <a:xfrm>
            <a:off x="1295400" y="6302185"/>
            <a:ext cx="9601200" cy="406831"/>
          </a:xfrm>
          <a:prstGeom prst="rect">
            <a:avLst/>
          </a:prstGeom>
        </p:spPr>
        <p:txBody>
          <a:bodyPr vert="horz" lIns="91440" tIns="45720" rIns="91440" bIns="45720" rtlCol="0">
            <a:normAutofit fontScale="85000" lnSpcReduction="10000"/>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pl-PL" sz="1800" dirty="0">
                <a:solidFill>
                  <a:srgbClr val="FF0000"/>
                </a:solidFill>
              </a:rPr>
              <a:t>Worst case scenario: Problem in one Service breaks everything and error is propagated to the whole system</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Solutions</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fontScale="85000" lnSpcReduction="10000"/>
          </a:bodyPr>
          <a:lstStyle/>
          <a:p>
            <a:pPr marL="457200" indent="-457200">
              <a:buFont typeface="+mj-lt"/>
              <a:buAutoNum type="arabicPeriod"/>
            </a:pPr>
            <a:r>
              <a:rPr lang="en-GB" noProof="1"/>
              <a:t>Latency</a:t>
            </a:r>
            <a:endParaRPr lang="pl-PL" noProof="1"/>
          </a:p>
          <a:p>
            <a:pPr lvl="1"/>
            <a:r>
              <a:rPr lang="pl-PL" noProof="1">
                <a:solidFill>
                  <a:srgbClr val="00B050"/>
                </a:solidFill>
              </a:rPr>
              <a:t>Solution: </a:t>
            </a:r>
            <a:r>
              <a:rPr lang="pl-PL" b="1" noProof="1"/>
              <a:t>Feign</a:t>
            </a:r>
            <a:r>
              <a:rPr lang="pl-PL" noProof="1"/>
              <a:t> + </a:t>
            </a:r>
            <a:r>
              <a:rPr lang="pl-PL" b="1" noProof="1"/>
              <a:t>RxJava</a:t>
            </a:r>
            <a:r>
              <a:rPr lang="pl-PL" noProof="1"/>
              <a:t> for async calls</a:t>
            </a:r>
            <a:endParaRPr lang="en-GB" noProof="1"/>
          </a:p>
          <a:p>
            <a:pPr marL="457200" indent="-457200">
              <a:buFont typeface="+mj-lt"/>
              <a:buAutoNum type="arabicPeriod"/>
            </a:pPr>
            <a:r>
              <a:rPr lang="pl-PL" noProof="1"/>
              <a:t>Network issues</a:t>
            </a:r>
          </a:p>
          <a:p>
            <a:pPr marL="320040" lvl="1" indent="0">
              <a:buNone/>
            </a:pPr>
            <a:r>
              <a:rPr lang="pl-PL" noProof="1"/>
              <a:t>W</a:t>
            </a:r>
            <a:r>
              <a:rPr lang="en-US" noProof="1"/>
              <a:t>e can't guarantee that network won't have any problems but we can </a:t>
            </a:r>
            <a:r>
              <a:rPr lang="pl-PL" noProof="1"/>
              <a:t>be </a:t>
            </a:r>
            <a:r>
              <a:rPr lang="en-US" noProof="1"/>
              <a:t>prepare</a:t>
            </a:r>
            <a:r>
              <a:rPr lang="pl-PL" noProof="1"/>
              <a:t>d</a:t>
            </a:r>
            <a:r>
              <a:rPr lang="en-US" noProof="1"/>
              <a:t> for this</a:t>
            </a:r>
            <a:r>
              <a:rPr lang="pl-PL" noProof="1"/>
              <a:t>.</a:t>
            </a:r>
          </a:p>
          <a:p>
            <a:pPr lvl="1"/>
            <a:r>
              <a:rPr lang="pl-PL" noProof="1">
                <a:solidFill>
                  <a:srgbClr val="00B050"/>
                </a:solidFill>
              </a:rPr>
              <a:t>Solution: </a:t>
            </a:r>
            <a:r>
              <a:rPr lang="pl-PL" b="1" noProof="1"/>
              <a:t>Feign</a:t>
            </a:r>
            <a:r>
              <a:rPr lang="pl-PL" noProof="1"/>
              <a:t> (retryer) + </a:t>
            </a:r>
            <a:r>
              <a:rPr lang="pl-PL" b="1" noProof="1"/>
              <a:t>Hystrix</a:t>
            </a:r>
            <a:r>
              <a:rPr lang="pl-PL" noProof="1"/>
              <a:t> (fallback)</a:t>
            </a:r>
          </a:p>
          <a:p>
            <a:pPr marL="457200" indent="-457200">
              <a:buFont typeface="+mj-lt"/>
              <a:buAutoNum type="arabicPeriod"/>
            </a:pPr>
            <a:r>
              <a:rPr lang="pl-PL" noProof="1"/>
              <a:t>Applications issues</a:t>
            </a:r>
          </a:p>
          <a:p>
            <a:pPr lvl="1"/>
            <a:r>
              <a:rPr lang="pl-PL" noProof="1">
                <a:solidFill>
                  <a:srgbClr val="00B050"/>
                </a:solidFill>
              </a:rPr>
              <a:t>Solution: </a:t>
            </a:r>
            <a:r>
              <a:rPr lang="pl-PL" b="1" noProof="1"/>
              <a:t>Hystrix</a:t>
            </a:r>
            <a:r>
              <a:rPr lang="pl-PL" noProof="1"/>
              <a:t> (fallback + circuit breaker)</a:t>
            </a:r>
          </a:p>
          <a:p>
            <a:pPr marL="457200" indent="-457200">
              <a:buFont typeface="+mj-lt"/>
              <a:buAutoNum type="arabicPeriod"/>
            </a:pPr>
            <a:r>
              <a:rPr lang="pl-PL" noProof="1"/>
              <a:t>Endpoints issues</a:t>
            </a:r>
          </a:p>
          <a:p>
            <a:pPr lvl="1"/>
            <a:r>
              <a:rPr lang="pl-PL" noProof="1">
                <a:solidFill>
                  <a:srgbClr val="00B050"/>
                </a:solidFill>
              </a:rPr>
              <a:t>Solution: </a:t>
            </a:r>
            <a:r>
              <a:rPr lang="pl-PL" noProof="1"/>
              <a:t>API versioning</a:t>
            </a:r>
          </a:p>
          <a:p>
            <a:pPr marL="457200" indent="-457200">
              <a:buFont typeface="+mj-lt"/>
              <a:buAutoNum type="arabicPeriod"/>
            </a:pPr>
            <a:r>
              <a:rPr lang="pl-PL" noProof="1"/>
              <a:t>Error codes</a:t>
            </a:r>
          </a:p>
          <a:p>
            <a:pPr lvl="1"/>
            <a:r>
              <a:rPr lang="pl-PL" noProof="1">
                <a:solidFill>
                  <a:srgbClr val="00B050"/>
                </a:solidFill>
              </a:rPr>
              <a:t>Solution: </a:t>
            </a:r>
            <a:r>
              <a:rPr lang="pl-PL" b="1" noProof="1"/>
              <a:t>Feign</a:t>
            </a:r>
            <a:r>
              <a:rPr lang="pl-PL" noProof="1"/>
              <a:t> (decode404) + </a:t>
            </a:r>
            <a:r>
              <a:rPr lang="pl-PL" b="1" noProof="1"/>
              <a:t>Hystrix</a:t>
            </a:r>
            <a:r>
              <a:rPr lang="pl-PL" noProof="1"/>
              <a:t> (fallback)</a:t>
            </a:r>
          </a:p>
          <a:p>
            <a:pPr lvl="1"/>
            <a:endParaRPr lang="pl-PL" noProof="1"/>
          </a:p>
        </p:txBody>
      </p:sp>
    </p:spTree>
    <p:extLst>
      <p:ext uri="{BB962C8B-B14F-4D97-AF65-F5344CB8AC3E}">
        <p14:creationId xmlns:p14="http://schemas.microsoft.com/office/powerpoint/2010/main" val="209261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1"/>
              <a:t>API Versioning – how to</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a:bodyPr>
          <a:lstStyle/>
          <a:p>
            <a:pPr marL="777240" lvl="1" indent="-457200">
              <a:lnSpc>
                <a:spcPct val="150000"/>
              </a:lnSpc>
              <a:buFont typeface="+mj-lt"/>
              <a:buAutoNum type="arabicPeriod"/>
            </a:pPr>
            <a:r>
              <a:rPr lang="pl-PL" noProof="1"/>
              <a:t>Use internal model structures for logic in the application</a:t>
            </a:r>
          </a:p>
          <a:p>
            <a:pPr marL="777240" lvl="1" indent="-457200">
              <a:lnSpc>
                <a:spcPct val="150000"/>
              </a:lnSpc>
              <a:buFont typeface="+mj-lt"/>
              <a:buAutoNum type="arabicPeriod"/>
            </a:pPr>
            <a:r>
              <a:rPr lang="pl-PL" noProof="1"/>
              <a:t>Create api-model library (generated from swagger yaml file) per API version</a:t>
            </a:r>
          </a:p>
          <a:p>
            <a:pPr marL="777240" lvl="1" indent="-457200">
              <a:buFont typeface="+mj-lt"/>
              <a:buAutoNum type="arabicPeriod"/>
            </a:pPr>
            <a:endParaRPr lang="pl-PL" noProof="1"/>
          </a:p>
          <a:p>
            <a:pPr marL="777240" lvl="1" indent="-457200">
              <a:buFont typeface="+mj-lt"/>
              <a:buAutoNum type="arabicPeriod"/>
            </a:pPr>
            <a:endParaRPr lang="pl-PL" noProof="1"/>
          </a:p>
          <a:p>
            <a:pPr marL="777240" lvl="1" indent="-457200">
              <a:buFont typeface="+mj-lt"/>
              <a:buAutoNum type="arabicPeriod"/>
            </a:pPr>
            <a:endParaRPr lang="pl-PL" noProof="1"/>
          </a:p>
          <a:p>
            <a:pPr marL="777240" lvl="1" indent="-457200">
              <a:buFont typeface="+mj-lt"/>
              <a:buAutoNum type="arabicPeriod"/>
            </a:pPr>
            <a:endParaRPr lang="pl-PL" noProof="1"/>
          </a:p>
          <a:p>
            <a:pPr marL="777240" lvl="1" indent="-457200">
              <a:buFont typeface="+mj-lt"/>
              <a:buAutoNum type="arabicPeriod"/>
            </a:pPr>
            <a:endParaRPr lang="pl-PL" noProof="1"/>
          </a:p>
          <a:p>
            <a:pPr marL="777240" lvl="1" indent="-457200">
              <a:buFont typeface="+mj-lt"/>
              <a:buAutoNum type="arabicPeriod"/>
            </a:pPr>
            <a:endParaRPr lang="pl-PL" noProof="1"/>
          </a:p>
          <a:p>
            <a:pPr marL="777240" lvl="1" indent="-457200">
              <a:buFont typeface="+mj-lt"/>
              <a:buAutoNum type="arabicPeriod"/>
            </a:pPr>
            <a:r>
              <a:rPr lang="pl-PL" noProof="1"/>
              <a:t>Create separate controllers (generated from swagger yaml file), mappers per API version</a:t>
            </a:r>
          </a:p>
        </p:txBody>
      </p:sp>
      <p:sp>
        <p:nvSpPr>
          <p:cNvPr id="6" name="Rectangle 3">
            <a:extLst>
              <a:ext uri="{FF2B5EF4-FFF2-40B4-BE49-F238E27FC236}">
                <a16:creationId xmlns:a16="http://schemas.microsoft.com/office/drawing/2014/main" id="{488D684D-E14C-4565-BB04-FE137F36FA50}"/>
              </a:ext>
            </a:extLst>
          </p:cNvPr>
          <p:cNvSpPr>
            <a:spLocks noChangeArrowheads="1"/>
          </p:cNvSpPr>
          <p:nvPr/>
        </p:nvSpPr>
        <p:spPr bwMode="auto">
          <a:xfrm>
            <a:off x="2145958" y="3107948"/>
            <a:ext cx="6647934"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&lt;dependency&gt;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&lt;groupId&gt;</a:t>
            </a:r>
            <a:r>
              <a:rPr kumimoji="0" lang="pl-PL" altLang="pl-PL" sz="1100" i="0"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com.luwojtaszek.client</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&lt;/groupId&gt;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&lt;artifactId&gt;</a:t>
            </a:r>
            <a:r>
              <a:rPr kumimoji="0" lang="pl-PL" altLang="pl-PL" sz="1100" i="0"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client-api-model-v1</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&lt;/artifactId&gt;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&lt;version&gt;</a:t>
            </a:r>
            <a:r>
              <a:rPr kumimoji="0" lang="pl-PL" altLang="pl-PL" sz="1100" i="0"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1.0.25</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&lt;/version&gt;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&lt;/dependency&gt;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&lt;dependency&gt;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&lt;groupId&gt;</a:t>
            </a:r>
            <a:r>
              <a:rPr lang="pl-PL" altLang="pl-PL" sz="1100" noProof="1">
                <a:solidFill>
                  <a:srgbClr val="A9B7C6"/>
                </a:solidFill>
                <a:latin typeface="Courier New" panose="02070309020205020404" pitchFamily="49" charset="0"/>
                <a:cs typeface="Courier New" panose="02070309020205020404" pitchFamily="49" charset="0"/>
              </a:rPr>
              <a:t>com.luwojtaszek.client</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&lt;/groupId&gt;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&lt;artifactId&gt;</a:t>
            </a:r>
            <a:r>
              <a:rPr kumimoji="0" lang="pl-PL" altLang="pl-PL" sz="1100" i="0"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client-api-model-v2</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&lt;/artifactId&gt;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  &lt;version&gt;</a:t>
            </a:r>
            <a:r>
              <a:rPr kumimoji="0" lang="pl-PL" altLang="pl-PL" sz="1100" i="0"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2.0.1</a:t>
            </a: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&lt;/version&gt;</a:t>
            </a:r>
            <a:b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br>
            <a:r>
              <a:rPr kumimoji="0" lang="pl-PL" altLang="pl-PL" sz="1100" i="0" strike="noStrike" cap="none" normalizeH="0" baseline="0" noProof="1">
                <a:ln>
                  <a:noFill/>
                </a:ln>
                <a:solidFill>
                  <a:srgbClr val="E8BF6A"/>
                </a:solidFill>
                <a:effectLst/>
                <a:latin typeface="Courier New" panose="02070309020205020404" pitchFamily="49" charset="0"/>
                <a:cs typeface="Courier New" panose="02070309020205020404" pitchFamily="49" charset="0"/>
              </a:rPr>
              <a:t>&lt;/dependency&gt;</a:t>
            </a:r>
            <a:endParaRPr kumimoji="0" lang="pl-PL" altLang="pl-PL" sz="1100" i="0"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4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API </a:t>
            </a:r>
            <a:r>
              <a:rPr lang="pl-PL" dirty="0" err="1"/>
              <a:t>Versioning</a:t>
            </a:r>
            <a:r>
              <a:rPr lang="pl-PL" dirty="0"/>
              <a:t> – pros and </a:t>
            </a:r>
            <a:r>
              <a:rPr lang="pl-PL" dirty="0" err="1"/>
              <a:t>cons</a:t>
            </a:r>
            <a:endParaRPr lang="pl-PL" dirty="0"/>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a:bodyPr>
          <a:lstStyle/>
          <a:p>
            <a:pPr marL="777240" lvl="1" indent="-457200">
              <a:buFont typeface="+mj-lt"/>
              <a:buAutoNum type="arabicPeriod"/>
            </a:pPr>
            <a:r>
              <a:rPr lang="pl-PL" noProof="1"/>
              <a:t>Pros:</a:t>
            </a:r>
          </a:p>
          <a:p>
            <a:pPr lvl="2">
              <a:lnSpc>
                <a:spcPct val="150000"/>
              </a:lnSpc>
              <a:buFont typeface="Wingdings" panose="05000000000000000000" pitchFamily="2" charset="2"/>
              <a:buChar char="ü"/>
            </a:pPr>
            <a:r>
              <a:rPr lang="pl-PL" noProof="1"/>
              <a:t>Modules are separated – you can deploy them separately at any time, not in one bundle when you work on some feature</a:t>
            </a:r>
          </a:p>
          <a:p>
            <a:pPr lvl="2">
              <a:lnSpc>
                <a:spcPct val="150000"/>
              </a:lnSpc>
              <a:buFont typeface="Wingdings" panose="05000000000000000000" pitchFamily="2" charset="2"/>
              <a:buChar char="ü"/>
            </a:pPr>
            <a:r>
              <a:rPr lang="pl-PL" noProof="1"/>
              <a:t>It is easier to rollback if something went wrong (just decrease api version in application.properties or Docker or Rancher)</a:t>
            </a:r>
          </a:p>
          <a:p>
            <a:pPr marL="777240" lvl="1" indent="-457200">
              <a:buFont typeface="+mj-lt"/>
              <a:buAutoNum type="arabicPeriod"/>
            </a:pPr>
            <a:r>
              <a:rPr lang="pl-PL" noProof="1"/>
              <a:t>Cons:</a:t>
            </a:r>
          </a:p>
          <a:p>
            <a:pPr lvl="2">
              <a:lnSpc>
                <a:spcPct val="150000"/>
              </a:lnSpc>
              <a:buFont typeface="Wingdings" panose="05000000000000000000" pitchFamily="2" charset="2"/>
              <a:buChar char="v"/>
            </a:pPr>
            <a:r>
              <a:rPr lang="pl-PL" noProof="1"/>
              <a:t>pom.xml grows up (dependency per API version)</a:t>
            </a:r>
          </a:p>
          <a:p>
            <a:pPr lvl="2">
              <a:lnSpc>
                <a:spcPct val="150000"/>
              </a:lnSpc>
              <a:buFont typeface="Wingdings" panose="05000000000000000000" pitchFamily="2" charset="2"/>
              <a:buChar char="v"/>
            </a:pPr>
            <a:r>
              <a:rPr lang="pl-PL" noProof="1"/>
              <a:t>code grows up (mappers, controllers per API version)</a:t>
            </a:r>
          </a:p>
          <a:p>
            <a:pPr marL="594360" lvl="2" indent="0">
              <a:lnSpc>
                <a:spcPct val="150000"/>
              </a:lnSpc>
              <a:buNone/>
            </a:pPr>
            <a:r>
              <a:rPr lang="pl-PL" sz="1050" noProof="1"/>
              <a:t>You can provide some cleanup policy that if all dependend modules (microservices) are bumped up to the latest version of some API then in this API you will remove old code and api-model libraries.</a:t>
            </a:r>
          </a:p>
        </p:txBody>
      </p:sp>
    </p:spTree>
    <p:extLst>
      <p:ext uri="{BB962C8B-B14F-4D97-AF65-F5344CB8AC3E}">
        <p14:creationId xmlns:p14="http://schemas.microsoft.com/office/powerpoint/2010/main" val="2222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Asynchrony – what can we use and why RxJava?</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lnSpcReduction="10000"/>
          </a:bodyPr>
          <a:lstStyle/>
          <a:p>
            <a:pPr marL="777240" lvl="1" indent="-457200">
              <a:buFont typeface="+mj-lt"/>
              <a:buAutoNum type="arabicPeriod"/>
            </a:pPr>
            <a:r>
              <a:rPr lang="pl-PL" noProof="1"/>
              <a:t>What can we use?</a:t>
            </a:r>
          </a:p>
          <a:p>
            <a:pPr lvl="2">
              <a:lnSpc>
                <a:spcPct val="100000"/>
              </a:lnSpc>
            </a:pPr>
            <a:r>
              <a:rPr lang="pl-PL" noProof="1"/>
              <a:t>Future / ListenableFuture</a:t>
            </a:r>
          </a:p>
          <a:p>
            <a:pPr lvl="2">
              <a:lnSpc>
                <a:spcPct val="100000"/>
              </a:lnSpc>
            </a:pPr>
            <a:r>
              <a:rPr lang="pl-PL" noProof="1"/>
              <a:t>CompletableFuture</a:t>
            </a:r>
          </a:p>
          <a:p>
            <a:pPr lvl="2">
              <a:lnSpc>
                <a:spcPct val="100000"/>
              </a:lnSpc>
            </a:pPr>
            <a:r>
              <a:rPr lang="pl-PL" noProof="1">
                <a:solidFill>
                  <a:srgbClr val="00B050"/>
                </a:solidFill>
              </a:rPr>
              <a:t>RxJava</a:t>
            </a:r>
          </a:p>
          <a:p>
            <a:pPr lvl="2">
              <a:lnSpc>
                <a:spcPct val="100000"/>
              </a:lnSpc>
            </a:pPr>
            <a:r>
              <a:rPr lang="pl-PL" noProof="1"/>
              <a:t>Project Reactor (spring 5)</a:t>
            </a:r>
          </a:p>
          <a:p>
            <a:pPr lvl="2">
              <a:lnSpc>
                <a:spcPct val="100000"/>
              </a:lnSpc>
            </a:pPr>
            <a:endParaRPr lang="pl-PL" noProof="1"/>
          </a:p>
          <a:p>
            <a:pPr marL="777240" lvl="1" indent="-457200">
              <a:buFont typeface="+mj-lt"/>
              <a:buAutoNum type="arabicPeriod"/>
            </a:pPr>
            <a:r>
              <a:rPr lang="pl-PL" noProof="1"/>
              <a:t>Why RxJava?</a:t>
            </a:r>
          </a:p>
          <a:p>
            <a:pPr lvl="2">
              <a:lnSpc>
                <a:spcPct val="100000"/>
              </a:lnSpc>
            </a:pPr>
            <a:r>
              <a:rPr lang="pl-PL" noProof="1"/>
              <a:t>Well known and cross-language solution (Angular 2+ uses this)</a:t>
            </a:r>
          </a:p>
          <a:p>
            <a:pPr lvl="2">
              <a:lnSpc>
                <a:spcPct val="100000"/>
              </a:lnSpc>
            </a:pPr>
            <a:r>
              <a:rPr lang="pl-PL" noProof="1"/>
              <a:t>Nice syntax (chaining - builder pattern)</a:t>
            </a:r>
          </a:p>
          <a:p>
            <a:pPr lvl="2">
              <a:lnSpc>
                <a:spcPct val="100000"/>
              </a:lnSpc>
            </a:pPr>
            <a:r>
              <a:rPr lang="pl-PL" noProof="1"/>
              <a:t>Huge list of operators</a:t>
            </a:r>
          </a:p>
          <a:p>
            <a:pPr lvl="2">
              <a:lnSpc>
                <a:spcPct val="100000"/>
              </a:lnSpc>
            </a:pPr>
            <a:r>
              <a:rPr lang="pl-PL" noProof="1"/>
              <a:t>Easy way of jumping between thread pools</a:t>
            </a:r>
          </a:p>
          <a:p>
            <a:pPr lvl="2">
              <a:lnSpc>
                <a:spcPct val="100000"/>
              </a:lnSpc>
            </a:pPr>
            <a:r>
              <a:rPr lang="pl-PL" noProof="1"/>
              <a:t>Supported by Feign and Hystrix!</a:t>
            </a:r>
          </a:p>
        </p:txBody>
      </p:sp>
    </p:spTree>
    <p:extLst>
      <p:ext uri="{BB962C8B-B14F-4D97-AF65-F5344CB8AC3E}">
        <p14:creationId xmlns:p14="http://schemas.microsoft.com/office/powerpoint/2010/main" val="38311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Feign</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605481"/>
          </a:xfrm>
        </p:spPr>
        <p:txBody>
          <a:bodyPr>
            <a:normAutofit/>
          </a:bodyPr>
          <a:lstStyle/>
          <a:p>
            <a:pPr marL="320040" lvl="1" indent="0">
              <a:buNone/>
            </a:pPr>
            <a:r>
              <a:rPr lang="pl-PL" sz="1600" dirty="0"/>
              <a:t>„</a:t>
            </a:r>
            <a:r>
              <a:rPr lang="en-US" sz="1600" dirty="0"/>
              <a:t>Feign is a declarative web service client. It makes writing web service clients easier. To use Feign create an interface and annotate it.</a:t>
            </a:r>
            <a:r>
              <a:rPr lang="pl-PL" sz="1600" dirty="0"/>
              <a:t>”</a:t>
            </a:r>
          </a:p>
        </p:txBody>
      </p:sp>
      <p:sp>
        <p:nvSpPr>
          <p:cNvPr id="8" name="pole tekstowe 7">
            <a:extLst>
              <a:ext uri="{FF2B5EF4-FFF2-40B4-BE49-F238E27FC236}">
                <a16:creationId xmlns:a16="http://schemas.microsoft.com/office/drawing/2014/main" id="{F520A3A5-5419-4271-9B19-E705EF7BE6BE}"/>
              </a:ext>
            </a:extLst>
          </p:cNvPr>
          <p:cNvSpPr txBox="1"/>
          <p:nvPr/>
        </p:nvSpPr>
        <p:spPr>
          <a:xfrm>
            <a:off x="306188" y="4793049"/>
            <a:ext cx="1691489" cy="369332"/>
          </a:xfrm>
          <a:prstGeom prst="rect">
            <a:avLst/>
          </a:prstGeom>
          <a:noFill/>
        </p:spPr>
        <p:txBody>
          <a:bodyPr wrap="none" rtlCol="0">
            <a:spAutoFit/>
          </a:bodyPr>
          <a:lstStyle/>
          <a:p>
            <a:r>
              <a:rPr lang="pl-PL" dirty="0" err="1"/>
              <a:t>Feign</a:t>
            </a:r>
            <a:r>
              <a:rPr lang="pl-PL" dirty="0"/>
              <a:t> + Spring</a:t>
            </a:r>
            <a:endParaRPr lang="en-GB" dirty="0"/>
          </a:p>
        </p:txBody>
      </p:sp>
      <p:sp>
        <p:nvSpPr>
          <p:cNvPr id="9" name="pole tekstowe 8">
            <a:extLst>
              <a:ext uri="{FF2B5EF4-FFF2-40B4-BE49-F238E27FC236}">
                <a16:creationId xmlns:a16="http://schemas.microsoft.com/office/drawing/2014/main" id="{58DB1C1A-E2C1-4CDC-83D6-2C90DB60C88B}"/>
              </a:ext>
            </a:extLst>
          </p:cNvPr>
          <p:cNvSpPr txBox="1"/>
          <p:nvPr/>
        </p:nvSpPr>
        <p:spPr>
          <a:xfrm>
            <a:off x="780788" y="3244333"/>
            <a:ext cx="761747" cy="369332"/>
          </a:xfrm>
          <a:prstGeom prst="rect">
            <a:avLst/>
          </a:prstGeom>
          <a:noFill/>
        </p:spPr>
        <p:txBody>
          <a:bodyPr wrap="none" rtlCol="0">
            <a:spAutoFit/>
          </a:bodyPr>
          <a:lstStyle/>
          <a:p>
            <a:r>
              <a:rPr lang="pl-PL" dirty="0" err="1"/>
              <a:t>Feign</a:t>
            </a:r>
            <a:endParaRPr lang="en-GB" dirty="0"/>
          </a:p>
        </p:txBody>
      </p:sp>
      <p:sp>
        <p:nvSpPr>
          <p:cNvPr id="10" name="Rectangle 5">
            <a:extLst>
              <a:ext uri="{FF2B5EF4-FFF2-40B4-BE49-F238E27FC236}">
                <a16:creationId xmlns:a16="http://schemas.microsoft.com/office/drawing/2014/main" id="{1D0781D8-D3F5-4A9A-97FB-F4DB62A77569}"/>
              </a:ext>
            </a:extLst>
          </p:cNvPr>
          <p:cNvSpPr>
            <a:spLocks noChangeArrowheads="1"/>
          </p:cNvSpPr>
          <p:nvPr/>
        </p:nvSpPr>
        <p:spPr bwMode="auto">
          <a:xfrm>
            <a:off x="2261631" y="2828834"/>
            <a:ext cx="948586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@FeignClient</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(name = </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"service1"</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url = </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"${client.service1.url}"</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interface </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 {</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@RequestLine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"GET /contents/{contentsCode}"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Single&lt;Optional&lt;ServiceResponse&gt;&gt; getContents(</a:t>
            </a: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@Param</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"contentsCode"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String contentsCode);</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endParaRPr kumimoji="0" lang="pl-PL" altLang="pl-PL" sz="1200" b="0" i="0" u="none" strike="noStrike" cap="none" normalizeH="0" baseline="0" noProof="1">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FFF926C1-5621-4E67-ABED-DAEF28D3EFE7}"/>
              </a:ext>
            </a:extLst>
          </p:cNvPr>
          <p:cNvSpPr>
            <a:spLocks noChangeArrowheads="1"/>
          </p:cNvSpPr>
          <p:nvPr/>
        </p:nvSpPr>
        <p:spPr bwMode="auto">
          <a:xfrm>
            <a:off x="2261630" y="4377550"/>
            <a:ext cx="948587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@FeignClient</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(name = </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"service1"</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url = </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"${client.service1.url}"</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1" i="0" u="none" strike="noStrike" cap="none" normalizeH="0" baseline="0" noProof="1">
                <a:ln>
                  <a:noFill/>
                </a:ln>
                <a:solidFill>
                  <a:srgbClr val="000080"/>
                </a:solidFill>
                <a:effectLst/>
                <a:latin typeface="Courier New" panose="02070309020205020404" pitchFamily="49" charset="0"/>
                <a:cs typeface="Courier New" panose="02070309020205020404" pitchFamily="49" charset="0"/>
              </a:rPr>
              <a:t>public interface </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Service1Client {</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a:t>
            </a: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@GetMapping</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(value = </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"/contents/{contentsCode}"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Single&lt;Optional&lt;ServiceResponse&gt;&gt; getContents(</a:t>
            </a:r>
            <a:r>
              <a:rPr kumimoji="0" lang="pl-PL" altLang="pl-PL" sz="1200" b="0" i="0" u="none" strike="noStrike" cap="none" normalizeH="0" baseline="0" noProof="1">
                <a:ln>
                  <a:noFill/>
                </a:ln>
                <a:solidFill>
                  <a:srgbClr val="808000"/>
                </a:solidFill>
                <a:effectLst/>
                <a:latin typeface="Courier New" panose="02070309020205020404" pitchFamily="49" charset="0"/>
                <a:cs typeface="Courier New" panose="02070309020205020404" pitchFamily="49" charset="0"/>
              </a:rPr>
              <a:t>@PathVariable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r>
              <a:rPr kumimoji="0" lang="pl-PL" altLang="pl-PL" sz="1200" b="1" i="0" u="none" strike="noStrike" cap="none" normalizeH="0" baseline="0" noProof="1">
                <a:ln>
                  <a:noFill/>
                </a:ln>
                <a:solidFill>
                  <a:srgbClr val="008000"/>
                </a:solidFill>
                <a:effectLst/>
                <a:latin typeface="Courier New" panose="02070309020205020404" pitchFamily="49" charset="0"/>
                <a:cs typeface="Courier New" panose="02070309020205020404" pitchFamily="49" charset="0"/>
              </a:rPr>
              <a:t>"contentsCode"</a:t>
            </a: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 String contentsCode);</a:t>
            </a:r>
            <a:b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br>
            <a:r>
              <a:rPr kumimoji="0" lang="pl-PL" altLang="pl-PL" sz="1200" b="0" i="0" u="none" strike="noStrike" cap="none" normalizeH="0" baseline="0" noProof="1">
                <a:ln>
                  <a:noFill/>
                </a:ln>
                <a:solidFill>
                  <a:srgbClr val="000000"/>
                </a:solidFill>
                <a:effectLst/>
                <a:latin typeface="Courier New" panose="02070309020205020404" pitchFamily="49" charset="0"/>
                <a:cs typeface="Courier New" panose="02070309020205020404" pitchFamily="49" charset="0"/>
              </a:rPr>
              <a:t>}</a:t>
            </a:r>
            <a:endParaRPr kumimoji="0" lang="pl-PL" altLang="pl-PL" sz="12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8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r>
              <a:rPr lang="pl-PL" noProof="1"/>
              <a:t>Feign – features</a:t>
            </a:r>
          </a:p>
        </p:txBody>
      </p:sp>
      <p:sp>
        <p:nvSpPr>
          <p:cNvPr id="3" name="Symbol zastępczy zawartości 2">
            <a:extLst>
              <a:ext uri="{FF2B5EF4-FFF2-40B4-BE49-F238E27FC236}">
                <a16:creationId xmlns:a16="http://schemas.microsoft.com/office/drawing/2014/main" id="{9265EEEF-651D-4FF1-897E-27FEFCE192E3}"/>
              </a:ext>
            </a:extLst>
          </p:cNvPr>
          <p:cNvSpPr>
            <a:spLocks noGrp="1"/>
          </p:cNvSpPr>
          <p:nvPr>
            <p:ph idx="1"/>
          </p:nvPr>
        </p:nvSpPr>
        <p:spPr>
          <a:xfrm>
            <a:off x="1295400" y="1828800"/>
            <a:ext cx="9601200" cy="4343400"/>
          </a:xfrm>
        </p:spPr>
        <p:txBody>
          <a:bodyPr>
            <a:normAutofit/>
          </a:bodyPr>
          <a:lstStyle/>
          <a:p>
            <a:pPr marL="777240" lvl="1" indent="-457200">
              <a:lnSpc>
                <a:spcPct val="150000"/>
              </a:lnSpc>
              <a:buAutoNum type="arabicPeriod"/>
            </a:pPr>
            <a:r>
              <a:rPr lang="pl-PL" noProof="1"/>
              <a:t>No implementation</a:t>
            </a:r>
          </a:p>
          <a:p>
            <a:pPr marL="777240" lvl="1" indent="-457200">
              <a:lnSpc>
                <a:spcPct val="150000"/>
              </a:lnSpc>
              <a:buAutoNum type="arabicPeriod"/>
            </a:pPr>
            <a:r>
              <a:rPr lang="pl-PL" noProof="1"/>
              <a:t>Supports Spring annotations</a:t>
            </a:r>
          </a:p>
          <a:p>
            <a:pPr marL="777240" lvl="1" indent="-457200">
              <a:lnSpc>
                <a:spcPct val="150000"/>
              </a:lnSpc>
              <a:buAutoNum type="arabicPeriod"/>
            </a:pPr>
            <a:r>
              <a:rPr lang="pl-PL" noProof="1"/>
              <a:t>Integrates with other Netflix libraries (Ribbon, Hystrix, etc.)</a:t>
            </a:r>
          </a:p>
          <a:p>
            <a:pPr marL="777240" lvl="1" indent="-457200">
              <a:lnSpc>
                <a:spcPct val="150000"/>
              </a:lnSpc>
              <a:buAutoNum type="arabicPeriod"/>
            </a:pPr>
            <a:r>
              <a:rPr lang="pl-PL" noProof="1"/>
              <a:t>Resolves 404 error codes as empty values (null, emtpy list)</a:t>
            </a:r>
          </a:p>
          <a:p>
            <a:pPr marL="777240" lvl="1" indent="-457200">
              <a:lnSpc>
                <a:spcPct val="150000"/>
              </a:lnSpc>
              <a:buAutoNum type="arabicPeriod"/>
            </a:pPr>
            <a:r>
              <a:rPr lang="pl-PL" noProof="1"/>
              <a:t>Contains retryer mechanism</a:t>
            </a:r>
          </a:p>
          <a:p>
            <a:pPr marL="777240" lvl="1" indent="-457200">
              <a:lnSpc>
                <a:spcPct val="150000"/>
              </a:lnSpc>
              <a:buAutoNum type="arabicPeriod"/>
            </a:pPr>
            <a:r>
              <a:rPr lang="pl-PL" noProof="1"/>
              <a:t>Allows to declare own interceptors</a:t>
            </a:r>
          </a:p>
          <a:p>
            <a:pPr lvl="2"/>
            <a:r>
              <a:rPr lang="pl-PL" noProof="1"/>
              <a:t>PropagateIncomingHeaders interceptor</a:t>
            </a:r>
          </a:p>
          <a:p>
            <a:pPr lvl="2"/>
            <a:r>
              <a:rPr lang="pl-PL" noProof="1"/>
              <a:t>Oauth2 interceptor</a:t>
            </a:r>
          </a:p>
        </p:txBody>
      </p:sp>
    </p:spTree>
    <p:extLst>
      <p:ext uri="{BB962C8B-B14F-4D97-AF65-F5344CB8AC3E}">
        <p14:creationId xmlns:p14="http://schemas.microsoft.com/office/powerpoint/2010/main" val="17833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ierunek sprzedaży 16: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Niestandardowy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187_TF03431374.potx" id="{407F31D8-A766-4819-A7F0-5A4B1EFD4903}" vid="{67A217F3-9F30-4F19-8C45-963E6ECA39BD}"/>
    </a:ext>
  </a:extLst>
</a:theme>
</file>

<file path=ppt/theme/theme2.xml><?xml version="1.0" encoding="utf-8"?>
<a:theme xmlns:a="http://schemas.openxmlformats.org/drawingml/2006/main" name="Motyw pakietu Offic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Prezentacja kierunku biznesowego (panoramiczna)</Template>
  <TotalTime>314</TotalTime>
  <Words>868</Words>
  <Application>Microsoft Macintosh PowerPoint</Application>
  <PresentationFormat>Panoramiczny</PresentationFormat>
  <Paragraphs>150</Paragraphs>
  <Slides>15</Slides>
  <Notes>15</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15</vt:i4>
      </vt:variant>
    </vt:vector>
  </HeadingPairs>
  <TitlesOfParts>
    <vt:vector size="21" baseType="lpstr">
      <vt:lpstr>Arial</vt:lpstr>
      <vt:lpstr>Book Antiqua</vt:lpstr>
      <vt:lpstr>Courier New</vt:lpstr>
      <vt:lpstr>Helvetica</vt:lpstr>
      <vt:lpstr>Wingdings</vt:lpstr>
      <vt:lpstr>Kierunek sprzedaży 16:9</vt:lpstr>
      <vt:lpstr>Fault tolerant microservices</vt:lpstr>
      <vt:lpstr>Case study</vt:lpstr>
      <vt:lpstr>Potential problems</vt:lpstr>
      <vt:lpstr>Solutions</vt:lpstr>
      <vt:lpstr>API Versioning – how to</vt:lpstr>
      <vt:lpstr>API Versioning – pros and cons</vt:lpstr>
      <vt:lpstr>Asynchrony – what can we use and why RxJava?</vt:lpstr>
      <vt:lpstr>Feign</vt:lpstr>
      <vt:lpstr>Feign – features</vt:lpstr>
      <vt:lpstr>Hystrix</vt:lpstr>
      <vt:lpstr>Hystrix – usage with Feign</vt:lpstr>
      <vt:lpstr>Hystrix – circuit breaker</vt:lpstr>
      <vt:lpstr>Hystrix – dashboard</vt:lpstr>
      <vt:lpstr>Let’s see the code</vt:lpstr>
      <vt:lpstr>Case 1 – calls are not dependent</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tolerant microservices</dc:title>
  <dc:creator>Lukasz Wojtaszek</dc:creator>
  <cp:lastModifiedBy/>
  <cp:revision>73</cp:revision>
  <dcterms:created xsi:type="dcterms:W3CDTF">2018-05-06T09:02:03Z</dcterms:created>
  <dcterms:modified xsi:type="dcterms:W3CDTF">2018-05-09T07:36:41Z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