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23"/>
  </p:notesMasterIdLst>
  <p:sldIdLst>
    <p:sldId id="256" r:id="rId2"/>
    <p:sldId id="278" r:id="rId3"/>
    <p:sldId id="277" r:id="rId4"/>
    <p:sldId id="265" r:id="rId5"/>
    <p:sldId id="257" r:id="rId6"/>
    <p:sldId id="279" r:id="rId7"/>
    <p:sldId id="280" r:id="rId8"/>
    <p:sldId id="258" r:id="rId9"/>
    <p:sldId id="259" r:id="rId10"/>
    <p:sldId id="264" r:id="rId11"/>
    <p:sldId id="268" r:id="rId12"/>
    <p:sldId id="275" r:id="rId13"/>
    <p:sldId id="261" r:id="rId14"/>
    <p:sldId id="284" r:id="rId15"/>
    <p:sldId id="269" r:id="rId16"/>
    <p:sldId id="285" r:id="rId17"/>
    <p:sldId id="287" r:id="rId18"/>
    <p:sldId id="270" r:id="rId19"/>
    <p:sldId id="288" r:id="rId20"/>
    <p:sldId id="272"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lo P" initials="DP" lastIdx="1" clrIdx="0">
    <p:extLst>
      <p:ext uri="{19B8F6BF-5375-455C-9EA6-DF929625EA0E}">
        <p15:presenceInfo xmlns:p15="http://schemas.microsoft.com/office/powerpoint/2012/main" userId="6de50c233cf4ef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C9E8"/>
    <a:srgbClr val="B22C98"/>
    <a:srgbClr val="3333CC"/>
    <a:srgbClr val="ED1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898" autoAdjust="0"/>
  </p:normalViewPr>
  <p:slideViewPr>
    <p:cSldViewPr snapToGrid="0">
      <p:cViewPr>
        <p:scale>
          <a:sx n="100" d="100"/>
          <a:sy n="100" d="100"/>
        </p:scale>
        <p:origin x="48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ABC90-7F12-4314-AB87-412BC377C6FC}" type="doc">
      <dgm:prSet loTypeId="urn:microsoft.com/office/officeart/2008/layout/VerticalCircleList" loCatId="list" qsTypeId="urn:microsoft.com/office/officeart/2005/8/quickstyle/simple1" qsCatId="simple" csTypeId="urn:microsoft.com/office/officeart/2005/8/colors/accent1_5" csCatId="accent1" phldr="1"/>
      <dgm:spPr/>
      <dgm:t>
        <a:bodyPr/>
        <a:lstStyle/>
        <a:p>
          <a:endParaRPr lang="en-US"/>
        </a:p>
      </dgm:t>
    </dgm:pt>
    <dgm:pt modelId="{E23AC72D-B48C-460F-AFAA-BD2771BE224C}">
      <dgm:prSet phldrT="[Texto]"/>
      <dgm:spPr/>
      <dgm:t>
        <a:bodyPr/>
        <a:lstStyle/>
        <a:p>
          <a:r>
            <a:rPr lang="en-US" dirty="0" smtClean="0"/>
            <a:t>Perception</a:t>
          </a:r>
          <a:endParaRPr lang="en-US" dirty="0"/>
        </a:p>
      </dgm:t>
    </dgm:pt>
    <dgm:pt modelId="{33D1A137-26F0-462F-ADF6-0D123B0737CA}" type="parTrans" cxnId="{ECEFA7A7-0333-45FB-BA5A-FCCBE48CDB95}">
      <dgm:prSet/>
      <dgm:spPr/>
      <dgm:t>
        <a:bodyPr/>
        <a:lstStyle/>
        <a:p>
          <a:endParaRPr lang="en-US"/>
        </a:p>
      </dgm:t>
    </dgm:pt>
    <dgm:pt modelId="{1570ED05-FF1D-400A-9BAB-22107CDCA6F4}" type="sibTrans" cxnId="{ECEFA7A7-0333-45FB-BA5A-FCCBE48CDB95}">
      <dgm:prSet/>
      <dgm:spPr/>
      <dgm:t>
        <a:bodyPr/>
        <a:lstStyle/>
        <a:p>
          <a:endParaRPr lang="en-US"/>
        </a:p>
      </dgm:t>
    </dgm:pt>
    <dgm:pt modelId="{12A92F23-5394-4366-A0D8-08820454F6B8}">
      <dgm:prSet phldrT="[Texto]"/>
      <dgm:spPr/>
      <dgm:t>
        <a:bodyPr/>
        <a:lstStyle/>
        <a:p>
          <a:r>
            <a:rPr lang="en-US" dirty="0" smtClean="0"/>
            <a:t>Network</a:t>
          </a:r>
          <a:endParaRPr lang="en-US" dirty="0"/>
        </a:p>
      </dgm:t>
    </dgm:pt>
    <dgm:pt modelId="{312FDBFF-E29C-43CB-BD2B-050440779118}" type="parTrans" cxnId="{3C701AA3-83FD-4A62-AA05-B5A15C37F42B}">
      <dgm:prSet/>
      <dgm:spPr/>
      <dgm:t>
        <a:bodyPr/>
        <a:lstStyle/>
        <a:p>
          <a:endParaRPr lang="en-US"/>
        </a:p>
      </dgm:t>
    </dgm:pt>
    <dgm:pt modelId="{378DD388-5BDB-4B36-963B-6D891A629AD4}" type="sibTrans" cxnId="{3C701AA3-83FD-4A62-AA05-B5A15C37F42B}">
      <dgm:prSet/>
      <dgm:spPr/>
      <dgm:t>
        <a:bodyPr/>
        <a:lstStyle/>
        <a:p>
          <a:endParaRPr lang="en-US"/>
        </a:p>
      </dgm:t>
    </dgm:pt>
    <dgm:pt modelId="{812932CD-21AA-4694-8722-CD51D82DBCD1}">
      <dgm:prSet phldrT="[Texto]"/>
      <dgm:spPr/>
      <dgm:t>
        <a:bodyPr/>
        <a:lstStyle/>
        <a:p>
          <a:r>
            <a:rPr lang="en-US" dirty="0" smtClean="0"/>
            <a:t>Middle-ware</a:t>
          </a:r>
          <a:endParaRPr lang="en-US" dirty="0"/>
        </a:p>
      </dgm:t>
    </dgm:pt>
    <dgm:pt modelId="{EFD672B5-8DA4-41FF-8D05-5C830608F6DB}" type="parTrans" cxnId="{66FD1DDC-15BA-421E-83BE-4FFAE4B8401C}">
      <dgm:prSet/>
      <dgm:spPr/>
      <dgm:t>
        <a:bodyPr/>
        <a:lstStyle/>
        <a:p>
          <a:endParaRPr lang="en-US"/>
        </a:p>
      </dgm:t>
    </dgm:pt>
    <dgm:pt modelId="{303994FC-7170-43A8-885D-79EE7DDD9E82}" type="sibTrans" cxnId="{66FD1DDC-15BA-421E-83BE-4FFAE4B8401C}">
      <dgm:prSet/>
      <dgm:spPr/>
      <dgm:t>
        <a:bodyPr/>
        <a:lstStyle/>
        <a:p>
          <a:endParaRPr lang="en-US"/>
        </a:p>
      </dgm:t>
    </dgm:pt>
    <dgm:pt modelId="{89287975-20D6-4C2D-B651-7AF3DE1B1174}">
      <dgm:prSet phldrT="[Texto]"/>
      <dgm:spPr/>
      <dgm:t>
        <a:bodyPr/>
        <a:lstStyle/>
        <a:p>
          <a:r>
            <a:rPr lang="en-US" dirty="0" smtClean="0"/>
            <a:t>Application</a:t>
          </a:r>
          <a:endParaRPr lang="en-US" dirty="0"/>
        </a:p>
      </dgm:t>
    </dgm:pt>
    <dgm:pt modelId="{8A411882-98F6-4C46-A43C-B9DAD552C60E}" type="parTrans" cxnId="{11B2CE4C-7F3D-4D9A-A55C-D078E4037527}">
      <dgm:prSet/>
      <dgm:spPr/>
      <dgm:t>
        <a:bodyPr/>
        <a:lstStyle/>
        <a:p>
          <a:endParaRPr lang="en-US"/>
        </a:p>
      </dgm:t>
    </dgm:pt>
    <dgm:pt modelId="{4E6457D6-D76E-473A-829B-8CCDE6458827}" type="sibTrans" cxnId="{11B2CE4C-7F3D-4D9A-A55C-D078E4037527}">
      <dgm:prSet/>
      <dgm:spPr/>
      <dgm:t>
        <a:bodyPr/>
        <a:lstStyle/>
        <a:p>
          <a:endParaRPr lang="en-US"/>
        </a:p>
      </dgm:t>
    </dgm:pt>
    <dgm:pt modelId="{C376918D-C5DA-419F-BCC6-180F84592B1A}" type="pres">
      <dgm:prSet presAssocID="{FD4ABC90-7F12-4314-AB87-412BC377C6FC}" presName="Name0" presStyleCnt="0">
        <dgm:presLayoutVars>
          <dgm:dir/>
        </dgm:presLayoutVars>
      </dgm:prSet>
      <dgm:spPr/>
      <dgm:t>
        <a:bodyPr/>
        <a:lstStyle/>
        <a:p>
          <a:endParaRPr lang="en-US"/>
        </a:p>
      </dgm:t>
    </dgm:pt>
    <dgm:pt modelId="{FD5ABD35-046B-4029-963A-B578453F0ABE}" type="pres">
      <dgm:prSet presAssocID="{E23AC72D-B48C-460F-AFAA-BD2771BE224C}" presName="noChildren" presStyleCnt="0"/>
      <dgm:spPr/>
      <dgm:t>
        <a:bodyPr/>
        <a:lstStyle/>
        <a:p>
          <a:endParaRPr lang="en-US"/>
        </a:p>
      </dgm:t>
    </dgm:pt>
    <dgm:pt modelId="{61CBD0E9-9AE1-449C-8CFF-F614B71082C0}" type="pres">
      <dgm:prSet presAssocID="{E23AC72D-B48C-460F-AFAA-BD2771BE224C}" presName="gap" presStyleCnt="0"/>
      <dgm:spPr/>
      <dgm:t>
        <a:bodyPr/>
        <a:lstStyle/>
        <a:p>
          <a:endParaRPr lang="en-US"/>
        </a:p>
      </dgm:t>
    </dgm:pt>
    <dgm:pt modelId="{AE2B9036-BC4E-4E9B-A596-07F3F6075935}" type="pres">
      <dgm:prSet presAssocID="{E23AC72D-B48C-460F-AFAA-BD2771BE224C}" presName="medCircle2" presStyleLbl="vennNode1" presStyleIdx="0" presStyleCnt="4"/>
      <dgm:spPr/>
      <dgm:t>
        <a:bodyPr/>
        <a:lstStyle/>
        <a:p>
          <a:endParaRPr lang="en-US"/>
        </a:p>
      </dgm:t>
    </dgm:pt>
    <dgm:pt modelId="{F478B5AB-054D-42BF-9CBE-29B3EFE04A1A}" type="pres">
      <dgm:prSet presAssocID="{E23AC72D-B48C-460F-AFAA-BD2771BE224C}" presName="txLvlOnly1" presStyleLbl="revTx" presStyleIdx="0" presStyleCnt="4"/>
      <dgm:spPr/>
      <dgm:t>
        <a:bodyPr/>
        <a:lstStyle/>
        <a:p>
          <a:endParaRPr lang="en-US"/>
        </a:p>
      </dgm:t>
    </dgm:pt>
    <dgm:pt modelId="{52415644-1CFB-4FB4-B0CD-8615C2EB84CA}" type="pres">
      <dgm:prSet presAssocID="{12A92F23-5394-4366-A0D8-08820454F6B8}" presName="noChildren" presStyleCnt="0"/>
      <dgm:spPr/>
      <dgm:t>
        <a:bodyPr/>
        <a:lstStyle/>
        <a:p>
          <a:endParaRPr lang="en-US"/>
        </a:p>
      </dgm:t>
    </dgm:pt>
    <dgm:pt modelId="{1C30891F-C201-4331-9DBD-8DB61E5AF399}" type="pres">
      <dgm:prSet presAssocID="{12A92F23-5394-4366-A0D8-08820454F6B8}" presName="gap" presStyleCnt="0"/>
      <dgm:spPr/>
      <dgm:t>
        <a:bodyPr/>
        <a:lstStyle/>
        <a:p>
          <a:endParaRPr lang="en-US"/>
        </a:p>
      </dgm:t>
    </dgm:pt>
    <dgm:pt modelId="{F8CB8974-D051-4DD9-9F55-BF499DC648F9}" type="pres">
      <dgm:prSet presAssocID="{12A92F23-5394-4366-A0D8-08820454F6B8}" presName="medCircle2" presStyleLbl="vennNode1" presStyleIdx="1" presStyleCnt="4"/>
      <dgm:spPr/>
      <dgm:t>
        <a:bodyPr/>
        <a:lstStyle/>
        <a:p>
          <a:endParaRPr lang="en-US"/>
        </a:p>
      </dgm:t>
    </dgm:pt>
    <dgm:pt modelId="{802AABB5-A7EB-4C5C-A38A-39BCE9FB7C11}" type="pres">
      <dgm:prSet presAssocID="{12A92F23-5394-4366-A0D8-08820454F6B8}" presName="txLvlOnly1" presStyleLbl="revTx" presStyleIdx="1" presStyleCnt="4"/>
      <dgm:spPr/>
      <dgm:t>
        <a:bodyPr/>
        <a:lstStyle/>
        <a:p>
          <a:endParaRPr lang="en-US"/>
        </a:p>
      </dgm:t>
    </dgm:pt>
    <dgm:pt modelId="{020CDCB6-A6B4-4277-9514-2BD4D49B2DEA}" type="pres">
      <dgm:prSet presAssocID="{812932CD-21AA-4694-8722-CD51D82DBCD1}" presName="noChildren" presStyleCnt="0"/>
      <dgm:spPr/>
      <dgm:t>
        <a:bodyPr/>
        <a:lstStyle/>
        <a:p>
          <a:endParaRPr lang="en-US"/>
        </a:p>
      </dgm:t>
    </dgm:pt>
    <dgm:pt modelId="{6C416731-2002-446D-9F07-E7CCC53E8734}" type="pres">
      <dgm:prSet presAssocID="{812932CD-21AA-4694-8722-CD51D82DBCD1}" presName="gap" presStyleCnt="0"/>
      <dgm:spPr/>
      <dgm:t>
        <a:bodyPr/>
        <a:lstStyle/>
        <a:p>
          <a:endParaRPr lang="en-US"/>
        </a:p>
      </dgm:t>
    </dgm:pt>
    <dgm:pt modelId="{1E42FE06-4C8F-4354-8356-AC4702AB8781}" type="pres">
      <dgm:prSet presAssocID="{812932CD-21AA-4694-8722-CD51D82DBCD1}" presName="medCircle2" presStyleLbl="vennNode1" presStyleIdx="2" presStyleCnt="4"/>
      <dgm:spPr/>
      <dgm:t>
        <a:bodyPr/>
        <a:lstStyle/>
        <a:p>
          <a:endParaRPr lang="en-US"/>
        </a:p>
      </dgm:t>
    </dgm:pt>
    <dgm:pt modelId="{FDC0A514-1046-4B71-A21F-CA78A2D96E6F}" type="pres">
      <dgm:prSet presAssocID="{812932CD-21AA-4694-8722-CD51D82DBCD1}" presName="txLvlOnly1" presStyleLbl="revTx" presStyleIdx="2" presStyleCnt="4"/>
      <dgm:spPr/>
      <dgm:t>
        <a:bodyPr/>
        <a:lstStyle/>
        <a:p>
          <a:endParaRPr lang="en-US"/>
        </a:p>
      </dgm:t>
    </dgm:pt>
    <dgm:pt modelId="{DA9A14D5-86A5-4FC3-983A-C9C594E6CF9F}" type="pres">
      <dgm:prSet presAssocID="{89287975-20D6-4C2D-B651-7AF3DE1B1174}" presName="noChildren" presStyleCnt="0"/>
      <dgm:spPr/>
      <dgm:t>
        <a:bodyPr/>
        <a:lstStyle/>
        <a:p>
          <a:endParaRPr lang="en-US"/>
        </a:p>
      </dgm:t>
    </dgm:pt>
    <dgm:pt modelId="{3C21FC1B-75C9-4D60-90C3-B6538DDFEA73}" type="pres">
      <dgm:prSet presAssocID="{89287975-20D6-4C2D-B651-7AF3DE1B1174}" presName="gap" presStyleCnt="0"/>
      <dgm:spPr/>
      <dgm:t>
        <a:bodyPr/>
        <a:lstStyle/>
        <a:p>
          <a:endParaRPr lang="en-US"/>
        </a:p>
      </dgm:t>
    </dgm:pt>
    <dgm:pt modelId="{38096660-BB34-4EE0-B20D-190BA3E25E04}" type="pres">
      <dgm:prSet presAssocID="{89287975-20D6-4C2D-B651-7AF3DE1B1174}" presName="medCircle2" presStyleLbl="vennNode1" presStyleIdx="3" presStyleCnt="4"/>
      <dgm:spPr/>
      <dgm:t>
        <a:bodyPr/>
        <a:lstStyle/>
        <a:p>
          <a:endParaRPr lang="en-US"/>
        </a:p>
      </dgm:t>
    </dgm:pt>
    <dgm:pt modelId="{223F9320-40B1-4D6E-8A8B-09FEC2C34962}" type="pres">
      <dgm:prSet presAssocID="{89287975-20D6-4C2D-B651-7AF3DE1B1174}" presName="txLvlOnly1" presStyleLbl="revTx" presStyleIdx="3" presStyleCnt="4"/>
      <dgm:spPr/>
      <dgm:t>
        <a:bodyPr/>
        <a:lstStyle/>
        <a:p>
          <a:endParaRPr lang="en-US"/>
        </a:p>
      </dgm:t>
    </dgm:pt>
  </dgm:ptLst>
  <dgm:cxnLst>
    <dgm:cxn modelId="{3C701AA3-83FD-4A62-AA05-B5A15C37F42B}" srcId="{FD4ABC90-7F12-4314-AB87-412BC377C6FC}" destId="{12A92F23-5394-4366-A0D8-08820454F6B8}" srcOrd="1" destOrd="0" parTransId="{312FDBFF-E29C-43CB-BD2B-050440779118}" sibTransId="{378DD388-5BDB-4B36-963B-6D891A629AD4}"/>
    <dgm:cxn modelId="{AFE320FB-7193-4F10-A21E-660CE78D4256}" type="presOf" srcId="{FD4ABC90-7F12-4314-AB87-412BC377C6FC}" destId="{C376918D-C5DA-419F-BCC6-180F84592B1A}" srcOrd="0" destOrd="0" presId="urn:microsoft.com/office/officeart/2008/layout/VerticalCircleList"/>
    <dgm:cxn modelId="{E09DFEFB-CB47-40EE-8F9D-A430B1F528BD}" type="presOf" srcId="{E23AC72D-B48C-460F-AFAA-BD2771BE224C}" destId="{F478B5AB-054D-42BF-9CBE-29B3EFE04A1A}" srcOrd="0" destOrd="0" presId="urn:microsoft.com/office/officeart/2008/layout/VerticalCircleList"/>
    <dgm:cxn modelId="{66FD1DDC-15BA-421E-83BE-4FFAE4B8401C}" srcId="{FD4ABC90-7F12-4314-AB87-412BC377C6FC}" destId="{812932CD-21AA-4694-8722-CD51D82DBCD1}" srcOrd="2" destOrd="0" parTransId="{EFD672B5-8DA4-41FF-8D05-5C830608F6DB}" sibTransId="{303994FC-7170-43A8-885D-79EE7DDD9E82}"/>
    <dgm:cxn modelId="{EA509FD0-717A-4B30-BD0C-54D67DBAE907}" type="presOf" srcId="{89287975-20D6-4C2D-B651-7AF3DE1B1174}" destId="{223F9320-40B1-4D6E-8A8B-09FEC2C34962}" srcOrd="0" destOrd="0" presId="urn:microsoft.com/office/officeart/2008/layout/VerticalCircleList"/>
    <dgm:cxn modelId="{F329012B-98AC-4FF9-BB71-D4E3939EDECD}" type="presOf" srcId="{12A92F23-5394-4366-A0D8-08820454F6B8}" destId="{802AABB5-A7EB-4C5C-A38A-39BCE9FB7C11}" srcOrd="0" destOrd="0" presId="urn:microsoft.com/office/officeart/2008/layout/VerticalCircleList"/>
    <dgm:cxn modelId="{ECEFA7A7-0333-45FB-BA5A-FCCBE48CDB95}" srcId="{FD4ABC90-7F12-4314-AB87-412BC377C6FC}" destId="{E23AC72D-B48C-460F-AFAA-BD2771BE224C}" srcOrd="0" destOrd="0" parTransId="{33D1A137-26F0-462F-ADF6-0D123B0737CA}" sibTransId="{1570ED05-FF1D-400A-9BAB-22107CDCA6F4}"/>
    <dgm:cxn modelId="{2DC8948B-2601-49B1-BDCD-671B8C406CAB}" type="presOf" srcId="{812932CD-21AA-4694-8722-CD51D82DBCD1}" destId="{FDC0A514-1046-4B71-A21F-CA78A2D96E6F}" srcOrd="0" destOrd="0" presId="urn:microsoft.com/office/officeart/2008/layout/VerticalCircleList"/>
    <dgm:cxn modelId="{11B2CE4C-7F3D-4D9A-A55C-D078E4037527}" srcId="{FD4ABC90-7F12-4314-AB87-412BC377C6FC}" destId="{89287975-20D6-4C2D-B651-7AF3DE1B1174}" srcOrd="3" destOrd="0" parTransId="{8A411882-98F6-4C46-A43C-B9DAD552C60E}" sibTransId="{4E6457D6-D76E-473A-829B-8CCDE6458827}"/>
    <dgm:cxn modelId="{735A5546-A515-463C-A25B-91E3D4E8D1E0}" type="presParOf" srcId="{C376918D-C5DA-419F-BCC6-180F84592B1A}" destId="{FD5ABD35-046B-4029-963A-B578453F0ABE}" srcOrd="0" destOrd="0" presId="urn:microsoft.com/office/officeart/2008/layout/VerticalCircleList"/>
    <dgm:cxn modelId="{CEDE2B18-6192-40BC-B5F1-E1C644785CFC}" type="presParOf" srcId="{FD5ABD35-046B-4029-963A-B578453F0ABE}" destId="{61CBD0E9-9AE1-449C-8CFF-F614B71082C0}" srcOrd="0" destOrd="0" presId="urn:microsoft.com/office/officeart/2008/layout/VerticalCircleList"/>
    <dgm:cxn modelId="{9AB74516-19AD-448A-BB71-244BE899CAD1}" type="presParOf" srcId="{FD5ABD35-046B-4029-963A-B578453F0ABE}" destId="{AE2B9036-BC4E-4E9B-A596-07F3F6075935}" srcOrd="1" destOrd="0" presId="urn:microsoft.com/office/officeart/2008/layout/VerticalCircleList"/>
    <dgm:cxn modelId="{AD863C96-BC36-47F4-89F6-530DB9123551}" type="presParOf" srcId="{FD5ABD35-046B-4029-963A-B578453F0ABE}" destId="{F478B5AB-054D-42BF-9CBE-29B3EFE04A1A}" srcOrd="2" destOrd="0" presId="urn:microsoft.com/office/officeart/2008/layout/VerticalCircleList"/>
    <dgm:cxn modelId="{87E1B869-ADD7-4ABE-B03D-AF039531B268}" type="presParOf" srcId="{C376918D-C5DA-419F-BCC6-180F84592B1A}" destId="{52415644-1CFB-4FB4-B0CD-8615C2EB84CA}" srcOrd="1" destOrd="0" presId="urn:microsoft.com/office/officeart/2008/layout/VerticalCircleList"/>
    <dgm:cxn modelId="{CC54BBC4-5145-4B68-8CB8-06C5C663617B}" type="presParOf" srcId="{52415644-1CFB-4FB4-B0CD-8615C2EB84CA}" destId="{1C30891F-C201-4331-9DBD-8DB61E5AF399}" srcOrd="0" destOrd="0" presId="urn:microsoft.com/office/officeart/2008/layout/VerticalCircleList"/>
    <dgm:cxn modelId="{F46A9B2C-DE84-4681-BB93-A54E4754D488}" type="presParOf" srcId="{52415644-1CFB-4FB4-B0CD-8615C2EB84CA}" destId="{F8CB8974-D051-4DD9-9F55-BF499DC648F9}" srcOrd="1" destOrd="0" presId="urn:microsoft.com/office/officeart/2008/layout/VerticalCircleList"/>
    <dgm:cxn modelId="{500E6059-F713-49E6-BAE8-FCA3CBA1F5C1}" type="presParOf" srcId="{52415644-1CFB-4FB4-B0CD-8615C2EB84CA}" destId="{802AABB5-A7EB-4C5C-A38A-39BCE9FB7C11}" srcOrd="2" destOrd="0" presId="urn:microsoft.com/office/officeart/2008/layout/VerticalCircleList"/>
    <dgm:cxn modelId="{78CA9B58-EF7B-459B-8EE1-5EDB662857C3}" type="presParOf" srcId="{C376918D-C5DA-419F-BCC6-180F84592B1A}" destId="{020CDCB6-A6B4-4277-9514-2BD4D49B2DEA}" srcOrd="2" destOrd="0" presId="urn:microsoft.com/office/officeart/2008/layout/VerticalCircleList"/>
    <dgm:cxn modelId="{E2152545-541F-4EAB-89AB-D788AEAB8F3F}" type="presParOf" srcId="{020CDCB6-A6B4-4277-9514-2BD4D49B2DEA}" destId="{6C416731-2002-446D-9F07-E7CCC53E8734}" srcOrd="0" destOrd="0" presId="urn:microsoft.com/office/officeart/2008/layout/VerticalCircleList"/>
    <dgm:cxn modelId="{4E676162-29DC-465A-B76D-D72A6970E9B8}" type="presParOf" srcId="{020CDCB6-A6B4-4277-9514-2BD4D49B2DEA}" destId="{1E42FE06-4C8F-4354-8356-AC4702AB8781}" srcOrd="1" destOrd="0" presId="urn:microsoft.com/office/officeart/2008/layout/VerticalCircleList"/>
    <dgm:cxn modelId="{AFEED1E7-3CFD-4229-89E2-635A8E0E7607}" type="presParOf" srcId="{020CDCB6-A6B4-4277-9514-2BD4D49B2DEA}" destId="{FDC0A514-1046-4B71-A21F-CA78A2D96E6F}" srcOrd="2" destOrd="0" presId="urn:microsoft.com/office/officeart/2008/layout/VerticalCircleList"/>
    <dgm:cxn modelId="{650B03FC-FE16-47BD-8928-D6F27862C621}" type="presParOf" srcId="{C376918D-C5DA-419F-BCC6-180F84592B1A}" destId="{DA9A14D5-86A5-4FC3-983A-C9C594E6CF9F}" srcOrd="3" destOrd="0" presId="urn:microsoft.com/office/officeart/2008/layout/VerticalCircleList"/>
    <dgm:cxn modelId="{33B43D94-1F2D-4C21-9A23-1B8866E4A465}" type="presParOf" srcId="{DA9A14D5-86A5-4FC3-983A-C9C594E6CF9F}" destId="{3C21FC1B-75C9-4D60-90C3-B6538DDFEA73}" srcOrd="0" destOrd="0" presId="urn:microsoft.com/office/officeart/2008/layout/VerticalCircleList"/>
    <dgm:cxn modelId="{948DEAF1-CDBD-4E86-BCBA-914182CBA13C}" type="presParOf" srcId="{DA9A14D5-86A5-4FC3-983A-C9C594E6CF9F}" destId="{38096660-BB34-4EE0-B20D-190BA3E25E04}" srcOrd="1" destOrd="0" presId="urn:microsoft.com/office/officeart/2008/layout/VerticalCircleList"/>
    <dgm:cxn modelId="{C57F4C11-6D0E-4215-BB0A-C36BE0363908}" type="presParOf" srcId="{DA9A14D5-86A5-4FC3-983A-C9C594E6CF9F}" destId="{223F9320-40B1-4D6E-8A8B-09FEC2C34962}"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B9036-BC4E-4E9B-A596-07F3F6075935}">
      <dsp:nvSpPr>
        <dsp:cNvPr id="0" name=""/>
        <dsp:cNvSpPr/>
      </dsp:nvSpPr>
      <dsp:spPr>
        <a:xfrm>
          <a:off x="350645" y="495"/>
          <a:ext cx="439545" cy="439545"/>
        </a:xfrm>
        <a:prstGeom prst="ellipse">
          <a:avLst/>
        </a:prstGeom>
        <a:solidFill>
          <a:schemeClr val="accent1">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478B5AB-054D-42BF-9CBE-29B3EFE04A1A}">
      <dsp:nvSpPr>
        <dsp:cNvPr id="0" name=""/>
        <dsp:cNvSpPr/>
      </dsp:nvSpPr>
      <dsp:spPr>
        <a:xfrm>
          <a:off x="570418" y="495"/>
          <a:ext cx="2345138" cy="43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lvl="0" algn="l" defTabSz="1155700">
            <a:lnSpc>
              <a:spcPct val="90000"/>
            </a:lnSpc>
            <a:spcBef>
              <a:spcPct val="0"/>
            </a:spcBef>
            <a:spcAft>
              <a:spcPct val="35000"/>
            </a:spcAft>
          </a:pPr>
          <a:r>
            <a:rPr lang="en-US" sz="2600" kern="1200" dirty="0" smtClean="0"/>
            <a:t>Perception</a:t>
          </a:r>
          <a:endParaRPr lang="en-US" sz="2600" kern="1200" dirty="0"/>
        </a:p>
      </dsp:txBody>
      <dsp:txXfrm>
        <a:off x="570418" y="495"/>
        <a:ext cx="2345138" cy="439545"/>
      </dsp:txXfrm>
    </dsp:sp>
    <dsp:sp modelId="{F8CB8974-D051-4DD9-9F55-BF499DC648F9}">
      <dsp:nvSpPr>
        <dsp:cNvPr id="0" name=""/>
        <dsp:cNvSpPr/>
      </dsp:nvSpPr>
      <dsp:spPr>
        <a:xfrm>
          <a:off x="350645" y="440041"/>
          <a:ext cx="439545" cy="439545"/>
        </a:xfrm>
        <a:prstGeom prst="ellipse">
          <a:avLst/>
        </a:prstGeom>
        <a:solidFill>
          <a:schemeClr val="accent1">
            <a:shade val="80000"/>
            <a:alpha val="50000"/>
            <a:hueOff val="-19"/>
            <a:satOff val="4005"/>
            <a:lumOff val="1927"/>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02AABB5-A7EB-4C5C-A38A-39BCE9FB7C11}">
      <dsp:nvSpPr>
        <dsp:cNvPr id="0" name=""/>
        <dsp:cNvSpPr/>
      </dsp:nvSpPr>
      <dsp:spPr>
        <a:xfrm>
          <a:off x="570418" y="440041"/>
          <a:ext cx="2345138" cy="43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lvl="0" algn="l" defTabSz="1155700">
            <a:lnSpc>
              <a:spcPct val="90000"/>
            </a:lnSpc>
            <a:spcBef>
              <a:spcPct val="0"/>
            </a:spcBef>
            <a:spcAft>
              <a:spcPct val="35000"/>
            </a:spcAft>
          </a:pPr>
          <a:r>
            <a:rPr lang="en-US" sz="2600" kern="1200" dirty="0" smtClean="0"/>
            <a:t>Network</a:t>
          </a:r>
          <a:endParaRPr lang="en-US" sz="2600" kern="1200" dirty="0"/>
        </a:p>
      </dsp:txBody>
      <dsp:txXfrm>
        <a:off x="570418" y="440041"/>
        <a:ext cx="2345138" cy="439545"/>
      </dsp:txXfrm>
    </dsp:sp>
    <dsp:sp modelId="{1E42FE06-4C8F-4354-8356-AC4702AB8781}">
      <dsp:nvSpPr>
        <dsp:cNvPr id="0" name=""/>
        <dsp:cNvSpPr/>
      </dsp:nvSpPr>
      <dsp:spPr>
        <a:xfrm>
          <a:off x="350645" y="879587"/>
          <a:ext cx="439545" cy="439545"/>
        </a:xfrm>
        <a:prstGeom prst="ellipse">
          <a:avLst/>
        </a:prstGeom>
        <a:solidFill>
          <a:schemeClr val="accent1">
            <a:shade val="80000"/>
            <a:alpha val="50000"/>
            <a:hueOff val="-38"/>
            <a:satOff val="8010"/>
            <a:lumOff val="3853"/>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DC0A514-1046-4B71-A21F-CA78A2D96E6F}">
      <dsp:nvSpPr>
        <dsp:cNvPr id="0" name=""/>
        <dsp:cNvSpPr/>
      </dsp:nvSpPr>
      <dsp:spPr>
        <a:xfrm>
          <a:off x="570418" y="879587"/>
          <a:ext cx="2345138" cy="43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lvl="0" algn="l" defTabSz="1155700">
            <a:lnSpc>
              <a:spcPct val="90000"/>
            </a:lnSpc>
            <a:spcBef>
              <a:spcPct val="0"/>
            </a:spcBef>
            <a:spcAft>
              <a:spcPct val="35000"/>
            </a:spcAft>
          </a:pPr>
          <a:r>
            <a:rPr lang="en-US" sz="2600" kern="1200" dirty="0" smtClean="0"/>
            <a:t>Middle-ware</a:t>
          </a:r>
          <a:endParaRPr lang="en-US" sz="2600" kern="1200" dirty="0"/>
        </a:p>
      </dsp:txBody>
      <dsp:txXfrm>
        <a:off x="570418" y="879587"/>
        <a:ext cx="2345138" cy="439545"/>
      </dsp:txXfrm>
    </dsp:sp>
    <dsp:sp modelId="{38096660-BB34-4EE0-B20D-190BA3E25E04}">
      <dsp:nvSpPr>
        <dsp:cNvPr id="0" name=""/>
        <dsp:cNvSpPr/>
      </dsp:nvSpPr>
      <dsp:spPr>
        <a:xfrm>
          <a:off x="350645" y="1319133"/>
          <a:ext cx="439545" cy="439545"/>
        </a:xfrm>
        <a:prstGeom prst="ellipse">
          <a:avLst/>
        </a:prstGeom>
        <a:solidFill>
          <a:schemeClr val="accent1">
            <a:shade val="80000"/>
            <a:alpha val="50000"/>
            <a:hueOff val="-57"/>
            <a:satOff val="12015"/>
            <a:lumOff val="578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23F9320-40B1-4D6E-8A8B-09FEC2C34962}">
      <dsp:nvSpPr>
        <dsp:cNvPr id="0" name=""/>
        <dsp:cNvSpPr/>
      </dsp:nvSpPr>
      <dsp:spPr>
        <a:xfrm>
          <a:off x="570418" y="1319133"/>
          <a:ext cx="2345138" cy="439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3020" rIns="0" bIns="33020" numCol="1" spcCol="1270" anchor="ctr" anchorCtr="0">
          <a:noAutofit/>
        </a:bodyPr>
        <a:lstStyle/>
        <a:p>
          <a:pPr lvl="0" algn="l" defTabSz="1155700">
            <a:lnSpc>
              <a:spcPct val="90000"/>
            </a:lnSpc>
            <a:spcBef>
              <a:spcPct val="0"/>
            </a:spcBef>
            <a:spcAft>
              <a:spcPct val="35000"/>
            </a:spcAft>
          </a:pPr>
          <a:r>
            <a:rPr lang="en-US" sz="2600" kern="1200" dirty="0" smtClean="0"/>
            <a:t>Application</a:t>
          </a:r>
          <a:endParaRPr lang="en-US" sz="2600" kern="1200" dirty="0"/>
        </a:p>
      </dsp:txBody>
      <dsp:txXfrm>
        <a:off x="570418" y="1319133"/>
        <a:ext cx="2345138" cy="43954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8E93E-8E24-4EB9-B836-A314711FBA40}" type="datetimeFigureOut">
              <a:rPr lang="en-US" smtClean="0"/>
              <a:t>9/10/2016</a:t>
            </a:fld>
            <a:endParaRPr lang="en-US"/>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07AA4-41FC-4DAC-A858-61A7BE360F0E}" type="slidenum">
              <a:rPr lang="en-US" smtClean="0"/>
              <a:t>‹nº›</a:t>
            </a:fld>
            <a:endParaRPr lang="en-US"/>
          </a:p>
        </p:txBody>
      </p:sp>
    </p:spTree>
    <p:extLst>
      <p:ext uri="{BB962C8B-B14F-4D97-AF65-F5344CB8AC3E}">
        <p14:creationId xmlns:p14="http://schemas.microsoft.com/office/powerpoint/2010/main" val="41306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en-US"/>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a:t>
            </a:fld>
            <a:endParaRPr lang="en-US"/>
          </a:p>
        </p:txBody>
      </p:sp>
    </p:spTree>
    <p:extLst>
      <p:ext uri="{BB962C8B-B14F-4D97-AF65-F5344CB8AC3E}">
        <p14:creationId xmlns:p14="http://schemas.microsoft.com/office/powerpoint/2010/main" val="666719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12</a:t>
            </a:fld>
            <a:endParaRPr lang="en-US"/>
          </a:p>
        </p:txBody>
      </p:sp>
    </p:spTree>
    <p:extLst>
      <p:ext uri="{BB962C8B-B14F-4D97-AF65-F5344CB8AC3E}">
        <p14:creationId xmlns:p14="http://schemas.microsoft.com/office/powerpoint/2010/main" val="367049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OWASP - Open </a:t>
            </a:r>
            <a:r>
              <a:rPr lang="en-US" sz="1200" b="0" i="0" kern="1200" dirty="0" smtClean="0">
                <a:solidFill>
                  <a:schemeClr val="tx1"/>
                </a:solidFill>
                <a:effectLst/>
                <a:latin typeface="+mn-lt"/>
                <a:ea typeface="+mn-ea"/>
                <a:cs typeface="+mn-cs"/>
              </a:rPr>
              <a:t>Web Application Security Project </a:t>
            </a:r>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13</a:t>
            </a:fld>
            <a:endParaRPr lang="en-US"/>
          </a:p>
        </p:txBody>
      </p:sp>
    </p:spTree>
    <p:extLst>
      <p:ext uri="{BB962C8B-B14F-4D97-AF65-F5344CB8AC3E}">
        <p14:creationId xmlns:p14="http://schemas.microsoft.com/office/powerpoint/2010/main" val="166556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14</a:t>
            </a:fld>
            <a:endParaRPr lang="en-US"/>
          </a:p>
        </p:txBody>
      </p:sp>
    </p:spTree>
    <p:extLst>
      <p:ext uri="{BB962C8B-B14F-4D97-AF65-F5344CB8AC3E}">
        <p14:creationId xmlns:p14="http://schemas.microsoft.com/office/powerpoint/2010/main" val="42235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19</a:t>
            </a:fld>
            <a:endParaRPr lang="en-US"/>
          </a:p>
        </p:txBody>
      </p:sp>
    </p:spTree>
    <p:extLst>
      <p:ext uri="{BB962C8B-B14F-4D97-AF65-F5344CB8AC3E}">
        <p14:creationId xmlns:p14="http://schemas.microsoft.com/office/powerpoint/2010/main" val="100987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IoT introduces a wide range of new security risks and challenges to the IoT devices themselves, their platforms and operating systems, their communications, and even the systems to which they're connected (such as using IoT devices as an attack channel). Creating smarter products often removes traditional architectural barriers; for example, critical car systems are now exposed to mobile apps (see Note 1 for selected examples of recent IoT security flaws). Security technologies will be required to protect IoT devices and platforms from both information attacks and physical tampering, to encrypt their communications, and to address new challenges such as impersonating "things" or denial-of-sleep attacks that drain batteries. IoT security will be complicated by the fact that many "things" use simple processors and operating systems that may not support sophisticated security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3</a:t>
            </a:fld>
            <a:endParaRPr lang="en-US"/>
          </a:p>
        </p:txBody>
      </p:sp>
    </p:spTree>
    <p:extLst>
      <p:ext uri="{BB962C8B-B14F-4D97-AF65-F5344CB8AC3E}">
        <p14:creationId xmlns:p14="http://schemas.microsoft.com/office/powerpoint/2010/main" val="90783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With more and more devices becoming connected, the attack surface for adversaries is target-rich</a:t>
            </a:r>
          </a:p>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4</a:t>
            </a:fld>
            <a:endParaRPr lang="en-US"/>
          </a:p>
        </p:txBody>
      </p:sp>
    </p:spTree>
    <p:extLst>
      <p:ext uri="{BB962C8B-B14F-4D97-AF65-F5344CB8AC3E}">
        <p14:creationId xmlns:p14="http://schemas.microsoft.com/office/powerpoint/2010/main" val="147349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r>
              <a:rPr lang="en-US" dirty="0" smtClean="0"/>
              <a:t>https://www.iamthecavalry.org/domains/automotive/</a:t>
            </a:r>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5</a:t>
            </a:fld>
            <a:endParaRPr lang="en-US"/>
          </a:p>
        </p:txBody>
      </p:sp>
    </p:spTree>
    <p:extLst>
      <p:ext uri="{BB962C8B-B14F-4D97-AF65-F5344CB8AC3E}">
        <p14:creationId xmlns:p14="http://schemas.microsoft.com/office/powerpoint/2010/main" val="41905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kern="1200" dirty="0" smtClean="0">
                <a:solidFill>
                  <a:schemeClr val="tx1"/>
                </a:solidFill>
                <a:effectLst/>
                <a:latin typeface="+mn-lt"/>
                <a:ea typeface="+mn-ea"/>
                <a:cs typeface="+mn-cs"/>
              </a:rPr>
              <a:t>RISI - The Repository of Industrial Security Incidents</a:t>
            </a:r>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6</a:t>
            </a:fld>
            <a:endParaRPr lang="en-US"/>
          </a:p>
        </p:txBody>
      </p:sp>
    </p:spTree>
    <p:extLst>
      <p:ext uri="{BB962C8B-B14F-4D97-AF65-F5344CB8AC3E}">
        <p14:creationId xmlns:p14="http://schemas.microsoft.com/office/powerpoint/2010/main" val="71013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The Cavalry is a grassroots organization that is focused on issues where computer security intersect public safety and human life.</a:t>
            </a:r>
          </a:p>
          <a:p>
            <a:pPr fontAlgn="base"/>
            <a:r>
              <a:rPr lang="en-US" sz="1200" b="0" i="0" kern="1200" dirty="0" smtClean="0">
                <a:solidFill>
                  <a:schemeClr val="tx1"/>
                </a:solidFill>
                <a:effectLst/>
                <a:latin typeface="+mn-lt"/>
                <a:ea typeface="+mn-ea"/>
                <a:cs typeface="+mn-cs"/>
              </a:rPr>
              <a:t>The areas of focus for The Cavalry are </a:t>
            </a:r>
            <a:r>
              <a:rPr lang="en-US" sz="1200" b="1" i="0" kern="1200" dirty="0" smtClean="0">
                <a:solidFill>
                  <a:schemeClr val="tx1"/>
                </a:solidFill>
                <a:effectLst/>
                <a:latin typeface="+mn-lt"/>
                <a:ea typeface="+mn-ea"/>
                <a:cs typeface="+mn-cs"/>
              </a:rPr>
              <a:t>medical devices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automobiles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home electronics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public infrastructure</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r>
              <a:rPr lang="en-US" dirty="0" smtClean="0"/>
              <a:t>Dave </a:t>
            </a:r>
            <a:r>
              <a:rPr lang="en-US" dirty="0" err="1" smtClean="0"/>
              <a:t>Aitel</a:t>
            </a:r>
            <a:r>
              <a:rPr lang="en-US" dirty="0" smtClean="0"/>
              <a:t> is a computer security professional. He joined the NSA as a research scientist aged 18 where he worked for six years before being employed as a consultant at @stake for three years.[1][2] In 2002 he founded a security software company, Immunity, where he is now the CTO</a:t>
            </a:r>
          </a:p>
          <a:p>
            <a:endParaRPr lang="en-US" dirty="0" smtClean="0"/>
          </a:p>
          <a:p>
            <a:endParaRPr lang="en-US" dirty="0" smtClean="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7</a:t>
            </a:fld>
            <a:endParaRPr lang="en-US"/>
          </a:p>
        </p:txBody>
      </p:sp>
    </p:spTree>
    <p:extLst>
      <p:ext uri="{BB962C8B-B14F-4D97-AF65-F5344CB8AC3E}">
        <p14:creationId xmlns:p14="http://schemas.microsoft.com/office/powerpoint/2010/main" val="55117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https://www.shodan.io/</a:t>
            </a:r>
          </a:p>
          <a:p>
            <a:r>
              <a:rPr lang="en-US" sz="1200" b="0" i="0" kern="1200" dirty="0" smtClean="0">
                <a:solidFill>
                  <a:schemeClr val="tx1"/>
                </a:solidFill>
                <a:effectLst/>
                <a:latin typeface="+mn-lt"/>
                <a:ea typeface="+mn-ea"/>
                <a:cs typeface="+mn-cs"/>
              </a:rPr>
              <a:t>S</a:t>
            </a:r>
            <a:r>
              <a:rPr lang="en-US" sz="1200" b="0" i="0" u="none" strike="noStrike" kern="1200" dirty="0" smtClean="0">
                <a:solidFill>
                  <a:schemeClr val="tx1"/>
                </a:solidFill>
                <a:effectLst/>
                <a:latin typeface="+mn-lt"/>
                <a:ea typeface="+mn-ea"/>
                <a:cs typeface="+mn-cs"/>
              </a:rPr>
              <a:t>earch </a:t>
            </a:r>
            <a:r>
              <a:rPr lang="en-US" sz="1200" b="0" i="0" u="none" strike="noStrike" kern="1200" dirty="0" smtClean="0">
                <a:solidFill>
                  <a:schemeClr val="tx1"/>
                </a:solidFill>
                <a:effectLst/>
                <a:latin typeface="+mn-lt"/>
                <a:ea typeface="+mn-ea"/>
                <a:cs typeface="+mn-cs"/>
              </a:rPr>
              <a:t>engine </a:t>
            </a:r>
            <a:r>
              <a:rPr lang="en-US" sz="1200" b="0" i="0" kern="1200" dirty="0" smtClean="0">
                <a:solidFill>
                  <a:schemeClr val="tx1"/>
                </a:solidFill>
                <a:effectLst/>
                <a:latin typeface="+mn-lt"/>
                <a:ea typeface="+mn-ea"/>
                <a:cs typeface="+mn-cs"/>
              </a:rPr>
              <a:t>that lets the user find specific types of computers (web cams, routers, servers, etc.)</a:t>
            </a:r>
          </a:p>
          <a:p>
            <a:r>
              <a:rPr lang="en-US" dirty="0" smtClean="0"/>
              <a:t>Service banners (</a:t>
            </a:r>
            <a:r>
              <a:rPr lang="en-US" sz="1200" b="0" i="0" kern="1200" dirty="0" smtClean="0">
                <a:solidFill>
                  <a:schemeClr val="tx1"/>
                </a:solidFill>
                <a:effectLst/>
                <a:latin typeface="+mn-lt"/>
                <a:ea typeface="+mn-ea"/>
                <a:cs typeface="+mn-cs"/>
              </a:rPr>
              <a:t>meta-data the server sends back to the client)</a:t>
            </a:r>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8</a:t>
            </a:fld>
            <a:endParaRPr lang="en-US"/>
          </a:p>
        </p:txBody>
      </p:sp>
    </p:spTree>
    <p:extLst>
      <p:ext uri="{BB962C8B-B14F-4D97-AF65-F5344CB8AC3E}">
        <p14:creationId xmlns:p14="http://schemas.microsoft.com/office/powerpoint/2010/main" val="195863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r>
              <a:rPr lang="en-US" dirty="0" smtClean="0"/>
              <a:t>https://icsmap.shodan.io/</a:t>
            </a:r>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9</a:t>
            </a:fld>
            <a:endParaRPr lang="en-US"/>
          </a:p>
        </p:txBody>
      </p:sp>
    </p:spTree>
    <p:extLst>
      <p:ext uri="{BB962C8B-B14F-4D97-AF65-F5344CB8AC3E}">
        <p14:creationId xmlns:p14="http://schemas.microsoft.com/office/powerpoint/2010/main" val="165465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Confidentiality - </a:t>
            </a:r>
            <a:r>
              <a:rPr lang="en-US" dirty="0" smtClean="0"/>
              <a:t>Is the property, that information is not made available or disclosed to unauthorized individuals, entities, or processes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Integrity - </a:t>
            </a:r>
            <a:r>
              <a:rPr lang="en-US" dirty="0" smtClean="0"/>
              <a:t>Data integrity means maintaining and assuring the accuracy and completeness of data over its entire life-cycle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Availability - For any information system to serve its purpose, the information must be available when it is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97007AA4-41FC-4DAC-A858-61A7BE360F0E}" type="slidenum">
              <a:rPr lang="en-US" smtClean="0"/>
              <a:t>11</a:t>
            </a:fld>
            <a:endParaRPr lang="en-US"/>
          </a:p>
        </p:txBody>
      </p:sp>
    </p:spTree>
    <p:extLst>
      <p:ext uri="{BB962C8B-B14F-4D97-AF65-F5344CB8AC3E}">
        <p14:creationId xmlns:p14="http://schemas.microsoft.com/office/powerpoint/2010/main" val="83993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en-U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p>
            <a:fld id="{133D7CD6-BFE4-42F0-8606-BC0DB2799589}" type="datetime1">
              <a:rPr lang="en-US" smtClean="0"/>
              <a:t>9/10/2016</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141379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4F57A318-96DE-4F4E-8C2B-B2611FFF54F8}" type="datetime1">
              <a:rPr lang="en-US" smtClean="0"/>
              <a:t>9/10/2016</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220148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36E384CE-A7BB-49DD-A755-4162CECECB5F}" type="datetime1">
              <a:rPr lang="en-US" smtClean="0"/>
              <a:t>9/10/2016</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199635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p>
            <a:fld id="{8B50F162-2606-4D29-8A15-67E9866DC399}" type="datetime1">
              <a:rPr lang="en-US" smtClean="0"/>
              <a:t>9/10/2016</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186004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en-US"/>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1F19DB1-1529-44E7-8E45-B5D924E0AE88}" type="datetime1">
              <a:rPr lang="en-US" smtClean="0"/>
              <a:t>9/10/2016</a:t>
            </a:fld>
            <a:endParaRPr lang="en-US"/>
          </a:p>
        </p:txBody>
      </p:sp>
      <p:sp>
        <p:nvSpPr>
          <p:cNvPr id="5" name="Espaço Reservado para Rodapé 4"/>
          <p:cNvSpPr>
            <a:spLocks noGrp="1"/>
          </p:cNvSpPr>
          <p:nvPr>
            <p:ph type="ftr" sz="quarter" idx="11"/>
          </p:nvPr>
        </p:nvSpPr>
        <p:spPr/>
        <p:txBody>
          <a:bodyPr/>
          <a:lstStyle/>
          <a:p>
            <a:endParaRPr lang="en-US"/>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68828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p>
            <a:fld id="{5E5FD037-79E3-4F3A-A2F2-97CEA648E9F6}" type="datetime1">
              <a:rPr lang="en-US" smtClean="0"/>
              <a:t>9/10/2016</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304661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en-US"/>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p>
            <a:fld id="{898B3397-369C-4CCF-98D2-1E74CE2BDA80}" type="datetime1">
              <a:rPr lang="en-US" smtClean="0"/>
              <a:t>9/10/2016</a:t>
            </a:fld>
            <a:endParaRPr lang="en-US"/>
          </a:p>
        </p:txBody>
      </p:sp>
      <p:sp>
        <p:nvSpPr>
          <p:cNvPr id="8" name="Espaço Reservado para Rodapé 7"/>
          <p:cNvSpPr>
            <a:spLocks noGrp="1"/>
          </p:cNvSpPr>
          <p:nvPr>
            <p:ph type="ftr" sz="quarter" idx="11"/>
          </p:nvPr>
        </p:nvSpPr>
        <p:spPr/>
        <p:txBody>
          <a:bodyPr/>
          <a:lstStyle/>
          <a:p>
            <a:endParaRPr lang="en-US"/>
          </a:p>
        </p:txBody>
      </p:sp>
      <p:sp>
        <p:nvSpPr>
          <p:cNvPr id="9" name="Espaço Reservado para Número de Slide 8"/>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367906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p>
            <a:fld id="{8E4ECA78-20F9-44B4-9FC5-8C1C1C882CE8}" type="datetime1">
              <a:rPr lang="en-US" smtClean="0"/>
              <a:t>9/10/2016</a:t>
            </a:fld>
            <a:endParaRPr lang="en-US"/>
          </a:p>
        </p:txBody>
      </p:sp>
      <p:sp>
        <p:nvSpPr>
          <p:cNvPr id="4" name="Espaço Reservado para Rodapé 3"/>
          <p:cNvSpPr>
            <a:spLocks noGrp="1"/>
          </p:cNvSpPr>
          <p:nvPr>
            <p:ph type="ftr" sz="quarter" idx="11"/>
          </p:nvPr>
        </p:nvSpPr>
        <p:spPr/>
        <p:txBody>
          <a:bodyPr/>
          <a:lstStyle/>
          <a:p>
            <a:endParaRPr lang="en-US"/>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328277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1EB4635-BC1A-498C-BA09-37E5C2622CF2}" type="datetime1">
              <a:rPr lang="en-US" smtClean="0"/>
              <a:t>9/10/2016</a:t>
            </a:fld>
            <a:endParaRPr lang="en-US"/>
          </a:p>
        </p:txBody>
      </p:sp>
      <p:sp>
        <p:nvSpPr>
          <p:cNvPr id="3" name="Espaço Reservado para Rodapé 2"/>
          <p:cNvSpPr>
            <a:spLocks noGrp="1"/>
          </p:cNvSpPr>
          <p:nvPr>
            <p:ph type="ftr" sz="quarter" idx="1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61829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en-US"/>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2F2ACCF-251E-433F-98F4-990F4476CF24}" type="datetime1">
              <a:rPr lang="en-US" smtClean="0"/>
              <a:t>9/10/2016</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315609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en-US"/>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080BE59-E17D-41C4-97BC-7A3D66D60138}" type="datetime1">
              <a:rPr lang="en-US" smtClean="0"/>
              <a:t>9/10/2016</a:t>
            </a:fld>
            <a:endParaRPr lang="en-US"/>
          </a:p>
        </p:txBody>
      </p:sp>
      <p:sp>
        <p:nvSpPr>
          <p:cNvPr id="6" name="Espaço Reservado para Rodapé 5"/>
          <p:cNvSpPr>
            <a:spLocks noGrp="1"/>
          </p:cNvSpPr>
          <p:nvPr>
            <p:ph type="ftr" sz="quarter" idx="11"/>
          </p:nvPr>
        </p:nvSpPr>
        <p:spPr/>
        <p:txBody>
          <a:bodyPr/>
          <a:lstStyle/>
          <a:p>
            <a:endParaRPr lang="en-US"/>
          </a:p>
        </p:txBody>
      </p:sp>
      <p:sp>
        <p:nvSpPr>
          <p:cNvPr id="7" name="Espaço Reservado para Número de Slide 6"/>
          <p:cNvSpPr>
            <a:spLocks noGrp="1"/>
          </p:cNvSpPr>
          <p:nvPr>
            <p:ph type="sldNum" sz="quarter" idx="12"/>
          </p:nvPr>
        </p:nvSpPr>
        <p:spPr/>
        <p:txBody>
          <a:bodyPr/>
          <a:lstStyle/>
          <a:p>
            <a:fld id="{54D0E97D-3617-46CD-865B-F1A7D93E2E57}" type="slidenum">
              <a:rPr lang="en-US" smtClean="0"/>
              <a:t>‹nº›</a:t>
            </a:fld>
            <a:endParaRPr lang="en-US"/>
          </a:p>
        </p:txBody>
      </p:sp>
    </p:spTree>
    <p:extLst>
      <p:ext uri="{BB962C8B-B14F-4D97-AF65-F5344CB8AC3E}">
        <p14:creationId xmlns:p14="http://schemas.microsoft.com/office/powerpoint/2010/main" val="353126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9740D-F38D-44BB-A5F2-B668D6FAAE09}" type="datetime1">
              <a:rPr lang="en-US" smtClean="0"/>
              <a:t>9/10/2016</a:t>
            </a:fld>
            <a:endParaRPr lang="en-US"/>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D0E97D-3617-46CD-865B-F1A7D93E2E57}" type="slidenum">
              <a:rPr lang="en-US" smtClean="0"/>
              <a:t>‹nº›</a:t>
            </a:fld>
            <a:endParaRPr lang="en-US"/>
          </a:p>
        </p:txBody>
      </p:sp>
    </p:spTree>
    <p:extLst>
      <p:ext uri="{BB962C8B-B14F-4D97-AF65-F5344CB8AC3E}">
        <p14:creationId xmlns:p14="http://schemas.microsoft.com/office/powerpoint/2010/main" val="31719731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hyperlink" Target="https://www.owasp.org/index.php/OWASP_Internet_of_Things_Project" TargetMode="External"/><Relationship Id="rId7"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owasp.org/images/8/8e/Infographic-v1.jpg" TargetMode="External"/><Relationship Id="rId5" Type="http://schemas.openxmlformats.org/officeDocument/2006/relationships/hyperlink" Target="https://iotsecurityfoundation.org/" TargetMode="External"/><Relationship Id="rId4" Type="http://schemas.openxmlformats.org/officeDocument/2006/relationships/hyperlink" Target="https://builditsecure.ly/"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gartner.com/document/3316617?ref=solrAll&amp;refval=173329588&amp;qid=9d1489d4c95b508006fafb692a59bfbd" TargetMode="External"/><Relationship Id="rId3" Type="http://schemas.openxmlformats.org/officeDocument/2006/relationships/hyperlink" Target="http://research.ijcaonline.org/volume111/number7/pxc3901280.pdf" TargetMode="External"/><Relationship Id="rId7" Type="http://schemas.openxmlformats.org/officeDocument/2006/relationships/hyperlink" Target="http://www.gartner.com/document/3167732?ref=TypeAheadSearch&amp;qid=b197a36c0174432bb453d73b88147863" TargetMode="External"/><Relationship Id="rId2" Type="http://schemas.openxmlformats.org/officeDocument/2006/relationships/hyperlink" Target="https://www.cl.cam.ac.uk/research/srg/opera/publications/papers/2015IoTjnl.pdf" TargetMode="External"/><Relationship Id="rId1" Type="http://schemas.openxmlformats.org/officeDocument/2006/relationships/slideLayout" Target="../slideLayouts/slideLayout2.xml"/><Relationship Id="rId6" Type="http://schemas.openxmlformats.org/officeDocument/2006/relationships/hyperlink" Target="https://builditsecure.ly/" TargetMode="External"/><Relationship Id="rId5" Type="http://schemas.openxmlformats.org/officeDocument/2006/relationships/hyperlink" Target="https://www.owasp.org/index.php/OWASP_Internet_of_Things_Project#tab=IoT_Attack_Surface_Areas" TargetMode="External"/><Relationship Id="rId4" Type="http://schemas.openxmlformats.org/officeDocument/2006/relationships/hyperlink" Target="https://hal.inria.fr/file/index/docid/868362/filename/1569748083.pd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abiresearch.com/press/the-internet-of-things-will-drive-wireless-connect/" TargetMode="External"/><Relationship Id="rId4" Type="http://schemas.openxmlformats.org/officeDocument/2006/relationships/hyperlink" Target="http://www.gartner.com/document/3176918?ref=solrAll&amp;refval=173192834&amp;qid=a4517f39361a1eae1f583895632cd79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bbc.com/future/story/20150515-i-hack-phones-with-touch-alo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wired.com/2015/07/hackers-remotely-kill-jeep-highway/" TargetMode="External"/><Relationship Id="rId4" Type="http://schemas.openxmlformats.org/officeDocument/2006/relationships/hyperlink" Target="https://www.youtube.com/watch?v=Eh8bMlnx9L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isidata.com/Database/Detail/maroochy-shire-sewage-spil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lists.immunityinc.com/pipermail/dailydave/2014-September/000746.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iamthecavalry.org/domains/automotive/"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IoT Security</a:t>
            </a:r>
            <a:endParaRPr lang="en-US" dirty="0"/>
          </a:p>
        </p:txBody>
      </p:sp>
      <p:sp>
        <p:nvSpPr>
          <p:cNvPr id="3" name="Subtítulo 2"/>
          <p:cNvSpPr>
            <a:spLocks noGrp="1"/>
          </p:cNvSpPr>
          <p:nvPr>
            <p:ph type="subTitle" idx="1"/>
          </p:nvPr>
        </p:nvSpPr>
        <p:spPr/>
        <p:txBody>
          <a:bodyPr/>
          <a:lstStyle/>
          <a:p>
            <a:r>
              <a:rPr lang="en-US" dirty="0" smtClean="0"/>
              <a:t>MO809 - </a:t>
            </a:r>
            <a:r>
              <a:rPr lang="en-US" dirty="0" err="1"/>
              <a:t>Tópicos</a:t>
            </a:r>
            <a:r>
              <a:rPr lang="en-US" dirty="0"/>
              <a:t> </a:t>
            </a:r>
            <a:r>
              <a:rPr lang="en-US" dirty="0" err="1"/>
              <a:t>em</a:t>
            </a:r>
            <a:r>
              <a:rPr lang="en-US" dirty="0"/>
              <a:t> </a:t>
            </a:r>
            <a:r>
              <a:rPr lang="en-US" dirty="0" err="1"/>
              <a:t>Computação</a:t>
            </a:r>
            <a:r>
              <a:rPr lang="en-US" dirty="0"/>
              <a:t> </a:t>
            </a:r>
            <a:r>
              <a:rPr lang="en-US" dirty="0" err="1" smtClean="0"/>
              <a:t>Distribuída</a:t>
            </a:r>
            <a:endParaRPr lang="en-US" dirty="0" smtClean="0"/>
          </a:p>
          <a:p>
            <a:r>
              <a:rPr lang="en-US" dirty="0" err="1" smtClean="0"/>
              <a:t>Luísa</a:t>
            </a:r>
            <a:r>
              <a:rPr lang="en-US" dirty="0" smtClean="0"/>
              <a:t> Madeira Cardoso</a:t>
            </a:r>
            <a:endParaRPr lang="en-US" dirty="0"/>
          </a:p>
        </p:txBody>
      </p:sp>
    </p:spTree>
    <p:extLst>
      <p:ext uri="{BB962C8B-B14F-4D97-AF65-F5344CB8AC3E}">
        <p14:creationId xmlns:p14="http://schemas.microsoft.com/office/powerpoint/2010/main" val="258722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Securing the Internet of Things</a:t>
            </a:r>
            <a:endParaRPr lang="en-US" dirty="0"/>
          </a:p>
        </p:txBody>
      </p:sp>
      <p:sp>
        <p:nvSpPr>
          <p:cNvPr id="3" name="Espaço Reservado para Texto 2"/>
          <p:cNvSpPr>
            <a:spLocks noGrp="1"/>
          </p:cNvSpPr>
          <p:nvPr>
            <p:ph type="body" idx="1"/>
          </p:nvPr>
        </p:nvSpPr>
        <p:spPr/>
        <p:txBody>
          <a:bodyPr/>
          <a:lstStyle/>
          <a:p>
            <a:endParaRPr lang="en-US"/>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10</a:t>
            </a:fld>
            <a:endParaRPr lang="en-US"/>
          </a:p>
        </p:txBody>
      </p:sp>
    </p:spTree>
    <p:extLst>
      <p:ext uri="{BB962C8B-B14F-4D97-AF65-F5344CB8AC3E}">
        <p14:creationId xmlns:p14="http://schemas.microsoft.com/office/powerpoint/2010/main" val="414261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Security Goals</a:t>
            </a:r>
            <a:endParaRPr lang="en-US" dirty="0"/>
          </a:p>
        </p:txBody>
      </p:sp>
      <p:pic>
        <p:nvPicPr>
          <p:cNvPr id="1026" name="Picture 2" descr="Resultado de imagem para confidentiality integrity availabilit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4814" y="1996367"/>
            <a:ext cx="3638796" cy="3286288"/>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Número de Slide 5"/>
          <p:cNvSpPr>
            <a:spLocks noGrp="1"/>
          </p:cNvSpPr>
          <p:nvPr>
            <p:ph type="sldNum" sz="quarter" idx="12"/>
          </p:nvPr>
        </p:nvSpPr>
        <p:spPr/>
        <p:txBody>
          <a:bodyPr/>
          <a:lstStyle/>
          <a:p>
            <a:fld id="{54D0E97D-3617-46CD-865B-F1A7D93E2E57}" type="slidenum">
              <a:rPr lang="en-US" smtClean="0"/>
              <a:t>11</a:t>
            </a:fld>
            <a:endParaRPr lang="en-US"/>
          </a:p>
        </p:txBody>
      </p:sp>
    </p:spTree>
    <p:extLst>
      <p:ext uri="{BB962C8B-B14F-4D97-AF65-F5344CB8AC3E}">
        <p14:creationId xmlns:p14="http://schemas.microsoft.com/office/powerpoint/2010/main" val="176889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IoT Security != Device Security</a:t>
            </a:r>
            <a:endParaRPr lang="en-US" dirty="0"/>
          </a:p>
        </p:txBody>
      </p:sp>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28482"/>
            <a:ext cx="6688597" cy="3735419"/>
          </a:xfrm>
        </p:spPr>
      </p:pic>
      <p:sp>
        <p:nvSpPr>
          <p:cNvPr id="7" name="Espaço Reservado para Número de Slide 6"/>
          <p:cNvSpPr>
            <a:spLocks noGrp="1"/>
          </p:cNvSpPr>
          <p:nvPr>
            <p:ph type="sldNum" sz="quarter" idx="12"/>
          </p:nvPr>
        </p:nvSpPr>
        <p:spPr/>
        <p:txBody>
          <a:bodyPr/>
          <a:lstStyle/>
          <a:p>
            <a:fld id="{54D0E97D-3617-46CD-865B-F1A7D93E2E57}" type="slidenum">
              <a:rPr lang="en-US" smtClean="0"/>
              <a:t>12</a:t>
            </a:fld>
            <a:endParaRPr lang="en-US"/>
          </a:p>
        </p:txBody>
      </p:sp>
      <p:graphicFrame>
        <p:nvGraphicFramePr>
          <p:cNvPr id="5" name="Espaço Reservado para Conteúdo 3"/>
          <p:cNvGraphicFramePr>
            <a:graphicFrameLocks/>
          </p:cNvGraphicFramePr>
          <p:nvPr>
            <p:extLst>
              <p:ext uri="{D42A27DB-BD31-4B8C-83A1-F6EECF244321}">
                <p14:modId xmlns:p14="http://schemas.microsoft.com/office/powerpoint/2010/main" val="1149166537"/>
              </p:ext>
            </p:extLst>
          </p:nvPr>
        </p:nvGraphicFramePr>
        <p:xfrm>
          <a:off x="6788913" y="2922656"/>
          <a:ext cx="3150955" cy="1759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aixaDeTexto 5"/>
          <p:cNvSpPr txBox="1"/>
          <p:nvPr/>
        </p:nvSpPr>
        <p:spPr>
          <a:xfrm>
            <a:off x="7214625" y="2397012"/>
            <a:ext cx="1896533" cy="461665"/>
          </a:xfrm>
          <a:prstGeom prst="rect">
            <a:avLst/>
          </a:prstGeom>
          <a:noFill/>
        </p:spPr>
        <p:txBody>
          <a:bodyPr wrap="square" rtlCol="0">
            <a:spAutoFit/>
          </a:bodyPr>
          <a:lstStyle/>
          <a:p>
            <a:r>
              <a:rPr lang="en-US" sz="2400" dirty="0">
                <a:ln w="0">
                  <a:solidFill>
                    <a:schemeClr val="accent1">
                      <a:lumMod val="50000"/>
                    </a:schemeClr>
                  </a:solidFill>
                </a:ln>
                <a:solidFill>
                  <a:schemeClr val="accent1">
                    <a:lumMod val="50000"/>
                  </a:schemeClr>
                </a:solidFill>
                <a:effectLst>
                  <a:outerShdw blurRad="38100" dist="25400" dir="5400000" algn="ctr" rotWithShape="0">
                    <a:srgbClr val="6E747A">
                      <a:alpha val="43000"/>
                    </a:srgbClr>
                  </a:outerShdw>
                </a:effectLst>
              </a:rPr>
              <a:t>Layers</a:t>
            </a:r>
          </a:p>
        </p:txBody>
      </p:sp>
    </p:spTree>
    <p:extLst>
      <p:ext uri="{BB962C8B-B14F-4D97-AF65-F5344CB8AC3E}">
        <p14:creationId xmlns:p14="http://schemas.microsoft.com/office/powerpoint/2010/main" val="2642057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to add security to the design</a:t>
            </a:r>
            <a:endParaRPr lang="en-US" dirty="0"/>
          </a:p>
        </p:txBody>
      </p:sp>
      <p:sp>
        <p:nvSpPr>
          <p:cNvPr id="3" name="Espaço Reservado para Conteúdo 2"/>
          <p:cNvSpPr>
            <a:spLocks noGrp="1"/>
          </p:cNvSpPr>
          <p:nvPr>
            <p:ph idx="1"/>
          </p:nvPr>
        </p:nvSpPr>
        <p:spPr>
          <a:xfrm>
            <a:off x="628650" y="2226469"/>
            <a:ext cx="6390217" cy="3263504"/>
          </a:xfrm>
        </p:spPr>
        <p:txBody>
          <a:bodyPr>
            <a:normAutofit/>
          </a:bodyPr>
          <a:lstStyle/>
          <a:p>
            <a:r>
              <a:rPr lang="en-US" dirty="0">
                <a:hlinkClick r:id="rId3"/>
              </a:rPr>
              <a:t>OWASP Internet of Things Project</a:t>
            </a:r>
            <a:endParaRPr lang="en-US" dirty="0"/>
          </a:p>
          <a:p>
            <a:pPr marL="342900" lvl="1" indent="0">
              <a:buNone/>
            </a:pPr>
            <a:r>
              <a:rPr lang="en-US" i="1" dirty="0"/>
              <a:t>D</a:t>
            </a:r>
            <a:r>
              <a:rPr lang="en-US" i="1" dirty="0" smtClean="0"/>
              <a:t>esigned to help manufacturers, developers, and consumers better understand the security issues associated with the Internet of Things, and to enable users in any context to make better security decisions when building, deploying, or assessing IoT technologies</a:t>
            </a:r>
            <a:endParaRPr lang="en-US" i="1" dirty="0"/>
          </a:p>
          <a:p>
            <a:endParaRPr lang="en-US" i="1" dirty="0" smtClean="0"/>
          </a:p>
          <a:p>
            <a:r>
              <a:rPr lang="en-US" dirty="0" smtClean="0">
                <a:hlinkClick r:id="rId4"/>
              </a:rPr>
              <a:t>Builditsecure.ly </a:t>
            </a:r>
            <a:endParaRPr lang="en-US" dirty="0" smtClean="0"/>
          </a:p>
          <a:p>
            <a:endParaRPr lang="en-US" dirty="0"/>
          </a:p>
          <a:p>
            <a:r>
              <a:rPr lang="en-US" dirty="0" smtClean="0">
                <a:hlinkClick r:id="rId5"/>
              </a:rPr>
              <a:t>IoT Security Foundation</a:t>
            </a:r>
            <a:endParaRPr lang="en-US" dirty="0" smtClean="0"/>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13</a:t>
            </a:fld>
            <a:endParaRPr lang="en-US"/>
          </a:p>
        </p:txBody>
      </p:sp>
      <p:pic>
        <p:nvPicPr>
          <p:cNvPr id="4" name="Imagem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1382" y="857250"/>
            <a:ext cx="1028700" cy="5143500"/>
          </a:xfrm>
          <a:prstGeom prst="rect">
            <a:avLst/>
          </a:prstGeom>
        </p:spPr>
      </p:pic>
    </p:spTree>
    <p:extLst>
      <p:ext uri="{BB962C8B-B14F-4D97-AF65-F5344CB8AC3E}">
        <p14:creationId xmlns:p14="http://schemas.microsoft.com/office/powerpoint/2010/main" val="1258959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IoT Attack Surface Areas</a:t>
            </a:r>
            <a:endParaRPr lang="en-US" dirty="0"/>
          </a:p>
        </p:txBody>
      </p:sp>
      <p:sp>
        <p:nvSpPr>
          <p:cNvPr id="3" name="Espaço Reservado para Conteúdo 2"/>
          <p:cNvSpPr>
            <a:spLocks noGrp="1"/>
          </p:cNvSpPr>
          <p:nvPr>
            <p:ph sz="half" idx="1"/>
          </p:nvPr>
        </p:nvSpPr>
        <p:spPr/>
        <p:txBody>
          <a:bodyPr>
            <a:normAutofit/>
          </a:bodyPr>
          <a:lstStyle/>
          <a:p>
            <a:r>
              <a:rPr lang="en-US" dirty="0"/>
              <a:t>Ecosystem (general</a:t>
            </a:r>
            <a:r>
              <a:rPr lang="en-US" dirty="0" smtClean="0"/>
              <a:t>)</a:t>
            </a:r>
          </a:p>
          <a:p>
            <a:r>
              <a:rPr lang="en-US" dirty="0"/>
              <a:t>Ecosystem Access </a:t>
            </a:r>
            <a:r>
              <a:rPr lang="en-US" dirty="0" smtClean="0"/>
              <a:t>Control</a:t>
            </a:r>
          </a:p>
          <a:p>
            <a:r>
              <a:rPr lang="en-US" dirty="0"/>
              <a:t>Device </a:t>
            </a:r>
            <a:r>
              <a:rPr lang="en-US" dirty="0" smtClean="0"/>
              <a:t>Memory</a:t>
            </a:r>
          </a:p>
          <a:p>
            <a:r>
              <a:rPr lang="en-US" dirty="0"/>
              <a:t>Device Physical </a:t>
            </a:r>
            <a:r>
              <a:rPr lang="en-US" dirty="0" smtClean="0"/>
              <a:t>Interfaces</a:t>
            </a:r>
          </a:p>
          <a:p>
            <a:r>
              <a:rPr lang="en-US" dirty="0"/>
              <a:t>Device Web </a:t>
            </a:r>
            <a:r>
              <a:rPr lang="en-US" dirty="0" smtClean="0"/>
              <a:t>Interface</a:t>
            </a:r>
          </a:p>
          <a:p>
            <a:r>
              <a:rPr lang="en-US" dirty="0"/>
              <a:t>Device </a:t>
            </a:r>
            <a:r>
              <a:rPr lang="en-US" dirty="0" smtClean="0"/>
              <a:t>Firmware</a:t>
            </a:r>
          </a:p>
          <a:p>
            <a:r>
              <a:rPr lang="en-US" dirty="0"/>
              <a:t>Device Network </a:t>
            </a:r>
            <a:r>
              <a:rPr lang="en-US" dirty="0" smtClean="0"/>
              <a:t>Services</a:t>
            </a:r>
          </a:p>
          <a:p>
            <a:r>
              <a:rPr lang="en-US" dirty="0"/>
              <a:t>Administrative </a:t>
            </a:r>
            <a:r>
              <a:rPr lang="en-US" dirty="0" smtClean="0"/>
              <a:t>Interface</a:t>
            </a:r>
          </a:p>
          <a:p>
            <a:r>
              <a:rPr lang="en-US" dirty="0" smtClean="0"/>
              <a:t>Local Data Storage</a:t>
            </a:r>
          </a:p>
          <a:p>
            <a:r>
              <a:rPr lang="en-US" dirty="0" smtClean="0"/>
              <a:t>Cloud Web Interface</a:t>
            </a:r>
          </a:p>
        </p:txBody>
      </p:sp>
      <p:sp>
        <p:nvSpPr>
          <p:cNvPr id="4" name="Espaço Reservado para Conteúdo 3"/>
          <p:cNvSpPr>
            <a:spLocks noGrp="1"/>
          </p:cNvSpPr>
          <p:nvPr>
            <p:ph sz="half" idx="2"/>
          </p:nvPr>
        </p:nvSpPr>
        <p:spPr/>
        <p:txBody>
          <a:bodyPr>
            <a:normAutofit/>
          </a:bodyPr>
          <a:lstStyle/>
          <a:p>
            <a:r>
              <a:rPr lang="en-US" dirty="0" smtClean="0"/>
              <a:t>Third-party </a:t>
            </a:r>
            <a:r>
              <a:rPr lang="en-US" dirty="0"/>
              <a:t>Backend </a:t>
            </a:r>
            <a:r>
              <a:rPr lang="en-US" dirty="0" smtClean="0"/>
              <a:t>APIs</a:t>
            </a:r>
          </a:p>
          <a:p>
            <a:r>
              <a:rPr lang="en-US" dirty="0"/>
              <a:t>Update </a:t>
            </a:r>
            <a:r>
              <a:rPr lang="en-US" dirty="0" smtClean="0"/>
              <a:t>Mechanism</a:t>
            </a:r>
          </a:p>
          <a:p>
            <a:r>
              <a:rPr lang="en-US" dirty="0"/>
              <a:t>Mobile </a:t>
            </a:r>
            <a:r>
              <a:rPr lang="en-US" dirty="0" smtClean="0"/>
              <a:t>Application</a:t>
            </a:r>
          </a:p>
          <a:p>
            <a:r>
              <a:rPr lang="en-US" dirty="0"/>
              <a:t>Vendor Backend </a:t>
            </a:r>
            <a:r>
              <a:rPr lang="en-US" dirty="0" smtClean="0"/>
              <a:t>APIs</a:t>
            </a:r>
          </a:p>
          <a:p>
            <a:r>
              <a:rPr lang="en-US" dirty="0"/>
              <a:t>Ecosystem </a:t>
            </a:r>
            <a:r>
              <a:rPr lang="en-US" dirty="0" smtClean="0"/>
              <a:t>Communication</a:t>
            </a:r>
          </a:p>
          <a:p>
            <a:r>
              <a:rPr lang="en-US" dirty="0"/>
              <a:t>Network </a:t>
            </a:r>
            <a:r>
              <a:rPr lang="en-US" dirty="0" smtClean="0"/>
              <a:t>Traffic</a:t>
            </a:r>
          </a:p>
          <a:p>
            <a:r>
              <a:rPr lang="en-US" dirty="0" smtClean="0">
                <a:solidFill>
                  <a:schemeClr val="accent2">
                    <a:lumMod val="75000"/>
                  </a:schemeClr>
                </a:solidFill>
              </a:rPr>
              <a:t>Authentication/Authorization</a:t>
            </a:r>
          </a:p>
          <a:p>
            <a:r>
              <a:rPr lang="en-US" dirty="0" smtClean="0">
                <a:solidFill>
                  <a:schemeClr val="accent2">
                    <a:lumMod val="75000"/>
                  </a:schemeClr>
                </a:solidFill>
              </a:rPr>
              <a:t>Privacy</a:t>
            </a:r>
          </a:p>
          <a:p>
            <a:r>
              <a:rPr lang="en-US" dirty="0"/>
              <a:t>Hardware (Sensors)</a:t>
            </a:r>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14</a:t>
            </a:fld>
            <a:endParaRPr lang="en-US"/>
          </a:p>
        </p:txBody>
      </p:sp>
    </p:spTree>
    <p:extLst>
      <p:ext uri="{BB962C8B-B14F-4D97-AF65-F5344CB8AC3E}">
        <p14:creationId xmlns:p14="http://schemas.microsoft.com/office/powerpoint/2010/main" val="298170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Device Layer</a:t>
            </a:r>
            <a:endParaRPr lang="en-US" dirty="0"/>
          </a:p>
        </p:txBody>
      </p:sp>
      <p:sp>
        <p:nvSpPr>
          <p:cNvPr id="3" name="Espaço Reservado para Conteúdo 2"/>
          <p:cNvSpPr>
            <a:spLocks noGrp="1"/>
          </p:cNvSpPr>
          <p:nvPr>
            <p:ph idx="1"/>
          </p:nvPr>
        </p:nvSpPr>
        <p:spPr/>
        <p:txBody>
          <a:bodyPr numCol="2">
            <a:normAutofit lnSpcReduction="10000"/>
          </a:bodyPr>
          <a:lstStyle/>
          <a:p>
            <a:r>
              <a:rPr lang="en-US" dirty="0" smtClean="0"/>
              <a:t>Unauthorized Access</a:t>
            </a:r>
          </a:p>
          <a:p>
            <a:r>
              <a:rPr lang="en-US" dirty="0" smtClean="0"/>
              <a:t>Tag cloning </a:t>
            </a:r>
            <a:endParaRPr lang="en-US" dirty="0" smtClean="0"/>
          </a:p>
          <a:p>
            <a:pPr marL="0" indent="0">
              <a:buNone/>
            </a:pPr>
            <a:endParaRPr lang="en-US" dirty="0" smtClean="0"/>
          </a:p>
          <a:p>
            <a:r>
              <a:rPr lang="en-US" dirty="0" smtClean="0"/>
              <a:t>Local Data Storage</a:t>
            </a:r>
          </a:p>
          <a:p>
            <a:pPr lvl="1"/>
            <a:r>
              <a:rPr lang="en-US" dirty="0"/>
              <a:t>U</a:t>
            </a:r>
            <a:r>
              <a:rPr lang="en-US" dirty="0" smtClean="0"/>
              <a:t>nencrypted </a:t>
            </a:r>
            <a:r>
              <a:rPr lang="en-US" dirty="0"/>
              <a:t>data</a:t>
            </a:r>
          </a:p>
          <a:p>
            <a:pPr lvl="1"/>
            <a:r>
              <a:rPr lang="en-US" dirty="0"/>
              <a:t>Data encrypted with discovered keys</a:t>
            </a:r>
          </a:p>
          <a:p>
            <a:pPr lvl="1"/>
            <a:r>
              <a:rPr lang="en-US" dirty="0"/>
              <a:t>Lack of data integrity </a:t>
            </a:r>
            <a:r>
              <a:rPr lang="en-US" dirty="0" smtClean="0"/>
              <a:t>checks</a:t>
            </a:r>
          </a:p>
          <a:p>
            <a:pPr marL="342900" lvl="1" indent="0">
              <a:buNone/>
            </a:pPr>
            <a:endParaRPr lang="en-US" dirty="0"/>
          </a:p>
          <a:p>
            <a:r>
              <a:rPr lang="en-US" dirty="0" smtClean="0"/>
              <a:t>Device </a:t>
            </a:r>
            <a:r>
              <a:rPr lang="en-US" dirty="0" smtClean="0"/>
              <a:t>Memory</a:t>
            </a:r>
          </a:p>
          <a:p>
            <a:pPr lvl="1"/>
            <a:r>
              <a:rPr lang="en-US" dirty="0" err="1"/>
              <a:t>Cleartext</a:t>
            </a:r>
            <a:r>
              <a:rPr lang="en-US" dirty="0"/>
              <a:t> </a:t>
            </a:r>
            <a:r>
              <a:rPr lang="en-US" dirty="0" smtClean="0"/>
              <a:t>usernames/passwords</a:t>
            </a:r>
            <a:endParaRPr lang="en-US" dirty="0"/>
          </a:p>
          <a:p>
            <a:pPr lvl="1"/>
            <a:r>
              <a:rPr lang="en-US" dirty="0" smtClean="0"/>
              <a:t>Third-party </a:t>
            </a:r>
            <a:r>
              <a:rPr lang="en-US" dirty="0"/>
              <a:t>credentials</a:t>
            </a:r>
          </a:p>
          <a:p>
            <a:pPr lvl="1"/>
            <a:r>
              <a:rPr lang="en-US" dirty="0"/>
              <a:t>Encryption </a:t>
            </a:r>
            <a:r>
              <a:rPr lang="en-US" dirty="0" smtClean="0"/>
              <a:t>keys</a:t>
            </a:r>
          </a:p>
          <a:p>
            <a:endParaRPr lang="en-US" dirty="0" smtClean="0"/>
          </a:p>
          <a:p>
            <a:r>
              <a:rPr lang="en-US" dirty="0" smtClean="0"/>
              <a:t>Device Physical Interface</a:t>
            </a:r>
          </a:p>
          <a:p>
            <a:pPr lvl="1"/>
            <a:r>
              <a:rPr lang="en-US" dirty="0" smtClean="0"/>
              <a:t>Firmware extraction</a:t>
            </a:r>
          </a:p>
          <a:p>
            <a:pPr lvl="1"/>
            <a:r>
              <a:rPr lang="en-US" dirty="0" smtClean="0"/>
              <a:t>User CLI / Admin </a:t>
            </a:r>
            <a:r>
              <a:rPr lang="en-US" dirty="0"/>
              <a:t>CLI</a:t>
            </a:r>
          </a:p>
          <a:p>
            <a:pPr lvl="1"/>
            <a:r>
              <a:rPr lang="en-US" dirty="0"/>
              <a:t>Privilege escalation</a:t>
            </a:r>
          </a:p>
          <a:p>
            <a:pPr lvl="1"/>
            <a:r>
              <a:rPr lang="en-US" dirty="0"/>
              <a:t>Reset to insecure state</a:t>
            </a:r>
          </a:p>
          <a:p>
            <a:pPr lvl="1"/>
            <a:r>
              <a:rPr lang="en-US" dirty="0"/>
              <a:t>Removal of storage media</a:t>
            </a:r>
          </a:p>
          <a:p>
            <a:pPr lvl="1"/>
            <a:r>
              <a:rPr lang="en-US" dirty="0"/>
              <a:t>Tamper resistance</a:t>
            </a:r>
          </a:p>
          <a:p>
            <a:pPr lvl="1"/>
            <a:r>
              <a:rPr lang="en-US" dirty="0"/>
              <a:t>Debug port</a:t>
            </a:r>
          </a:p>
          <a:p>
            <a:pPr lvl="1"/>
            <a:r>
              <a:rPr lang="en-US" dirty="0"/>
              <a:t>Device ID/Serial number exposure</a:t>
            </a:r>
          </a:p>
          <a:p>
            <a:pPr lvl="1"/>
            <a:endParaRPr lang="en-US" dirty="0"/>
          </a:p>
          <a:p>
            <a:pPr marL="0" indent="0">
              <a:buNone/>
            </a:pPr>
            <a:endParaRPr lang="en-US" dirty="0" smtClean="0"/>
          </a:p>
          <a:p>
            <a:endParaRPr lang="en-US" dirty="0" smtClean="0"/>
          </a:p>
          <a:p>
            <a:endParaRPr lang="en-US" dirty="0"/>
          </a:p>
          <a:p>
            <a:pPr lvl="1"/>
            <a:endParaRPr lang="en-US" dirty="0"/>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15</a:t>
            </a:fld>
            <a:endParaRPr lang="en-US"/>
          </a:p>
        </p:txBody>
      </p:sp>
    </p:spTree>
    <p:extLst>
      <p:ext uri="{BB962C8B-B14F-4D97-AF65-F5344CB8AC3E}">
        <p14:creationId xmlns:p14="http://schemas.microsoft.com/office/powerpoint/2010/main" val="495376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Device Layer</a:t>
            </a:r>
            <a:endParaRPr lang="en-US" dirty="0"/>
          </a:p>
        </p:txBody>
      </p:sp>
      <p:sp>
        <p:nvSpPr>
          <p:cNvPr id="3" name="Espaço Reservado para Conteúdo 2"/>
          <p:cNvSpPr>
            <a:spLocks noGrp="1"/>
          </p:cNvSpPr>
          <p:nvPr>
            <p:ph sz="half" idx="1"/>
          </p:nvPr>
        </p:nvSpPr>
        <p:spPr/>
        <p:txBody>
          <a:bodyPr>
            <a:normAutofit fontScale="85000" lnSpcReduction="10000"/>
          </a:bodyPr>
          <a:lstStyle/>
          <a:p>
            <a:r>
              <a:rPr lang="en-US" dirty="0" smtClean="0"/>
              <a:t>Device Web Interface</a:t>
            </a:r>
          </a:p>
          <a:p>
            <a:pPr lvl="1"/>
            <a:r>
              <a:rPr lang="en-US" dirty="0" smtClean="0"/>
              <a:t>SQL injection</a:t>
            </a:r>
          </a:p>
          <a:p>
            <a:pPr lvl="1"/>
            <a:r>
              <a:rPr lang="en-US" dirty="0" smtClean="0"/>
              <a:t>Cross-site scripting</a:t>
            </a:r>
          </a:p>
          <a:p>
            <a:pPr lvl="1"/>
            <a:r>
              <a:rPr lang="en-US" dirty="0" smtClean="0"/>
              <a:t>Cross-site Request Forgery</a:t>
            </a:r>
          </a:p>
          <a:p>
            <a:pPr lvl="1"/>
            <a:r>
              <a:rPr lang="en-US" dirty="0" smtClean="0"/>
              <a:t>Username enumeration</a:t>
            </a:r>
          </a:p>
          <a:p>
            <a:pPr lvl="1"/>
            <a:r>
              <a:rPr lang="en-US" dirty="0" smtClean="0"/>
              <a:t>Weak passwords</a:t>
            </a:r>
          </a:p>
          <a:p>
            <a:pPr lvl="1"/>
            <a:r>
              <a:rPr lang="en-US" dirty="0" smtClean="0"/>
              <a:t>Account lockout</a:t>
            </a:r>
          </a:p>
          <a:p>
            <a:pPr lvl="1"/>
            <a:r>
              <a:rPr lang="en-US" dirty="0" smtClean="0"/>
              <a:t>Known default credentials</a:t>
            </a:r>
          </a:p>
          <a:p>
            <a:pPr lvl="1"/>
            <a:endParaRPr lang="en-US" dirty="0" smtClean="0"/>
          </a:p>
          <a:p>
            <a:pPr marL="342900" lvl="1" indent="0">
              <a:buNone/>
            </a:pPr>
            <a:endParaRPr lang="en-US" dirty="0" smtClean="0"/>
          </a:p>
          <a:p>
            <a:r>
              <a:rPr lang="en-US" dirty="0" smtClean="0"/>
              <a:t>Device Firmware</a:t>
            </a:r>
          </a:p>
          <a:p>
            <a:pPr lvl="1"/>
            <a:r>
              <a:rPr lang="en-US" dirty="0" smtClean="0"/>
              <a:t>Hardcoded credentials</a:t>
            </a:r>
          </a:p>
          <a:p>
            <a:pPr lvl="1"/>
            <a:r>
              <a:rPr lang="en-US" dirty="0" smtClean="0"/>
              <a:t>Firmware version display and/or last update date</a:t>
            </a:r>
          </a:p>
          <a:p>
            <a:pPr lvl="1"/>
            <a:r>
              <a:rPr lang="en-US" dirty="0" smtClean="0"/>
              <a:t>Backdoor accounts</a:t>
            </a:r>
          </a:p>
          <a:p>
            <a:pPr lvl="1"/>
            <a:r>
              <a:rPr lang="en-US" dirty="0" smtClean="0"/>
              <a:t>Vulnerable services (web, </a:t>
            </a:r>
            <a:r>
              <a:rPr lang="en-US" dirty="0" err="1" smtClean="0"/>
              <a:t>ssh</a:t>
            </a:r>
            <a:r>
              <a:rPr lang="en-US" dirty="0" smtClean="0"/>
              <a:t>, </a:t>
            </a:r>
            <a:r>
              <a:rPr lang="en-US" dirty="0" err="1" smtClean="0"/>
              <a:t>tftp</a:t>
            </a:r>
            <a:r>
              <a:rPr lang="en-US" dirty="0" smtClean="0"/>
              <a:t>, etc.)</a:t>
            </a:r>
          </a:p>
          <a:p>
            <a:pPr lvl="1"/>
            <a:r>
              <a:rPr lang="en-US" dirty="0" smtClean="0"/>
              <a:t>Security related function API exposure</a:t>
            </a:r>
          </a:p>
          <a:p>
            <a:pPr lvl="1"/>
            <a:r>
              <a:rPr lang="en-US" dirty="0" smtClean="0"/>
              <a:t>Firmware downgrade</a:t>
            </a:r>
          </a:p>
          <a:p>
            <a:endParaRPr lang="en-US" dirty="0"/>
          </a:p>
        </p:txBody>
      </p:sp>
      <p:sp>
        <p:nvSpPr>
          <p:cNvPr id="4" name="Espaço Reservado para Conteúdo 3"/>
          <p:cNvSpPr>
            <a:spLocks noGrp="1"/>
          </p:cNvSpPr>
          <p:nvPr>
            <p:ph sz="half" idx="2"/>
          </p:nvPr>
        </p:nvSpPr>
        <p:spPr/>
        <p:txBody>
          <a:bodyPr>
            <a:normAutofit fontScale="85000" lnSpcReduction="10000"/>
          </a:bodyPr>
          <a:lstStyle/>
          <a:p>
            <a:r>
              <a:rPr lang="en-US" dirty="0" smtClean="0"/>
              <a:t>Device Network Services</a:t>
            </a:r>
            <a:r>
              <a:rPr lang="en-US" b="1" dirty="0" smtClean="0"/>
              <a:t>	</a:t>
            </a:r>
          </a:p>
          <a:p>
            <a:pPr lvl="1"/>
            <a:r>
              <a:rPr lang="en-US" dirty="0" smtClean="0"/>
              <a:t>User CLI / Administrative CLI</a:t>
            </a:r>
          </a:p>
          <a:p>
            <a:pPr lvl="1"/>
            <a:r>
              <a:rPr lang="en-US" dirty="0" smtClean="0"/>
              <a:t>Injection</a:t>
            </a:r>
          </a:p>
          <a:p>
            <a:pPr lvl="1"/>
            <a:r>
              <a:rPr lang="en-US" dirty="0" smtClean="0"/>
              <a:t>Denial of Service</a:t>
            </a:r>
          </a:p>
          <a:p>
            <a:pPr lvl="1"/>
            <a:r>
              <a:rPr lang="en-US" dirty="0" smtClean="0"/>
              <a:t>Unencrypted Services</a:t>
            </a:r>
          </a:p>
          <a:p>
            <a:pPr lvl="1"/>
            <a:r>
              <a:rPr lang="en-US" dirty="0" smtClean="0"/>
              <a:t>Poorly implemented encryption</a:t>
            </a:r>
          </a:p>
          <a:p>
            <a:pPr lvl="1"/>
            <a:r>
              <a:rPr lang="en-US" dirty="0" smtClean="0"/>
              <a:t>Test/Development Services</a:t>
            </a:r>
          </a:p>
          <a:p>
            <a:pPr lvl="1"/>
            <a:r>
              <a:rPr lang="en-US" dirty="0" smtClean="0"/>
              <a:t>Buffer Overflow</a:t>
            </a:r>
          </a:p>
          <a:p>
            <a:pPr lvl="1"/>
            <a:r>
              <a:rPr lang="en-US" dirty="0" smtClean="0"/>
              <a:t>UPnP</a:t>
            </a:r>
          </a:p>
          <a:p>
            <a:pPr lvl="1"/>
            <a:r>
              <a:rPr lang="en-US" dirty="0" smtClean="0"/>
              <a:t>Vulnerable UDP Services</a:t>
            </a:r>
          </a:p>
          <a:p>
            <a:pPr lvl="1"/>
            <a:r>
              <a:rPr lang="en-US" dirty="0" err="1" smtClean="0"/>
              <a:t>DoS</a:t>
            </a:r>
            <a:endParaRPr lang="en-US" dirty="0" smtClean="0"/>
          </a:p>
          <a:p>
            <a:pPr lvl="1"/>
            <a:r>
              <a:rPr lang="en-US" dirty="0" smtClean="0"/>
              <a:t>Device Firmware OTA update block</a:t>
            </a:r>
          </a:p>
          <a:p>
            <a:pPr lvl="1"/>
            <a:r>
              <a:rPr lang="en-US" dirty="0" smtClean="0"/>
              <a:t>Replay attack</a:t>
            </a:r>
          </a:p>
          <a:p>
            <a:pPr lvl="1"/>
            <a:r>
              <a:rPr lang="en-US" dirty="0" smtClean="0"/>
              <a:t>Lack of payload verification</a:t>
            </a:r>
          </a:p>
          <a:p>
            <a:pPr lvl="1"/>
            <a:r>
              <a:rPr lang="en-US" dirty="0" smtClean="0"/>
              <a:t>Lack of message integrity check</a:t>
            </a:r>
          </a:p>
          <a:p>
            <a:endParaRPr lang="en-US" dirty="0"/>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16</a:t>
            </a:fld>
            <a:endParaRPr lang="en-US"/>
          </a:p>
        </p:txBody>
      </p:sp>
    </p:spTree>
    <p:extLst>
      <p:ext uri="{BB962C8B-B14F-4D97-AF65-F5344CB8AC3E}">
        <p14:creationId xmlns:p14="http://schemas.microsoft.com/office/powerpoint/2010/main" val="7701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Device Layer</a:t>
            </a:r>
            <a:endParaRPr lang="en-US" dirty="0"/>
          </a:p>
        </p:txBody>
      </p:sp>
      <p:sp>
        <p:nvSpPr>
          <p:cNvPr id="10" name="Espaço Reservado para Número de Slide 9"/>
          <p:cNvSpPr>
            <a:spLocks noGrp="1"/>
          </p:cNvSpPr>
          <p:nvPr>
            <p:ph type="sldNum" sz="quarter" idx="12"/>
          </p:nvPr>
        </p:nvSpPr>
        <p:spPr/>
        <p:txBody>
          <a:bodyPr/>
          <a:lstStyle/>
          <a:p>
            <a:fld id="{54D0E97D-3617-46CD-865B-F1A7D93E2E57}" type="slidenum">
              <a:rPr lang="en-US" smtClean="0"/>
              <a:t>17</a:t>
            </a:fld>
            <a:endParaRPr lang="en-US"/>
          </a:p>
        </p:txBody>
      </p:sp>
      <p:sp>
        <p:nvSpPr>
          <p:cNvPr id="4" name="CaixaDeTexto 3"/>
          <p:cNvSpPr txBox="1"/>
          <p:nvPr/>
        </p:nvSpPr>
        <p:spPr>
          <a:xfrm>
            <a:off x="828675" y="2478881"/>
            <a:ext cx="4329113" cy="646331"/>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Can the software in the device be upgraded?</a:t>
            </a:r>
          </a:p>
        </p:txBody>
      </p:sp>
      <p:sp>
        <p:nvSpPr>
          <p:cNvPr id="5" name="CaixaDeTexto 4"/>
          <p:cNvSpPr txBox="1"/>
          <p:nvPr/>
        </p:nvSpPr>
        <p:spPr>
          <a:xfrm>
            <a:off x="2603896" y="2699544"/>
            <a:ext cx="5197079" cy="369332"/>
          </a:xfrm>
          <a:prstGeom prst="rect">
            <a:avLst/>
          </a:prstGeom>
          <a:noFill/>
        </p:spPr>
        <p:txBody>
          <a:bodyPr wrap="square" rtlCol="0">
            <a:spAutoFit/>
          </a:bodyPr>
          <a:lstStyle/>
          <a:p>
            <a:r>
              <a:rPr lang="en-US" dirty="0"/>
              <a:t>You can't </a:t>
            </a:r>
            <a:r>
              <a:rPr lang="en-US" b="1" dirty="0"/>
              <a:t>secure </a:t>
            </a:r>
            <a:r>
              <a:rPr lang="en-US" dirty="0"/>
              <a:t>it </a:t>
            </a:r>
            <a:r>
              <a:rPr lang="en-US" dirty="0"/>
              <a:t>if you can't upgrade it!</a:t>
            </a:r>
            <a:endParaRPr lang="en-US" dirty="0"/>
          </a:p>
        </p:txBody>
      </p:sp>
      <p:sp>
        <p:nvSpPr>
          <p:cNvPr id="6" name="CaixaDeTexto 5"/>
          <p:cNvSpPr txBox="1"/>
          <p:nvPr/>
        </p:nvSpPr>
        <p:spPr>
          <a:xfrm>
            <a:off x="2603897" y="3417866"/>
            <a:ext cx="5611416" cy="646331"/>
          </a:xfrm>
          <a:prstGeom prst="rect">
            <a:avLst/>
          </a:prstGeom>
          <a:noFill/>
        </p:spPr>
        <p:txBody>
          <a:bodyPr wrap="square" rtlCol="0">
            <a:spAutoFit/>
          </a:bodyPr>
          <a:lstStyle/>
          <a:p>
            <a:r>
              <a:rPr lang="en-US" dirty="0"/>
              <a:t>Must secure this channel. </a:t>
            </a:r>
          </a:p>
          <a:p>
            <a:r>
              <a:rPr lang="en-US" dirty="0"/>
              <a:t>If an attacker </a:t>
            </a:r>
            <a:r>
              <a:rPr lang="en-US" dirty="0" err="1"/>
              <a:t>reflash</a:t>
            </a:r>
            <a:r>
              <a:rPr lang="en-US" dirty="0"/>
              <a:t> the device…</a:t>
            </a:r>
          </a:p>
        </p:txBody>
      </p:sp>
      <p:sp>
        <p:nvSpPr>
          <p:cNvPr id="7" name="CaixaDeTexto 6"/>
          <p:cNvSpPr txBox="1"/>
          <p:nvPr/>
        </p:nvSpPr>
        <p:spPr>
          <a:xfrm>
            <a:off x="828675" y="3197203"/>
            <a:ext cx="4329113"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If you can upgrade the firmware…</a:t>
            </a:r>
          </a:p>
        </p:txBody>
      </p:sp>
      <p:sp>
        <p:nvSpPr>
          <p:cNvPr id="8" name="CaixaDeTexto 7"/>
          <p:cNvSpPr txBox="1"/>
          <p:nvPr/>
        </p:nvSpPr>
        <p:spPr>
          <a:xfrm>
            <a:off x="2603898" y="4413187"/>
            <a:ext cx="3103960" cy="646331"/>
          </a:xfrm>
          <a:prstGeom prst="rect">
            <a:avLst/>
          </a:prstGeom>
          <a:noFill/>
        </p:spPr>
        <p:txBody>
          <a:bodyPr wrap="square" rtlCol="0">
            <a:spAutoFit/>
          </a:bodyPr>
          <a:lstStyle/>
          <a:p>
            <a:pPr marL="214313" indent="-214313">
              <a:buFont typeface="Arial" panose="020B0604020202020204" pitchFamily="34" charset="0"/>
              <a:buChar char="•"/>
            </a:pPr>
            <a:r>
              <a:rPr lang="en-US" dirty="0"/>
              <a:t>Lightweight cryptography</a:t>
            </a:r>
          </a:p>
          <a:p>
            <a:pPr marL="214313" indent="-214313">
              <a:buFont typeface="Arial" panose="020B0604020202020204" pitchFamily="34" charset="0"/>
              <a:buChar char="•"/>
            </a:pPr>
            <a:r>
              <a:rPr lang="en-US" dirty="0"/>
              <a:t>Sleep deprivation attacks</a:t>
            </a:r>
          </a:p>
        </p:txBody>
      </p:sp>
      <p:sp>
        <p:nvSpPr>
          <p:cNvPr id="9" name="CaixaDeTexto 8"/>
          <p:cNvSpPr txBox="1"/>
          <p:nvPr/>
        </p:nvSpPr>
        <p:spPr>
          <a:xfrm>
            <a:off x="828675" y="4117728"/>
            <a:ext cx="5772150"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Low cost sensors, batteries, weak processing power</a:t>
            </a:r>
          </a:p>
        </p:txBody>
      </p:sp>
    </p:spTree>
    <p:extLst>
      <p:ext uri="{BB962C8B-B14F-4D97-AF65-F5344CB8AC3E}">
        <p14:creationId xmlns:p14="http://schemas.microsoft.com/office/powerpoint/2010/main" val="157535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Network layer</a:t>
            </a:r>
            <a:endParaRPr lang="en-US" dirty="0"/>
          </a:p>
        </p:txBody>
      </p:sp>
      <p:sp>
        <p:nvSpPr>
          <p:cNvPr id="3" name="Espaço Reservado para Conteúdo 2"/>
          <p:cNvSpPr>
            <a:spLocks noGrp="1"/>
          </p:cNvSpPr>
          <p:nvPr>
            <p:ph idx="1"/>
          </p:nvPr>
        </p:nvSpPr>
        <p:spPr/>
        <p:txBody>
          <a:bodyPr>
            <a:normAutofit/>
          </a:bodyPr>
          <a:lstStyle/>
          <a:p>
            <a:r>
              <a:rPr lang="en-US" dirty="0" smtClean="0"/>
              <a:t>Jamming </a:t>
            </a:r>
          </a:p>
          <a:p>
            <a:r>
              <a:rPr lang="en-US" dirty="0" smtClean="0"/>
              <a:t>Eavesdropping</a:t>
            </a:r>
          </a:p>
          <a:p>
            <a:r>
              <a:rPr lang="en-US" dirty="0" smtClean="0"/>
              <a:t>Sniffing</a:t>
            </a:r>
            <a:endParaRPr lang="en-US" dirty="0" smtClean="0"/>
          </a:p>
          <a:p>
            <a:endParaRPr lang="en-US" dirty="0" smtClean="0"/>
          </a:p>
          <a:p>
            <a:pPr marL="0" indent="0">
              <a:buNone/>
            </a:pPr>
            <a:r>
              <a:rPr lang="en-US" dirty="0" smtClean="0"/>
              <a:t>Attacks</a:t>
            </a:r>
          </a:p>
          <a:p>
            <a:r>
              <a:rPr lang="en-US" dirty="0" smtClean="0"/>
              <a:t>Sybil </a:t>
            </a:r>
            <a:r>
              <a:rPr lang="en-US" dirty="0" smtClean="0"/>
              <a:t>Attack</a:t>
            </a:r>
          </a:p>
          <a:p>
            <a:pPr lvl="1"/>
            <a:r>
              <a:rPr lang="en-US" dirty="0" smtClean="0"/>
              <a:t>Single node pretends multiples identities. Problems can arise in a reputation system: the attacking node has a disproportionally </a:t>
            </a:r>
            <a:r>
              <a:rPr lang="en-US" dirty="0"/>
              <a:t>large influence</a:t>
            </a:r>
            <a:endParaRPr lang="en-US" dirty="0" smtClean="0"/>
          </a:p>
          <a:p>
            <a:r>
              <a:rPr lang="en-US" dirty="0" smtClean="0"/>
              <a:t>Sinkhole Attack</a:t>
            </a:r>
          </a:p>
          <a:p>
            <a:r>
              <a:rPr lang="en-US" dirty="0" smtClean="0"/>
              <a:t>Sleep depravation attack</a:t>
            </a:r>
          </a:p>
          <a:p>
            <a:r>
              <a:rPr lang="en-US" dirty="0" err="1" smtClean="0"/>
              <a:t>DoS</a:t>
            </a:r>
            <a:endParaRPr lang="en-US" dirty="0" smtClean="0"/>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18</a:t>
            </a:fld>
            <a:endParaRPr lang="en-US"/>
          </a:p>
        </p:txBody>
      </p:sp>
    </p:spTree>
    <p:extLst>
      <p:ext uri="{BB962C8B-B14F-4D97-AF65-F5344CB8AC3E}">
        <p14:creationId xmlns:p14="http://schemas.microsoft.com/office/powerpoint/2010/main" val="83214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Network layer</a:t>
            </a:r>
            <a:endParaRPr lang="en-US" dirty="0"/>
          </a:p>
        </p:txBody>
      </p:sp>
      <p:sp>
        <p:nvSpPr>
          <p:cNvPr id="3" name="Espaço Reservado para Conteúdo 2"/>
          <p:cNvSpPr>
            <a:spLocks noGrp="1"/>
          </p:cNvSpPr>
          <p:nvPr>
            <p:ph sz="half" idx="1"/>
          </p:nvPr>
        </p:nvSpPr>
        <p:spPr/>
        <p:txBody>
          <a:bodyPr>
            <a:normAutofit/>
          </a:bodyPr>
          <a:lstStyle/>
          <a:p>
            <a:r>
              <a:rPr lang="en-US" dirty="0" smtClean="0"/>
              <a:t>Jamming </a:t>
            </a:r>
          </a:p>
          <a:p>
            <a:r>
              <a:rPr lang="en-US" dirty="0" smtClean="0"/>
              <a:t>Eavesdropping</a:t>
            </a:r>
          </a:p>
          <a:p>
            <a:r>
              <a:rPr lang="en-US" dirty="0" smtClean="0"/>
              <a:t>Sniffing</a:t>
            </a:r>
          </a:p>
          <a:p>
            <a:endParaRPr lang="en-US" dirty="0" smtClean="0"/>
          </a:p>
          <a:p>
            <a:pPr marL="0" indent="0">
              <a:buNone/>
            </a:pPr>
            <a:r>
              <a:rPr lang="en-US" b="1" dirty="0" smtClean="0"/>
              <a:t>Attacks</a:t>
            </a:r>
          </a:p>
          <a:p>
            <a:r>
              <a:rPr lang="en-US" dirty="0" smtClean="0"/>
              <a:t>Sybil </a:t>
            </a:r>
          </a:p>
          <a:p>
            <a:pPr marL="342900" lvl="1" indent="0">
              <a:buNone/>
            </a:pPr>
            <a:r>
              <a:rPr lang="en-US" dirty="0" smtClean="0"/>
              <a:t>Single node pretends multiples identities. Problems can arise in a reputation system: the attacking node has a disproportionally large influence</a:t>
            </a:r>
          </a:p>
          <a:p>
            <a:endParaRPr lang="en-US" dirty="0"/>
          </a:p>
        </p:txBody>
      </p:sp>
      <p:sp>
        <p:nvSpPr>
          <p:cNvPr id="4" name="Espaço Reservado para Conteúdo 3"/>
          <p:cNvSpPr>
            <a:spLocks noGrp="1"/>
          </p:cNvSpPr>
          <p:nvPr>
            <p:ph sz="half" idx="2"/>
          </p:nvPr>
        </p:nvSpPr>
        <p:spPr/>
        <p:txBody>
          <a:bodyPr>
            <a:normAutofit/>
          </a:bodyPr>
          <a:lstStyle/>
          <a:p>
            <a:r>
              <a:rPr lang="en-US" dirty="0" smtClean="0"/>
              <a:t>Sinkhole</a:t>
            </a:r>
          </a:p>
          <a:p>
            <a:pPr marL="342900" lvl="1" indent="0">
              <a:buNone/>
            </a:pPr>
            <a:r>
              <a:rPr lang="en-US" dirty="0" smtClean="0"/>
              <a:t>Attacker makes the compromised node look attractive to the nearby nodes</a:t>
            </a:r>
          </a:p>
          <a:p>
            <a:pPr marL="342900" lvl="1" indent="0">
              <a:buNone/>
            </a:pPr>
            <a:endParaRPr lang="en-US" dirty="0" smtClean="0"/>
          </a:p>
          <a:p>
            <a:r>
              <a:rPr lang="en-US" dirty="0" smtClean="0"/>
              <a:t>Sleep depravation</a:t>
            </a:r>
          </a:p>
          <a:p>
            <a:pPr marL="342900" lvl="1" indent="0">
              <a:buNone/>
            </a:pPr>
            <a:r>
              <a:rPr lang="en-US" dirty="0" smtClean="0"/>
              <a:t>Keeps the node awake, resulting in more battery consumption</a:t>
            </a:r>
          </a:p>
          <a:p>
            <a:pPr marL="342900" lvl="1" indent="0">
              <a:buNone/>
            </a:pPr>
            <a:endParaRPr lang="en-US" dirty="0" smtClean="0"/>
          </a:p>
          <a:p>
            <a:r>
              <a:rPr lang="en-US" dirty="0" err="1" smtClean="0"/>
              <a:t>DoS</a:t>
            </a:r>
            <a:endParaRPr lang="en-US" dirty="0" smtClean="0"/>
          </a:p>
          <a:p>
            <a:pPr marL="342900" lvl="1" indent="0">
              <a:buNone/>
            </a:pPr>
            <a:r>
              <a:rPr lang="en-US" dirty="0" smtClean="0"/>
              <a:t>Network is flooded with useless traffic or requisitions </a:t>
            </a:r>
            <a:endParaRPr lang="en-US" dirty="0" smtClean="0"/>
          </a:p>
          <a:p>
            <a:endParaRPr lang="en-US" dirty="0"/>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19</a:t>
            </a:fld>
            <a:endParaRPr lang="en-US"/>
          </a:p>
        </p:txBody>
      </p:sp>
    </p:spTree>
    <p:extLst>
      <p:ext uri="{BB962C8B-B14F-4D97-AF65-F5344CB8AC3E}">
        <p14:creationId xmlns:p14="http://schemas.microsoft.com/office/powerpoint/2010/main" val="80617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Topics</a:t>
            </a:r>
            <a:endParaRPr lang="en-US" dirty="0"/>
          </a:p>
        </p:txBody>
      </p:sp>
      <p:sp>
        <p:nvSpPr>
          <p:cNvPr id="7" name="Espaço Reservado para Número de Slide 6"/>
          <p:cNvSpPr>
            <a:spLocks noGrp="1"/>
          </p:cNvSpPr>
          <p:nvPr>
            <p:ph type="sldNum" sz="quarter" idx="12"/>
          </p:nvPr>
        </p:nvSpPr>
        <p:spPr/>
        <p:txBody>
          <a:bodyPr/>
          <a:lstStyle/>
          <a:p>
            <a:fld id="{54D0E97D-3617-46CD-865B-F1A7D93E2E57}" type="slidenum">
              <a:rPr lang="en-US" smtClean="0"/>
              <a:t>2</a:t>
            </a:fld>
            <a:endParaRPr lang="en-US"/>
          </a:p>
        </p:txBody>
      </p:sp>
      <p:sp>
        <p:nvSpPr>
          <p:cNvPr id="4" name="CaixaDeTexto 3"/>
          <p:cNvSpPr txBox="1"/>
          <p:nvPr/>
        </p:nvSpPr>
        <p:spPr>
          <a:xfrm>
            <a:off x="821531" y="2197827"/>
            <a:ext cx="5143500" cy="1800493"/>
          </a:xfrm>
          <a:prstGeom prst="rect">
            <a:avLst/>
          </a:prstGeom>
          <a:noFill/>
        </p:spPr>
        <p:txBody>
          <a:bodyPr wrap="square" rtlCol="0">
            <a:spAutoFit/>
          </a:bodyPr>
          <a:lstStyle/>
          <a:p>
            <a:r>
              <a:rPr lang="en-US" sz="3000" b="1" dirty="0"/>
              <a:t>Today’s scenario</a:t>
            </a:r>
          </a:p>
          <a:p>
            <a:pPr lvl="1"/>
            <a:r>
              <a:rPr lang="en-US" sz="2700" dirty="0"/>
              <a:t>Why IoT Security is critical?</a:t>
            </a:r>
          </a:p>
          <a:p>
            <a:pPr lvl="1"/>
            <a:r>
              <a:rPr lang="en-US" sz="2700" dirty="0"/>
              <a:t>Attacks examples</a:t>
            </a:r>
          </a:p>
          <a:p>
            <a:endParaRPr lang="en-US" sz="2700" dirty="0"/>
          </a:p>
        </p:txBody>
      </p:sp>
      <p:sp>
        <p:nvSpPr>
          <p:cNvPr id="5" name="CaixaDeTexto 4"/>
          <p:cNvSpPr txBox="1"/>
          <p:nvPr/>
        </p:nvSpPr>
        <p:spPr>
          <a:xfrm>
            <a:off x="2700338" y="3893344"/>
            <a:ext cx="5200650" cy="1800493"/>
          </a:xfrm>
          <a:prstGeom prst="rect">
            <a:avLst/>
          </a:prstGeom>
          <a:noFill/>
        </p:spPr>
        <p:txBody>
          <a:bodyPr wrap="square" rtlCol="0">
            <a:spAutoFit/>
          </a:bodyPr>
          <a:lstStyle/>
          <a:p>
            <a:r>
              <a:rPr lang="en-US" sz="3000" b="1" dirty="0"/>
              <a:t>Securing the Internet of Things</a:t>
            </a:r>
          </a:p>
          <a:p>
            <a:pPr lvl="1"/>
            <a:r>
              <a:rPr lang="en-US" sz="2700" dirty="0"/>
              <a:t>IoT Attack Surface areas</a:t>
            </a:r>
          </a:p>
          <a:p>
            <a:pPr lvl="1"/>
            <a:r>
              <a:rPr lang="en-US" sz="2700" dirty="0"/>
              <a:t>Guides</a:t>
            </a:r>
          </a:p>
          <a:p>
            <a:endParaRPr lang="en-US" sz="2700" dirty="0"/>
          </a:p>
        </p:txBody>
      </p:sp>
    </p:spTree>
    <p:extLst>
      <p:ext uri="{BB962C8B-B14F-4D97-AF65-F5344CB8AC3E}">
        <p14:creationId xmlns:p14="http://schemas.microsoft.com/office/powerpoint/2010/main" val="734764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Application Layer</a:t>
            </a:r>
            <a:endParaRPr lang="en-US" dirty="0"/>
          </a:p>
        </p:txBody>
      </p:sp>
      <p:sp>
        <p:nvSpPr>
          <p:cNvPr id="3" name="Espaço Reservado para Conteúdo 2"/>
          <p:cNvSpPr>
            <a:spLocks noGrp="1"/>
          </p:cNvSpPr>
          <p:nvPr>
            <p:ph idx="1"/>
          </p:nvPr>
        </p:nvSpPr>
        <p:spPr/>
        <p:txBody>
          <a:bodyPr>
            <a:normAutofit fontScale="92500" lnSpcReduction="10000"/>
          </a:bodyPr>
          <a:lstStyle/>
          <a:p>
            <a:r>
              <a:rPr lang="en-US" dirty="0" smtClean="0"/>
              <a:t>Administrative Interface</a:t>
            </a:r>
          </a:p>
          <a:p>
            <a:r>
              <a:rPr lang="en-US" dirty="0" smtClean="0"/>
              <a:t>Mobile Application</a:t>
            </a:r>
          </a:p>
          <a:p>
            <a:r>
              <a:rPr lang="en-US" dirty="0" smtClean="0"/>
              <a:t>Web</a:t>
            </a:r>
            <a:r>
              <a:rPr lang="en-US" dirty="0" smtClean="0"/>
              <a:t> Application</a:t>
            </a:r>
          </a:p>
          <a:p>
            <a:endParaRPr lang="en-US" b="1" dirty="0"/>
          </a:p>
          <a:p>
            <a:pPr marL="0" indent="0">
              <a:buNone/>
            </a:pPr>
            <a:r>
              <a:rPr lang="en-US" b="1" dirty="0" smtClean="0"/>
              <a:t>Usual vulnerabilities</a:t>
            </a:r>
          </a:p>
          <a:p>
            <a:r>
              <a:rPr lang="en-US" dirty="0"/>
              <a:t>SQL injection</a:t>
            </a:r>
          </a:p>
          <a:p>
            <a:r>
              <a:rPr lang="en-US" dirty="0"/>
              <a:t>Cross-site scripting</a:t>
            </a:r>
          </a:p>
          <a:p>
            <a:r>
              <a:rPr lang="en-US" dirty="0" smtClean="0"/>
              <a:t>Weak </a:t>
            </a:r>
            <a:r>
              <a:rPr lang="en-US" dirty="0"/>
              <a:t>passwords</a:t>
            </a:r>
          </a:p>
          <a:p>
            <a:r>
              <a:rPr lang="en-US" dirty="0"/>
              <a:t>Account lockout</a:t>
            </a:r>
          </a:p>
          <a:p>
            <a:r>
              <a:rPr lang="en-US" dirty="0"/>
              <a:t>Known default credentials</a:t>
            </a:r>
          </a:p>
          <a:p>
            <a:r>
              <a:rPr lang="en-US" dirty="0"/>
              <a:t>Security/encryption </a:t>
            </a:r>
          </a:p>
          <a:p>
            <a:r>
              <a:rPr lang="en-US" dirty="0" err="1" smtClean="0"/>
              <a:t>DoS</a:t>
            </a:r>
            <a:endParaRPr lang="en-US" dirty="0" smtClean="0"/>
          </a:p>
          <a:p>
            <a:r>
              <a:rPr lang="en-US" b="1" dirty="0" smtClean="0"/>
              <a:t>…</a:t>
            </a:r>
            <a:endParaRPr lang="en-US" b="1" dirty="0" smtClean="0"/>
          </a:p>
          <a:p>
            <a:endParaRPr lang="en-US" dirty="0" smtClean="0"/>
          </a:p>
          <a:p>
            <a:endParaRPr lang="en-US" dirty="0"/>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20</a:t>
            </a:fld>
            <a:endParaRPr lang="en-US"/>
          </a:p>
        </p:txBody>
      </p:sp>
    </p:spTree>
    <p:extLst>
      <p:ext uri="{BB962C8B-B14F-4D97-AF65-F5344CB8AC3E}">
        <p14:creationId xmlns:p14="http://schemas.microsoft.com/office/powerpoint/2010/main" val="417598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References</a:t>
            </a:r>
            <a:endParaRPr lang="en-US" dirty="0"/>
          </a:p>
        </p:txBody>
      </p:sp>
      <p:sp>
        <p:nvSpPr>
          <p:cNvPr id="3" name="Espaço Reservado para Conteúdo 2"/>
          <p:cNvSpPr>
            <a:spLocks noGrp="1"/>
          </p:cNvSpPr>
          <p:nvPr>
            <p:ph idx="1"/>
          </p:nvPr>
        </p:nvSpPr>
        <p:spPr>
          <a:xfrm>
            <a:off x="628650" y="2226469"/>
            <a:ext cx="7886700" cy="3263504"/>
          </a:xfrm>
        </p:spPr>
        <p:txBody>
          <a:bodyPr>
            <a:normAutofit lnSpcReduction="10000"/>
          </a:bodyPr>
          <a:lstStyle/>
          <a:p>
            <a:r>
              <a:rPr lang="en-US" dirty="0" smtClean="0">
                <a:hlinkClick r:id="rId2"/>
              </a:rPr>
              <a:t>Twenty security </a:t>
            </a:r>
            <a:r>
              <a:rPr lang="en-US" dirty="0" err="1" smtClean="0">
                <a:hlinkClick r:id="rId2"/>
              </a:rPr>
              <a:t>considerationsfor</a:t>
            </a:r>
            <a:r>
              <a:rPr lang="en-US" dirty="0" smtClean="0">
                <a:hlinkClick r:id="rId2"/>
              </a:rPr>
              <a:t> cloud-supported Internet of Things</a:t>
            </a:r>
            <a:endParaRPr lang="en-US" dirty="0" smtClean="0"/>
          </a:p>
          <a:p>
            <a:r>
              <a:rPr lang="en-US" dirty="0" smtClean="0">
                <a:hlinkClick r:id="rId3"/>
              </a:rPr>
              <a:t>A Critical Analysis on the Security Concerns of Internet of Things</a:t>
            </a:r>
            <a:endParaRPr lang="en-US" dirty="0" smtClean="0"/>
          </a:p>
          <a:p>
            <a:r>
              <a:rPr lang="en-US" dirty="0" smtClean="0">
                <a:hlinkClick r:id="rId4"/>
              </a:rPr>
              <a:t>A Systemic Approach for IoT Security</a:t>
            </a:r>
            <a:endParaRPr lang="en-US" dirty="0" smtClean="0"/>
          </a:p>
          <a:p>
            <a:pPr marL="0" indent="0">
              <a:buNone/>
            </a:pPr>
            <a:endParaRPr lang="en-US" dirty="0" smtClean="0">
              <a:hlinkClick r:id="rId5"/>
            </a:endParaRPr>
          </a:p>
          <a:p>
            <a:r>
              <a:rPr lang="en-US" dirty="0" smtClean="0">
                <a:hlinkClick r:id="rId5"/>
              </a:rPr>
              <a:t>OWASP</a:t>
            </a:r>
            <a:endParaRPr lang="en-US" dirty="0" smtClean="0"/>
          </a:p>
          <a:p>
            <a:r>
              <a:rPr lang="en-US" dirty="0" smtClean="0">
                <a:hlinkClick r:id="rId6"/>
              </a:rPr>
              <a:t>BuildItSecure.ly</a:t>
            </a:r>
            <a:endParaRPr lang="en-US" dirty="0" smtClean="0"/>
          </a:p>
          <a:p>
            <a:r>
              <a:rPr lang="en-US" dirty="0">
                <a:hlinkClick r:id="rId7"/>
              </a:rPr>
              <a:t>Science Fiction and Ancient Warfare Can Teach Lessons on Security for the IoT</a:t>
            </a:r>
            <a:endParaRPr lang="en-US" dirty="0"/>
          </a:p>
          <a:p>
            <a:r>
              <a:rPr lang="en-US" dirty="0" smtClean="0">
                <a:hlinkClick r:id="rId8"/>
              </a:rPr>
              <a:t>Securing the Internet of Things</a:t>
            </a:r>
            <a:endParaRPr lang="en-US" dirty="0" smtClean="0"/>
          </a:p>
          <a:p>
            <a:endParaRPr lang="en-US" dirty="0"/>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21</a:t>
            </a:fld>
            <a:endParaRPr lang="en-US"/>
          </a:p>
        </p:txBody>
      </p:sp>
    </p:spTree>
    <p:extLst>
      <p:ext uri="{BB962C8B-B14F-4D97-AF65-F5344CB8AC3E}">
        <p14:creationId xmlns:p14="http://schemas.microsoft.com/office/powerpoint/2010/main" val="393170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IoT Security is Critical?</a:t>
            </a:r>
            <a:endParaRPr lang="en-US" dirty="0"/>
          </a:p>
        </p:txBody>
      </p:sp>
      <p:sp>
        <p:nvSpPr>
          <p:cNvPr id="3" name="Espaço Reservado para Conteúdo 2"/>
          <p:cNvSpPr>
            <a:spLocks noGrp="1"/>
          </p:cNvSpPr>
          <p:nvPr>
            <p:ph idx="1"/>
          </p:nvPr>
        </p:nvSpPr>
        <p:spPr/>
        <p:txBody>
          <a:bodyPr>
            <a:normAutofit/>
          </a:bodyPr>
          <a:lstStyle/>
          <a:p>
            <a:pPr marL="0" indent="0">
              <a:buNone/>
            </a:pPr>
            <a:r>
              <a:rPr lang="en-US" dirty="0"/>
              <a:t>C</a:t>
            </a:r>
            <a:r>
              <a:rPr lang="en-US" dirty="0" smtClean="0"/>
              <a:t>onnecting </a:t>
            </a:r>
            <a:r>
              <a:rPr lang="en-US" b="1" dirty="0" smtClean="0"/>
              <a:t>physical</a:t>
            </a:r>
            <a:r>
              <a:rPr lang="en-US" dirty="0" smtClean="0"/>
              <a:t> things – can cause direct injury</a:t>
            </a:r>
          </a:p>
          <a:p>
            <a:endParaRPr lang="en-US" dirty="0"/>
          </a:p>
          <a:p>
            <a:endParaRPr lang="en-US" dirty="0" smtClean="0"/>
          </a:p>
          <a:p>
            <a:pPr marL="0" indent="0">
              <a:buNone/>
            </a:pPr>
            <a:endParaRPr lang="en-US" dirty="0" smtClean="0"/>
          </a:p>
          <a:p>
            <a:endParaRPr lang="en-US" dirty="0"/>
          </a:p>
          <a:p>
            <a:pPr marL="0" indent="0">
              <a:buNone/>
            </a:pPr>
            <a:endParaRPr lang="en-US" b="1" dirty="0" smtClean="0"/>
          </a:p>
          <a:p>
            <a:endParaRPr lang="en-US" dirty="0"/>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3</a:t>
            </a:fld>
            <a:endParaRPr lang="en-US"/>
          </a:p>
        </p:txBody>
      </p:sp>
      <p:grpSp>
        <p:nvGrpSpPr>
          <p:cNvPr id="17" name="Grupo 16"/>
          <p:cNvGrpSpPr/>
          <p:nvPr/>
        </p:nvGrpSpPr>
        <p:grpSpPr>
          <a:xfrm>
            <a:off x="1020748" y="2820613"/>
            <a:ext cx="1470184" cy="1152533"/>
            <a:chOff x="1184764" y="2425229"/>
            <a:chExt cx="1960245" cy="1536710"/>
          </a:xfrm>
        </p:grpSpPr>
        <p:pic>
          <p:nvPicPr>
            <p:cNvPr id="4" name="Imagem 3"/>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 r="-2026" b="88143"/>
            <a:stretch/>
          </p:blipFill>
          <p:spPr>
            <a:xfrm>
              <a:off x="1476320" y="2489202"/>
              <a:ext cx="708080" cy="515812"/>
            </a:xfrm>
            <a:prstGeom prst="rect">
              <a:avLst/>
            </a:prstGeom>
          </p:spPr>
        </p:pic>
        <p:pic>
          <p:nvPicPr>
            <p:cNvPr id="8" name="Imagem 7"/>
            <p:cNvPicPr>
              <a:picLocks noChangeAspect="1"/>
            </p:cNvPicPr>
            <p:nvPr/>
          </p:nvPicPr>
          <p:blipFill rotWithShape="1">
            <a:blip r:embed="rId5" cstate="print">
              <a:extLst>
                <a:ext uri="{28A0092B-C50C-407E-A947-70E740481C1C}">
                  <a14:useLocalDpi xmlns:a14="http://schemas.microsoft.com/office/drawing/2010/main" val="0"/>
                </a:ext>
              </a:extLst>
            </a:blip>
            <a:srcRect l="14955" t="11351" r="66666" b="68108"/>
            <a:stretch/>
          </p:blipFill>
          <p:spPr>
            <a:xfrm>
              <a:off x="1407596" y="2489201"/>
              <a:ext cx="426863" cy="477082"/>
            </a:xfrm>
            <a:prstGeom prst="rect">
              <a:avLst/>
            </a:prstGeom>
          </p:spPr>
        </p:pic>
        <p:sp>
          <p:nvSpPr>
            <p:cNvPr id="9" name="Retângulo de cantos arredondados 8"/>
            <p:cNvSpPr/>
            <p:nvPr/>
          </p:nvSpPr>
          <p:spPr>
            <a:xfrm>
              <a:off x="1184764" y="2425229"/>
              <a:ext cx="1120140" cy="643758"/>
            </a:xfrm>
            <a:prstGeom prst="roundRect">
              <a:avLst/>
            </a:prstGeom>
            <a:noFill/>
            <a:ln>
              <a:solidFill>
                <a:srgbClr val="ED1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tângulo de cantos arredondados 6"/>
            <p:cNvSpPr/>
            <p:nvPr/>
          </p:nvSpPr>
          <p:spPr>
            <a:xfrm>
              <a:off x="1464799" y="2966283"/>
              <a:ext cx="1680210" cy="995656"/>
            </a:xfrm>
            <a:prstGeom prst="roundRect">
              <a:avLst/>
            </a:prstGeom>
            <a:solidFill>
              <a:srgbClr val="ED1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Compromised devices could cost lives</a:t>
              </a:r>
              <a:endParaRPr lang="en-US" sz="1350" dirty="0"/>
            </a:p>
          </p:txBody>
        </p:sp>
      </p:grpSp>
      <p:grpSp>
        <p:nvGrpSpPr>
          <p:cNvPr id="24" name="Grupo 23"/>
          <p:cNvGrpSpPr/>
          <p:nvPr/>
        </p:nvGrpSpPr>
        <p:grpSpPr>
          <a:xfrm>
            <a:off x="5046913" y="2820613"/>
            <a:ext cx="1470184" cy="1152533"/>
            <a:chOff x="6552982" y="2425229"/>
            <a:chExt cx="1960245" cy="1536710"/>
          </a:xfrm>
        </p:grpSpPr>
        <p:sp>
          <p:nvSpPr>
            <p:cNvPr id="15" name="Retângulo de cantos arredondados 14"/>
            <p:cNvSpPr/>
            <p:nvPr/>
          </p:nvSpPr>
          <p:spPr>
            <a:xfrm>
              <a:off x="6552982" y="2425229"/>
              <a:ext cx="1120140" cy="643758"/>
            </a:xfrm>
            <a:prstGeom prst="roundRect">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tângulo de cantos arredondados 15"/>
            <p:cNvSpPr/>
            <p:nvPr/>
          </p:nvSpPr>
          <p:spPr>
            <a:xfrm>
              <a:off x="6833017" y="2966283"/>
              <a:ext cx="1680210" cy="995656"/>
            </a:xfrm>
            <a:prstGeom prst="round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Accidents</a:t>
              </a:r>
              <a:endParaRPr lang="en-US" sz="1350" dirty="0"/>
            </a:p>
          </p:txBody>
        </p:sp>
        <p:pic>
          <p:nvPicPr>
            <p:cNvPr id="22" name="Imagem 21"/>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2909" y="2495804"/>
              <a:ext cx="555572" cy="463876"/>
            </a:xfrm>
            <a:prstGeom prst="rect">
              <a:avLst/>
            </a:prstGeom>
          </p:spPr>
        </p:pic>
      </p:grpSp>
      <p:grpSp>
        <p:nvGrpSpPr>
          <p:cNvPr id="36" name="Grupo 35"/>
          <p:cNvGrpSpPr/>
          <p:nvPr/>
        </p:nvGrpSpPr>
        <p:grpSpPr>
          <a:xfrm>
            <a:off x="3033831" y="2820613"/>
            <a:ext cx="1470184" cy="1152533"/>
            <a:chOff x="3868873" y="2425229"/>
            <a:chExt cx="1960245" cy="1536710"/>
          </a:xfrm>
        </p:grpSpPr>
        <p:grpSp>
          <p:nvGrpSpPr>
            <p:cNvPr id="19" name="Grupo 18"/>
            <p:cNvGrpSpPr/>
            <p:nvPr/>
          </p:nvGrpSpPr>
          <p:grpSpPr>
            <a:xfrm>
              <a:off x="3868873" y="2425229"/>
              <a:ext cx="1960245" cy="1536710"/>
              <a:chOff x="3676504" y="2425229"/>
              <a:chExt cx="1960245" cy="1536710"/>
            </a:xfrm>
          </p:grpSpPr>
          <p:sp>
            <p:nvSpPr>
              <p:cNvPr id="10" name="Retângulo de cantos arredondados 9"/>
              <p:cNvSpPr/>
              <p:nvPr/>
            </p:nvSpPr>
            <p:spPr>
              <a:xfrm>
                <a:off x="3676504" y="2425229"/>
                <a:ext cx="1120140" cy="643758"/>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tângulo de cantos arredondados 10"/>
              <p:cNvSpPr/>
              <p:nvPr/>
            </p:nvSpPr>
            <p:spPr>
              <a:xfrm>
                <a:off x="3956539" y="2966283"/>
                <a:ext cx="1680210" cy="99565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Disasters</a:t>
                </a:r>
                <a:endParaRPr lang="en-US" sz="1350" dirty="0"/>
              </a:p>
            </p:txBody>
          </p:sp>
        </p:grpSp>
        <p:pic>
          <p:nvPicPr>
            <p:cNvPr id="25" name="Imagem 24"/>
            <p:cNvPicPr>
              <a:picLocks noChangeAspect="1"/>
            </p:cNvPicPr>
            <p:nvPr/>
          </p:nvPicPr>
          <p:blipFill>
            <a:blip r:embed="rId7" cstate="print">
              <a:duotone>
                <a:prstClr val="black"/>
                <a:srgbClr val="B22C98">
                  <a:tint val="45000"/>
                  <a:satMod val="400000"/>
                </a:srgbClr>
              </a:duotone>
              <a:extLst>
                <a:ext uri="{28A0092B-C50C-407E-A947-70E740481C1C}">
                  <a14:useLocalDpi xmlns:a14="http://schemas.microsoft.com/office/drawing/2010/main" val="0"/>
                </a:ext>
              </a:extLst>
            </a:blip>
            <a:stretch>
              <a:fillRect/>
            </a:stretch>
          </p:blipFill>
          <p:spPr>
            <a:xfrm>
              <a:off x="4128628" y="2513025"/>
              <a:ext cx="665137" cy="487767"/>
            </a:xfrm>
            <a:prstGeom prst="rect">
              <a:avLst/>
            </a:prstGeom>
          </p:spPr>
        </p:pic>
      </p:grpSp>
      <p:sp>
        <p:nvSpPr>
          <p:cNvPr id="29" name="CaixaDeTexto 28"/>
          <p:cNvSpPr txBox="1"/>
          <p:nvPr/>
        </p:nvSpPr>
        <p:spPr>
          <a:xfrm>
            <a:off x="831423" y="4313089"/>
            <a:ext cx="1794510" cy="369332"/>
          </a:xfrm>
          <a:prstGeom prst="rect">
            <a:avLst/>
          </a:prstGeom>
          <a:noFill/>
        </p:spPr>
        <p:txBody>
          <a:bodyPr wrap="square" rtlCol="0">
            <a:spAutoFit/>
          </a:bodyPr>
          <a:lstStyle/>
          <a:p>
            <a:r>
              <a:rPr lang="en-US" b="1" dirty="0"/>
              <a:t>Privacy Issues</a:t>
            </a:r>
            <a:endParaRPr lang="en-US" b="1" dirty="0"/>
          </a:p>
        </p:txBody>
      </p:sp>
      <p:grpSp>
        <p:nvGrpSpPr>
          <p:cNvPr id="33" name="Grupo 32"/>
          <p:cNvGrpSpPr/>
          <p:nvPr/>
        </p:nvGrpSpPr>
        <p:grpSpPr>
          <a:xfrm>
            <a:off x="1020748" y="4764470"/>
            <a:ext cx="2000908" cy="1088529"/>
            <a:chOff x="1360997" y="5079293"/>
            <a:chExt cx="2667877" cy="1451372"/>
          </a:xfrm>
        </p:grpSpPr>
        <p:pic>
          <p:nvPicPr>
            <p:cNvPr id="26" name="Imagem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8699" y="5079293"/>
              <a:ext cx="1646063" cy="1016088"/>
            </a:xfrm>
            <a:prstGeom prst="rect">
              <a:avLst/>
            </a:prstGeom>
          </p:spPr>
        </p:pic>
        <p:sp>
          <p:nvSpPr>
            <p:cNvPr id="30" name="CaixaDeTexto 29"/>
            <p:cNvSpPr txBox="1"/>
            <p:nvPr/>
          </p:nvSpPr>
          <p:spPr>
            <a:xfrm>
              <a:off x="1360997" y="6038222"/>
              <a:ext cx="2667877" cy="492443"/>
            </a:xfrm>
            <a:prstGeom prst="rect">
              <a:avLst/>
            </a:prstGeom>
            <a:noFill/>
          </p:spPr>
          <p:txBody>
            <a:bodyPr wrap="square" rtlCol="0">
              <a:spAutoFit/>
            </a:bodyPr>
            <a:lstStyle/>
            <a:p>
              <a:r>
                <a:rPr lang="en-US" dirty="0"/>
                <a:t>Automated houses</a:t>
              </a:r>
              <a:endParaRPr lang="en-US" dirty="0"/>
            </a:p>
          </p:txBody>
        </p:sp>
      </p:grpSp>
      <p:grpSp>
        <p:nvGrpSpPr>
          <p:cNvPr id="34" name="Grupo 33"/>
          <p:cNvGrpSpPr/>
          <p:nvPr/>
        </p:nvGrpSpPr>
        <p:grpSpPr>
          <a:xfrm>
            <a:off x="3574994" y="4738238"/>
            <a:ext cx="2021238" cy="1114761"/>
            <a:chOff x="4766658" y="5174651"/>
            <a:chExt cx="2694984" cy="1486348"/>
          </a:xfrm>
        </p:grpSpPr>
        <p:pic>
          <p:nvPicPr>
            <p:cNvPr id="27" name="Imagem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66658" y="5174651"/>
              <a:ext cx="1605419" cy="1036410"/>
            </a:xfrm>
            <a:prstGeom prst="rect">
              <a:avLst/>
            </a:prstGeom>
          </p:spPr>
        </p:pic>
        <p:sp>
          <p:nvSpPr>
            <p:cNvPr id="31" name="CaixaDeTexto 30"/>
            <p:cNvSpPr txBox="1"/>
            <p:nvPr/>
          </p:nvSpPr>
          <p:spPr>
            <a:xfrm>
              <a:off x="4793765" y="6168556"/>
              <a:ext cx="2667877" cy="492443"/>
            </a:xfrm>
            <a:prstGeom prst="rect">
              <a:avLst/>
            </a:prstGeom>
            <a:noFill/>
          </p:spPr>
          <p:txBody>
            <a:bodyPr wrap="square" rtlCol="0">
              <a:spAutoFit/>
            </a:bodyPr>
            <a:lstStyle/>
            <a:p>
              <a:r>
                <a:rPr lang="en-US" dirty="0"/>
                <a:t>Companies</a:t>
              </a:r>
              <a:endParaRPr lang="en-US" dirty="0"/>
            </a:p>
          </p:txBody>
        </p:sp>
      </p:grpSp>
      <p:grpSp>
        <p:nvGrpSpPr>
          <p:cNvPr id="35" name="Grupo 34"/>
          <p:cNvGrpSpPr/>
          <p:nvPr/>
        </p:nvGrpSpPr>
        <p:grpSpPr>
          <a:xfrm>
            <a:off x="5667689" y="4724270"/>
            <a:ext cx="2000908" cy="1128729"/>
            <a:chOff x="7556916" y="5112425"/>
            <a:chExt cx="2667877" cy="1504972"/>
          </a:xfrm>
        </p:grpSpPr>
        <p:pic>
          <p:nvPicPr>
            <p:cNvPr id="28" name="Imagem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71482" y="5112425"/>
              <a:ext cx="1483489" cy="1117697"/>
            </a:xfrm>
            <a:prstGeom prst="rect">
              <a:avLst/>
            </a:prstGeom>
          </p:spPr>
        </p:pic>
        <p:sp>
          <p:nvSpPr>
            <p:cNvPr id="32" name="CaixaDeTexto 31"/>
            <p:cNvSpPr txBox="1"/>
            <p:nvPr/>
          </p:nvSpPr>
          <p:spPr>
            <a:xfrm>
              <a:off x="7556916" y="6124954"/>
              <a:ext cx="2667877" cy="492443"/>
            </a:xfrm>
            <a:prstGeom prst="rect">
              <a:avLst/>
            </a:prstGeom>
            <a:noFill/>
          </p:spPr>
          <p:txBody>
            <a:bodyPr wrap="square" rtlCol="0">
              <a:spAutoFit/>
            </a:bodyPr>
            <a:lstStyle/>
            <a:p>
              <a:r>
                <a:rPr lang="en-US" dirty="0"/>
                <a:t>Governments</a:t>
              </a:r>
              <a:endParaRPr lang="en-US" dirty="0"/>
            </a:p>
          </p:txBody>
        </p:sp>
      </p:grpSp>
    </p:spTree>
    <p:extLst>
      <p:ext uri="{BB962C8B-B14F-4D97-AF65-F5344CB8AC3E}">
        <p14:creationId xmlns:p14="http://schemas.microsoft.com/office/powerpoint/2010/main" val="2440986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a:grpSpLocks noChangeAspect="1"/>
          </p:cNvGrpSpPr>
          <p:nvPr/>
        </p:nvGrpSpPr>
        <p:grpSpPr>
          <a:xfrm>
            <a:off x="208156" y="414764"/>
            <a:ext cx="7985759" cy="5069021"/>
            <a:chOff x="1235366" y="1280160"/>
            <a:chExt cx="9230780" cy="5883623"/>
          </a:xfrm>
        </p:grpSpPr>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l="3261" t="11852" r="3698" b="3394"/>
            <a:stretch/>
          </p:blipFill>
          <p:spPr>
            <a:xfrm>
              <a:off x="1235366" y="1351280"/>
              <a:ext cx="9230780" cy="5812503"/>
            </a:xfrm>
            <a:prstGeom prst="rect">
              <a:avLst/>
            </a:prstGeom>
          </p:spPr>
        </p:pic>
        <p:sp>
          <p:nvSpPr>
            <p:cNvPr id="5" name="Retângulo 4"/>
            <p:cNvSpPr/>
            <p:nvPr/>
          </p:nvSpPr>
          <p:spPr>
            <a:xfrm>
              <a:off x="3251200" y="1280160"/>
              <a:ext cx="5171440" cy="223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CaixaDeTexto 6"/>
          <p:cNvSpPr txBox="1"/>
          <p:nvPr/>
        </p:nvSpPr>
        <p:spPr>
          <a:xfrm>
            <a:off x="2514600" y="539930"/>
            <a:ext cx="1905000" cy="715581"/>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350" b="1" dirty="0"/>
              <a:t>2020</a:t>
            </a:r>
          </a:p>
          <a:p>
            <a:pPr marL="214313" indent="-214313">
              <a:buFont typeface="Arial" panose="020B0604020202020204" pitchFamily="34" charset="0"/>
              <a:buChar char="•"/>
            </a:pPr>
            <a:r>
              <a:rPr lang="en-US" sz="1350" dirty="0"/>
              <a:t>25 </a:t>
            </a:r>
            <a:r>
              <a:rPr lang="en-US" sz="1350" dirty="0" smtClean="0"/>
              <a:t>billion (</a:t>
            </a:r>
            <a:r>
              <a:rPr lang="en-US" sz="1350" dirty="0" smtClean="0">
                <a:hlinkClick r:id="rId4"/>
              </a:rPr>
              <a:t>Gartner</a:t>
            </a:r>
            <a:r>
              <a:rPr lang="en-US" sz="1350" dirty="0"/>
              <a:t>) </a:t>
            </a:r>
          </a:p>
          <a:p>
            <a:pPr marL="214313" indent="-214313">
              <a:buFont typeface="Arial" panose="020B0604020202020204" pitchFamily="34" charset="0"/>
              <a:buChar char="•"/>
            </a:pPr>
            <a:r>
              <a:rPr lang="en-US" sz="1350" dirty="0"/>
              <a:t>40 </a:t>
            </a:r>
            <a:r>
              <a:rPr lang="en-US" sz="1350" dirty="0" smtClean="0"/>
              <a:t>billion (</a:t>
            </a:r>
            <a:r>
              <a:rPr lang="en-US" sz="1350" dirty="0">
                <a:hlinkClick r:id="rId5"/>
              </a:rPr>
              <a:t>ABI</a:t>
            </a:r>
            <a:r>
              <a:rPr lang="en-US" sz="1350" dirty="0"/>
              <a:t>)</a:t>
            </a:r>
            <a:endParaRPr lang="en-US" sz="1350" dirty="0"/>
          </a:p>
        </p:txBody>
      </p:sp>
      <p:sp>
        <p:nvSpPr>
          <p:cNvPr id="9" name="Retângulo 8"/>
          <p:cNvSpPr/>
          <p:nvPr/>
        </p:nvSpPr>
        <p:spPr>
          <a:xfrm>
            <a:off x="208156" y="5549666"/>
            <a:ext cx="8644379" cy="276999"/>
          </a:xfrm>
          <a:prstGeom prst="rect">
            <a:avLst/>
          </a:prstGeom>
        </p:spPr>
        <p:txBody>
          <a:bodyPr wrap="square">
            <a:spAutoFit/>
          </a:bodyPr>
          <a:lstStyle/>
          <a:p>
            <a:r>
              <a:rPr lang="en-US" sz="1200" dirty="0">
                <a:solidFill>
                  <a:srgbClr val="333333"/>
                </a:solidFill>
                <a:latin typeface="TisaPro-Regular"/>
              </a:rPr>
              <a:t>Source: National Cable &amp; Telecommunications Association, Behind The Numbers: Growth In The Internet Of Things, 2015</a:t>
            </a:r>
            <a:endParaRPr lang="en-US" sz="1200" dirty="0"/>
          </a:p>
        </p:txBody>
      </p:sp>
      <p:sp>
        <p:nvSpPr>
          <p:cNvPr id="10" name="Espaço Reservado para Número de Slide 9"/>
          <p:cNvSpPr>
            <a:spLocks noGrp="1"/>
          </p:cNvSpPr>
          <p:nvPr>
            <p:ph type="sldNum" sz="quarter" idx="12"/>
          </p:nvPr>
        </p:nvSpPr>
        <p:spPr/>
        <p:txBody>
          <a:bodyPr/>
          <a:lstStyle/>
          <a:p>
            <a:fld id="{54D0E97D-3617-46CD-865B-F1A7D93E2E57}" type="slidenum">
              <a:rPr lang="en-US" smtClean="0"/>
              <a:t>4</a:t>
            </a:fld>
            <a:endParaRPr lang="en-US"/>
          </a:p>
        </p:txBody>
      </p:sp>
    </p:spTree>
    <p:extLst>
      <p:ext uri="{BB962C8B-B14F-4D97-AF65-F5344CB8AC3E}">
        <p14:creationId xmlns:p14="http://schemas.microsoft.com/office/powerpoint/2010/main" val="317913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Science fiction?</a:t>
            </a:r>
            <a:endParaRPr lang="en-US" dirty="0"/>
          </a:p>
        </p:txBody>
      </p:sp>
      <p:sp>
        <p:nvSpPr>
          <p:cNvPr id="3" name="Espaço Reservado para Conteúdo 2"/>
          <p:cNvSpPr>
            <a:spLocks noGrp="1"/>
          </p:cNvSpPr>
          <p:nvPr>
            <p:ph idx="1"/>
          </p:nvPr>
        </p:nvSpPr>
        <p:spPr/>
        <p:txBody>
          <a:bodyPr>
            <a:normAutofit/>
          </a:bodyPr>
          <a:lstStyle/>
          <a:p>
            <a:r>
              <a:rPr lang="en-US" dirty="0" smtClean="0"/>
              <a:t>A </a:t>
            </a:r>
            <a:r>
              <a:rPr lang="en-US" dirty="0"/>
              <a:t>man had a </a:t>
            </a:r>
            <a:r>
              <a:rPr lang="en-US" dirty="0" smtClean="0"/>
              <a:t>NFC chip </a:t>
            </a:r>
            <a:r>
              <a:rPr lang="en-US" dirty="0"/>
              <a:t>surgically implanted in his hand, which allowed him to load a malicious Web page into and subsequently control any Android phone he held. </a:t>
            </a:r>
            <a:r>
              <a:rPr lang="en-US" dirty="0" smtClean="0"/>
              <a:t>[</a:t>
            </a:r>
            <a:r>
              <a:rPr lang="en-US" dirty="0" smtClean="0">
                <a:hlinkClick r:id="rId3"/>
              </a:rPr>
              <a:t>Hackmiami 2015</a:t>
            </a:r>
            <a:r>
              <a:rPr lang="en-US" dirty="0" smtClean="0"/>
              <a:t>]</a:t>
            </a:r>
            <a:endParaRPr lang="en-US" dirty="0"/>
          </a:p>
          <a:p>
            <a:endParaRPr lang="en-US" dirty="0" smtClean="0"/>
          </a:p>
          <a:p>
            <a:r>
              <a:rPr lang="en-US" dirty="0" smtClean="0"/>
              <a:t>Changing the target of a Linux powered riffle  [</a:t>
            </a:r>
            <a:r>
              <a:rPr lang="en-US" dirty="0" smtClean="0">
                <a:hlinkClick r:id="rId4"/>
              </a:rPr>
              <a:t>Black Hat 2015</a:t>
            </a:r>
            <a:r>
              <a:rPr lang="en-US" dirty="0" smtClean="0"/>
              <a:t>]</a:t>
            </a:r>
          </a:p>
          <a:p>
            <a:endParaRPr lang="en-US" dirty="0" smtClean="0"/>
          </a:p>
          <a:p>
            <a:r>
              <a:rPr lang="en-US" dirty="0"/>
              <a:t>Hackers remotely kill a Jeep on the </a:t>
            </a:r>
            <a:r>
              <a:rPr lang="en-US" dirty="0" smtClean="0"/>
              <a:t>highway [</a:t>
            </a:r>
            <a:r>
              <a:rPr lang="en-US" dirty="0" smtClean="0">
                <a:hlinkClick r:id="rId5"/>
              </a:rPr>
              <a:t>Wired</a:t>
            </a:r>
            <a:r>
              <a:rPr lang="en-US" dirty="0" smtClean="0"/>
              <a:t>]</a:t>
            </a:r>
          </a:p>
          <a:p>
            <a:pPr marL="0" indent="0">
              <a:buNone/>
            </a:pPr>
            <a:endParaRPr lang="en-US" dirty="0"/>
          </a:p>
          <a:p>
            <a:endParaRPr lang="en-US" dirty="0"/>
          </a:p>
        </p:txBody>
      </p:sp>
      <p:sp>
        <p:nvSpPr>
          <p:cNvPr id="4" name="Espaço Reservado para Número de Slide 3"/>
          <p:cNvSpPr>
            <a:spLocks noGrp="1"/>
          </p:cNvSpPr>
          <p:nvPr>
            <p:ph type="sldNum" sz="quarter" idx="12"/>
          </p:nvPr>
        </p:nvSpPr>
        <p:spPr/>
        <p:txBody>
          <a:bodyPr/>
          <a:lstStyle/>
          <a:p>
            <a:fld id="{54D0E97D-3617-46CD-865B-F1A7D93E2E57}" type="slidenum">
              <a:rPr lang="en-US" smtClean="0"/>
              <a:t>5</a:t>
            </a:fld>
            <a:endParaRPr lang="en-US"/>
          </a:p>
        </p:txBody>
      </p:sp>
    </p:spTree>
    <p:extLst>
      <p:ext uri="{BB962C8B-B14F-4D97-AF65-F5344CB8AC3E}">
        <p14:creationId xmlns:p14="http://schemas.microsoft.com/office/powerpoint/2010/main" val="1860968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Science fiction?</a:t>
            </a:r>
            <a:endParaRPr lang="en-US" dirty="0"/>
          </a:p>
        </p:txBody>
      </p:sp>
      <p:sp>
        <p:nvSpPr>
          <p:cNvPr id="3" name="Espaço Reservado para Conteúdo 2"/>
          <p:cNvSpPr>
            <a:spLocks noGrp="1"/>
          </p:cNvSpPr>
          <p:nvPr>
            <p:ph idx="1"/>
          </p:nvPr>
        </p:nvSpPr>
        <p:spPr/>
        <p:txBody>
          <a:bodyPr>
            <a:normAutofit/>
          </a:bodyPr>
          <a:lstStyle/>
          <a:p>
            <a:r>
              <a:rPr lang="en-US" sz="2400" dirty="0" smtClean="0"/>
              <a:t>In April 2000, a man took revenge of his previous employers: he attacked a Water treatment industry. Using a copy of the control system and a radio transmitter he caused the dump of 250 million </a:t>
            </a:r>
            <a:r>
              <a:rPr lang="en-US" sz="2400" dirty="0" err="1" smtClean="0"/>
              <a:t>tonnes</a:t>
            </a:r>
            <a:r>
              <a:rPr lang="en-US" sz="2400" dirty="0" smtClean="0"/>
              <a:t> of putrid sludge in the area’s rivers and </a:t>
            </a:r>
            <a:r>
              <a:rPr lang="en-US" sz="2400" dirty="0"/>
              <a:t>parks</a:t>
            </a:r>
            <a:r>
              <a:rPr lang="en-US" sz="2400" dirty="0" smtClean="0"/>
              <a:t>. In the factory communications </a:t>
            </a:r>
            <a:r>
              <a:rPr lang="en-US" sz="2400" dirty="0"/>
              <a:t>sent by radio links to wastewater pumping stations were being lost, pumps were not working properly, and alarms put in place to alert staff to faults were not going </a:t>
            </a:r>
            <a:r>
              <a:rPr lang="en-US" sz="2400" dirty="0" smtClean="0"/>
              <a:t>of. [</a:t>
            </a:r>
            <a:r>
              <a:rPr lang="en-US" sz="2400" dirty="0" smtClean="0">
                <a:hlinkClick r:id="rId3"/>
              </a:rPr>
              <a:t>RISI</a:t>
            </a:r>
            <a:r>
              <a:rPr lang="en-US" dirty="0" smtClean="0"/>
              <a:t>]</a:t>
            </a:r>
            <a:endParaRPr lang="en-US" dirty="0"/>
          </a:p>
          <a:p>
            <a:endParaRPr lang="en-US" dirty="0" smtClean="0"/>
          </a:p>
          <a:p>
            <a:endParaRPr lang="en-US" dirty="0"/>
          </a:p>
        </p:txBody>
      </p:sp>
      <p:sp>
        <p:nvSpPr>
          <p:cNvPr id="5" name="Espaço Reservado para Número de Slide 4"/>
          <p:cNvSpPr>
            <a:spLocks noGrp="1"/>
          </p:cNvSpPr>
          <p:nvPr>
            <p:ph type="sldNum" sz="quarter" idx="12"/>
          </p:nvPr>
        </p:nvSpPr>
        <p:spPr/>
        <p:txBody>
          <a:bodyPr/>
          <a:lstStyle/>
          <a:p>
            <a:fld id="{54D0E97D-3617-46CD-865B-F1A7D93E2E57}" type="slidenum">
              <a:rPr lang="en-US" smtClean="0"/>
              <a:t>6</a:t>
            </a:fld>
            <a:endParaRPr lang="en-US"/>
          </a:p>
        </p:txBody>
      </p:sp>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1577" y="4758202"/>
            <a:ext cx="5259448" cy="1508455"/>
          </a:xfrm>
          <a:prstGeom prst="rect">
            <a:avLst/>
          </a:prstGeom>
        </p:spPr>
      </p:pic>
    </p:spTree>
    <p:extLst>
      <p:ext uri="{BB962C8B-B14F-4D97-AF65-F5344CB8AC3E}">
        <p14:creationId xmlns:p14="http://schemas.microsoft.com/office/powerpoint/2010/main" val="244369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Too easy…</a:t>
            </a:r>
            <a:endParaRPr lang="en-US" dirty="0"/>
          </a:p>
        </p:txBody>
      </p:sp>
      <p:sp>
        <p:nvSpPr>
          <p:cNvPr id="3" name="Espaço Reservado para Conteúdo 2"/>
          <p:cNvSpPr>
            <a:spLocks noGrp="1"/>
          </p:cNvSpPr>
          <p:nvPr>
            <p:ph idx="1"/>
          </p:nvPr>
        </p:nvSpPr>
        <p:spPr/>
        <p:txBody>
          <a:bodyPr/>
          <a:lstStyle/>
          <a:p>
            <a:pPr marL="0" indent="0">
              <a:buNone/>
            </a:pPr>
            <a:r>
              <a:rPr lang="en-US" dirty="0" smtClean="0"/>
              <a:t>“</a:t>
            </a:r>
            <a:r>
              <a:rPr lang="en-US" sz="2000" dirty="0" smtClean="0"/>
              <a:t>Yes</a:t>
            </a:r>
            <a:r>
              <a:rPr lang="en-US" sz="2000" dirty="0"/>
              <a:t>, we get it. Cars, boats, buses, and those singing fish plaques are all hackable and have no security. </a:t>
            </a:r>
            <a:r>
              <a:rPr lang="en-US" sz="2000" u="sng" dirty="0"/>
              <a:t>Most conferences</a:t>
            </a:r>
            <a:r>
              <a:rPr lang="en-US" sz="2000" dirty="0"/>
              <a:t> these days have a whole track called ‘</a:t>
            </a:r>
            <a:r>
              <a:rPr lang="en-US" sz="2000" b="1" dirty="0"/>
              <a:t>Junk I found around my house and how I am going to scare you by hacking it.</a:t>
            </a:r>
            <a:r>
              <a:rPr lang="en-US" sz="2000" dirty="0"/>
              <a:t>’ That stuff is always going to be hackable whetherornotyouarethecalvalry.org</a:t>
            </a:r>
            <a:r>
              <a:rPr lang="en-US" sz="2000" dirty="0" smtClean="0"/>
              <a:t>.” [</a:t>
            </a:r>
            <a:r>
              <a:rPr lang="en-US" sz="2000" dirty="0" smtClean="0">
                <a:hlinkClick r:id="rId3"/>
              </a:rPr>
              <a:t>Dave </a:t>
            </a:r>
            <a:r>
              <a:rPr lang="en-US" sz="2000" dirty="0" err="1">
                <a:hlinkClick r:id="rId3"/>
              </a:rPr>
              <a:t>Aitel’s</a:t>
            </a:r>
            <a:r>
              <a:rPr lang="en-US" sz="2000" dirty="0">
                <a:hlinkClick r:id="rId3"/>
              </a:rPr>
              <a:t> </a:t>
            </a:r>
            <a:r>
              <a:rPr lang="en-US" sz="2000" dirty="0" smtClean="0">
                <a:hlinkClick r:id="rId3"/>
              </a:rPr>
              <a:t>rant</a:t>
            </a:r>
            <a:r>
              <a:rPr lang="en-US" sz="2000" dirty="0" smtClean="0"/>
              <a:t>]</a:t>
            </a:r>
            <a:endParaRPr lang="en-US" sz="2000" dirty="0"/>
          </a:p>
        </p:txBody>
      </p:sp>
      <p:sp>
        <p:nvSpPr>
          <p:cNvPr id="6" name="Espaço Reservado para Número de Slide 5"/>
          <p:cNvSpPr>
            <a:spLocks noGrp="1"/>
          </p:cNvSpPr>
          <p:nvPr>
            <p:ph type="sldNum" sz="quarter" idx="12"/>
          </p:nvPr>
        </p:nvSpPr>
        <p:spPr/>
        <p:txBody>
          <a:bodyPr/>
          <a:lstStyle/>
          <a:p>
            <a:fld id="{54D0E97D-3617-46CD-865B-F1A7D93E2E57}" type="slidenum">
              <a:rPr lang="en-US" smtClean="0"/>
              <a:t>7</a:t>
            </a:fld>
            <a:endParaRPr lang="en-US"/>
          </a:p>
        </p:txBody>
      </p:sp>
      <p:pic>
        <p:nvPicPr>
          <p:cNvPr id="4" name="Image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1003" y="3660627"/>
            <a:ext cx="4279523" cy="1285648"/>
          </a:xfrm>
          <a:prstGeom prst="rect">
            <a:avLst/>
          </a:prstGeom>
        </p:spPr>
      </p:pic>
      <p:sp>
        <p:nvSpPr>
          <p:cNvPr id="5" name="Retângulo 4"/>
          <p:cNvSpPr/>
          <p:nvPr/>
        </p:nvSpPr>
        <p:spPr>
          <a:xfrm>
            <a:off x="628650" y="5452675"/>
            <a:ext cx="6784230" cy="300082"/>
          </a:xfrm>
          <a:prstGeom prst="rect">
            <a:avLst/>
          </a:prstGeom>
        </p:spPr>
        <p:txBody>
          <a:bodyPr wrap="none">
            <a:spAutoFit/>
          </a:bodyPr>
          <a:lstStyle/>
          <a:p>
            <a:r>
              <a:rPr lang="en-US" sz="1350" dirty="0">
                <a:hlinkClick r:id="rId5"/>
              </a:rPr>
              <a:t>https://www.iamthecavalry.org/domains/automotive/</a:t>
            </a:r>
            <a:r>
              <a:rPr lang="en-US" sz="1350" dirty="0"/>
              <a:t>  - List of car attack reports in the media</a:t>
            </a:r>
          </a:p>
        </p:txBody>
      </p:sp>
    </p:spTree>
    <p:extLst>
      <p:ext uri="{BB962C8B-B14F-4D97-AF65-F5344CB8AC3E}">
        <p14:creationId xmlns:p14="http://schemas.microsoft.com/office/powerpoint/2010/main" val="365574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813" y="581026"/>
            <a:ext cx="8944651" cy="5289848"/>
          </a:xfrm>
        </p:spPr>
      </p:pic>
      <p:sp>
        <p:nvSpPr>
          <p:cNvPr id="4" name="Espaço Reservado para Número de Slide 3"/>
          <p:cNvSpPr>
            <a:spLocks noGrp="1"/>
          </p:cNvSpPr>
          <p:nvPr>
            <p:ph type="sldNum" sz="quarter" idx="12"/>
          </p:nvPr>
        </p:nvSpPr>
        <p:spPr/>
        <p:txBody>
          <a:bodyPr/>
          <a:lstStyle/>
          <a:p>
            <a:fld id="{54D0E97D-3617-46CD-865B-F1A7D93E2E57}" type="slidenum">
              <a:rPr lang="en-US" smtClean="0"/>
              <a:t>8</a:t>
            </a:fld>
            <a:endParaRPr lang="en-US"/>
          </a:p>
        </p:txBody>
      </p:sp>
    </p:spTree>
    <p:extLst>
      <p:ext uri="{BB962C8B-B14F-4D97-AF65-F5344CB8AC3E}">
        <p14:creationId xmlns:p14="http://schemas.microsoft.com/office/powerpoint/2010/main" val="296024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764" y="932048"/>
            <a:ext cx="8102377" cy="4981011"/>
          </a:xfrm>
        </p:spPr>
      </p:pic>
      <p:sp>
        <p:nvSpPr>
          <p:cNvPr id="6" name="Espaço Reservado para Número de Slide 5"/>
          <p:cNvSpPr>
            <a:spLocks noGrp="1"/>
          </p:cNvSpPr>
          <p:nvPr>
            <p:ph type="sldNum" sz="quarter" idx="12"/>
          </p:nvPr>
        </p:nvSpPr>
        <p:spPr/>
        <p:txBody>
          <a:bodyPr/>
          <a:lstStyle/>
          <a:p>
            <a:fld id="{54D0E97D-3617-46CD-865B-F1A7D93E2E57}" type="slidenum">
              <a:rPr lang="en-US" smtClean="0"/>
              <a:t>9</a:t>
            </a:fld>
            <a:endParaRPr lang="en-US"/>
          </a:p>
        </p:txBody>
      </p:sp>
      <p:sp>
        <p:nvSpPr>
          <p:cNvPr id="5" name="Retângulo 4"/>
          <p:cNvSpPr/>
          <p:nvPr/>
        </p:nvSpPr>
        <p:spPr>
          <a:xfrm>
            <a:off x="664037" y="5325041"/>
            <a:ext cx="7287829" cy="461665"/>
          </a:xfrm>
          <a:prstGeom prst="rect">
            <a:avLst/>
          </a:prstGeom>
        </p:spPr>
        <p:txBody>
          <a:bodyPr wrap="none">
            <a:spAutoFit/>
          </a:bodyPr>
          <a:lstStyle/>
          <a:p>
            <a:pPr algn="ctr"/>
            <a:r>
              <a:rPr lang="en-US" sz="2400" b="1" dirty="0">
                <a:solidFill>
                  <a:srgbClr val="FFFFFF"/>
                </a:solidFill>
                <a:latin typeface="Open Sans" panose="020B0606030504020204" pitchFamily="34" charset="0"/>
              </a:rPr>
              <a:t>Map of Industrial Control Systems on the Internet</a:t>
            </a:r>
          </a:p>
        </p:txBody>
      </p:sp>
    </p:spTree>
    <p:extLst>
      <p:ext uri="{BB962C8B-B14F-4D97-AF65-F5344CB8AC3E}">
        <p14:creationId xmlns:p14="http://schemas.microsoft.com/office/powerpoint/2010/main" val="199341266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1123</Words>
  <Application>Microsoft Office PowerPoint</Application>
  <PresentationFormat>Apresentação na tela (4:3)</PresentationFormat>
  <Paragraphs>242</Paragraphs>
  <Slides>21</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Calibri</vt:lpstr>
      <vt:lpstr>Calibri Light</vt:lpstr>
      <vt:lpstr>Open Sans</vt:lpstr>
      <vt:lpstr>TisaPro-Regular</vt:lpstr>
      <vt:lpstr>Tema do Office</vt:lpstr>
      <vt:lpstr>IoT Security</vt:lpstr>
      <vt:lpstr>Topics</vt:lpstr>
      <vt:lpstr>Why IoT Security is Critical?</vt:lpstr>
      <vt:lpstr>Apresentação do PowerPoint</vt:lpstr>
      <vt:lpstr>Science fiction?</vt:lpstr>
      <vt:lpstr>Science fiction?</vt:lpstr>
      <vt:lpstr>Too easy…</vt:lpstr>
      <vt:lpstr>Apresentação do PowerPoint</vt:lpstr>
      <vt:lpstr>Apresentação do PowerPoint</vt:lpstr>
      <vt:lpstr>Securing the Internet of Things</vt:lpstr>
      <vt:lpstr>Security Goals</vt:lpstr>
      <vt:lpstr>IoT Security != Device Security</vt:lpstr>
      <vt:lpstr>How to add security to the design</vt:lpstr>
      <vt:lpstr>IoT Attack Surface Areas</vt:lpstr>
      <vt:lpstr>Device Layer</vt:lpstr>
      <vt:lpstr>Device Layer</vt:lpstr>
      <vt:lpstr>Device Layer</vt:lpstr>
      <vt:lpstr>Network layer</vt:lpstr>
      <vt:lpstr>Network layer</vt:lpstr>
      <vt:lpstr>Application Layer</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IoT</dc:title>
  <dc:creator>Danilo P</dc:creator>
  <cp:lastModifiedBy>Danilo P</cp:lastModifiedBy>
  <cp:revision>62</cp:revision>
  <dcterms:created xsi:type="dcterms:W3CDTF">2016-09-07T15:35:29Z</dcterms:created>
  <dcterms:modified xsi:type="dcterms:W3CDTF">2016-09-10T19:24:25Z</dcterms:modified>
</cp:coreProperties>
</file>