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Remember that if you wrap both one higher than 2 and less than 2 then you get only 1 image instead of two on a retina display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876425" x="1319175"/>
            <a:ext cy="1546500" cx="668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9" name="Shape 9"/>
          <p:cNvCxnSpPr>
            <a:stCxn id="10" idx="4"/>
          </p:cNvCxnSpPr>
          <p:nvPr/>
        </p:nvCxnSpPr>
        <p:spPr>
          <a:xfrm>
            <a:off y="3563700" x="903750"/>
            <a:ext cy="32943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" name="Shape 10"/>
          <p:cNvSpPr/>
          <p:nvPr/>
        </p:nvSpPr>
        <p:spPr>
          <a:xfrm>
            <a:off y="3294300" x="769050"/>
            <a:ext cy="269400" cx="269400"/>
          </a:xfrm>
          <a:prstGeom prst="ellipse">
            <a:avLst/>
          </a:prstGeom>
          <a:solidFill>
            <a:srgbClr val="39C0BA"/>
          </a:solidFill>
          <a:ln w="2857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4" name="Shape 54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2E3037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5" name="Shape 55"/>
          <p:cNvSpPr/>
          <p:nvPr/>
        </p:nvSpPr>
        <p:spPr>
          <a:xfrm>
            <a:off y="3333900" x="808650"/>
            <a:ext cy="190200" cx="190200"/>
          </a:xfrm>
          <a:prstGeom prst="ellipse">
            <a:avLst/>
          </a:prstGeom>
          <a:solidFill>
            <a:srgbClr val="39C0BA"/>
          </a:solidFill>
          <a:ln w="952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y="3077050" x="1530175"/>
            <a:ext cy="709799" cx="67671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710550" x="1530175"/>
            <a:ext cy="470700" cx="6927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buNone/>
              <a:defRPr sz="1800"/>
            </a:lvl1pPr>
            <a:lvl2pPr rtl="0">
              <a:spcBef>
                <a:spcPts val="0"/>
              </a:spcBef>
              <a:buSzPct val="100000"/>
              <a:buNone/>
              <a:defRPr sz="1800"/>
            </a:lvl2pPr>
            <a:lvl3pPr rtl="0">
              <a:spcBef>
                <a:spcPts val="0"/>
              </a:spcBef>
              <a:buSzPct val="100000"/>
              <a:buNone/>
              <a:defRPr sz="1800"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" name="Shape 15"/>
          <p:cNvSpPr/>
          <p:nvPr/>
        </p:nvSpPr>
        <p:spPr>
          <a:xfrm>
            <a:off y="3018850" x="493600"/>
            <a:ext cy="820200" cx="820200"/>
          </a:xfrm>
          <a:prstGeom prst="ellipse">
            <a:avLst/>
          </a:prstGeom>
          <a:solidFill>
            <a:srgbClr val="39C0BA"/>
          </a:solidFill>
          <a:ln w="2857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2882400" x="1633225"/>
            <a:ext cy="1093199" cx="67005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" name="Shape 19"/>
          <p:cNvSpPr/>
          <p:nvPr/>
        </p:nvSpPr>
        <p:spPr>
          <a:xfrm>
            <a:off y="3018850" x="493600"/>
            <a:ext cy="820200" cx="820200"/>
          </a:xfrm>
          <a:prstGeom prst="ellipse">
            <a:avLst/>
          </a:prstGeom>
          <a:solidFill>
            <a:srgbClr val="2E3037"/>
          </a:solidFill>
          <a:ln w="9525" cap="flat">
            <a:solidFill>
              <a:srgbClr val="999FA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y="3096171" x="208000"/>
            <a:ext cy="871499" cx="130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4800"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2" name="Shape 22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" name="Shape 23"/>
          <p:cNvSpPr/>
          <p:nvPr/>
        </p:nvSpPr>
        <p:spPr>
          <a:xfrm>
            <a:off y="800750" x="808725"/>
            <a:ext cy="190200" cx="190200"/>
          </a:xfrm>
          <a:prstGeom prst="ellipse">
            <a:avLst/>
          </a:prstGeom>
          <a:solidFill>
            <a:srgbClr val="39C0BA"/>
          </a:solidFill>
          <a:ln w="2857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1861900" x="769050"/>
            <a:ext cy="269400" cx="269400"/>
          </a:xfrm>
          <a:prstGeom prst="ellipse">
            <a:avLst/>
          </a:prstGeom>
          <a:solidFill>
            <a:srgbClr val="2E3037"/>
          </a:solidFill>
          <a:ln w="9525" cap="flat">
            <a:solidFill>
              <a:srgbClr val="999FA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6659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00200" x="1165497"/>
            <a:ext cy="4967700" cx="6858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6659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1165474"/>
            <a:ext cy="4967700" cx="3306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600200" x="4671569"/>
            <a:ext cy="4967700" cx="3306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2" name="Shape 32"/>
          <p:cNvSpPr/>
          <p:nvPr/>
        </p:nvSpPr>
        <p:spPr>
          <a:xfrm>
            <a:off y="800750" x="808725"/>
            <a:ext cy="190200" cx="190200"/>
          </a:xfrm>
          <a:prstGeom prst="ellipse">
            <a:avLst/>
          </a:prstGeom>
          <a:solidFill>
            <a:srgbClr val="39C0BA"/>
          </a:solidFill>
          <a:ln w="2857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y="1861900" x="769050"/>
            <a:ext cy="269400" cx="269400"/>
          </a:xfrm>
          <a:prstGeom prst="ellipse">
            <a:avLst/>
          </a:prstGeom>
          <a:solidFill>
            <a:srgbClr val="2E3037"/>
          </a:solidFill>
          <a:ln w="9525" cap="flat">
            <a:solidFill>
              <a:srgbClr val="999FA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6659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73975" x="1165475"/>
            <a:ext cy="4893899" cx="2403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1673975" x="3692249"/>
            <a:ext cy="4893899" cx="2403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y="1673975" x="6219023"/>
            <a:ext cy="4893899" cx="2403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0" name="Shape 40"/>
          <p:cNvSpPr/>
          <p:nvPr/>
        </p:nvSpPr>
        <p:spPr>
          <a:xfrm>
            <a:off y="800750" x="808725"/>
            <a:ext cy="190200" cx="190200"/>
          </a:xfrm>
          <a:prstGeom prst="ellipse">
            <a:avLst/>
          </a:prstGeom>
          <a:solidFill>
            <a:srgbClr val="39C0BA"/>
          </a:solidFill>
          <a:ln w="2857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y="1861900" x="769050"/>
            <a:ext cy="269400" cx="269400"/>
          </a:xfrm>
          <a:prstGeom prst="ellipse">
            <a:avLst/>
          </a:prstGeom>
          <a:solidFill>
            <a:srgbClr val="2E3037"/>
          </a:solidFill>
          <a:ln w="9525" cap="flat">
            <a:solidFill>
              <a:srgbClr val="999FA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6659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5" name="Shape 45"/>
          <p:cNvSpPr/>
          <p:nvPr/>
        </p:nvSpPr>
        <p:spPr>
          <a:xfrm>
            <a:off y="800750" x="808725"/>
            <a:ext cy="190200" cx="190200"/>
          </a:xfrm>
          <a:prstGeom prst="ellipse">
            <a:avLst/>
          </a:prstGeom>
          <a:solidFill>
            <a:srgbClr val="39C0BA"/>
          </a:solidFill>
          <a:ln w="2857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5775089" x="1165475"/>
            <a:ext cy="578700" cx="75213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9" name="Shape 49"/>
          <p:cNvSpPr/>
          <p:nvPr/>
        </p:nvSpPr>
        <p:spPr>
          <a:xfrm>
            <a:off y="5952850" x="808650"/>
            <a:ext cy="190200" cx="190200"/>
          </a:xfrm>
          <a:prstGeom prst="ellipse">
            <a:avLst/>
          </a:prstGeom>
          <a:solidFill>
            <a:srgbClr val="2E3037"/>
          </a:solidFill>
          <a:ln w="9525" cap="flat">
            <a:solidFill>
              <a:srgbClr val="999FA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1" name="Shape 51"/>
          <p:cNvCxnSpPr/>
          <p:nvPr/>
        </p:nvCxnSpPr>
        <p:spPr>
          <a:xfrm>
            <a:off y="-7925" x="903825"/>
            <a:ext cy="6866100" cx="0"/>
          </a:xfrm>
          <a:prstGeom prst="straightConnector1">
            <a:avLst/>
          </a:prstGeom>
          <a:noFill/>
          <a:ln w="9525" cap="flat">
            <a:solidFill>
              <a:srgbClr val="999FA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2" name="Shape 52"/>
          <p:cNvSpPr/>
          <p:nvPr/>
        </p:nvSpPr>
        <p:spPr>
          <a:xfrm>
            <a:off y="3333900" x="808650"/>
            <a:ext cy="190200" cx="190200"/>
          </a:xfrm>
          <a:prstGeom prst="ellipse">
            <a:avLst/>
          </a:prstGeom>
          <a:solidFill>
            <a:srgbClr val="2E3037"/>
          </a:solidFill>
          <a:ln w="9525" cap="flat">
            <a:solidFill>
              <a:srgbClr val="999FA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theme/theme3.xml" Type="http://schemas.openxmlformats.org/officeDocument/2006/relationships/theme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665975" x="1165475"/>
            <a:ext cy="459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1165497"/>
            <a:ext cy="49677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4.jpg" Type="http://schemas.openxmlformats.org/officeDocument/2006/relationships/image" Id="rId4"/><Relationship Target="../media/image02.jpg" Type="http://schemas.openxmlformats.org/officeDocument/2006/relationships/image" Id="rId3"/><Relationship Target="http://www.html5rocks.com/en/tutorials/speed/css-paint-times/" Type="http://schemas.openxmlformats.org/officeDocument/2006/relationships/hyperlink" TargetMode="External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css-tricks.com/guide-responsive-friendly-css-columns/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thesassway.com/intermediate/responsive-web-design-in-sass-using-media-queries-in-sass-32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thesassway.com/intermediate/responsive-web-design-in-sass-using-media-queries-in-sass-32" Type="http://schemas.openxmlformats.org/officeDocument/2006/relationships/hyperlink" TargetMode="External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thesassway.com/intermediate/responsive-web-design-in-sass-using-media-queries-in-sass-32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16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thesassway.com/intermediate/responsive-web-design-in-sass-using-media-queries-in-sass-32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thesassway.com/intermediate/responsive-web-design-in-sass-using-media-queries-in-sass-32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css-tricks.com/using-svg/" Type="http://schemas.openxmlformats.org/officeDocument/2006/relationships/hyperlink" TargetMode="External" Id="rId3"/></Relationships>
</file>

<file path=ppt/slides/_rels/slide24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14"/><Relationship Target="../notesSlides/notesSlide24.xml" Type="http://schemas.openxmlformats.org/officeDocument/2006/relationships/notesSlide" Id="rId2"/><Relationship Target="../media/image08.png" Type="http://schemas.openxmlformats.org/officeDocument/2006/relationships/image" Id="rId12"/><Relationship Target="../media/image09.png" Type="http://schemas.openxmlformats.org/officeDocument/2006/relationships/image" Id="rId13"/><Relationship Target="../slideLayouts/slideLayout6.xml" Type="http://schemas.openxmlformats.org/officeDocument/2006/relationships/slideLayout" Id="rId1"/><Relationship Target="http://www.html5rocks.com/en/tutorials/speed/css-paint-times/" Type="http://schemas.openxmlformats.org/officeDocument/2006/relationships/hyperlink" TargetMode="External" Id="rId4"/><Relationship Target="../media/image06.png" Type="http://schemas.openxmlformats.org/officeDocument/2006/relationships/image" Id="rId10"/><Relationship Target="http://cssmediaqueries.com/overview.html" Type="http://schemas.openxmlformats.org/officeDocument/2006/relationships/hyperlink" TargetMode="External" Id="rId3"/><Relationship Target="../media/image11.png" Type="http://schemas.openxmlformats.org/officeDocument/2006/relationships/image" Id="rId11"/><Relationship Target="../media/image14.png" Type="http://schemas.openxmlformats.org/officeDocument/2006/relationships/image" Id="rId9"/><Relationship Target="http://brolik.com/blog/responsive-web-design-examples-with-css-tips-and-tricks/" Type="http://schemas.openxmlformats.org/officeDocument/2006/relationships/hyperlink" TargetMode="External" Id="rId6"/><Relationship Target="http://thesassway.com/intermediate/responsive-web-design-in-sass-using-media-queries-in-sass-32" Type="http://schemas.openxmlformats.org/officeDocument/2006/relationships/hyperlink" TargetMode="External" Id="rId5"/><Relationship Target="http://kathrynjamesfaulkner.com/mobile-first/index.html" Type="http://schemas.openxmlformats.org/officeDocument/2006/relationships/hyperlink" TargetMode="External" Id="rId8"/><Relationship Target="http://css-tricks.com/using-svg/" Type="http://schemas.openxmlformats.org/officeDocument/2006/relationships/hyperlink" TargetMode="External" Id="rId7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media/image47.png" Type="http://schemas.openxmlformats.org/officeDocument/2006/relationships/image" Id="rId39"/><Relationship Target="../media/image42.png" Type="http://schemas.openxmlformats.org/officeDocument/2006/relationships/image" Id="rId38"/><Relationship Target="../media/image41.png" Type="http://schemas.openxmlformats.org/officeDocument/2006/relationships/image" Id="rId37"/><Relationship Target="../media/image39.png" Type="http://schemas.openxmlformats.org/officeDocument/2006/relationships/image" Id="rId36"/><Relationship Target="../media/image34.png" Type="http://schemas.openxmlformats.org/officeDocument/2006/relationships/image" Id="rId30"/><Relationship Target="../media/image43.png" Type="http://schemas.openxmlformats.org/officeDocument/2006/relationships/image" Id="rId31"/><Relationship Target="../media/image00.png" Type="http://schemas.openxmlformats.org/officeDocument/2006/relationships/image" Id="rId34"/><Relationship Target="../media/image40.png" Type="http://schemas.openxmlformats.org/officeDocument/2006/relationships/image" Id="rId35"/><Relationship Target="../media/image35.png" Type="http://schemas.openxmlformats.org/officeDocument/2006/relationships/image" Id="rId32"/><Relationship Target="../media/image84.png" Type="http://schemas.openxmlformats.org/officeDocument/2006/relationships/image" Id="rId33"/><Relationship Target="../media/image53.png" Type="http://schemas.openxmlformats.org/officeDocument/2006/relationships/image" Id="rId48"/><Relationship Target="../media/image54.png" Type="http://schemas.openxmlformats.org/officeDocument/2006/relationships/image" Id="rId47"/><Relationship Target="../media/image56.png" Type="http://schemas.openxmlformats.org/officeDocument/2006/relationships/image" Id="rId49"/><Relationship Target="../notesSlides/notesSlide26.xml" Type="http://schemas.openxmlformats.org/officeDocument/2006/relationships/notesSlide" Id="rId2"/><Relationship Target="../media/image49.png" Type="http://schemas.openxmlformats.org/officeDocument/2006/relationships/image" Id="rId40"/><Relationship Target="../slideLayouts/slideLayout10.xml" Type="http://schemas.openxmlformats.org/officeDocument/2006/relationships/slideLayout" Id="rId1"/><Relationship Target="../media/image45.png" Type="http://schemas.openxmlformats.org/officeDocument/2006/relationships/image" Id="rId41"/><Relationship Target="../media/image13.png" Type="http://schemas.openxmlformats.org/officeDocument/2006/relationships/image" Id="rId4"/><Relationship Target="../media/image51.png" Type="http://schemas.openxmlformats.org/officeDocument/2006/relationships/image" Id="rId42"/><Relationship Target="../media/image10.png" Type="http://schemas.openxmlformats.org/officeDocument/2006/relationships/image" Id="rId3"/><Relationship Target="../media/image46.png" Type="http://schemas.openxmlformats.org/officeDocument/2006/relationships/image" Id="rId43"/><Relationship Target="../media/image50.png" Type="http://schemas.openxmlformats.org/officeDocument/2006/relationships/image" Id="rId44"/><Relationship Target="../media/image52.png" Type="http://schemas.openxmlformats.org/officeDocument/2006/relationships/image" Id="rId45"/><Relationship Target="../media/image48.png" Type="http://schemas.openxmlformats.org/officeDocument/2006/relationships/image" Id="rId46"/><Relationship Target="../media/image16.png" Type="http://schemas.openxmlformats.org/officeDocument/2006/relationships/image" Id="rId9"/><Relationship Target="../media/image17.png" Type="http://schemas.openxmlformats.org/officeDocument/2006/relationships/image" Id="rId6"/><Relationship Target="../media/image07.png" Type="http://schemas.openxmlformats.org/officeDocument/2006/relationships/image" Id="rId5"/><Relationship Target="../media/image15.png" Type="http://schemas.openxmlformats.org/officeDocument/2006/relationships/image" Id="rId8"/><Relationship Target="../media/image23.png" Type="http://schemas.openxmlformats.org/officeDocument/2006/relationships/image" Id="rId7"/><Relationship Target="../media/image101.png" Type="http://schemas.openxmlformats.org/officeDocument/2006/relationships/image" Id="rId98"/><Relationship Target="../media/image100.png" Type="http://schemas.openxmlformats.org/officeDocument/2006/relationships/image" Id="rId99"/><Relationship Target="../media/image08.png" Type="http://schemas.openxmlformats.org/officeDocument/2006/relationships/image" Id="rId94"/><Relationship Target="../media/image103.png" Type="http://schemas.openxmlformats.org/officeDocument/2006/relationships/image" Id="rId95"/><Relationship Target="../media/image98.png" Type="http://schemas.openxmlformats.org/officeDocument/2006/relationships/image" Id="rId96"/><Relationship Target="../media/image104.png" Type="http://schemas.openxmlformats.org/officeDocument/2006/relationships/image" Id="rId97"/><Relationship Target="../media/image95.png" Type="http://schemas.openxmlformats.org/officeDocument/2006/relationships/image" Id="rId90"/><Relationship Target="../media/image91.png" Type="http://schemas.openxmlformats.org/officeDocument/2006/relationships/image" Id="rId91"/><Relationship Target="../media/image37.png" Type="http://schemas.openxmlformats.org/officeDocument/2006/relationships/image" Id="rId19"/><Relationship Target="../media/image96.png" Type="http://schemas.openxmlformats.org/officeDocument/2006/relationships/image" Id="rId92"/><Relationship Target="../media/image29.png" Type="http://schemas.openxmlformats.org/officeDocument/2006/relationships/image" Id="rId18"/><Relationship Target="../media/image97.png" Type="http://schemas.openxmlformats.org/officeDocument/2006/relationships/image" Id="rId93"/><Relationship Target="../media/image25.png" Type="http://schemas.openxmlformats.org/officeDocument/2006/relationships/image" Id="rId17"/><Relationship Target="../media/image20.png" Type="http://schemas.openxmlformats.org/officeDocument/2006/relationships/image" Id="rId16"/><Relationship Target="../media/image22.png" Type="http://schemas.openxmlformats.org/officeDocument/2006/relationships/image" Id="rId15"/><Relationship Target="../media/image24.png" Type="http://schemas.openxmlformats.org/officeDocument/2006/relationships/image" Id="rId14"/><Relationship Target="../media/image21.png" Type="http://schemas.openxmlformats.org/officeDocument/2006/relationships/image" Id="rId12"/><Relationship Target="../media/image89.png" Type="http://schemas.openxmlformats.org/officeDocument/2006/relationships/image" Id="rId13"/><Relationship Target="../media/image19.png" Type="http://schemas.openxmlformats.org/officeDocument/2006/relationships/image" Id="rId10"/><Relationship Target="../media/image18.png" Type="http://schemas.openxmlformats.org/officeDocument/2006/relationships/image" Id="rId11"/><Relationship Target="../media/image44.png" Type="http://schemas.openxmlformats.org/officeDocument/2006/relationships/image" Id="rId29"/><Relationship Target="../media/image33.png" Type="http://schemas.openxmlformats.org/officeDocument/2006/relationships/image" Id="rId26"/><Relationship Target="../media/image32.png" Type="http://schemas.openxmlformats.org/officeDocument/2006/relationships/image" Id="rId25"/><Relationship Target="../media/image36.png" Type="http://schemas.openxmlformats.org/officeDocument/2006/relationships/image" Id="rId28"/><Relationship Target="../media/image38.png" Type="http://schemas.openxmlformats.org/officeDocument/2006/relationships/image" Id="rId27"/><Relationship Target="../media/image30.png" Type="http://schemas.openxmlformats.org/officeDocument/2006/relationships/image" Id="rId21"/><Relationship Target="../media/image28.png" Type="http://schemas.openxmlformats.org/officeDocument/2006/relationships/image" Id="rId22"/><Relationship Target="../media/image27.png" Type="http://schemas.openxmlformats.org/officeDocument/2006/relationships/image" Id="rId23"/><Relationship Target="../media/image31.png" Type="http://schemas.openxmlformats.org/officeDocument/2006/relationships/image" Id="rId24"/><Relationship Target="../media/image26.png" Type="http://schemas.openxmlformats.org/officeDocument/2006/relationships/image" Id="rId20"/><Relationship Target="../media/image69.png" Type="http://schemas.openxmlformats.org/officeDocument/2006/relationships/image" Id="rId71"/><Relationship Target="../media/image73.png" Type="http://schemas.openxmlformats.org/officeDocument/2006/relationships/image" Id="rId70"/><Relationship Target="../media/image75.png" Type="http://schemas.openxmlformats.org/officeDocument/2006/relationships/image" Id="rId75"/><Relationship Target="../media/image80.png" Type="http://schemas.openxmlformats.org/officeDocument/2006/relationships/image" Id="rId74"/><Relationship Target="../media/image12.png" Type="http://schemas.openxmlformats.org/officeDocument/2006/relationships/image" Id="rId73"/><Relationship Target="../media/image76.png" Type="http://schemas.openxmlformats.org/officeDocument/2006/relationships/image" Id="rId72"/><Relationship Target="../media/image79.png" Type="http://schemas.openxmlformats.org/officeDocument/2006/relationships/image" Id="rId79"/><Relationship Target="../media/image78.png" Type="http://schemas.openxmlformats.org/officeDocument/2006/relationships/image" Id="rId78"/><Relationship Target="../media/image82.png" Type="http://schemas.openxmlformats.org/officeDocument/2006/relationships/image" Id="rId77"/><Relationship Target="../media/image77.png" Type="http://schemas.openxmlformats.org/officeDocument/2006/relationships/image" Id="rId76"/><Relationship Target="../media/image113.png" Type="http://schemas.openxmlformats.org/officeDocument/2006/relationships/image" Id="rId109"/><Relationship Target="../media/image106.png" Type="http://schemas.openxmlformats.org/officeDocument/2006/relationships/image" Id="rId108"/><Relationship Target="../media/image110.png" Type="http://schemas.openxmlformats.org/officeDocument/2006/relationships/image" Id="rId105"/><Relationship Target="../media/image107.png" Type="http://schemas.openxmlformats.org/officeDocument/2006/relationships/image" Id="rId104"/><Relationship Target="../media/image109.png" Type="http://schemas.openxmlformats.org/officeDocument/2006/relationships/image" Id="rId107"/><Relationship Target="../media/image105.png" Type="http://schemas.openxmlformats.org/officeDocument/2006/relationships/image" Id="rId106"/><Relationship Target="../media/image99.png" Type="http://schemas.openxmlformats.org/officeDocument/2006/relationships/image" Id="rId101"/><Relationship Target="../media/image09.png" Type="http://schemas.openxmlformats.org/officeDocument/2006/relationships/image" Id="rId100"/><Relationship Target="../media/image108.png" Type="http://schemas.openxmlformats.org/officeDocument/2006/relationships/image" Id="rId103"/><Relationship Target="../media/image102.png" Type="http://schemas.openxmlformats.org/officeDocument/2006/relationships/image" Id="rId102"/><Relationship Target="../media/image81.png" Type="http://schemas.openxmlformats.org/officeDocument/2006/relationships/image" Id="rId80"/><Relationship Target="../media/image93.png" Type="http://schemas.openxmlformats.org/officeDocument/2006/relationships/image" Id="rId82"/><Relationship Target="../media/image83.png" Type="http://schemas.openxmlformats.org/officeDocument/2006/relationships/image" Id="rId81"/><Relationship Target="../media/image11.png" Type="http://schemas.openxmlformats.org/officeDocument/2006/relationships/image" Id="rId84"/><Relationship Target="../media/image90.png" Type="http://schemas.openxmlformats.org/officeDocument/2006/relationships/image" Id="rId83"/><Relationship Target="../media/image94.png" Type="http://schemas.openxmlformats.org/officeDocument/2006/relationships/image" Id="rId86"/><Relationship Target="../media/image86.png" Type="http://schemas.openxmlformats.org/officeDocument/2006/relationships/image" Id="rId85"/><Relationship Target="../media/image88.png" Type="http://schemas.openxmlformats.org/officeDocument/2006/relationships/image" Id="rId88"/><Relationship Target="../media/image85.png" Type="http://schemas.openxmlformats.org/officeDocument/2006/relationships/image" Id="rId87"/><Relationship Target="../media/image92.png" Type="http://schemas.openxmlformats.org/officeDocument/2006/relationships/image" Id="rId89"/><Relationship Target="../media/image66.png" Type="http://schemas.openxmlformats.org/officeDocument/2006/relationships/image" Id="rId58"/><Relationship Target="../media/image68.png" Type="http://schemas.openxmlformats.org/officeDocument/2006/relationships/image" Id="rId59"/><Relationship Target="../media/image112.png" Type="http://schemas.openxmlformats.org/officeDocument/2006/relationships/image" Id="rId110"/><Relationship Target="../media/image111.png" Type="http://schemas.openxmlformats.org/officeDocument/2006/relationships/image" Id="rId112"/><Relationship Target="../media/image114.png" Type="http://schemas.openxmlformats.org/officeDocument/2006/relationships/image" Id="rId111"/><Relationship Target="../media/image61.png" Type="http://schemas.openxmlformats.org/officeDocument/2006/relationships/image" Id="rId57"/><Relationship Target="../media/image62.png" Type="http://schemas.openxmlformats.org/officeDocument/2006/relationships/image" Id="rId56"/><Relationship Target="../media/image60.png" Type="http://schemas.openxmlformats.org/officeDocument/2006/relationships/image" Id="rId55"/><Relationship Target="../media/image87.png" Type="http://schemas.openxmlformats.org/officeDocument/2006/relationships/image" Id="rId54"/><Relationship Target="../media/image57.png" Type="http://schemas.openxmlformats.org/officeDocument/2006/relationships/image" Id="rId53"/><Relationship Target="../media/image58.png" Type="http://schemas.openxmlformats.org/officeDocument/2006/relationships/image" Id="rId52"/><Relationship Target="../media/image55.png" Type="http://schemas.openxmlformats.org/officeDocument/2006/relationships/image" Id="rId51"/><Relationship Target="../media/image59.png" Type="http://schemas.openxmlformats.org/officeDocument/2006/relationships/image" Id="rId50"/><Relationship Target="../media/image74.png" Type="http://schemas.openxmlformats.org/officeDocument/2006/relationships/image" Id="rId69"/><Relationship Target="../media/image65.png" Type="http://schemas.openxmlformats.org/officeDocument/2006/relationships/image" Id="rId60"/><Relationship Target="../media/image70.png" Type="http://schemas.openxmlformats.org/officeDocument/2006/relationships/image" Id="rId66"/><Relationship Target="../media/image72.png" Type="http://schemas.openxmlformats.org/officeDocument/2006/relationships/image" Id="rId65"/><Relationship Target="../media/image06.png" Type="http://schemas.openxmlformats.org/officeDocument/2006/relationships/image" Id="rId68"/><Relationship Target="../media/image71.png" Type="http://schemas.openxmlformats.org/officeDocument/2006/relationships/image" Id="rId67"/><Relationship Target="../media/image14.png" Type="http://schemas.openxmlformats.org/officeDocument/2006/relationships/image" Id="rId62"/><Relationship Target="../media/image64.png" Type="http://schemas.openxmlformats.org/officeDocument/2006/relationships/image" Id="rId61"/><Relationship Target="../media/image67.png" Type="http://schemas.openxmlformats.org/officeDocument/2006/relationships/image" Id="rId64"/><Relationship Target="../media/image63.png" Type="http://schemas.openxmlformats.org/officeDocument/2006/relationships/image" Id="rId6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jpg" Type="http://schemas.openxmlformats.org/officeDocument/2006/relationships/image" Id="rId4"/><Relationship Target="../media/image01.jpg" Type="http://schemas.openxmlformats.org/officeDocument/2006/relationships/image" Id="rId3"/><Relationship Target="../media/image115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1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y="2876425" x="1319175"/>
            <a:ext cy="1546500" cx="668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Mobile First,</a:t>
            </a:r>
          </a:p>
          <a:p>
            <a:pPr>
              <a:spcBef>
                <a:spcPts val="0"/>
              </a:spcBef>
              <a:buNone/>
            </a:pPr>
            <a:r>
              <a:rPr b="1" sz="4800" lang="en">
                <a:solidFill>
                  <a:srgbClr val="D9D9D9"/>
                </a:solidFill>
              </a:rPr>
              <a:t>A Flexible Mindset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y="2391393" x="1337745"/>
            <a:ext cy="1562399" cx="7319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Every Action Begets A Reaction 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y="3405750" x="1326975"/>
            <a:ext cy="1479899" cx="801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/>
              <a:t>Choose your stylization with purpose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3039900" x="502600"/>
            <a:ext cy="786300" cx="8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y="332475" x="1265725"/>
            <a:ext cy="1546500" cx="790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solidFill>
                  <a:srgbClr val="39C0BA"/>
                </a:solidFill>
              </a:rPr>
              <a:t>Even </a:t>
            </a:r>
            <a:r>
              <a:rPr sz="3600" lang="en">
                <a:solidFill>
                  <a:srgbClr val="FFFFFF"/>
                </a:solidFill>
              </a:rPr>
              <a:t>CSS</a:t>
            </a:r>
            <a:r>
              <a:rPr sz="3600" lang="en">
                <a:solidFill>
                  <a:srgbClr val="39C0BA"/>
                </a:solidFill>
              </a:rPr>
              <a:t> can induce page rendering latency: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y="3417447" x="2292118"/>
            <a:ext cy="1046400" cx="6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04694" x="488071"/>
            <a:ext cy="2800350" cx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71900" x="3886030"/>
            <a:ext cy="2895600" cx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2" type="ctrTitle"/>
          </p:nvPr>
        </p:nvSpPr>
        <p:spPr>
          <a:xfrm>
            <a:off y="4973450" x="1530493"/>
            <a:ext cy="1546500" cx="672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FFFFFF"/>
                </a:solidFill>
              </a:rPr>
              <a:t>Compounded styles exponentially increase paint times.</a:t>
            </a:r>
          </a:p>
        </p:txBody>
      </p:sp>
      <p:sp>
        <p:nvSpPr>
          <p:cNvPr id="136" name="Shape 136"/>
          <p:cNvSpPr txBox="1"/>
          <p:nvPr>
            <p:ph idx="3" type="ctrTitle"/>
          </p:nvPr>
        </p:nvSpPr>
        <p:spPr>
          <a:xfrm>
            <a:off y="6374075" x="1682900"/>
            <a:ext cy="336299" cx="672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u="sng" sz="6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http://www.html5rocks.com/en/tutorials/speed/css-paint-times/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9C0BA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y="3671042" x="596700"/>
            <a:ext cy="222599" cx="7556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y="3450400" x="1283375"/>
            <a:ext cy="222599" cx="79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y="2431422" x="1337745"/>
            <a:ext cy="1562399" cx="7319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Under The Hood 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y="3445779" x="1326975"/>
            <a:ext cy="1479899" cx="801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900" lang="en"/>
              <a:t>Technical Tidbits to Streamline The Workflow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3039900" x="502600"/>
            <a:ext cy="786300" cx="8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1429466" x="1165475"/>
            <a:ext cy="2227800" cx="759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A Look at Your Thumbs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Most elements for thumbs tend to be happiest at 44-50px.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y="7421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Under The Hood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y="3076225" x="1165475"/>
            <a:ext cy="4967700" cx="78867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Pseudo Classes Rock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Whenever possible, use CSS instead of JS. Comma divided lists for simple example: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F35B69"/>
                </a:solidFill>
              </a:rPr>
              <a:t>.like-list a</a:t>
            </a:r>
            <a:r>
              <a:rPr lang="en">
                <a:solidFill>
                  <a:srgbClr val="39C0BA"/>
                </a:solidFill>
              </a:rPr>
              <a:t>:not</a:t>
            </a:r>
            <a:r>
              <a:rPr lang="en"/>
              <a:t>(</a:t>
            </a:r>
            <a:r>
              <a:rPr lang="en">
                <a:solidFill>
                  <a:srgbClr val="39C0BA"/>
                </a:solidFill>
              </a:rPr>
              <a:t>:last-child</a:t>
            </a:r>
            <a:r>
              <a:rPr lang="en"/>
              <a:t>)</a:t>
            </a:r>
            <a:r>
              <a:rPr lang="en">
                <a:solidFill>
                  <a:srgbClr val="39C0BA"/>
                </a:solidFill>
              </a:rPr>
              <a:t>:after</a:t>
            </a:r>
            <a:r>
              <a:rPr lang="en"/>
              <a:t>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F35B69"/>
                </a:solidFill>
              </a:rPr>
              <a:t>content:</a:t>
            </a:r>
            <a:r>
              <a:rPr lang="en"/>
              <a:t> “,”;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		Ex: </a:t>
            </a:r>
            <a:r>
              <a:rPr lang="en">
                <a:solidFill>
                  <a:srgbClr val="F35B69"/>
                </a:solidFill>
              </a:rPr>
              <a:t>Ally</a:t>
            </a:r>
            <a:r>
              <a:rPr lang="en"/>
              <a:t>, </a:t>
            </a:r>
            <a:r>
              <a:rPr lang="en">
                <a:solidFill>
                  <a:srgbClr val="F35B69"/>
                </a:solidFill>
              </a:rPr>
              <a:t>Greg</a:t>
            </a:r>
            <a:r>
              <a:rPr lang="en"/>
              <a:t>, </a:t>
            </a:r>
            <a:r>
              <a:rPr lang="en">
                <a:solidFill>
                  <a:srgbClr val="F35B69"/>
                </a:solidFill>
              </a:rPr>
              <a:t>Joe</a:t>
            </a:r>
            <a:r>
              <a:rPr lang="en"/>
              <a:t> like this.</a:t>
            </a:r>
          </a:p>
        </p:txBody>
      </p:sp>
      <p:sp>
        <p:nvSpPr>
          <p:cNvPr id="153" name="Shape 153"/>
          <p:cNvSpPr/>
          <p:nvPr/>
        </p:nvSpPr>
        <p:spPr>
          <a:xfrm>
            <a:off y="3757481" x="754525"/>
            <a:ext cy="281999" cx="281999"/>
          </a:xfrm>
          <a:prstGeom prst="ellipse">
            <a:avLst/>
          </a:prstGeom>
          <a:solidFill>
            <a:srgbClr val="2E3037"/>
          </a:solidFill>
          <a:ln w="9525" cap="flat">
            <a:solidFill>
              <a:srgbClr val="999FA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y="529543" x="1089275"/>
            <a:ext cy="53106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CSS Columns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Responsive layouts can benefit greatly from columns as they help you collapse sections of text gracefully without needing many &lt;p&gt;’s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>
              <a:spcBef>
                <a:spcPts val="0"/>
              </a:spcBef>
              <a:buNone/>
            </a:pPr>
            <a:r>
              <a:rPr b="1" sz="1600" lang="en">
                <a:solidFill>
                  <a:srgbClr val="F35B69"/>
                </a:solidFill>
              </a:rPr>
              <a:t>article</a:t>
            </a:r>
            <a:r>
              <a:rPr sz="1600" lang="en"/>
              <a:t>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</a:t>
            </a:r>
            <a:r>
              <a:rPr sz="1400" lang="en">
                <a:solidFill>
                  <a:srgbClr val="39C0BA"/>
                </a:solidFill>
              </a:rPr>
              <a:t>/* 2 col, 200px wide min (otherwise stack) - Column-count &amp; column-width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</a:t>
            </a:r>
            <a:r>
              <a:rPr sz="1600" lang="en">
                <a:solidFill>
                  <a:srgbClr val="F35B69"/>
                </a:solidFill>
              </a:rPr>
              <a:t>-webkit-columns: </a:t>
            </a:r>
            <a:r>
              <a:rPr sz="1600" lang="en"/>
              <a:t>2 200px; 			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>
                <a:solidFill>
                  <a:srgbClr val="F35B69"/>
                </a:solidFill>
              </a:rPr>
              <a:t>-moz-columns:</a:t>
            </a:r>
            <a:r>
              <a:rPr sz="1600" lang="en"/>
              <a:t> 2 200px;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	</a:t>
            </a:r>
            <a:r>
              <a:rPr sz="1600" lang="en">
                <a:solidFill>
                  <a:srgbClr val="F35B69"/>
                </a:solidFill>
              </a:rPr>
              <a:t>columns:</a:t>
            </a:r>
            <a:r>
              <a:rPr sz="1600" lang="en"/>
              <a:t> 2 200px;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9C0BA"/>
                </a:solidFill>
              </a:rPr>
              <a:t>/* Gutter space between columns (Defaults to 1em) - Note: Can’t do negatives */</a:t>
            </a:r>
            <a:r>
              <a:rPr sz="1400" lang="en"/>
              <a:t>	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>
                <a:solidFill>
                  <a:srgbClr val="F35B69"/>
                </a:solidFill>
              </a:rPr>
              <a:t>-webkit-column-gap:</a:t>
            </a:r>
            <a:r>
              <a:rPr sz="1600" lang="en"/>
              <a:t> 4em;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	</a:t>
            </a:r>
            <a:r>
              <a:rPr sz="1600" lang="en">
                <a:solidFill>
                  <a:srgbClr val="F35B69"/>
                </a:solidFill>
              </a:rPr>
              <a:t>-moz-column-gap:</a:t>
            </a:r>
            <a:r>
              <a:rPr sz="1600" lang="en"/>
              <a:t> 4em;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en"/>
              <a:t>	</a:t>
            </a:r>
            <a:r>
              <a:rPr sz="1600" lang="en">
                <a:solidFill>
                  <a:srgbClr val="F35B69"/>
                </a:solidFill>
              </a:rPr>
              <a:t>column-gap:</a:t>
            </a:r>
            <a:r>
              <a:rPr sz="1600" lang="en"/>
              <a:t> 4em;	</a:t>
            </a:r>
            <a:r>
              <a:rPr sz="1400" lang="en"/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</a:t>
            </a:r>
            <a:r>
              <a:rPr sz="1400" lang="en">
                <a:solidFill>
                  <a:srgbClr val="39C0BA"/>
                </a:solidFill>
              </a:rPr>
              <a:t>/*  Sets the divider between columns should you desire one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</a:t>
            </a:r>
            <a:r>
              <a:rPr sz="1600" lang="en">
                <a:solidFill>
                  <a:srgbClr val="F35B69"/>
                </a:solidFill>
              </a:rPr>
              <a:t>-webkit-column-rule: </a:t>
            </a:r>
            <a:r>
              <a:rPr sz="1600" lang="en"/>
              <a:t>1px dotted #ddd;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	</a:t>
            </a:r>
            <a:r>
              <a:rPr sz="1600" lang="en">
                <a:solidFill>
                  <a:srgbClr val="F35B69"/>
                </a:solidFill>
              </a:rPr>
              <a:t>-moz-column-rule:</a:t>
            </a:r>
            <a:r>
              <a:rPr sz="1600" lang="en"/>
              <a:t> 1px dotted #ddd;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	</a:t>
            </a:r>
            <a:r>
              <a:rPr sz="1600" lang="en">
                <a:solidFill>
                  <a:srgbClr val="F35B69"/>
                </a:solidFill>
              </a:rPr>
              <a:t>column-rule:</a:t>
            </a:r>
            <a:r>
              <a:rPr sz="1600" lang="en"/>
              <a:t> 1px dotted #ddd;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y="6552243" x="5932802"/>
            <a:ext cy="401399" cx="31983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sz="700" lang="en"/>
              <a:t>More Info: </a:t>
            </a:r>
            <a:r>
              <a:rPr u="sng" b="1" sz="7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http://css-tricks.com/guide-responsive-friendly-css-columns/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204240" x="1165475"/>
            <a:ext cy="53106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Min &amp; Max-width Are Your friends!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Setting up for tons of screen sizes will make you go insane, responsive &amp; mobile first are basically twin brothers.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9C0BA"/>
                </a:solidFill>
              </a:rPr>
              <a:t>/* </a:t>
            </a:r>
            <a:r>
              <a:rPr b="1" sz="1400" lang="en">
                <a:solidFill>
                  <a:srgbClr val="39C0BA"/>
                </a:solidFill>
              </a:rPr>
              <a:t>CONTAINERS</a:t>
            </a:r>
            <a:r>
              <a:rPr sz="1400" lang="en">
                <a:solidFill>
                  <a:srgbClr val="39C0BA"/>
                </a:solidFill>
              </a:rPr>
              <a:t> - Keep container at 90% of boundary width, not always at 800px */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.container </a:t>
            </a:r>
            <a:r>
              <a:rPr sz="1400" lang="en"/>
              <a:t>{   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/>
              <a:t> 90%;	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/>
              <a:t> 800px;	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/>
              <a:t>}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9C0BA"/>
                </a:solidFill>
              </a:rPr>
              <a:t>/* </a:t>
            </a:r>
            <a:r>
              <a:rPr b="1" sz="1400" lang="en">
                <a:solidFill>
                  <a:srgbClr val="39C0BA"/>
                </a:solidFill>
              </a:rPr>
              <a:t>IMAGES</a:t>
            </a:r>
            <a:r>
              <a:rPr sz="1400" lang="en">
                <a:solidFill>
                  <a:srgbClr val="39C0BA"/>
                </a:solidFill>
              </a:rPr>
              <a:t> - Keep responsive in containing divs as they collapse through sizes*/</a:t>
            </a:r>
          </a:p>
          <a:p>
            <a:pPr rtl="0" lv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img</a:t>
            </a:r>
            <a:r>
              <a:rPr sz="1400" lang="en"/>
              <a:t> {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/>
              <a:t> 100%;	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height:</a:t>
            </a:r>
            <a:r>
              <a:rPr sz="1400" lang="en"/>
              <a:t> auto; 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/>
              <a:t>}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9C0BA"/>
                </a:solidFill>
              </a:rPr>
              <a:t>/* NOTE : For ie8: add in width:auto or do… */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@media /0screen</a:t>
            </a:r>
            <a:r>
              <a:rPr sz="1400" lang="en"/>
              <a:t> { 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img</a:t>
            </a:r>
            <a:r>
              <a:rPr sz="1400" lang="en"/>
              <a:t> { </a:t>
            </a:r>
            <a:r>
              <a:rPr sz="1400" lang="en">
                <a:solidFill>
                  <a:srgbClr val="F35B69"/>
                </a:solidFill>
              </a:rPr>
              <a:t>width: </a:t>
            </a:r>
            <a:r>
              <a:rPr sz="1400" lang="en"/>
              <a:t>auto; }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/>
              <a:t>}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9C0BA"/>
                </a:solidFill>
              </a:rPr>
              <a:t>/* </a:t>
            </a:r>
            <a:r>
              <a:rPr b="1" sz="1400" lang="en">
                <a:solidFill>
                  <a:srgbClr val="39C0BA"/>
                </a:solidFill>
              </a:rPr>
              <a:t>INPUTS</a:t>
            </a:r>
            <a:r>
              <a:rPr sz="1400" lang="en">
                <a:solidFill>
                  <a:srgbClr val="39C0BA"/>
                </a:solidFill>
              </a:rPr>
              <a:t> - Keep Inputs responsive, but give widely usable structure to them */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input</a:t>
            </a:r>
            <a:r>
              <a:rPr sz="1400" lang="en"/>
              <a:t> {   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/>
              <a:t> 500px;	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/>
              <a:t> 240px;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/>
              <a:t> 100%;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/>
              <a:t>}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509040" x="1165475"/>
            <a:ext cy="53106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Viewport Based Parameters are Helpful!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vw &amp; vh are percentages based upon the viewport width and height respectively, and work well in responsive environments.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SIMPLE EXAMPLE USAGES :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>
                <a:solidFill>
                  <a:srgbClr val="39C0BA"/>
                </a:solidFill>
              </a:rPr>
              <a:t>/* Set a div to be 50% the viewport width, and 25% its height */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800" lang="en">
                <a:solidFill>
                  <a:srgbClr val="F35B69"/>
                </a:solidFill>
              </a:rPr>
              <a:t>.greg</a:t>
            </a:r>
            <a:r>
              <a:rPr sz="1800" lang="en">
                <a:solidFill>
                  <a:srgbClr val="39C0BA"/>
                </a:solidFill>
              </a:rPr>
              <a:t> </a:t>
            </a:r>
            <a:r>
              <a:rPr sz="1800" lang="en">
                <a:solidFill>
                  <a:srgbClr val="FFFFFF"/>
                </a:solidFill>
              </a:rPr>
              <a:t>{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800" lang="en">
                <a:solidFill>
                  <a:srgbClr val="F35B69"/>
                </a:solidFill>
              </a:rPr>
              <a:t>width:</a:t>
            </a:r>
            <a:r>
              <a:rPr sz="1800" lang="en">
                <a:solidFill>
                  <a:srgbClr val="FFFFFF"/>
                </a:solidFill>
              </a:rPr>
              <a:t>  50vw; 	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800" lang="en">
                <a:solidFill>
                  <a:srgbClr val="F35B69"/>
                </a:solidFill>
              </a:rPr>
              <a:t>height:</a:t>
            </a:r>
            <a:r>
              <a:rPr sz="1800" lang="en">
                <a:solidFill>
                  <a:srgbClr val="FFFFFF"/>
                </a:solidFill>
              </a:rPr>
              <a:t> 25vh;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>
                <a:solidFill>
                  <a:srgbClr val="39C0BA"/>
                </a:solidFill>
              </a:rPr>
              <a:t>/* Makes a border 1% the width of the viewport - say maybe its a vignette style wrap around the viewport perhaps */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800" lang="en">
                <a:solidFill>
                  <a:srgbClr val="F35B69"/>
                </a:solidFill>
              </a:rPr>
              <a:t>.outerborder </a:t>
            </a:r>
            <a:r>
              <a:rPr sz="1800" lang="en">
                <a:solidFill>
                  <a:srgbClr val="FFFFFF"/>
                </a:solidFill>
              </a:rPr>
              <a:t>{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800" lang="en">
                <a:solidFill>
                  <a:srgbClr val="F35B69"/>
                </a:solidFill>
              </a:rPr>
              <a:t>border:</a:t>
            </a:r>
            <a:r>
              <a:rPr sz="1800" lang="en">
                <a:solidFill>
                  <a:srgbClr val="FFFFFF"/>
                </a:solidFill>
              </a:rPr>
              <a:t> 1vw solid #0FF;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}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432852" x="1165475"/>
            <a:ext cy="70413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Media Queries &amp; SASS Work Well Together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We love SASS at Vixlet, and we all know about media queries, but when combined properly we can get some powerful voodoo going.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Example #1 :</a:t>
            </a:r>
            <a:r>
              <a:rPr sz="1100" lang="en">
                <a:solidFill>
                  <a:srgbClr val="FFFFFF"/>
                </a:solidFill>
              </a:rPr>
              <a:t>   </a:t>
            </a:r>
            <a:r>
              <a:rPr sz="1800" lang="en">
                <a:solidFill>
                  <a:srgbClr val="FFFFFF"/>
                </a:solidFill>
              </a:rPr>
              <a:t>Simple Extends in Media Breakdowns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SASS: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.errorOne</a:t>
            </a:r>
            <a:r>
              <a:rPr sz="1400" lang="en">
                <a:solidFill>
                  <a:srgbClr val="FFFFFF"/>
                </a:solidFill>
              </a:rPr>
              <a:t> {	</a:t>
            </a:r>
            <a:r>
              <a:rPr sz="1400" lang="en">
                <a:solidFill>
                  <a:srgbClr val="F35B69"/>
                </a:solidFill>
              </a:rPr>
              <a:t>font-size:</a:t>
            </a:r>
            <a:r>
              <a:rPr sz="1400" lang="en">
                <a:solidFill>
                  <a:srgbClr val="FFFFFF"/>
                </a:solidFill>
              </a:rPr>
              <a:t> 1.2em;	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.errorTwo</a:t>
            </a:r>
            <a:r>
              <a:rPr sz="1400" lang="en">
                <a:solidFill>
                  <a:srgbClr val="F35B69"/>
                </a:solidFill>
              </a:rPr>
              <a:t> </a:t>
            </a:r>
            <a:r>
              <a:rPr sz="1400" lang="en">
                <a:solidFill>
                  <a:srgbClr val="FFFFFF"/>
                </a:solidFill>
              </a:rPr>
              <a:t>{	</a:t>
            </a:r>
            <a:r>
              <a:rPr sz="1400" lang="en">
                <a:solidFill>
                  <a:srgbClr val="F35B69"/>
                </a:solidFill>
              </a:rPr>
              <a:t>font-size:</a:t>
            </a:r>
            <a:r>
              <a:rPr sz="1400" lang="en">
                <a:solidFill>
                  <a:srgbClr val="FFFFFF"/>
                </a:solidFill>
              </a:rPr>
              <a:t> 1.5em;	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(</a:t>
            </a: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>
                <a:solidFill>
                  <a:srgbClr val="FFFFFF"/>
                </a:solidFill>
              </a:rPr>
              <a:t> 300px){ 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.errorTwo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  		</a:t>
            </a:r>
            <a:r>
              <a:rPr sz="1400" lang="en">
                <a:solidFill>
                  <a:srgbClr val="F35B69"/>
                </a:solidFill>
              </a:rPr>
              <a:t>@extend </a:t>
            </a:r>
            <a:r>
              <a:rPr b="1" sz="1400" lang="en">
                <a:solidFill>
                  <a:srgbClr val="F35B69"/>
                </a:solidFill>
              </a:rPr>
              <a:t>.errorOne</a:t>
            </a:r>
            <a:r>
              <a:rPr sz="1400" lang="en">
                <a:solidFill>
                  <a:srgbClr val="FFFFFF"/>
                </a:solidFill>
              </a:rPr>
              <a:t>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  		</a:t>
            </a:r>
            <a:r>
              <a:rPr sz="1400" lang="en">
                <a:solidFill>
                  <a:srgbClr val="F35B69"/>
                </a:solidFill>
              </a:rPr>
              <a:t>color:</a:t>
            </a:r>
            <a:r>
              <a:rPr sz="1400" lang="en">
                <a:solidFill>
                  <a:srgbClr val="FFFFFF"/>
                </a:solidFill>
              </a:rPr>
              <a:t> blue;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Media Query Compiles to: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(</a:t>
            </a: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>
                <a:solidFill>
                  <a:srgbClr val="FFFFFF"/>
                </a:solidFill>
              </a:rPr>
              <a:t> 300px){ 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.</a:t>
            </a:r>
            <a:r>
              <a:rPr b="1" sz="1400" lang="en">
                <a:solidFill>
                  <a:srgbClr val="F35B69"/>
                </a:solidFill>
              </a:rPr>
              <a:t>errorTwo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font-size: </a:t>
            </a:r>
            <a:r>
              <a:rPr sz="1400" lang="en">
                <a:solidFill>
                  <a:srgbClr val="FFFFFF"/>
                </a:solidFill>
              </a:rPr>
              <a:t>1.2em;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color: </a:t>
            </a:r>
            <a:r>
              <a:rPr sz="1400" lang="en">
                <a:solidFill>
                  <a:srgbClr val="FFFFFF"/>
                </a:solidFill>
              </a:rPr>
              <a:t>blue;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y="6566442" x="4899989"/>
            <a:ext cy="646199" cx="554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u="sng" b="1" sz="700" lang="en">
                <a:solidFill>
                  <a:srgbClr val="39C0BA"/>
                </a:solidFill>
                <a:hlinkClick r:id="rId3"/>
              </a:rPr>
              <a:t>http://thesassway.com/intermediate/responsive-web-design-in-sass-using-media-queries-in-sass-32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-24347" x="1165475"/>
            <a:ext cy="70413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Example #2 :</a:t>
            </a:r>
            <a:r>
              <a:rPr sz="1100" lang="en">
                <a:solidFill>
                  <a:srgbClr val="FFFFFF"/>
                </a:solidFill>
              </a:rPr>
              <a:t>   </a:t>
            </a:r>
            <a:r>
              <a:rPr sz="1800" lang="en">
                <a:solidFill>
                  <a:srgbClr val="FFFFFF"/>
                </a:solidFill>
              </a:rPr>
              <a:t>Simple Mixins with Variables &amp; Media Queries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//SASS: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chemeClr val="accent2"/>
                </a:solidFill>
              </a:rPr>
              <a:t>$break-medium</a:t>
            </a:r>
            <a:r>
              <a:rPr sz="1400" lang="en">
                <a:solidFill>
                  <a:srgbClr val="39C0BA"/>
                </a:solidFill>
              </a:rPr>
              <a:t> </a:t>
            </a:r>
            <a:r>
              <a:rPr sz="1400" lang="en">
                <a:solidFill>
                  <a:srgbClr val="FFFFFF"/>
                </a:solidFill>
              </a:rPr>
              <a:t>480px;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chemeClr val="accent2"/>
                </a:solidFill>
              </a:rPr>
              <a:t>$break-large:</a:t>
            </a:r>
            <a:r>
              <a:rPr sz="1400" lang="en">
                <a:solidFill>
                  <a:srgbClr val="39C0BA"/>
                </a:solidFill>
              </a:rPr>
              <a:t> </a:t>
            </a:r>
            <a:r>
              <a:rPr sz="1400" lang="en">
                <a:solidFill>
                  <a:srgbClr val="FFFFFF"/>
                </a:solidFill>
              </a:rPr>
              <a:t>1024px;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left;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	</a:t>
            </a: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250px;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screen and (</a:t>
            </a: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$break-medium</a:t>
            </a:r>
            <a:r>
              <a:rPr sz="1400" lang="en">
                <a:solidFill>
                  <a:srgbClr val="FFFFFF"/>
                </a:solidFill>
              </a:rPr>
              <a:t>){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350px;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none;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	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	@media screen and (</a:t>
            </a: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$break-large</a:t>
            </a:r>
            <a:r>
              <a:rPr sz="1400" lang="en">
                <a:solidFill>
                  <a:srgbClr val="FFFFFF"/>
                </a:solidFill>
              </a:rPr>
              <a:t>){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right;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	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//COMPILES TO: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left;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250px;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screen and (</a:t>
            </a: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>
                <a:solidFill>
                  <a:srgbClr val="FFFFFF"/>
                </a:solidFill>
              </a:rPr>
              <a:t> 480px){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100px;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none;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screen and (</a:t>
            </a:r>
            <a:r>
              <a:rPr sz="1400" lang="en">
                <a:solidFill>
                  <a:srgbClr val="F35B69"/>
                </a:solidFill>
              </a:rPr>
              <a:t>min-width: </a:t>
            </a:r>
            <a:r>
              <a:rPr sz="1400" lang="en">
                <a:solidFill>
                  <a:srgbClr val="FFFFFF"/>
                </a:solidFill>
              </a:rPr>
              <a:t>1024px){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 </a:t>
            </a:r>
            <a:r>
              <a:rPr sz="1400" lang="en">
                <a:solidFill>
                  <a:srgbClr val="FFFFFF"/>
                </a:solidFill>
              </a:rPr>
              <a:t>right;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y="6566442" x="4899989"/>
            <a:ext cy="646199" cx="554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700" lang="en">
                <a:solidFill>
                  <a:srgbClr val="39C0BA"/>
                </a:solidFill>
                <a:hlinkClick r:id="rId3"/>
              </a:rPr>
              <a:t>http://thesassway.com/intermediate/responsive-web-design-in-sass-using-media-queries-in-sass-32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595192" x="1165475"/>
            <a:ext cy="70413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Example #3 :</a:t>
            </a:r>
            <a:r>
              <a:rPr sz="1100" lang="en">
                <a:solidFill>
                  <a:srgbClr val="FFFFFF"/>
                </a:solidFill>
              </a:rPr>
              <a:t>   </a:t>
            </a:r>
            <a:r>
              <a:rPr sz="1800" lang="en">
                <a:solidFill>
                  <a:srgbClr val="FFFFFF"/>
                </a:solidFill>
              </a:rPr>
              <a:t>Whole Query as a SASS Variable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u="sng" b="1" sz="14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//SASS: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chemeClr val="accent2"/>
                </a:solidFill>
              </a:rPr>
              <a:t>$info-phone:</a:t>
            </a:r>
            <a:r>
              <a:rPr sz="1400" lang="en">
                <a:solidFill>
                  <a:srgbClr val="39C0BA"/>
                </a:solidFill>
              </a:rPr>
              <a:t> </a:t>
            </a:r>
            <a:r>
              <a:rPr sz="1400" lang="en">
                <a:solidFill>
                  <a:srgbClr val="FFFFFF"/>
                </a:solidFill>
              </a:rPr>
              <a:t>“only screen and (max-width:320px)”;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</a:t>
            </a:r>
            <a:r>
              <a:rPr sz="1400" lang="en">
                <a:solidFill>
                  <a:schemeClr val="accent2"/>
                </a:solidFill>
              </a:rPr>
              <a:t>#</a:t>
            </a:r>
            <a:r>
              <a:rPr sz="1400" lang="en">
                <a:solidFill>
                  <a:srgbClr val="FFFFFF"/>
                </a:solidFill>
              </a:rPr>
              <a:t>{</a:t>
            </a:r>
            <a:r>
              <a:rPr b="1" sz="1400" lang="en">
                <a:solidFill>
                  <a:schemeClr val="accent2"/>
                </a:solidFill>
              </a:rPr>
              <a:t>$info-phone</a:t>
            </a:r>
            <a:r>
              <a:rPr sz="1400" lang="en">
                <a:solidFill>
                  <a:srgbClr val="FFFFFF"/>
                </a:solidFill>
              </a:rPr>
              <a:t>} {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	</a:t>
            </a:r>
            <a:r>
              <a:rPr b="1" sz="1400" lang="en">
                <a:solidFill>
                  <a:srgbClr val="F35B69"/>
                </a:solidFill>
              </a:rPr>
              <a:t>.greg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background:</a:t>
            </a:r>
            <a:r>
              <a:rPr sz="1400" lang="en">
                <a:solidFill>
                  <a:srgbClr val="FFFFFF"/>
                </a:solidFill>
              </a:rPr>
              <a:t> #0ff;	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//COMPILES TO: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(</a:t>
            </a: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>
                <a:solidFill>
                  <a:srgbClr val="FFFFFF"/>
                </a:solidFill>
              </a:rPr>
              <a:t> 320px){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.greg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background:</a:t>
            </a:r>
            <a:r>
              <a:rPr sz="1400" lang="en">
                <a:solidFill>
                  <a:srgbClr val="FFFFFF"/>
                </a:solidFill>
              </a:rPr>
              <a:t> #0ff;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y="6566442" x="4899989"/>
            <a:ext cy="646199" cx="554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700" lang="en">
                <a:solidFill>
                  <a:srgbClr val="39C0BA"/>
                </a:solidFill>
                <a:hlinkClick r:id="rId3"/>
              </a:rPr>
              <a:t>http://thesassway.com/intermediate/responsive-web-design-in-sass-using-media-queries-in-sass-32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y="1679850" x="2002275"/>
            <a:ext cy="1546500" cx="667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200" lang="en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y="3022650" x="2002275"/>
            <a:ext cy="812700" cx="667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/>
              <a:t>I’m Brad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3797025" x="2002275"/>
            <a:ext cy="1134900" cx="667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Front-End Warlock at Vixlet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t="2998" b="3883" r="11635" l="38080"/>
          <a:stretch/>
        </p:blipFill>
        <p:spPr>
          <a:xfrm>
            <a:off y="2674800" x="146120"/>
            <a:ext cy="1546500" cx="1522800"/>
          </a:xfrm>
          <a:prstGeom prst="ellipse">
            <a:avLst/>
          </a:prstGeom>
          <a:noFill/>
          <a:ln w="952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y="595192" x="1165475"/>
            <a:ext cy="70413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Example #4 :</a:t>
            </a:r>
            <a:r>
              <a:rPr sz="1100" lang="en">
                <a:solidFill>
                  <a:srgbClr val="FFFFFF"/>
                </a:solidFill>
              </a:rPr>
              <a:t>   </a:t>
            </a:r>
            <a:r>
              <a:rPr sz="1800" lang="en">
                <a:solidFill>
                  <a:srgbClr val="FFFFFF"/>
                </a:solidFill>
              </a:rPr>
              <a:t>Let’s Step It Up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u="sng" b="1" sz="14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//SASS: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chemeClr val="accent2"/>
                </a:solidFill>
              </a:rPr>
              <a:t>$break-small: </a:t>
            </a:r>
            <a:r>
              <a:rPr b="1" sz="1400" lang="en">
                <a:solidFill>
                  <a:srgbClr val="FFFFFF"/>
                </a:solidFill>
              </a:rPr>
              <a:t>320px;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chemeClr val="accent2"/>
                </a:solidFill>
              </a:rPr>
              <a:t>$break-large: </a:t>
            </a:r>
            <a:r>
              <a:rPr b="1" sz="1400" lang="en">
                <a:solidFill>
                  <a:srgbClr val="FFFFFF"/>
                </a:solidFill>
              </a:rPr>
              <a:t>1024px;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@mixin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sz="1400" lang="en">
                <a:solidFill>
                  <a:schemeClr val="accent4"/>
                </a:solidFill>
              </a:rPr>
              <a:t>respond-to </a:t>
            </a:r>
            <a:r>
              <a:rPr sz="1400" lang="en">
                <a:solidFill>
                  <a:srgbClr val="FFFFFF"/>
                </a:solidFill>
              </a:rPr>
              <a:t>(</a:t>
            </a:r>
            <a:r>
              <a:rPr b="1" sz="1400" lang="en">
                <a:solidFill>
                  <a:schemeClr val="accent2"/>
                </a:solidFill>
              </a:rPr>
              <a:t>$media</a:t>
            </a:r>
            <a:r>
              <a:rPr sz="1400" lang="en">
                <a:solidFill>
                  <a:srgbClr val="FFFFFF"/>
                </a:solidFill>
              </a:rPr>
              <a:t>)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@if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$media</a:t>
            </a:r>
            <a:r>
              <a:rPr sz="1400" lang="en">
                <a:solidFill>
                  <a:srgbClr val="FFFFFF"/>
                </a:solidFill>
              </a:rPr>
              <a:t> == </a:t>
            </a:r>
            <a:r>
              <a:rPr sz="1400" lang="en">
                <a:solidFill>
                  <a:schemeClr val="accent2"/>
                </a:solidFill>
              </a:rPr>
              <a:t>handhelds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(</a:t>
            </a: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$break-small</a:t>
            </a:r>
            <a:r>
              <a:rPr sz="1400" lang="en">
                <a:solidFill>
                  <a:srgbClr val="FFFFFF"/>
                </a:solidFill>
              </a:rPr>
              <a:t>) { </a:t>
            </a:r>
            <a:r>
              <a:rPr sz="1400" lang="en">
                <a:solidFill>
                  <a:schemeClr val="accent2"/>
                </a:solidFill>
              </a:rPr>
              <a:t>@content;</a:t>
            </a:r>
            <a:r>
              <a:rPr sz="1400" lang="en">
                <a:solidFill>
                  <a:srgbClr val="FFFFFF"/>
                </a:solidFill>
              </a:rPr>
              <a:t> 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	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@else if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$media</a:t>
            </a:r>
            <a:r>
              <a:rPr sz="1400" lang="en">
                <a:solidFill>
                  <a:srgbClr val="FFFFFF"/>
                </a:solidFill>
              </a:rPr>
              <a:t> == </a:t>
            </a:r>
            <a:r>
              <a:rPr sz="1400" lang="en">
                <a:solidFill>
                  <a:schemeClr val="accent2"/>
                </a:solidFill>
              </a:rPr>
              <a:t>medium-screens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(</a:t>
            </a: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$break-small</a:t>
            </a:r>
            <a:r>
              <a:rPr sz="1400" lang="en">
                <a:solidFill>
                  <a:srgbClr val="FFFFFF"/>
                </a:solidFill>
              </a:rPr>
              <a:t> + 1) and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(</a:t>
            </a: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$break-large</a:t>
            </a:r>
            <a:r>
              <a:rPr sz="1400" lang="en">
                <a:solidFill>
                  <a:srgbClr val="FFFFFF"/>
                </a:solidFill>
              </a:rPr>
              <a:t> - 1) { </a:t>
            </a:r>
            <a:r>
              <a:rPr sz="1400" lang="en">
                <a:solidFill>
                  <a:schemeClr val="accent2"/>
                </a:solidFill>
              </a:rPr>
              <a:t>@content;</a:t>
            </a:r>
            <a:r>
              <a:rPr sz="1400" lang="en">
                <a:solidFill>
                  <a:srgbClr val="FFFFFF"/>
                </a:solidFill>
              </a:rPr>
              <a:t> 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@else if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$media</a:t>
            </a:r>
            <a:r>
              <a:rPr sz="1400" lang="en">
                <a:solidFill>
                  <a:srgbClr val="FFFFFF"/>
                </a:solidFill>
              </a:rPr>
              <a:t> == </a:t>
            </a:r>
            <a:r>
              <a:rPr sz="1400" lang="en">
                <a:solidFill>
                  <a:schemeClr val="accent2"/>
                </a:solidFill>
              </a:rPr>
              <a:t>wide-screens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    		@media only screen and (</a:t>
            </a: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>
                <a:solidFill>
                  <a:srgbClr val="FFFFFF"/>
                </a:solidFill>
              </a:rPr>
              <a:t> </a:t>
            </a:r>
            <a:r>
              <a:rPr b="1" sz="1400" lang="en">
                <a:solidFill>
                  <a:schemeClr val="accent2"/>
                </a:solidFill>
              </a:rPr>
              <a:t>$break-large</a:t>
            </a:r>
            <a:r>
              <a:rPr sz="1400" lang="en">
                <a:solidFill>
                  <a:srgbClr val="FFFFFF"/>
                </a:solidFill>
              </a:rPr>
              <a:t>) { </a:t>
            </a:r>
            <a:r>
              <a:rPr sz="1400" lang="en">
                <a:solidFill>
                  <a:schemeClr val="accent2"/>
                </a:solidFill>
              </a:rPr>
              <a:t>@content;</a:t>
            </a:r>
            <a:r>
              <a:rPr sz="1400" lang="en">
                <a:solidFill>
                  <a:srgbClr val="FFFFFF"/>
                </a:solidFill>
              </a:rPr>
              <a:t> 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left;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250px;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@include</a:t>
            </a:r>
            <a:r>
              <a:rPr sz="1400" lang="en">
                <a:solidFill>
                  <a:srgbClr val="FFFFFF"/>
                </a:solidFill>
              </a:rPr>
              <a:t> respond-to(</a:t>
            </a:r>
            <a:r>
              <a:rPr sz="1400" lang="en">
                <a:solidFill>
                  <a:schemeClr val="accent2"/>
                </a:solidFill>
              </a:rPr>
              <a:t>handhelds</a:t>
            </a:r>
            <a:r>
              <a:rPr sz="1400" lang="en">
                <a:solidFill>
                  <a:srgbClr val="FFFFFF"/>
                </a:solidFill>
              </a:rPr>
              <a:t>) { </a:t>
            </a: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100% ;}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@include</a:t>
            </a:r>
            <a:r>
              <a:rPr sz="1400" lang="en">
                <a:solidFill>
                  <a:srgbClr val="FFFFFF"/>
                </a:solidFill>
              </a:rPr>
              <a:t> respond-to(</a:t>
            </a:r>
            <a:r>
              <a:rPr sz="1400" lang="en">
                <a:solidFill>
                  <a:schemeClr val="accent2"/>
                </a:solidFill>
              </a:rPr>
              <a:t>medium-screens</a:t>
            </a:r>
            <a:r>
              <a:rPr sz="1400" lang="en">
                <a:solidFill>
                  <a:srgbClr val="FFFFFF"/>
                </a:solidFill>
              </a:rPr>
              <a:t>) { </a:t>
            </a: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125px; }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@include</a:t>
            </a:r>
            <a:r>
              <a:rPr sz="1400" lang="en">
                <a:solidFill>
                  <a:srgbClr val="FFFFFF"/>
                </a:solidFill>
              </a:rPr>
              <a:t> respond-to(</a:t>
            </a:r>
            <a:r>
              <a:rPr sz="1400" lang="en">
                <a:solidFill>
                  <a:schemeClr val="accent2"/>
                </a:solidFill>
              </a:rPr>
              <a:t>wide-screens</a:t>
            </a:r>
            <a:r>
              <a:rPr sz="1400" lang="en">
                <a:solidFill>
                  <a:srgbClr val="FFFFFF"/>
                </a:solidFill>
              </a:rPr>
              <a:t>) { </a:t>
            </a:r>
            <a:r>
              <a:rPr sz="1400" lang="en">
                <a:solidFill>
                  <a:srgbClr val="F35B69"/>
                </a:solidFill>
              </a:rPr>
              <a:t>float: </a:t>
            </a:r>
            <a:r>
              <a:rPr sz="1400" lang="en">
                <a:solidFill>
                  <a:srgbClr val="FFFFFF"/>
                </a:solidFill>
              </a:rPr>
              <a:t>none; 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y="6566442" x="4899989"/>
            <a:ext cy="646199" cx="554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700" lang="en">
                <a:solidFill>
                  <a:srgbClr val="39C0BA"/>
                </a:solidFill>
                <a:hlinkClick r:id="rId3"/>
              </a:rPr>
              <a:t>http://thesassway.com/intermediate/responsive-web-design-in-sass-using-media-queries-in-sass-32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y="595192" x="1165475"/>
            <a:ext cy="70413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Example #4 :</a:t>
            </a:r>
            <a:r>
              <a:rPr sz="1100" lang="en">
                <a:solidFill>
                  <a:srgbClr val="FFFFFF"/>
                </a:solidFill>
              </a:rPr>
              <a:t>   </a:t>
            </a:r>
            <a:r>
              <a:rPr sz="1800" lang="en">
                <a:solidFill>
                  <a:srgbClr val="FFFFFF"/>
                </a:solidFill>
              </a:rPr>
              <a:t>Let’s Step It Up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u="sng" b="1" sz="14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u="sng" b="1" sz="1400" lang="en">
                <a:solidFill>
                  <a:srgbClr val="39C0BA"/>
                </a:solidFill>
              </a:rPr>
              <a:t>//COMPILES TO: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left;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 </a:t>
            </a:r>
            <a:r>
              <a:rPr sz="1400" lang="en">
                <a:solidFill>
                  <a:srgbClr val="FFFFFF"/>
                </a:solidFill>
              </a:rPr>
              <a:t>250px;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(</a:t>
            </a: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>
                <a:solidFill>
                  <a:srgbClr val="FFFFFF"/>
                </a:solidFill>
              </a:rPr>
              <a:t> 320px)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100%;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(</a:t>
            </a: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>
                <a:solidFill>
                  <a:srgbClr val="FFFFFF"/>
                </a:solidFill>
              </a:rPr>
              <a:t> 321px) and (</a:t>
            </a:r>
            <a:r>
              <a:rPr sz="1400" lang="en">
                <a:solidFill>
                  <a:srgbClr val="F35B69"/>
                </a:solidFill>
              </a:rPr>
              <a:t>max-width:</a:t>
            </a:r>
            <a:r>
              <a:rPr sz="1400" lang="en">
                <a:solidFill>
                  <a:srgbClr val="FFFFFF"/>
                </a:solidFill>
              </a:rPr>
              <a:t> 1023px)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width:</a:t>
            </a:r>
            <a:r>
              <a:rPr sz="1400" lang="en">
                <a:solidFill>
                  <a:srgbClr val="FFFFFF"/>
                </a:solidFill>
              </a:rPr>
              <a:t> 125px;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@media only screen and (</a:t>
            </a:r>
            <a:r>
              <a:rPr sz="1400" lang="en">
                <a:solidFill>
                  <a:srgbClr val="F35B69"/>
                </a:solidFill>
              </a:rPr>
              <a:t>min-width:</a:t>
            </a:r>
            <a:r>
              <a:rPr sz="1400" lang="en">
                <a:solidFill>
                  <a:srgbClr val="FFFFFF"/>
                </a:solidFill>
              </a:rPr>
              <a:t> 1024px) {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.profile-pic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float:</a:t>
            </a:r>
            <a:r>
              <a:rPr sz="1400" lang="en">
                <a:solidFill>
                  <a:srgbClr val="FFFFFF"/>
                </a:solidFill>
              </a:rPr>
              <a:t> none;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accent2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y="6566442" x="4899989"/>
            <a:ext cy="646199" cx="554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700" lang="en">
                <a:solidFill>
                  <a:srgbClr val="39C0BA"/>
                </a:solidFill>
                <a:hlinkClick r:id="rId3"/>
              </a:rPr>
              <a:t>http://thesassway.com/intermediate/responsive-web-design-in-sass-using-media-queries-in-sass-32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32852" x="1165475"/>
            <a:ext cy="70413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Pixel Density &amp; Images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For mobile, retina and serving things in various pixel densities has become commonplace. This is a simplified example of the usage.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Example :</a:t>
            </a:r>
            <a:r>
              <a:rPr sz="1100" lang="en">
                <a:solidFill>
                  <a:srgbClr val="FFFFFF"/>
                </a:solidFill>
              </a:rPr>
              <a:t>   </a:t>
            </a:r>
            <a:r>
              <a:rPr sz="1800" lang="en">
                <a:solidFill>
                  <a:srgbClr val="FFFFFF"/>
                </a:solidFill>
              </a:rPr>
              <a:t>Retina Usage with single query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39C0BA"/>
                </a:solidFill>
              </a:rPr>
              <a:t>/* Regular Resolution image setup */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.my-image</a:t>
            </a:r>
            <a:r>
              <a:rPr sz="1400" lang="en">
                <a:solidFill>
                  <a:srgbClr val="FFFFFF"/>
                </a:solidFill>
              </a:rPr>
              <a:t> {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background-image:</a:t>
            </a:r>
            <a:r>
              <a:rPr sz="1400" lang="en">
                <a:solidFill>
                  <a:srgbClr val="FFFFFF"/>
                </a:solidFill>
              </a:rPr>
              <a:t> url(‘</a:t>
            </a:r>
            <a:r>
              <a:rPr b="1" sz="1400" lang="en">
                <a:solidFill>
                  <a:schemeClr val="accent2"/>
                </a:solidFill>
              </a:rPr>
              <a:t>/img/non-retina.jpg</a:t>
            </a:r>
            <a:r>
              <a:rPr sz="1400" lang="en">
                <a:solidFill>
                  <a:srgbClr val="FFFFFF"/>
                </a:solidFill>
              </a:rPr>
              <a:t>’);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39C0BA"/>
                </a:solidFill>
              </a:rPr>
              <a:t>/* Retina screens, sometimes its better support to do 1.5 as this hits certain android screens as well */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@media 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(</a:t>
            </a:r>
            <a:r>
              <a:rPr sz="1400" lang="en">
                <a:solidFill>
                  <a:srgbClr val="F35B69"/>
                </a:solidFill>
              </a:rPr>
              <a:t>-webkit-min-device-pixel-ratio:</a:t>
            </a:r>
            <a:r>
              <a:rPr sz="1400" lang="en">
                <a:solidFill>
                  <a:srgbClr val="FFFFFF"/>
                </a:solidFill>
              </a:rPr>
              <a:t> 2),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(</a:t>
            </a:r>
            <a:r>
              <a:rPr sz="1400" lang="en">
                <a:solidFill>
                  <a:srgbClr val="F35B69"/>
                </a:solidFill>
              </a:rPr>
              <a:t>min-resolution:</a:t>
            </a:r>
            <a:r>
              <a:rPr sz="1400" lang="en">
                <a:solidFill>
                  <a:srgbClr val="FFFFFF"/>
                </a:solidFill>
              </a:rPr>
              <a:t> 192dpi){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	</a:t>
            </a:r>
            <a:r>
              <a:rPr b="1" sz="1400" lang="en">
                <a:solidFill>
                  <a:srgbClr val="F35B69"/>
                </a:solidFill>
              </a:rPr>
              <a:t>.my-image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		</a:t>
            </a:r>
            <a:r>
              <a:rPr sz="1400" lang="en">
                <a:solidFill>
                  <a:srgbClr val="F35B69"/>
                </a:solidFill>
              </a:rPr>
              <a:t>background-image:</a:t>
            </a:r>
            <a:r>
              <a:rPr sz="1400" lang="en">
                <a:solidFill>
                  <a:srgbClr val="FFFFFF"/>
                </a:solidFill>
              </a:rPr>
              <a:t> url(‘</a:t>
            </a:r>
            <a:r>
              <a:rPr b="1" sz="1400" lang="en">
                <a:solidFill>
                  <a:schemeClr val="accent2"/>
                </a:solidFill>
              </a:rPr>
              <a:t>/img/retina@2x.jpg</a:t>
            </a:r>
            <a:r>
              <a:rPr sz="1400" lang="en">
                <a:solidFill>
                  <a:srgbClr val="FFFFFF"/>
                </a:solidFill>
              </a:rPr>
              <a:t>’);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	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	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35B69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2852" x="1165475"/>
            <a:ext cy="7041300" cx="806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SVG is Easy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SVG is basically a vector on a webpage, able to easily scale to any size and lets you avoid fooling with retina images altogether.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-IE 9+, Android 2.3+ support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-Color svg using styling even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-Directly embed code or use as img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-Save directly from Illustrator easily now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: Example :</a:t>
            </a:r>
            <a:r>
              <a:rPr sz="1100" lang="en">
                <a:solidFill>
                  <a:srgbClr val="FFFFFF"/>
                </a:solidFill>
              </a:rPr>
              <a:t>   </a:t>
            </a:r>
            <a:r>
              <a:rPr sz="1800" lang="en">
                <a:solidFill>
                  <a:srgbClr val="FFFFFF"/>
                </a:solidFill>
              </a:rPr>
              <a:t>SVG as background image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.main-header</a:t>
            </a:r>
            <a:r>
              <a:rPr sz="1400" lang="en">
                <a:solidFill>
                  <a:srgbClr val="FFFFFF"/>
                </a:solidFill>
              </a:rPr>
              <a:t> {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400" lang="en">
                <a:solidFill>
                  <a:srgbClr val="F35B69"/>
                </a:solidFill>
              </a:rPr>
              <a:t>background:</a:t>
            </a:r>
            <a:r>
              <a:rPr sz="1400" lang="en">
                <a:solidFill>
                  <a:srgbClr val="FFFFFF"/>
                </a:solidFill>
              </a:rPr>
              <a:t>url(</a:t>
            </a:r>
            <a:r>
              <a:rPr b="1" sz="1400" lang="en">
                <a:solidFill>
                  <a:schemeClr val="accent2"/>
                </a:solidFill>
              </a:rPr>
              <a:t>logo.svg</a:t>
            </a:r>
            <a:r>
              <a:rPr sz="1400" lang="en">
                <a:solidFill>
                  <a:srgbClr val="FFFFFF"/>
                </a:solidFill>
              </a:rPr>
              <a:t>) top left / contain no-repeat;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b="1" sz="1400" lang="en">
                <a:solidFill>
                  <a:srgbClr val="F35B69"/>
                </a:solidFill>
              </a:rPr>
              <a:t>.no-svg .main-header</a:t>
            </a:r>
            <a:r>
              <a:rPr sz="1400" lang="en">
                <a:solidFill>
                  <a:srgbClr val="FFFFFF"/>
                </a:solidFill>
              </a:rPr>
              <a:t> {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	</a:t>
            </a:r>
            <a:r>
              <a:rPr sz="1400" lang="en">
                <a:solidFill>
                  <a:srgbClr val="F35B69"/>
                </a:solidFill>
              </a:rPr>
              <a:t>background-image:</a:t>
            </a:r>
            <a:r>
              <a:rPr sz="1400" lang="en">
                <a:solidFill>
                  <a:srgbClr val="FFFFFF"/>
                </a:solidFill>
              </a:rPr>
              <a:t> url(</a:t>
            </a:r>
            <a:r>
              <a:rPr b="1" sz="1400" lang="en">
                <a:solidFill>
                  <a:schemeClr val="accent2"/>
                </a:solidFill>
              </a:rPr>
              <a:t>logo.jpg</a:t>
            </a:r>
            <a:r>
              <a:rPr sz="1400" lang="en">
                <a:solidFill>
                  <a:srgbClr val="FFFFFF"/>
                </a:solidFill>
              </a:rPr>
              <a:t>);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y="6576395" x="7739281"/>
            <a:ext cy="646199" cx="161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600"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http://css-tricks.com/using-svg/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6659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Resources for Covered Topics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673975" x="1165475"/>
            <a:ext cy="1608000" cx="24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Media Queries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Good site for breakdowns of media queries should you seek some example stuff on them.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u="sng" sz="9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http://cssmediaqueries.com/overview.html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9C0BA"/>
              </a:solidFill>
            </a:endParaRP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y="1673975" x="3692250"/>
            <a:ext cy="1914000" cx="24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More on Paint Times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This is where a lot of the timings for the css items paint times came from, great article full of info.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u="sng" sz="9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http://www.html5rocks.com/en/tutorials/speed/css-paint-times/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18" name="Shape 218"/>
          <p:cNvSpPr txBox="1"/>
          <p:nvPr>
            <p:ph idx="3" type="body"/>
          </p:nvPr>
        </p:nvSpPr>
        <p:spPr>
          <a:xfrm>
            <a:off y="1673975" x="6219024"/>
            <a:ext cy="1608000" cx="24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SASS Mastery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Thesassway.com is a great site for learning SASS in an intuitive and easy fashion, with many examples borrowed from here. </a:t>
            </a:r>
            <a:br>
              <a:rPr sz="900" lang="en">
                <a:solidFill>
                  <a:srgbClr val="39C0BA"/>
                </a:solidFill>
              </a:rPr>
            </a:br>
            <a:r>
              <a:rPr u="sng" sz="9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http://thesassway.com/intermediate/responsive-web-design-in-sass-using-media-queries-in-sass-32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9C0BA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19" name="Shape 219"/>
          <p:cNvSpPr txBox="1"/>
          <p:nvPr>
            <p:ph idx="4" type="body"/>
          </p:nvPr>
        </p:nvSpPr>
        <p:spPr>
          <a:xfrm>
            <a:off y="4340975" x="1165475"/>
            <a:ext cy="2470499" cx="24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Boston Globe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Good example of collapsed responsive, the weather item collapses in a unique, but intuitive manner, first showing up in the navbar in a nice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u="sng" sz="9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http://brolik.com/blog/responsive-web-design-examples-with-css-tips-and-tricks/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0" name="Shape 220"/>
          <p:cNvSpPr txBox="1"/>
          <p:nvPr>
            <p:ph idx="5" type="body"/>
          </p:nvPr>
        </p:nvSpPr>
        <p:spPr>
          <a:xfrm>
            <a:off y="4340975" x="3692249"/>
            <a:ext cy="1608000" cx="24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Using SVG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Good resource on the utilization and implementation of SVG Graphics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u="sng" sz="9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http://css-tricks.com/using-svg/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1" name="Shape 221"/>
          <p:cNvSpPr txBox="1"/>
          <p:nvPr>
            <p:ph idx="6" type="body"/>
          </p:nvPr>
        </p:nvSpPr>
        <p:spPr>
          <a:xfrm>
            <a:off y="4340975" x="6219024"/>
            <a:ext cy="1608000" cx="24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Discover Mobile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Good walkthrough of a solid design process start to finish, showcases the whole design flow.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u="sng" sz="900" lang="en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http://kathrynjamesfaulkner.com/mobile-first/index.html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222" name="Shape 2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1489776" x="6347848"/>
            <a:ext cy="357750" cx="35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4075576" x="3806211"/>
            <a:ext cy="357750" cx="35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075563" x="1264580"/>
            <a:ext cy="357750" cx="35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489776" x="3806211"/>
            <a:ext cy="357750" cx="35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1489776" x="1264575"/>
            <a:ext cy="357750" cx="35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4075576" x="6347860"/>
            <a:ext cy="357750" cx="3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y="1679850" x="1336100"/>
            <a:ext cy="1546500" cx="733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200" lang="en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y="3022650" x="1336100"/>
            <a:ext cy="812700" cx="733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y="3797025" x="1336100"/>
            <a:ext cy="1134900" cx="733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brad@vixlet.com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C0BA"/>
        </a:solidFill>
      </p:bgPr>
    </p:bg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0996" x="8384034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53121" x="8384027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568875" x="127917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68871" x="838402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95266" x="778474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195266" x="724261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195266" x="6700481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195266" x="615835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195266" x="561622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195266" x="507409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195266" x="453196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195266" x="398983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2195266" x="344770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2195266" x="290556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2195266" x="236343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2195266" x="182130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2195266" x="127917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1653135" x="778474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y="1653135" x="724261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y="1653135" x="6700481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y="1653135" x="615835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y="1653135" x="561622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y="1653135" x="507409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y="1653135" x="453196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y="1653135" x="398983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y="1653135" x="344770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y="1653135" x="290556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y="1653135" x="236343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y="1653135" x="182130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y="1653135" x="127917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y="1111005" x="778474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y="1111005" x="724261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y="1111005" x="6700481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y="1111005" x="615835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y="1111005" x="561622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y="1111005" x="507409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y="1111005" x="453196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y="1111005" x="398983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y="1111005" x="344770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y="1111005" x="290556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y="1111005" x="236343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y="1111005" x="182130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y="1111005" x="127917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y="568875" x="778474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y="568875" x="724261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y="568875" x="6700481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y="568875" x="615835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y="568875" x="561622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y="568875" x="507409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y="568875" x="453196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y="568875" x="398983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y="568875" x="344770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y="568875" x="290556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6">
            <a:alphaModFix/>
          </a:blip>
          <a:stretch>
            <a:fillRect/>
          </a:stretch>
        </p:blipFill>
        <p:spPr>
          <a:xfrm>
            <a:off y="568875" x="236343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7">
            <a:alphaModFix/>
          </a:blip>
          <a:stretch>
            <a:fillRect/>
          </a:stretch>
        </p:blipFill>
        <p:spPr>
          <a:xfrm>
            <a:off y="568875" x="1821309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8">
            <a:alphaModFix/>
          </a:blip>
          <a:stretch>
            <a:fillRect/>
          </a:stretch>
        </p:blipFill>
        <p:spPr>
          <a:xfrm>
            <a:off y="3667942" x="8384030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9">
            <a:alphaModFix/>
          </a:blip>
          <a:stretch>
            <a:fillRect/>
          </a:stretch>
        </p:blipFill>
        <p:spPr>
          <a:xfrm>
            <a:off y="4182244" x="8384022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60">
            <a:alphaModFix/>
          </a:blip>
          <a:stretch>
            <a:fillRect/>
          </a:stretch>
        </p:blipFill>
        <p:spPr>
          <a:xfrm>
            <a:off y="3125826" x="127917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61">
            <a:alphaModFix/>
          </a:blip>
          <a:stretch>
            <a:fillRect/>
          </a:stretch>
        </p:blipFill>
        <p:spPr>
          <a:xfrm>
            <a:off y="3125817" x="838402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62">
            <a:alphaModFix/>
          </a:blip>
          <a:stretch>
            <a:fillRect/>
          </a:stretch>
        </p:blipFill>
        <p:spPr>
          <a:xfrm>
            <a:off y="4773074" x="778473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63">
            <a:alphaModFix/>
          </a:blip>
          <a:stretch>
            <a:fillRect/>
          </a:stretch>
        </p:blipFill>
        <p:spPr>
          <a:xfrm>
            <a:off y="4773074" x="724260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64">
            <a:alphaModFix/>
          </a:blip>
          <a:stretch>
            <a:fillRect/>
          </a:stretch>
        </p:blipFill>
        <p:spPr>
          <a:xfrm>
            <a:off y="4773074" x="670047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65">
            <a:alphaModFix/>
          </a:blip>
          <a:stretch>
            <a:fillRect/>
          </a:stretch>
        </p:blipFill>
        <p:spPr>
          <a:xfrm>
            <a:off y="4773074" x="615834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66">
            <a:alphaModFix/>
          </a:blip>
          <a:stretch>
            <a:fillRect/>
          </a:stretch>
        </p:blipFill>
        <p:spPr>
          <a:xfrm>
            <a:off y="4773074" x="561621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67">
            <a:alphaModFix/>
          </a:blip>
          <a:stretch>
            <a:fillRect/>
          </a:stretch>
        </p:blipFill>
        <p:spPr>
          <a:xfrm>
            <a:off y="4773074" x="507408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68">
            <a:alphaModFix/>
          </a:blip>
          <a:stretch>
            <a:fillRect/>
          </a:stretch>
        </p:blipFill>
        <p:spPr>
          <a:xfrm>
            <a:off y="4773074" x="453195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69">
            <a:alphaModFix/>
          </a:blip>
          <a:stretch>
            <a:fillRect/>
          </a:stretch>
        </p:blipFill>
        <p:spPr>
          <a:xfrm>
            <a:off y="4773074" x="398982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70">
            <a:alphaModFix/>
          </a:blip>
          <a:stretch>
            <a:fillRect/>
          </a:stretch>
        </p:blipFill>
        <p:spPr>
          <a:xfrm>
            <a:off y="4773074" x="344769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71">
            <a:alphaModFix/>
          </a:blip>
          <a:stretch>
            <a:fillRect/>
          </a:stretch>
        </p:blipFill>
        <p:spPr>
          <a:xfrm>
            <a:off y="4773074" x="290556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72">
            <a:alphaModFix/>
          </a:blip>
          <a:stretch>
            <a:fillRect/>
          </a:stretch>
        </p:blipFill>
        <p:spPr>
          <a:xfrm>
            <a:off y="4773074" x="236343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73">
            <a:alphaModFix/>
          </a:blip>
          <a:stretch>
            <a:fillRect/>
          </a:stretch>
        </p:blipFill>
        <p:spPr>
          <a:xfrm>
            <a:off y="4773074" x="182130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74">
            <a:alphaModFix/>
          </a:blip>
          <a:stretch>
            <a:fillRect/>
          </a:stretch>
        </p:blipFill>
        <p:spPr>
          <a:xfrm>
            <a:off y="4773074" x="127917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75">
            <a:alphaModFix/>
          </a:blip>
          <a:stretch>
            <a:fillRect/>
          </a:stretch>
        </p:blipFill>
        <p:spPr>
          <a:xfrm>
            <a:off y="4237910" x="778473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76">
            <a:alphaModFix/>
          </a:blip>
          <a:stretch>
            <a:fillRect/>
          </a:stretch>
        </p:blipFill>
        <p:spPr>
          <a:xfrm>
            <a:off y="4217032" x="724260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77">
            <a:alphaModFix/>
          </a:blip>
          <a:stretch>
            <a:fillRect/>
          </a:stretch>
        </p:blipFill>
        <p:spPr>
          <a:xfrm>
            <a:off y="4237910" x="670047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78">
            <a:alphaModFix/>
          </a:blip>
          <a:stretch>
            <a:fillRect/>
          </a:stretch>
        </p:blipFill>
        <p:spPr>
          <a:xfrm>
            <a:off y="4217032" x="615834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79">
            <a:alphaModFix/>
          </a:blip>
          <a:stretch>
            <a:fillRect/>
          </a:stretch>
        </p:blipFill>
        <p:spPr>
          <a:xfrm>
            <a:off y="4237910" x="561621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y="4237910" x="507408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81">
            <a:alphaModFix/>
          </a:blip>
          <a:stretch>
            <a:fillRect/>
          </a:stretch>
        </p:blipFill>
        <p:spPr>
          <a:xfrm>
            <a:off y="4237910" x="453195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82">
            <a:alphaModFix/>
          </a:blip>
          <a:stretch>
            <a:fillRect/>
          </a:stretch>
        </p:blipFill>
        <p:spPr>
          <a:xfrm>
            <a:off y="4237910" x="398982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83">
            <a:alphaModFix/>
          </a:blip>
          <a:stretch>
            <a:fillRect/>
          </a:stretch>
        </p:blipFill>
        <p:spPr>
          <a:xfrm>
            <a:off y="4217032" x="344769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84">
            <a:alphaModFix/>
          </a:blip>
          <a:stretch>
            <a:fillRect/>
          </a:stretch>
        </p:blipFill>
        <p:spPr>
          <a:xfrm>
            <a:off y="4217032" x="290556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85">
            <a:alphaModFix/>
          </a:blip>
          <a:stretch>
            <a:fillRect/>
          </a:stretch>
        </p:blipFill>
        <p:spPr>
          <a:xfrm>
            <a:off y="4217032" x="236343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86">
            <a:alphaModFix/>
          </a:blip>
          <a:stretch>
            <a:fillRect/>
          </a:stretch>
        </p:blipFill>
        <p:spPr>
          <a:xfrm>
            <a:off y="4217032" x="182130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87">
            <a:alphaModFix/>
          </a:blip>
          <a:stretch>
            <a:fillRect/>
          </a:stretch>
        </p:blipFill>
        <p:spPr>
          <a:xfrm>
            <a:off y="4217032" x="127917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88">
            <a:alphaModFix/>
          </a:blip>
          <a:stretch>
            <a:fillRect/>
          </a:stretch>
        </p:blipFill>
        <p:spPr>
          <a:xfrm>
            <a:off y="3681868" x="778473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89">
            <a:alphaModFix/>
          </a:blip>
          <a:stretch>
            <a:fillRect/>
          </a:stretch>
        </p:blipFill>
        <p:spPr>
          <a:xfrm>
            <a:off y="3681868" x="724260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90">
            <a:alphaModFix/>
          </a:blip>
          <a:stretch>
            <a:fillRect/>
          </a:stretch>
        </p:blipFill>
        <p:spPr>
          <a:xfrm>
            <a:off y="3681868" x="670047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91">
            <a:alphaModFix/>
          </a:blip>
          <a:stretch>
            <a:fillRect/>
          </a:stretch>
        </p:blipFill>
        <p:spPr>
          <a:xfrm>
            <a:off y="3681868" x="615834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92">
            <a:alphaModFix/>
          </a:blip>
          <a:stretch>
            <a:fillRect/>
          </a:stretch>
        </p:blipFill>
        <p:spPr>
          <a:xfrm>
            <a:off y="3681868" x="561621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93">
            <a:alphaModFix/>
          </a:blip>
          <a:stretch>
            <a:fillRect/>
          </a:stretch>
        </p:blipFill>
        <p:spPr>
          <a:xfrm>
            <a:off y="3681868" x="507408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94">
            <a:alphaModFix/>
          </a:blip>
          <a:stretch>
            <a:fillRect/>
          </a:stretch>
        </p:blipFill>
        <p:spPr>
          <a:xfrm>
            <a:off y="3681868" x="453195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95">
            <a:alphaModFix/>
          </a:blip>
          <a:stretch>
            <a:fillRect/>
          </a:stretch>
        </p:blipFill>
        <p:spPr>
          <a:xfrm>
            <a:off y="3681868" x="398982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96">
            <a:alphaModFix/>
          </a:blip>
          <a:stretch>
            <a:fillRect/>
          </a:stretch>
        </p:blipFill>
        <p:spPr>
          <a:xfrm>
            <a:off y="3681868" x="344769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97">
            <a:alphaModFix/>
          </a:blip>
          <a:stretch>
            <a:fillRect/>
          </a:stretch>
        </p:blipFill>
        <p:spPr>
          <a:xfrm>
            <a:off y="3681868" x="290556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98">
            <a:alphaModFix/>
          </a:blip>
          <a:stretch>
            <a:fillRect/>
          </a:stretch>
        </p:blipFill>
        <p:spPr>
          <a:xfrm>
            <a:off y="3681868" x="236343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99">
            <a:alphaModFix/>
          </a:blip>
          <a:stretch>
            <a:fillRect/>
          </a:stretch>
        </p:blipFill>
        <p:spPr>
          <a:xfrm>
            <a:off y="3681868" x="182130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100">
            <a:alphaModFix/>
          </a:blip>
          <a:stretch>
            <a:fillRect/>
          </a:stretch>
        </p:blipFill>
        <p:spPr>
          <a:xfrm>
            <a:off y="3681868" x="127917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101">
            <a:alphaModFix/>
          </a:blip>
          <a:stretch>
            <a:fillRect/>
          </a:stretch>
        </p:blipFill>
        <p:spPr>
          <a:xfrm>
            <a:off y="3125826" x="778473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102">
            <a:alphaModFix/>
          </a:blip>
          <a:stretch>
            <a:fillRect/>
          </a:stretch>
        </p:blipFill>
        <p:spPr>
          <a:xfrm>
            <a:off y="3125826" x="724260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103">
            <a:alphaModFix/>
          </a:blip>
          <a:stretch>
            <a:fillRect/>
          </a:stretch>
        </p:blipFill>
        <p:spPr>
          <a:xfrm>
            <a:off y="3125826" x="670047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104">
            <a:alphaModFix/>
          </a:blip>
          <a:stretch>
            <a:fillRect/>
          </a:stretch>
        </p:blipFill>
        <p:spPr>
          <a:xfrm>
            <a:off y="3125826" x="615834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105">
            <a:alphaModFix/>
          </a:blip>
          <a:stretch>
            <a:fillRect/>
          </a:stretch>
        </p:blipFill>
        <p:spPr>
          <a:xfrm>
            <a:off y="3125826" x="5616216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106">
            <a:alphaModFix/>
          </a:blip>
          <a:stretch>
            <a:fillRect/>
          </a:stretch>
        </p:blipFill>
        <p:spPr>
          <a:xfrm>
            <a:off y="3125826" x="507408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107">
            <a:alphaModFix/>
          </a:blip>
          <a:stretch>
            <a:fillRect/>
          </a:stretch>
        </p:blipFill>
        <p:spPr>
          <a:xfrm>
            <a:off y="3125826" x="453195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108">
            <a:alphaModFix/>
          </a:blip>
          <a:stretch>
            <a:fillRect/>
          </a:stretch>
        </p:blipFill>
        <p:spPr>
          <a:xfrm>
            <a:off y="3125826" x="398982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109">
            <a:alphaModFix/>
          </a:blip>
          <a:stretch>
            <a:fillRect/>
          </a:stretch>
        </p:blipFill>
        <p:spPr>
          <a:xfrm>
            <a:off y="3125826" x="344769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110">
            <a:alphaModFix/>
          </a:blip>
          <a:stretch>
            <a:fillRect/>
          </a:stretch>
        </p:blipFill>
        <p:spPr>
          <a:xfrm>
            <a:off y="3125826" x="290556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111">
            <a:alphaModFix/>
          </a:blip>
          <a:stretch>
            <a:fillRect/>
          </a:stretch>
        </p:blipFill>
        <p:spPr>
          <a:xfrm>
            <a:off y="3125826" x="2363435"/>
            <a:ext cy="424382" cx="4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112">
            <a:alphaModFix/>
          </a:blip>
          <a:stretch>
            <a:fillRect/>
          </a:stretch>
        </p:blipFill>
        <p:spPr>
          <a:xfrm>
            <a:off y="3125826" x="1821305"/>
            <a:ext cy="424382" cx="42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2467593" x="1337745"/>
            <a:ext cy="1562399" cx="7319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Why do we care? 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376813" x="1341443"/>
            <a:ext cy="1479899" cx="801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/>
              <a:t>Mobile Dominance in Today’s Society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039900" x="502600"/>
            <a:ext cy="786300" cx="8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y="3157300" x="1633225"/>
            <a:ext cy="1093199" cx="6700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39%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/>
              <a:t>of the world will have smartphones by the start of 2015, and over </a:t>
            </a:r>
            <a:r>
              <a:rPr b="1" lang="en">
                <a:solidFill>
                  <a:srgbClr val="FFFFFF"/>
                </a:solidFill>
              </a:rPr>
              <a:t>301.3 million</a:t>
            </a:r>
            <a:r>
              <a:rPr lang="en"/>
              <a:t> were sold in both Q2 &amp; Q3 of 2014.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/>
              <a:t>-IDC Research Analysis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6448200" x="5963125"/>
            <a:ext cy="486000" cx="3146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sz="600" lang="en" i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(http://www.idc.com/prodserv/smartphone-os-market-share.jsp)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565658" x="1046349"/>
            <a:ext cy="5892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Programmers </a:t>
            </a:r>
            <a:r>
              <a:rPr sz="36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&lt;3</a:t>
            </a:r>
            <a:r>
              <a:rPr sz="3600" lang="en"/>
              <a:t> Math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246300" x="2659274"/>
            <a:ext cy="1346100" cx="691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457200">
              <a:spcBef>
                <a:spcPts val="0"/>
              </a:spcBef>
              <a:buNone/>
            </a:pPr>
            <a:r>
              <a:rPr b="1" sz="3600" lang="en">
                <a:solidFill>
                  <a:srgbClr val="FFFFFF"/>
                </a:solidFill>
              </a:rPr>
              <a:t>371,124</a:t>
            </a:r>
            <a:r>
              <a:rPr sz="3600" lang="en">
                <a:solidFill>
                  <a:srgbClr val="FFFFFF"/>
                </a:solidFill>
              </a:rPr>
              <a:t> </a:t>
            </a:r>
            <a:r>
              <a:rPr sz="3600" lang="en">
                <a:solidFill>
                  <a:srgbClr val="39C0BA"/>
                </a:solidFill>
              </a:rPr>
              <a:t>Babies Born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y="957500" x="1063166"/>
            <a:ext cy="1060199" cx="628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Let’s think about this - today alone...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0" b="0" r="29537" l="3195"/>
          <a:stretch/>
        </p:blipFill>
        <p:spPr>
          <a:xfrm>
            <a:off y="1875587" x="1321400"/>
            <a:ext cy="1454824" cx="14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3" type="body"/>
          </p:nvPr>
        </p:nvSpPr>
        <p:spPr>
          <a:xfrm>
            <a:off y="3708416" x="3117691"/>
            <a:ext cy="755699" cx="7304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0" marL="0">
              <a:spcBef>
                <a:spcPts val="0"/>
              </a:spcBef>
              <a:buNone/>
            </a:pPr>
            <a:r>
              <a:rPr b="1" sz="3600" lang="en">
                <a:solidFill>
                  <a:srgbClr val="FFFFFF"/>
                </a:solidFill>
              </a:rPr>
              <a:t>559,891</a:t>
            </a:r>
            <a:r>
              <a:rPr sz="3600" lang="en">
                <a:solidFill>
                  <a:srgbClr val="FFFFFF"/>
                </a:solidFill>
              </a:rPr>
              <a:t> </a:t>
            </a:r>
            <a:r>
              <a:rPr sz="3600" lang="en">
                <a:solidFill>
                  <a:srgbClr val="39C0BA"/>
                </a:solidFill>
              </a:rPr>
              <a:t>TVs Sold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09054" x="1321400"/>
            <a:ext cy="1112269" cx="14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4" type="body"/>
          </p:nvPr>
        </p:nvSpPr>
        <p:spPr>
          <a:xfrm>
            <a:off y="5406500" x="3124935"/>
            <a:ext cy="755699" cx="805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0" marL="0">
              <a:spcBef>
                <a:spcPts val="0"/>
              </a:spcBef>
              <a:buNone/>
            </a:pPr>
            <a:r>
              <a:rPr b="1" sz="3600" lang="en">
                <a:solidFill>
                  <a:srgbClr val="FFFFFF"/>
                </a:solidFill>
              </a:rPr>
              <a:t>165,042</a:t>
            </a:r>
            <a:r>
              <a:rPr sz="3600" lang="en">
                <a:solidFill>
                  <a:srgbClr val="39C0BA"/>
                </a:solidFill>
              </a:rPr>
              <a:t> Cars Produced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t="15462" b="15073" r="11302" l="12640"/>
          <a:stretch/>
        </p:blipFill>
        <p:spPr>
          <a:xfrm>
            <a:off y="5073212" x="1321400"/>
            <a:ext cy="1346221" cx="14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/>
        </p:nvSpPr>
        <p:spPr>
          <a:xfrm>
            <a:off y="2204575" x="-318125"/>
            <a:ext cy="2448899" cx="2448899"/>
          </a:xfrm>
          <a:prstGeom prst="ellipse">
            <a:avLst/>
          </a:prstGeom>
          <a:solidFill>
            <a:srgbClr val="39C0BA"/>
          </a:solidFill>
          <a:ln w="2857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ctrTitle"/>
          </p:nvPr>
        </p:nvSpPr>
        <p:spPr>
          <a:xfrm>
            <a:off y="2023347" x="2353850"/>
            <a:ext cy="1546500" cx="602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4800" lang="en">
                <a:solidFill>
                  <a:srgbClr val="FFFFFF"/>
                </a:solidFill>
              </a:rPr>
              <a:t>3,347,778</a:t>
            </a:r>
            <a:r>
              <a:rPr sz="4800" lang="en"/>
              <a:t> Mobile Devices were Sold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3417447" x="2292118"/>
            <a:ext cy="1046400" cx="6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b="1" sz="2400" lang="en"/>
              <a:t>9x</a:t>
            </a:r>
            <a:r>
              <a:rPr sz="2400" lang="en"/>
              <a:t> over today’s birthrate</a:t>
            </a:r>
          </a:p>
          <a:p>
            <a:pPr rtl="0" lvl="0" indent="-38100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b="1" sz="2400" lang="en"/>
              <a:t>6x</a:t>
            </a:r>
            <a:r>
              <a:rPr sz="2400" lang="en"/>
              <a:t> more than TVs sold today</a:t>
            </a:r>
          </a:p>
          <a:p>
            <a:pPr rtl="0" lvl="0" indent="-38100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b="1" sz="2400" lang="en"/>
              <a:t>20x</a:t>
            </a:r>
            <a:r>
              <a:rPr sz="2400" lang="en"/>
              <a:t> more than today’s car production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65825" x="443149"/>
            <a:ext cy="926350" cx="9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1165474"/>
            <a:ext cy="4967700" cx="3306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Zillow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Recently stated that 45% of all traffic on their listings was from mobile devices.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6659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Mobile Web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1600200" x="4306500"/>
            <a:ext cy="4967700" cx="478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Vixlet + MLB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 a recent contest we ran for World Series Tickets, the traffic average saw...</a:t>
            </a:r>
          </a:p>
          <a:p>
            <a:pPr rtl="0" lvl="0" indent="-39370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lang="en"/>
              <a:t>59% Mobile</a:t>
            </a:r>
          </a:p>
          <a:p>
            <a:pPr rtl="0" lvl="0" indent="-39370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lang="en"/>
              <a:t>17% Tablet</a:t>
            </a:r>
          </a:p>
          <a:p>
            <a:pPr lvl="0" indent="-39370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lang="en"/>
              <a:t>24% Desktop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y="2391393" x="1337745"/>
            <a:ext cy="1562399" cx="7319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So How Do We Start? 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y="3405750" x="1326975"/>
            <a:ext cy="1479899" cx="801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/>
              <a:t>Starting Light = Ending Up With Less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039900" x="502600"/>
            <a:ext cy="786300" cx="8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742175" x="1165475"/>
            <a:ext cy="459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So How Do We Start?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2520304" x="3314750"/>
            <a:ext cy="2401799" cx="5729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735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b="1" sz="2500" lang="en"/>
              <a:t>Limit projects to smaller processor &amp; ram specs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500"/>
          </a:p>
          <a:p>
            <a:pPr rtl="0" lvl="0" indent="-38735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b="1" sz="2500" lang="en"/>
              <a:t>Limit plugin usage to essentials when possible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500"/>
          </a:p>
          <a:p>
            <a:pPr rtl="0" lvl="0" indent="-38735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-"/>
            </a:pPr>
            <a:r>
              <a:rPr b="1" sz="2500" lang="en"/>
              <a:t>Prioritize info so it’s streamlined for implementation as well as user consumption.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t="2998" b="3883" r="11635" l="38080"/>
          <a:stretch/>
        </p:blipFill>
        <p:spPr>
          <a:xfrm>
            <a:off y="1373552" x="-1622410"/>
            <a:ext cy="5123100" cx="5044499"/>
          </a:xfrm>
          <a:prstGeom prst="ellipse">
            <a:avLst/>
          </a:prstGeom>
          <a:noFill/>
          <a:ln w="9525" cap="flat">
            <a:solidFill>
              <a:srgbClr val="2E3037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