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24"/>
  </p:normalViewPr>
  <p:slideViewPr>
    <p:cSldViewPr snapToGrid="0" snapToObjects="1" showGuides="1">
      <p:cViewPr varScale="1">
        <p:scale>
          <a:sx n="127" d="100"/>
          <a:sy n="127" d="100"/>
        </p:scale>
        <p:origin x="208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9DA3-D85E-9148-A03C-D565F469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BA1E3-7293-1D45-A455-F511B8F2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BC7C-8800-8044-8D00-032C1AE2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7768-150A-3845-87D7-C4DF5A7B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2A101-73FF-9540-878F-1923D8E3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0594-BB95-B649-8A3A-E488F51A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902C0-A854-814A-9AEE-E55D31ACF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4A38-A9AC-2F4D-93A9-9AD01758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B65E-E209-D34B-AC99-36D1A681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C8E0-69B0-1943-A46E-D12985AC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B610E-5102-9844-9828-BC2EDEFBB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7BD43-CE6B-2441-B5D9-5F7E2F5F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E446-8717-984F-A099-B49C1867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7619-F0CC-CD44-A1E9-82E4EE02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24ED-6F16-0840-92FD-D627273F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62EF-83CE-9347-882A-3E684A71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DCF-6E0D-8A4D-96A4-48760887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AB3F-4589-DE40-BCD0-E2A14B3F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FA3A-8C47-A749-9A48-0A9D65E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4311-CFB0-6345-A2FA-04DF08F2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51D7-E866-5242-BDEA-647F03B4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4248F-750C-7A4F-AB91-FAE73C46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582D-2C0E-F64A-A358-E2904C7E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1A14-C28F-AC48-BD63-772BCED8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16CC-798F-1F47-9EC9-D93A6797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1A69-8C73-2446-A381-E5B5963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E2DC-45A2-E24D-97F9-56876CDC4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CFACC-FD12-EA41-BB76-06B52A3E2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96DD-0FBB-734D-9EDB-53C231F1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95228-AC11-854C-9C61-8A7E4472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12AE7-A250-0E4E-8D5D-81F2D26D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E3C0-ABBB-CD49-9DC9-9BE22340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F4DB9-2AD3-B244-BE08-2B999B372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19F0E-FF10-5341-ABED-4C271EC5F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E63E-A4A3-2A40-BBF6-5437FE65E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DC37B-07AF-A643-B04D-B88142FB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8FB13-40B4-5C40-9DF5-0AFED580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15DF-A97B-4F4C-8DCC-040FB2D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33B22-4F5D-DB4F-B5A2-96092666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959B-AD4D-A64F-9B80-CB702A9B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64FF2-5F08-7D4E-B24D-A37E0CF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46A2B-57BF-FC4F-84EA-A3D3419B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B9565-316E-9943-832B-9E898942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7EA1E-69D9-6344-A634-9004E9C8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AB508-6C81-3949-BC66-EF2C05C3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343A3-70A7-2C45-855F-F4620403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7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AE11-ADCC-F542-960C-E5422DF8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023D-D03F-3542-872F-F1D438A5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8A221-B16F-7147-817E-606DECDA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ADEDA-9D1B-D641-871F-3028F94D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527A4-D725-2343-AB6F-CFF67EA6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5E8D0-8CB6-BD4F-BF51-174DC5E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6E94-AC35-6F43-8851-387B405C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C0AA1-F260-B34C-A96A-75ADC817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9B90-8539-CD41-ABE4-3917D02E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A23F6-5BE3-FA42-A67D-398DB3C2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D5C1-BC77-CB45-9FF2-3165D070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9BF7-E38C-304C-B09B-5B3F9CA3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5541-9E36-CF49-ABEF-CD72B041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3FC5-13F4-6A45-AF4A-2AC53612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1829-8AC0-CE41-A17B-AC335EAD3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3BEE-E4B9-AA4D-A42C-8FFF8C664A0E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E896-7CC7-9141-92C0-879F54428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7E1C-0CCA-5648-BF88-4CAF2E1EE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F862-8E70-F745-8B81-008615E8F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nacore454.healthcare.uiowa.edu/20190114-0203_Xue6_PengShaoPool1iCXAlKlebgOvXvOmhLgqsQqQTYIqRnGNDThrPBOE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dnacore454.healthcare.uiowa.edu/20190114-0203_Xue6_PengShaoPool2aJYxoCfLAToppgBvvBrxOUAIWrINkDZofgZfExo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7830E-ACE3-6847-AF1E-F3DEA505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36" y="3107452"/>
            <a:ext cx="8813800" cy="245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A3050-2F4E-BE4C-863C-3E2F477E14C5}"/>
              </a:ext>
            </a:extLst>
          </p:cNvPr>
          <p:cNvSpPr txBox="1"/>
          <p:nvPr/>
        </p:nvSpPr>
        <p:spPr>
          <a:xfrm>
            <a:off x="160775" y="211016"/>
            <a:ext cx="1184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902030302020204" pitchFamily="66" charset="0"/>
              </a:rPr>
              <a:t>RNAseq</a:t>
            </a:r>
            <a:r>
              <a:rPr lang="en-US" dirty="0">
                <a:latin typeface="Comic Sans MS" panose="030F0902030302020204" pitchFamily="66" charset="0"/>
              </a:rPr>
              <a:t> data-1</a:t>
            </a:r>
          </a:p>
          <a:p>
            <a:r>
              <a:rPr lang="en-US" dirty="0">
                <a:latin typeface="Comic Sans MS" panose="030F0902030302020204" pitchFamily="66" charset="0"/>
              </a:rPr>
              <a:t>Data link: </a:t>
            </a:r>
            <a:r>
              <a:rPr lang="en-US" dirty="0">
                <a:hlinkClick r:id="rId3"/>
              </a:rPr>
              <a:t>http://dnacore454.healthcare.uiowa.edu/20190114-0203_Xue6_PengShaoPool1iCXAlKlebgOvXvOmhLgqsQqQTYIqRnGNDThrPBOE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9B025-7402-314F-A806-3F8CD235DFE4}"/>
              </a:ext>
            </a:extLst>
          </p:cNvPr>
          <p:cNvSpPr txBox="1"/>
          <p:nvPr/>
        </p:nvSpPr>
        <p:spPr>
          <a:xfrm>
            <a:off x="172497" y="1237623"/>
            <a:ext cx="11847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Five samples, to compare early (nascent, pre-)</a:t>
            </a:r>
            <a:r>
              <a:rPr lang="en-US" dirty="0" err="1">
                <a:latin typeface="Comic Sans MS" panose="030F0902030302020204" pitchFamily="66" charset="0"/>
              </a:rPr>
              <a:t>Tfh</a:t>
            </a:r>
            <a:r>
              <a:rPr lang="en-US" dirty="0">
                <a:latin typeface="Comic Sans MS" panose="030F0902030302020204" pitchFamily="66" charset="0"/>
              </a:rPr>
              <a:t> and Th1 transcriptome at the lineage bifurcation stage.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Used </a:t>
            </a:r>
            <a:r>
              <a:rPr lang="en-US" dirty="0" err="1">
                <a:latin typeface="Comic Sans MS" panose="030F0902030302020204" pitchFamily="66" charset="0"/>
              </a:rPr>
              <a:t>Smarta</a:t>
            </a:r>
            <a:r>
              <a:rPr lang="en-US" dirty="0">
                <a:latin typeface="Comic Sans MS" panose="030F0902030302020204" pitchFamily="66" charset="0"/>
              </a:rPr>
              <a:t> Blimp1 reporter cells for adoptive transfer,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at 60 </a:t>
            </a:r>
            <a:r>
              <a:rPr lang="en-US" dirty="0" err="1">
                <a:latin typeface="Comic Sans MS" panose="030F0902030302020204" pitchFamily="66" charset="0"/>
              </a:rPr>
              <a:t>hrs</a:t>
            </a:r>
            <a:r>
              <a:rPr lang="en-US" dirty="0">
                <a:latin typeface="Comic Sans MS" panose="030F0902030302020204" pitchFamily="66" charset="0"/>
              </a:rPr>
              <a:t> after LCMV infection in vivo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Sorted cells at 4 and 5</a:t>
            </a:r>
            <a:r>
              <a:rPr lang="en-US" baseline="30000" dirty="0">
                <a:latin typeface="Comic Sans MS" panose="030F0902030302020204" pitchFamily="66" charset="0"/>
              </a:rPr>
              <a:t>th</a:t>
            </a:r>
            <a:r>
              <a:rPr lang="en-US" dirty="0">
                <a:latin typeface="Comic Sans MS" panose="030F0902030302020204" pitchFamily="66" charset="0"/>
              </a:rPr>
              <a:t> division,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Blimp1-YFP+ CXCR5 low as pre-Th1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902030302020204" pitchFamily="66" charset="0"/>
              </a:rPr>
              <a:t>Blimp1-YFP– CXCR5 high as pre-</a:t>
            </a:r>
            <a:r>
              <a:rPr lang="en-US" dirty="0" err="1">
                <a:latin typeface="Comic Sans MS" panose="030F0902030302020204" pitchFamily="66" charset="0"/>
              </a:rPr>
              <a:t>Tfh</a:t>
            </a:r>
            <a:r>
              <a:rPr lang="en-US" dirty="0">
                <a:latin typeface="Comic Sans MS" panose="030F0902030302020204" pitchFamily="66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26EE1-E1C1-EF48-B089-9B14DED5CA4B}"/>
              </a:ext>
            </a:extLst>
          </p:cNvPr>
          <p:cNvSpPr txBox="1"/>
          <p:nvPr/>
        </p:nvSpPr>
        <p:spPr>
          <a:xfrm>
            <a:off x="172497" y="5849817"/>
            <a:ext cx="1184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PCA for aggregation,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Pearson coefficient for reproducibility,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Identify DEGs, ≥2 fold, FDR &lt;0.05.</a:t>
            </a:r>
          </a:p>
        </p:txBody>
      </p:sp>
    </p:spTree>
    <p:extLst>
      <p:ext uri="{BB962C8B-B14F-4D97-AF65-F5344CB8AC3E}">
        <p14:creationId xmlns:p14="http://schemas.microsoft.com/office/powerpoint/2010/main" val="193734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4A3050-2F4E-BE4C-863C-3E2F477E14C5}"/>
              </a:ext>
            </a:extLst>
          </p:cNvPr>
          <p:cNvSpPr txBox="1"/>
          <p:nvPr/>
        </p:nvSpPr>
        <p:spPr>
          <a:xfrm>
            <a:off x="160775" y="211016"/>
            <a:ext cx="11847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902030302020204" pitchFamily="66" charset="0"/>
              </a:rPr>
              <a:t>RNAseq</a:t>
            </a:r>
            <a:r>
              <a:rPr lang="en-US" dirty="0">
                <a:latin typeface="Comic Sans MS" panose="030F0902030302020204" pitchFamily="66" charset="0"/>
              </a:rPr>
              <a:t> data-2 (see explanation on next page)</a:t>
            </a:r>
          </a:p>
          <a:p>
            <a:r>
              <a:rPr lang="en-US" dirty="0">
                <a:latin typeface="Comic Sans MS" panose="030F0902030302020204" pitchFamily="66" charset="0"/>
              </a:rPr>
              <a:t>Data link:</a:t>
            </a:r>
            <a:r>
              <a:rPr lang="en-US" b="1" dirty="0"/>
              <a:t> </a:t>
            </a:r>
            <a:r>
              <a:rPr lang="en-US" dirty="0">
                <a:hlinkClick r:id="rId2"/>
              </a:rPr>
              <a:t>http://dnacore454.healthcare.uiowa.edu/20190114-0203_Xue6_PengShaoPool2aJYxoCfLAToppgBvvBrxOUAIWrINkDZofgZfExot</a:t>
            </a:r>
            <a:endParaRPr lang="en-US" dirty="0">
              <a:latin typeface="Comic Sans MS" panose="030F09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B301C-CF06-2F4A-98C7-1E7C130A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58" y="2134995"/>
            <a:ext cx="72517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3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4A3050-2F4E-BE4C-863C-3E2F477E14C5}"/>
              </a:ext>
            </a:extLst>
          </p:cNvPr>
          <p:cNvSpPr txBox="1"/>
          <p:nvPr/>
        </p:nvSpPr>
        <p:spPr>
          <a:xfrm>
            <a:off x="160775" y="211016"/>
            <a:ext cx="118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mic Sans MS" panose="030F0902030302020204" pitchFamily="66" charset="0"/>
              </a:rPr>
              <a:t>RNAseq</a:t>
            </a:r>
            <a:r>
              <a:rPr lang="en-US" dirty="0">
                <a:latin typeface="Comic Sans MS" panose="030F0902030302020204" pitchFamily="66" charset="0"/>
              </a:rPr>
              <a:t> data-2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9B025-7402-314F-A806-3F8CD235DFE4}"/>
              </a:ext>
            </a:extLst>
          </p:cNvPr>
          <p:cNvSpPr txBox="1"/>
          <p:nvPr/>
        </p:nvSpPr>
        <p:spPr>
          <a:xfrm>
            <a:off x="252884" y="845738"/>
            <a:ext cx="118470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11 samples, to compare </a:t>
            </a:r>
            <a:r>
              <a:rPr lang="en-US" dirty="0" err="1">
                <a:latin typeface="Comic Sans MS" panose="030F0902030302020204" pitchFamily="66" charset="0"/>
              </a:rPr>
              <a:t>Treg</a:t>
            </a:r>
            <a:r>
              <a:rPr lang="en-US" dirty="0">
                <a:latin typeface="Comic Sans MS" panose="030F0902030302020204" pitchFamily="66" charset="0"/>
              </a:rPr>
              <a:t> cell transcriptome (WT, </a:t>
            </a:r>
            <a:r>
              <a:rPr lang="en-US" dirty="0" err="1">
                <a:latin typeface="Comic Sans MS" panose="030F0902030302020204" pitchFamily="66" charset="0"/>
              </a:rPr>
              <a:t>Eed</a:t>
            </a:r>
            <a:r>
              <a:rPr lang="en-US" dirty="0">
                <a:latin typeface="Comic Sans MS" panose="030F0902030302020204" pitchFamily="66" charset="0"/>
              </a:rPr>
              <a:t> deficient, and Hdac1/2-defient).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Female cells were analyzed, which are Foxp3-Cre(GFP) m/+. </a:t>
            </a:r>
          </a:p>
          <a:p>
            <a:r>
              <a:rPr lang="en-US" dirty="0">
                <a:latin typeface="Comic Sans MS" panose="030F0902030302020204" pitchFamily="66" charset="0"/>
              </a:rPr>
              <a:t>In these mice, half of the </a:t>
            </a:r>
            <a:r>
              <a:rPr lang="en-US" dirty="0" err="1">
                <a:latin typeface="Comic Sans MS" panose="030F0902030302020204" pitchFamily="66" charset="0"/>
              </a:rPr>
              <a:t>Treg</a:t>
            </a:r>
            <a:r>
              <a:rPr lang="en-US" dirty="0">
                <a:latin typeface="Comic Sans MS" panose="030F0902030302020204" pitchFamily="66" charset="0"/>
              </a:rPr>
              <a:t> cells are normal (GFP-negative), the other half (GFP+) are defective for </a:t>
            </a:r>
            <a:r>
              <a:rPr lang="en-US" dirty="0" err="1">
                <a:latin typeface="Comic Sans MS" panose="030F0902030302020204" pitchFamily="66" charset="0"/>
              </a:rPr>
              <a:t>Eed</a:t>
            </a:r>
            <a:r>
              <a:rPr lang="en-US" dirty="0">
                <a:latin typeface="Comic Sans MS" panose="030F0902030302020204" pitchFamily="66" charset="0"/>
              </a:rPr>
              <a:t> or Hdac1/2.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Because half of the </a:t>
            </a:r>
            <a:r>
              <a:rPr lang="en-US" dirty="0" err="1">
                <a:latin typeface="Comic Sans MS" panose="030F0902030302020204" pitchFamily="66" charset="0"/>
              </a:rPr>
              <a:t>Treg</a:t>
            </a:r>
            <a:r>
              <a:rPr lang="en-US" dirty="0">
                <a:latin typeface="Comic Sans MS" panose="030F0902030302020204" pitchFamily="66" charset="0"/>
              </a:rPr>
              <a:t> cells are normal, they are sufficient to suppress autoimmunity. Any changes in KO </a:t>
            </a:r>
            <a:r>
              <a:rPr lang="en-US" dirty="0" err="1">
                <a:latin typeface="Comic Sans MS" panose="030F0902030302020204" pitchFamily="66" charset="0"/>
              </a:rPr>
              <a:t>Treg</a:t>
            </a:r>
            <a:r>
              <a:rPr lang="en-US" dirty="0">
                <a:latin typeface="Comic Sans MS" panose="030F0902030302020204" pitchFamily="66" charset="0"/>
              </a:rPr>
              <a:t> cells are intrinsic to genetic ablation, not secondary to inflammation.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26EE1-E1C1-EF48-B089-9B14DED5CA4B}"/>
              </a:ext>
            </a:extLst>
          </p:cNvPr>
          <p:cNvSpPr txBox="1"/>
          <p:nvPr/>
        </p:nvSpPr>
        <p:spPr>
          <a:xfrm>
            <a:off x="344994" y="3558792"/>
            <a:ext cx="1097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PCA for aggregation,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Pearson coefficient for reproducibility,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Identify DEGs, ≥2 fold, FDR &lt;0.05 among the three groups, compare </a:t>
            </a:r>
            <a:r>
              <a:rPr lang="en-US" dirty="0" err="1">
                <a:solidFill>
                  <a:srgbClr val="FF0000"/>
                </a:solidFill>
                <a:latin typeface="Comic Sans MS" panose="030F0902030302020204" pitchFamily="66" charset="0"/>
              </a:rPr>
              <a:t>Eed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KO to control, and </a:t>
            </a:r>
            <a:r>
              <a:rPr lang="en-US" dirty="0" err="1">
                <a:solidFill>
                  <a:srgbClr val="FF0000"/>
                </a:solidFill>
                <a:latin typeface="Comic Sans MS" panose="030F0902030302020204" pitchFamily="66" charset="0"/>
              </a:rPr>
              <a:t>Hdac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KO to control (no direct comparison between two KO groups). 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Clustering analysis, common and unique between </a:t>
            </a:r>
            <a:r>
              <a:rPr lang="en-US" dirty="0" err="1">
                <a:solidFill>
                  <a:srgbClr val="FF0000"/>
                </a:solidFill>
                <a:latin typeface="Comic Sans MS" panose="030F0902030302020204" pitchFamily="66" charset="0"/>
              </a:rPr>
              <a:t>Eed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KO and </a:t>
            </a:r>
            <a:r>
              <a:rPr lang="en-US" dirty="0" err="1">
                <a:solidFill>
                  <a:srgbClr val="FF0000"/>
                </a:solidFill>
                <a:latin typeface="Comic Sans MS" panose="030F0902030302020204" pitchFamily="66" charset="0"/>
              </a:rPr>
              <a:t>Hdac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KO </a:t>
            </a:r>
            <a:r>
              <a:rPr lang="en-US" dirty="0" err="1">
                <a:solidFill>
                  <a:srgbClr val="FF0000"/>
                </a:solidFill>
                <a:latin typeface="Comic Sans MS" panose="030F0902030302020204" pitchFamily="66" charset="0"/>
              </a:rPr>
              <a:t>Treg</a:t>
            </a:r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 cells</a:t>
            </a:r>
            <a:r>
              <a:rPr lang="en-US">
                <a:solidFill>
                  <a:srgbClr val="FF0000"/>
                </a:solidFill>
                <a:latin typeface="Comic Sans MS" panose="030F0902030302020204" pitchFamily="66" charset="0"/>
              </a:rPr>
              <a:t>. </a:t>
            </a:r>
            <a:endParaRPr lang="en-US" dirty="0">
              <a:solidFill>
                <a:srgbClr val="FF0000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0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262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2019-01-15T00:23:01Z</dcterms:created>
  <dcterms:modified xsi:type="dcterms:W3CDTF">2019-01-15T00:49:29Z</dcterms:modified>
</cp:coreProperties>
</file>