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88" r:id="rId3"/>
    <p:sldId id="486" r:id="rId4"/>
    <p:sldId id="490" r:id="rId5"/>
    <p:sldId id="492" r:id="rId6"/>
    <p:sldId id="489" r:id="rId7"/>
    <p:sldId id="491" r:id="rId8"/>
    <p:sldId id="4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20317-B64B-4C8C-AEE9-446F576DD983}">
          <p14:sldIdLst>
            <p14:sldId id="256"/>
            <p14:sldId id="488"/>
            <p14:sldId id="486"/>
            <p14:sldId id="490"/>
            <p14:sldId id="492"/>
            <p14:sldId id="489"/>
            <p14:sldId id="491"/>
            <p14:sldId id="4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44" autoAdjust="0"/>
  </p:normalViewPr>
  <p:slideViewPr>
    <p:cSldViewPr snapToGrid="0">
      <p:cViewPr varScale="1">
        <p:scale>
          <a:sx n="100" d="100"/>
          <a:sy n="100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66EB9-ED76-4A4D-87BE-584BEDA14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E59FF-77F2-4F7C-A479-95E732E5A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69D48-8D20-49E6-9E98-0AA29E23B66E}" type="datetime1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C5D23-C372-4378-A5AC-8C46CC4294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B290B-C958-46E4-BBDE-6D407B4A2E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1239C-8BB0-4AB4-A663-BFEB0AD8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438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5F5AF-ED36-4A33-BB43-46944F22CEB3}" type="datetime1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281-8A9A-4A5A-A064-771FC2D0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26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2612-DEFE-4ACC-8924-D53ECD5A6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2612-DEFE-4ACC-8924-D53ECD5A6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‘B’ in B lymphocytes originally stood for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bursa of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Fabricius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lymphoid organ in young chicks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2612-DEFE-4ACC-8924-D53ECD5A6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8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Adaptive immunity relies on two major types of lymphocytes. B cells mature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bone marrow and are the source of circulating antibodies. T cells mature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thymus and recognize peptides from pathogens presented by MHC molecules on infected cells or antigen-presenting cells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2612-DEFE-4ACC-8924-D53ECD5A6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2612-DEFE-4ACC-8924-D53ECD5A6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2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2612-DEFE-4ACC-8924-D53ECD5A6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879E-A168-4E0B-B79B-DCFB6DD62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39BFA-AE2B-4807-BFEB-33D336814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8809-D04C-4DD3-9288-412A6741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E68D-D55C-44BD-B0BF-667A82E4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D15C-81F4-4CFF-B9FC-EBD9AC28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55F6-096B-4BF5-A328-243D522D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463FB-9508-40D1-8D03-443755790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B8C1-D6A8-4788-B75C-4C505C5D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1295-1B93-4A29-812F-86A34C1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21DD-73ED-43A5-AF15-A55B27D1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833D3-55B7-4E1F-B73F-EB39C5D0C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7ADCA-7AE4-4A15-B799-CCF6F390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F99B-A2E4-4640-B231-08E7AA04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8AF9-246D-4F12-A164-7E152E40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E8AD-1AC3-4134-B2CD-8171FFE9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6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CB0F-CB67-47B4-B7CD-62018036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0F63-3AEF-403C-986E-43538B4C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A260-27CE-44E3-A57B-4BF5AEE4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264E-6083-48BB-86F6-A91B63E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777A-70BA-4B01-9F4A-B9626EE4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DE69-408F-4ED9-A097-59B172D9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B634-39FB-492C-B293-5D9D8DC5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22ED-D3B0-4A4B-951B-10FC66CA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9299-0FE1-4C1A-B6A9-E5F8857F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93E7-DFC3-453B-810C-392CC775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E4C2-F84E-45ED-B934-73B593E3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D1C0-FF89-494F-8D70-FAE50FCB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AD70B-B97A-4456-8F49-EAA5F67EE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3A300-324D-42E5-A548-059B7F8F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C8B22-76F0-4EE8-A3C5-77E49850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C4C98-5736-4838-81CD-8743AC6D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EF7C-8FEF-4007-9326-77A8F98A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FFA-C6CD-484B-A26A-67B2D1B22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B2047-625D-46B3-AF37-9BAAA222F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F5B1B-7591-484F-A5FB-DD7601B54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5C79A-EAE3-4298-A8DB-69B3D4F93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B32B9-B9E5-4285-9E0C-006BB810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E585D-EFDC-41D4-B6E2-7B2A1ACA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FA301-D893-4A69-B9BD-BEE3FBA0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91BB-D245-4B0A-877A-063AA3E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07079-AA71-4568-85BB-65ACED9A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37E3-A50C-4F78-80C5-7D68ED66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3CD5F-2F23-4896-8F73-9BB7E4BE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5A7EE-3F91-495D-9082-6C9CFD6F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4E35-E025-4002-B54B-CA325ECB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431B-32ED-47D5-8EED-76C6F395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038012-1ADA-46C2-8D2E-E5C5B76F840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25641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3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33FE-2EC3-4A48-9A47-0F9E9AF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FEBE-5BA0-431F-A575-7D57BA59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5F0B7-D843-4A54-9FF1-A3797FE05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7890-49FE-48EE-8B13-8A151C6C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7EB8C-75CF-4CF2-992E-D3851BFE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D32A-D762-4E3C-857E-012CEC45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F8FA-2369-462B-A3DC-D4264FE4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54E4E-AF26-4579-BC47-A99B5904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F8798-02B2-42F7-A6C7-DF38C52B2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1BCC0-665B-4F34-B3DD-0D299698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77A30-69AB-47E4-9DC1-67894E59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9B673-4A15-4E18-964B-BE001C65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AE127-76C6-4F32-9813-513F47BB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6FF3-4C47-4A56-AECA-4DBAAD85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F334-3A19-4707-A20C-E25C60D35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4/23/2018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5AEC-95CF-4F91-AA5C-D11F0BF41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5681-0D42-4845-A54F-8D1EF1211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DB61-4362-44D1-BB09-4F191404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18AD-52E8-4D1A-AB57-82B0F7C8F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Tamplate</a:t>
            </a:r>
            <a:r>
              <a:rPr lang="en-US" dirty="0"/>
              <a:t>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DA63F-7EE6-420D-9490-7039B3DF1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Xiang</a:t>
            </a:r>
          </a:p>
          <a:p>
            <a:r>
              <a:rPr lang="en-US" dirty="0"/>
              <a:t>March.26.2018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101A-F3D0-4049-B975-E7707325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4/23/2018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FECF8-7CEC-4E86-BAE4-A293F4E8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240-7A30-43F2-A891-57B4712D94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6022A9-085E-4BF5-BC4D-AD600350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641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Cellular Elements of </a:t>
            </a:r>
            <a:r>
              <a:rPr lang="en-US" dirty="0">
                <a:solidFill>
                  <a:srgbClr val="00B0F0"/>
                </a:solidFill>
              </a:rPr>
              <a:t>Blood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D574-04F1-4087-8E3D-8E590B5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4/23/2018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62ABC-B6E4-4ABA-86A2-744D1235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240-7A30-43F2-A891-57B4712D9498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80B66-7601-4162-B0B7-B10A7A874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21" y="625641"/>
            <a:ext cx="6212633" cy="62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6022A9-085E-4BF5-BC4D-AD600350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641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Innate</a:t>
            </a:r>
            <a:r>
              <a:rPr lang="en-US" dirty="0">
                <a:solidFill>
                  <a:schemeClr val="bg1"/>
                </a:solidFill>
              </a:rPr>
              <a:t> Immunity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D574-04F1-4087-8E3D-8E590B5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4/23/2018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62ABC-B6E4-4ABA-86A2-744D1235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240-7A30-43F2-A891-57B4712D9498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B74F8-632C-498B-A1F0-422F1B0D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1900237"/>
            <a:ext cx="6162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1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6022A9-085E-4BF5-BC4D-AD600350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641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Lymphocytes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D574-04F1-4087-8E3D-8E590B5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4/23/2018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62ABC-B6E4-4ABA-86A2-744D1235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240-7A30-43F2-A891-57B4712D949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73148-CAF7-4677-9D54-8936A46C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59" y="786172"/>
            <a:ext cx="4953000" cy="5010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6B9BCC-9877-479D-AFCC-480B0B14E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622" y="786172"/>
            <a:ext cx="2314754" cy="2199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FE715-6410-4E8B-9CE6-8EFBD26ED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676" y="3872508"/>
            <a:ext cx="2846013" cy="22472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88EEBF-268C-4C3B-904C-45148AC55695}"/>
              </a:ext>
            </a:extLst>
          </p:cNvPr>
          <p:cNvSpPr/>
          <p:nvPr/>
        </p:nvSpPr>
        <p:spPr>
          <a:xfrm>
            <a:off x="8690716" y="2963199"/>
            <a:ext cx="6294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B-cell receptor, formed with antibodies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3DDAD-F8AF-49D1-8377-8812AD8E0900}"/>
              </a:ext>
            </a:extLst>
          </p:cNvPr>
          <p:cNvSpPr/>
          <p:nvPr/>
        </p:nvSpPr>
        <p:spPr>
          <a:xfrm>
            <a:off x="8789776" y="607514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T-cell receptor is distinct</a:t>
            </a:r>
          </a:p>
          <a:p>
            <a:r>
              <a:rPr lang="en-US" sz="1600" dirty="0">
                <a:latin typeface="Arial" panose="020B0604020202020204" pitchFamily="34" charset="0"/>
              </a:rPr>
              <a:t>in structure and recognition properties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226DD1-CC94-4A51-931E-8498B3B97302}"/>
              </a:ext>
            </a:extLst>
          </p:cNvPr>
          <p:cNvCxnSpPr>
            <a:cxnSpLocks/>
          </p:cNvCxnSpPr>
          <p:nvPr/>
        </p:nvCxnSpPr>
        <p:spPr>
          <a:xfrm flipH="1">
            <a:off x="7876515" y="3146023"/>
            <a:ext cx="875161" cy="102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BE02C-8E67-4657-BA7B-9D0EE3A58949}"/>
              </a:ext>
            </a:extLst>
          </p:cNvPr>
          <p:cNvCxnSpPr/>
          <p:nvPr/>
        </p:nvCxnSpPr>
        <p:spPr>
          <a:xfrm flipH="1" flipV="1">
            <a:off x="7546230" y="2291192"/>
            <a:ext cx="1288392" cy="394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DB6FA-70B1-4F6B-BE5C-88E330EE3ED5}"/>
              </a:ext>
            </a:extLst>
          </p:cNvPr>
          <p:cNvSpPr/>
          <p:nvPr/>
        </p:nvSpPr>
        <p:spPr>
          <a:xfrm>
            <a:off x="4139717" y="57432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HelveticaNeueLTStd-Lt"/>
              </a:rPr>
              <a:t>B cells in the bone marrow</a:t>
            </a:r>
          </a:p>
          <a:p>
            <a:r>
              <a:rPr lang="en-US" dirty="0">
                <a:solidFill>
                  <a:srgbClr val="231F20"/>
                </a:solidFill>
                <a:latin typeface="HelveticaNeueLTStd-Lt"/>
              </a:rPr>
              <a:t>and T cells in the thymus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6022A9-085E-4BF5-BC4D-AD600350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641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Adaptive</a:t>
            </a:r>
            <a:r>
              <a:rPr lang="en-US" dirty="0">
                <a:solidFill>
                  <a:schemeClr val="bg1"/>
                </a:solidFill>
              </a:rPr>
              <a:t> Immunity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D574-04F1-4087-8E3D-8E590B5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4/23/2018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62ABC-B6E4-4ABA-86A2-744D1235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240-7A30-43F2-A891-57B4712D9498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C885F-BD67-4AA4-8A72-FF554679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939377"/>
            <a:ext cx="4867275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70F54E-E8B1-42FE-9DBF-051A5BC5E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3475627"/>
            <a:ext cx="4838700" cy="2466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3290B-47D8-4C5A-B389-0F577FCDC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625641"/>
            <a:ext cx="2381068" cy="6095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3847D9-1E56-4BB2-AE46-3B4E5371A76B}"/>
              </a:ext>
            </a:extLst>
          </p:cNvPr>
          <p:cNvSpPr/>
          <p:nvPr/>
        </p:nvSpPr>
        <p:spPr>
          <a:xfrm>
            <a:off x="3581400" y="6352143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UtopiaStd-Regular"/>
              </a:rPr>
              <a:t>clonal selection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2781FF-C204-4C09-9DF3-DBF8CD0F9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593" y="713300"/>
            <a:ext cx="4262437" cy="592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6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6022A9-085E-4BF5-BC4D-AD600350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641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Cellular Elements of </a:t>
            </a:r>
            <a:r>
              <a:rPr lang="en-US" dirty="0">
                <a:solidFill>
                  <a:srgbClr val="00B0F0"/>
                </a:solidFill>
              </a:rPr>
              <a:t>Blood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D574-04F1-4087-8E3D-8E590B5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4/23/2018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62ABC-B6E4-4ABA-86A2-744D1235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240-7A30-43F2-A891-57B4712D9498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000DC-EE36-4857-8550-CEFBD637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136739"/>
            <a:ext cx="2343150" cy="193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8AC1F-7FF1-4A71-921F-742F6CEE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" y="1446802"/>
            <a:ext cx="4838700" cy="2466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EA5122-6EA0-4B50-B83B-9243EEBAA5A8}"/>
              </a:ext>
            </a:extLst>
          </p:cNvPr>
          <p:cNvSpPr/>
          <p:nvPr/>
        </p:nvSpPr>
        <p:spPr>
          <a:xfrm>
            <a:off x="5791200" y="358141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UtopiaStd-Regular"/>
              </a:rPr>
              <a:t>CD4 T cells recognize antigen presented by MHC class II proteins, which are</a:t>
            </a:r>
          </a:p>
          <a:p>
            <a:r>
              <a:rPr lang="en-US" dirty="0">
                <a:solidFill>
                  <a:srgbClr val="231F20"/>
                </a:solidFill>
                <a:latin typeface="UtopiaStd-Regular"/>
              </a:rPr>
              <a:t>expressed by the predominant antigen-presenting cells of the immune system:</a:t>
            </a:r>
          </a:p>
          <a:p>
            <a:r>
              <a:rPr lang="en-US" dirty="0">
                <a:solidFill>
                  <a:srgbClr val="231F20"/>
                </a:solidFill>
                <a:latin typeface="UtopiaStd-Regular"/>
              </a:rPr>
              <a:t>dendritic cells, macrophages, and B cells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EBD64-119D-4B67-A95D-273FC9B8848A}"/>
              </a:ext>
            </a:extLst>
          </p:cNvPr>
          <p:cNvSpPr/>
          <p:nvPr/>
        </p:nvSpPr>
        <p:spPr>
          <a:xfrm>
            <a:off x="5791200" y="55211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Cytotoxic T cells carry CD8, and so recognize antigen presented by MHC class I </a:t>
            </a:r>
            <a:r>
              <a:rPr lang="en-US" dirty="0" err="1"/>
              <a:t>molecules.Because</a:t>
            </a:r>
            <a:r>
              <a:rPr lang="en-US" dirty="0"/>
              <a:t> MHC class I molecules are expressed on most cells of the </a:t>
            </a:r>
            <a:r>
              <a:rPr lang="en-US" dirty="0" err="1"/>
              <a:t>body,they</a:t>
            </a:r>
            <a:r>
              <a:rPr lang="en-US" dirty="0"/>
              <a:t> serve as an important mechanism to defend against viral infections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73FDBB-A1C1-4CA4-86D1-ED89C007F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22" y="3913777"/>
            <a:ext cx="2653433" cy="2466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F9F998-B1F3-4924-AC80-545794222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024" y="3913777"/>
            <a:ext cx="2889251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6022A9-085E-4BF5-BC4D-AD600350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641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Cellular Elements of </a:t>
            </a:r>
            <a:r>
              <a:rPr lang="en-US" dirty="0">
                <a:solidFill>
                  <a:srgbClr val="00B0F0"/>
                </a:solidFill>
              </a:rPr>
              <a:t>Blood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D574-04F1-4087-8E3D-8E590B5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4/23/2018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62ABC-B6E4-4ABA-86A2-744D1235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240-7A30-43F2-A891-57B4712D94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5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0FDA-B617-4013-A8D0-845CE231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2D06-7711-4729-BCAC-E3453A31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8440-BC69-4491-AF28-6511E4BF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7D6EA-2E8E-464E-9ACA-B2CB6901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DB61-4362-44D1-BB09-4F19140416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7358</TotalTime>
  <Words>216</Words>
  <Application>Microsoft Office PowerPoint</Application>
  <PresentationFormat>Widescreen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HelveticaNeueLTStd-Lt</vt:lpstr>
      <vt:lpstr>UtopiaStd-Regular</vt:lpstr>
      <vt:lpstr>Arial</vt:lpstr>
      <vt:lpstr>Calibri</vt:lpstr>
      <vt:lpstr>Calibri Light</vt:lpstr>
      <vt:lpstr>Office Theme</vt:lpstr>
      <vt:lpstr>Tamplate Title</vt:lpstr>
      <vt:lpstr>Cellular Elements of Blood</vt:lpstr>
      <vt:lpstr>Innate Immunity</vt:lpstr>
      <vt:lpstr>Lymphocytes</vt:lpstr>
      <vt:lpstr>Adaptive Immunity</vt:lpstr>
      <vt:lpstr>Cellular Elements of Blood</vt:lpstr>
      <vt:lpstr>Cellular Elements of Blood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Intron Retention</dc:title>
  <dc:creator>Xiang Li</dc:creator>
  <cp:lastModifiedBy>Xiang Li</cp:lastModifiedBy>
  <cp:revision>20</cp:revision>
  <dcterms:created xsi:type="dcterms:W3CDTF">2018-04-23T21:48:17Z</dcterms:created>
  <dcterms:modified xsi:type="dcterms:W3CDTF">2019-07-24T18:03:23Z</dcterms:modified>
</cp:coreProperties>
</file>