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404" r:id="rId3"/>
    <p:sldId id="397" r:id="rId4"/>
    <p:sldId id="289" r:id="rId5"/>
    <p:sldId id="285" r:id="rId6"/>
    <p:sldId id="328" r:id="rId7"/>
    <p:sldId id="396" r:id="rId8"/>
    <p:sldId id="398" r:id="rId9"/>
    <p:sldId id="405" r:id="rId10"/>
    <p:sldId id="410" r:id="rId11"/>
    <p:sldId id="509" r:id="rId12"/>
    <p:sldId id="406" r:id="rId13"/>
    <p:sldId id="512" r:id="rId14"/>
    <p:sldId id="408" r:id="rId15"/>
    <p:sldId id="513" r:id="rId16"/>
    <p:sldId id="510" r:id="rId17"/>
    <p:sldId id="401" r:id="rId18"/>
    <p:sldId id="4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57B2CDEE-F22A-4A37-938F-73B957CCAC74}">
          <p14:sldIdLst>
            <p14:sldId id="259"/>
            <p14:sldId id="404"/>
          </p14:sldIdLst>
        </p14:section>
        <p14:section name="Background Big Picture" id="{49D86DEF-BF06-4B32-93F4-5611E475939A}">
          <p14:sldIdLst>
            <p14:sldId id="397"/>
          </p14:sldIdLst>
        </p14:section>
        <p14:section name="Data &amp; Quality Control" id="{6A0584E2-2D6A-41C7-B858-D7989A3960B5}">
          <p14:sldIdLst>
            <p14:sldId id="289"/>
            <p14:sldId id="285"/>
            <p14:sldId id="328"/>
            <p14:sldId id="396"/>
          </p14:sldIdLst>
        </p14:section>
        <p14:section name="Alignment Information" id="{ECD65CF5-E571-410B-914B-D8A4BDE28989}">
          <p14:sldIdLst>
            <p14:sldId id="398"/>
            <p14:sldId id="405"/>
          </p14:sldIdLst>
        </p14:section>
        <p14:section name="Analysis" id="{E4C0245D-CB09-4E25-AAAE-EBF67DB2913A}">
          <p14:sldIdLst>
            <p14:sldId id="410"/>
            <p14:sldId id="509"/>
            <p14:sldId id="406"/>
            <p14:sldId id="512"/>
            <p14:sldId id="408"/>
            <p14:sldId id="513"/>
            <p14:sldId id="510"/>
          </p14:sldIdLst>
        </p14:section>
        <p14:section name="Appendix" id="{FAACF82D-B7C9-48BD-A62B-A4ACC98B733B}">
          <p14:sldIdLst>
            <p14:sldId id="401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Xiang" initials="LX" lastIdx="1" clrIdx="0">
    <p:extLst>
      <p:ext uri="{19B8F6BF-5375-455C-9EA6-DF929625EA0E}">
        <p15:presenceInfo xmlns:p15="http://schemas.microsoft.com/office/powerpoint/2012/main" userId="Li, Xi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52" autoAdjust="0"/>
  </p:normalViewPr>
  <p:slideViewPr>
    <p:cSldViewPr snapToGrid="0">
      <p:cViewPr varScale="1">
        <p:scale>
          <a:sx n="60" d="100"/>
          <a:sy n="60" d="100"/>
        </p:scale>
        <p:origin x="7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550B-D60E-438A-A941-D7DB457A05F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60646-EE77-4BA3-9CE6-CAB98EB83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5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2CE83-658C-4812-ACFB-46F32AFC8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6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99D64-EFDF-C148-84DA-D2FC92A4A7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14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99D64-EFDF-C148-84DA-D2FC92A4A7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5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60646-EE77-4BA3-9CE6-CAB98EB836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9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60646-EE77-4BA3-9CE6-CAB98EB836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3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expression data can be found in the following:</a:t>
            </a:r>
          </a:p>
          <a:p>
            <a:r>
              <a:rPr lang="en-US" dirty="0"/>
              <a:t>Shared-folder\</a:t>
            </a:r>
            <a:r>
              <a:rPr lang="en-US" dirty="0" err="1"/>
              <a:t>XiangLi</a:t>
            </a:r>
            <a:r>
              <a:rPr lang="en-US" dirty="0"/>
              <a:t>\</a:t>
            </a:r>
            <a:r>
              <a:rPr lang="en-US" dirty="0" err="1"/>
              <a:t>Haihui</a:t>
            </a:r>
            <a:r>
              <a:rPr lang="en-US" dirty="0"/>
              <a:t>\</a:t>
            </a:r>
            <a:r>
              <a:rPr lang="en-US" dirty="0" err="1"/>
              <a:t>Treg</a:t>
            </a:r>
            <a:r>
              <a:rPr lang="en-US" dirty="0"/>
              <a:t>\</a:t>
            </a:r>
            <a:r>
              <a:rPr lang="en-US" dirty="0" err="1"/>
              <a:t>RNA_seq</a:t>
            </a:r>
            <a:r>
              <a:rPr lang="en-US" dirty="0"/>
              <a:t>\Treg_Eed</a:t>
            </a:r>
            <a:r>
              <a:rPr lang="en-US"/>
              <a:t>_Hdac12\3.Analysis\Expression</a:t>
            </a:r>
            <a:r>
              <a:rPr lang="en-US" dirty="0"/>
              <a:t>\*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D2DBF-6025-4C4B-ACC5-8180AB5ADB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12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FastQC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v0.11.6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V2.27.1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bowtie2  V2.3.4.3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cufflinks  V2.2.1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homer    V4.9.1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HTSeq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V0.6.1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hisat2     V2.1.0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macs2     V2.1.1.20160309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samtools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V1.8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60646-EE77-4BA3-9CE6-CAB98EB836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C13C-5D5C-4CA8-A175-5009300C3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FDD52-BB56-443B-9BA4-D7A501B1F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1857-910E-454E-9A68-0E19AC44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2464-C285-4629-A8EA-A135DBA54B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622DB-0404-473A-8410-13DDFE4C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B0376-ECD9-4A80-9C84-7D50D716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C53-0ACE-4AD5-8F87-32A3E163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09EA-1164-4B72-A174-F18DFF72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A1566-2214-4A87-89B5-9B7B4E95D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B1D7-7CBE-4DD3-87D4-2EDE3874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2464-C285-4629-A8EA-A135DBA54B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2CC7-081E-422B-A465-7AF41261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70D6-2142-4413-8443-99815018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C53-0ACE-4AD5-8F87-32A3E163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3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438CC-C7D0-44BE-A101-507B63D43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054D9-1F89-4F94-9B79-935063759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A061-7E16-42B7-A3DC-C02A5C90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2464-C285-4629-A8EA-A135DBA54B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C431C-F80F-4812-A637-7E603C60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5C706-C658-4A9D-9818-86F1AF63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C53-0ACE-4AD5-8F87-32A3E163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F9F5-BD18-42B5-97DB-E6D63ACB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6043-F393-4436-B300-210E2C55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4B6FF-3BFE-4DF7-83A0-C2DFD091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2464-C285-4629-A8EA-A135DBA54B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4CBF0-3B90-4F0F-A234-CC313FFC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C05C-88EF-4870-946D-10F5C519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C53-0ACE-4AD5-8F87-32A3E163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DE58-E97A-4079-B3B1-6F64D318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F75E2-7AF6-4E4C-B429-6097C83DB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62150-916B-43D4-9E00-3F528B57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2464-C285-4629-A8EA-A135DBA54B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1FD9F-FDEC-4FF3-B98F-4073DD0A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D24AD-F634-4565-B358-59EE04CA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C53-0ACE-4AD5-8F87-32A3E163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2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F310-C84B-4D1C-A0D0-CF4A64AB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31DD-890D-4CCB-97FC-7BE3E0522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57A39-9C81-4A9F-866D-24D4D4A6F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D9A1A-DB62-4BC0-A2D9-CDC4A743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2464-C285-4629-A8EA-A135DBA54B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5BC93-052F-4861-8578-E371B8CC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75075-C02F-4AC1-A1B3-DFC041BA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C53-0ACE-4AD5-8F87-32A3E163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934C-9A52-4188-AE8A-A2FD2651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C8139-059B-44DB-B7D7-CC0F2D671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3DCCA-17B3-473A-97AB-BA0B4940C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3BC61-9E36-4A9C-BA8F-B3E9C9E62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A5422-C0A8-4D4D-AFE0-6F5BE8027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37F75-2D5E-4504-B696-CDF8D5CF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2464-C285-4629-A8EA-A135DBA54B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24416-AA4B-4E93-BF1B-A5510A21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97CFE-E6F2-43E9-82E8-218C0DA4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C53-0ACE-4AD5-8F87-32A3E163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9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E724-7771-4B86-A427-59641F23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7AE0E-E7BA-4CBB-8793-F2F59EC3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2464-C285-4629-A8EA-A135DBA54B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D2EA8-4CBC-4D12-AB8A-65894D0E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9111A-0251-4C88-95B5-BDA279A4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C53-0ACE-4AD5-8F87-32A3E163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5BDB9-4800-4421-AB65-0B37BC22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2464-C285-4629-A8EA-A135DBA54B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E7272-B31F-4F13-B77D-8432334A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1AB90-AF6A-4C64-A053-A8C49A2A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C53-0ACE-4AD5-8F87-32A3E163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8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7A71-8693-436F-A278-E50161E2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4C0D2-17D8-4E83-A7B7-8E5375CE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75643-18F4-4B8F-A6D8-7B4DA3A15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245B7-5159-4B9B-8B22-12EC17C5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2464-C285-4629-A8EA-A135DBA54B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E5E9A-2825-43F0-83AF-08ED472C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DB2FB-9583-4296-8A84-B425CC58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C53-0ACE-4AD5-8F87-32A3E163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E177-792B-479B-9CFA-4E037CF2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DA4FA-A91A-4BE9-836D-9D861EE65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88CD3-5B72-4A70-B2B3-FC8B0F9E4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6F27-2478-4F0A-BC5F-E4F85DF7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2464-C285-4629-A8EA-A135DBA54B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8A313-272E-4DE7-83BE-0ED56282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66E96-1A1A-4A8B-959B-AA1719F4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C53-0ACE-4AD5-8F87-32A3E163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12830-EB92-4192-9690-24FC8E8D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9A6AC-C208-4A62-91DB-10046C5BA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B12C5-C8BF-4747-828A-281481A01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82464-C285-4629-A8EA-A135DBA54B6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ED1C-1E2B-487C-9874-8051D61EC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A661D-FE47-4FC8-BD42-457021DAC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8EC53-0ACE-4AD5-8F87-32A3E163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9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97" y="1122363"/>
            <a:ext cx="11898775" cy="2387600"/>
          </a:xfrm>
        </p:spPr>
        <p:txBody>
          <a:bodyPr anchor="ctr">
            <a:normAutofit/>
          </a:bodyPr>
          <a:lstStyle/>
          <a:p>
            <a:r>
              <a:rPr lang="en-US" b="1" dirty="0"/>
              <a:t>Summary on </a:t>
            </a:r>
            <a:r>
              <a:rPr lang="en-US" b="1" dirty="0" err="1"/>
              <a:t>Eed</a:t>
            </a:r>
            <a:r>
              <a:rPr lang="en-US" b="1" dirty="0"/>
              <a:t> and Hdac1/2 deficient of </a:t>
            </a:r>
            <a:r>
              <a:rPr lang="en-US" b="1" dirty="0" err="1"/>
              <a:t>Treg</a:t>
            </a:r>
            <a:r>
              <a:rPr lang="en-US" b="1" dirty="0"/>
              <a:t> Cell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b="1" dirty="0"/>
              <a:t>Xiang Li</a:t>
            </a:r>
          </a:p>
          <a:p>
            <a:r>
              <a:rPr lang="en-US" b="1" dirty="0"/>
              <a:t>Jan, 2019</a:t>
            </a:r>
          </a:p>
        </p:txBody>
      </p:sp>
    </p:spTree>
    <p:extLst>
      <p:ext uri="{BB962C8B-B14F-4D97-AF65-F5344CB8AC3E}">
        <p14:creationId xmlns:p14="http://schemas.microsoft.com/office/powerpoint/2010/main" val="161269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Part III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1EE60B-3D81-4A7B-8340-8A35D7E43E25}"/>
              </a:ext>
            </a:extLst>
          </p:cNvPr>
          <p:cNvGraphicFramePr>
            <a:graphicFrameLocks noGrp="1"/>
          </p:cNvGraphicFramePr>
          <p:nvPr/>
        </p:nvGraphicFramePr>
        <p:xfrm>
          <a:off x="940241" y="3748210"/>
          <a:ext cx="10311518" cy="633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1432">
                  <a:extLst>
                    <a:ext uri="{9D8B030D-6E8A-4147-A177-3AD203B41FA5}">
                      <a16:colId xmlns:a16="http://schemas.microsoft.com/office/drawing/2014/main" val="2354075897"/>
                    </a:ext>
                  </a:extLst>
                </a:gridCol>
                <a:gridCol w="2201432">
                  <a:extLst>
                    <a:ext uri="{9D8B030D-6E8A-4147-A177-3AD203B41FA5}">
                      <a16:colId xmlns:a16="http://schemas.microsoft.com/office/drawing/2014/main" val="3314778707"/>
                    </a:ext>
                  </a:extLst>
                </a:gridCol>
                <a:gridCol w="5908654">
                  <a:extLst>
                    <a:ext uri="{9D8B030D-6E8A-4147-A177-3AD203B41FA5}">
                      <a16:colId xmlns:a16="http://schemas.microsoft.com/office/drawing/2014/main" val="102174781"/>
                    </a:ext>
                  </a:extLst>
                </a:gridCol>
              </a:tblGrid>
              <a:tr h="100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Source Link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1789546"/>
                  </a:ext>
                </a:extLst>
              </a:tr>
              <a:tr h="353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Diff Sites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cufflinks  V2.2.1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http://cole-trapnell-lab.github.io/cufflinks/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40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60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667705" y="2140076"/>
            <a:ext cx="1709530" cy="904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 </a:t>
            </a:r>
            <a:r>
              <a:rPr lang="en-US" dirty="0" err="1"/>
              <a:t>Tfh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54969" y="2140076"/>
            <a:ext cx="1709530" cy="904461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 Th1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20578" y="2627093"/>
            <a:ext cx="6659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E9228FCB-5ADA-4E4E-BF4B-6D21E3B8900A}"/>
              </a:ext>
            </a:extLst>
          </p:cNvPr>
          <p:cNvSpPr txBox="1">
            <a:spLocks/>
          </p:cNvSpPr>
          <p:nvPr/>
        </p:nvSpPr>
        <p:spPr>
          <a:xfrm>
            <a:off x="838200" y="762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DEG analyses</a:t>
            </a: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FF928C70-0965-4E0C-9AC0-7B91862A21A7}"/>
              </a:ext>
            </a:extLst>
          </p:cNvPr>
          <p:cNvSpPr/>
          <p:nvPr/>
        </p:nvSpPr>
        <p:spPr>
          <a:xfrm>
            <a:off x="3667705" y="2140076"/>
            <a:ext cx="1709530" cy="904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Eed_WT</a:t>
            </a:r>
            <a:endParaRPr lang="en-US" dirty="0"/>
          </a:p>
          <a:p>
            <a:pPr algn="ctr"/>
            <a:r>
              <a:rPr lang="en-US" dirty="0" err="1"/>
              <a:t>Treg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F170341A-A0B5-4229-BBB9-C57313E5F889}"/>
              </a:ext>
            </a:extLst>
          </p:cNvPr>
          <p:cNvSpPr/>
          <p:nvPr/>
        </p:nvSpPr>
        <p:spPr>
          <a:xfrm>
            <a:off x="3667705" y="4186046"/>
            <a:ext cx="1696278" cy="9044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Hdac12_WT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Treg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Cells</a:t>
            </a: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14EFD970-27B9-4750-9898-334F3FE03C46}"/>
              </a:ext>
            </a:extLst>
          </p:cNvPr>
          <p:cNvSpPr/>
          <p:nvPr/>
        </p:nvSpPr>
        <p:spPr>
          <a:xfrm>
            <a:off x="6454969" y="4186046"/>
            <a:ext cx="1696278" cy="9044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Hdac12_KO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Treg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Cells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74EE2D8A-24FF-4646-ADBE-8CBEFED96829}"/>
              </a:ext>
            </a:extLst>
          </p:cNvPr>
          <p:cNvSpPr/>
          <p:nvPr/>
        </p:nvSpPr>
        <p:spPr>
          <a:xfrm>
            <a:off x="6454969" y="2140076"/>
            <a:ext cx="1989784" cy="904461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Eed_KO</a:t>
            </a:r>
            <a:endParaRPr lang="en-US" dirty="0"/>
          </a:p>
          <a:p>
            <a:pPr algn="ctr"/>
            <a:r>
              <a:rPr lang="en-US" dirty="0" err="1"/>
              <a:t>Treg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FD88CA-BBB8-4333-8020-2B481A8F0881}"/>
              </a:ext>
            </a:extLst>
          </p:cNvPr>
          <p:cNvCxnSpPr/>
          <p:nvPr/>
        </p:nvCxnSpPr>
        <p:spPr>
          <a:xfrm>
            <a:off x="5620578" y="2627093"/>
            <a:ext cx="6659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66B7C1-A3E3-4E4D-A4D3-887DCADD220E}"/>
              </a:ext>
            </a:extLst>
          </p:cNvPr>
          <p:cNvCxnSpPr/>
          <p:nvPr/>
        </p:nvCxnSpPr>
        <p:spPr>
          <a:xfrm>
            <a:off x="5653709" y="4648049"/>
            <a:ext cx="6659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11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clipular.com/c/5843988431765504.png?k=X34zIJip-RHpKkDRHLUirBhwKm4">
            <a:extLst>
              <a:ext uri="{FF2B5EF4-FFF2-40B4-BE49-F238E27FC236}">
                <a16:creationId xmlns:a16="http://schemas.microsoft.com/office/drawing/2014/main" id="{B379D069-2495-4F1C-8BF2-D0DBD0175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913" y="152400"/>
            <a:ext cx="56007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0D1EA2-2F98-4A73-8817-CB1D304B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Get RPKM by </a:t>
            </a:r>
            <a:r>
              <a:rPr lang="en-US" dirty="0" err="1"/>
              <a:t>Cuffdiff</a:t>
            </a:r>
            <a:r>
              <a:rPr lang="en-US" dirty="0"/>
              <a:t> on DEGs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C2831-03B4-40CF-90C2-57C57057EC95}"/>
              </a:ext>
            </a:extLst>
          </p:cNvPr>
          <p:cNvSpPr/>
          <p:nvPr/>
        </p:nvSpPr>
        <p:spPr>
          <a:xfrm>
            <a:off x="0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PCA for aggregation, 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Pearson coefficient for reproducibility, 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Identify DEGs, ≥2 fold, FDR &lt;0.05.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127FD-75AE-4CAF-936D-3AACED32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lipular.com/c/5079315340066816.png?k=o42CAxgh37ikROXPs8JMLH9QYEc">
            <a:extLst>
              <a:ext uri="{FF2B5EF4-FFF2-40B4-BE49-F238E27FC236}">
                <a16:creationId xmlns:a16="http://schemas.microsoft.com/office/drawing/2014/main" id="{48179EF2-1DD9-4996-9435-DB5DC36ED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776" y="76200"/>
            <a:ext cx="56007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0D1EA2-2F98-4A73-8817-CB1D304B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Get RPKM by </a:t>
            </a:r>
            <a:r>
              <a:rPr lang="en-US" dirty="0" err="1"/>
              <a:t>Cuffdiff</a:t>
            </a:r>
            <a:r>
              <a:rPr lang="en-US" dirty="0"/>
              <a:t> on All Genes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C2831-03B4-40CF-90C2-57C57057EC95}"/>
              </a:ext>
            </a:extLst>
          </p:cNvPr>
          <p:cNvSpPr/>
          <p:nvPr/>
        </p:nvSpPr>
        <p:spPr>
          <a:xfrm>
            <a:off x="0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PCA for aggregation, 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Pearson coefficient for reproducibility, 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Identify DEGs, ≥2 fold, FDR &lt;0.05.</a:t>
            </a:r>
          </a:p>
        </p:txBody>
      </p:sp>
    </p:spTree>
    <p:extLst>
      <p:ext uri="{BB962C8B-B14F-4D97-AF65-F5344CB8AC3E}">
        <p14:creationId xmlns:p14="http://schemas.microsoft.com/office/powerpoint/2010/main" val="3637376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197C653-D99A-4C08-A471-F27A86B4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53" y="1326682"/>
            <a:ext cx="6914147" cy="55313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53AE79-F54A-460F-A495-5EA2FA03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by DEGs RPKM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814FE-EEA9-4F05-B244-5300AD3E8A79}"/>
              </a:ext>
            </a:extLst>
          </p:cNvPr>
          <p:cNvSpPr/>
          <p:nvPr/>
        </p:nvSpPr>
        <p:spPr>
          <a:xfrm>
            <a:off x="0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PCA for aggregation, 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Pearson coefficient for reproducibility, 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Identify DEGs, ≥2 fold, FDR &lt;0.05.</a:t>
            </a:r>
          </a:p>
        </p:txBody>
      </p:sp>
    </p:spTree>
    <p:extLst>
      <p:ext uri="{BB962C8B-B14F-4D97-AF65-F5344CB8AC3E}">
        <p14:creationId xmlns:p14="http://schemas.microsoft.com/office/powerpoint/2010/main" val="302628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AE79-F54A-460F-A495-5EA2FA03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by All Genes RPKM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814FE-EEA9-4F05-B244-5300AD3E8A79}"/>
              </a:ext>
            </a:extLst>
          </p:cNvPr>
          <p:cNvSpPr/>
          <p:nvPr/>
        </p:nvSpPr>
        <p:spPr>
          <a:xfrm>
            <a:off x="0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PCA for aggregation, 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Pearson coefficient for reproducibility, 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Identify DEGs, ≥2 fold, FDR &lt;0.05.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7AF1C57-FAF4-45D1-B0D0-85CF230A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592" y="1411705"/>
            <a:ext cx="6807868" cy="54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5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C555-4AF1-482B-B4EE-B70239EB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53" y="-19028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Pearson coefficient for reproducibility on DEGs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5A050B-5AEC-4A41-9816-4FED7AB24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46495"/>
            <a:ext cx="5257800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60CF01-0C21-4048-9D48-DBAE502C4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04093"/>
              </p:ext>
            </p:extLst>
          </p:nvPr>
        </p:nvGraphicFramePr>
        <p:xfrm>
          <a:off x="453614" y="1249626"/>
          <a:ext cx="11498132" cy="5891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066">
                  <a:extLst>
                    <a:ext uri="{9D8B030D-6E8A-4147-A177-3AD203B41FA5}">
                      <a16:colId xmlns:a16="http://schemas.microsoft.com/office/drawing/2014/main" val="2967527084"/>
                    </a:ext>
                  </a:extLst>
                </a:gridCol>
                <a:gridCol w="5749066">
                  <a:extLst>
                    <a:ext uri="{9D8B030D-6E8A-4147-A177-3AD203B41FA5}">
                      <a16:colId xmlns:a16="http://schemas.microsoft.com/office/drawing/2014/main" val="1496666355"/>
                    </a:ext>
                  </a:extLst>
                </a:gridCol>
              </a:tblGrid>
              <a:tr h="5005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82778"/>
                  </a:ext>
                </a:extLst>
              </a:tr>
              <a:tr h="2622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Eed_WT_0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Eed_WT_1 &amp; Eed_WT_0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Pearson_r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is: 0.9328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P_value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is: 6.5e-243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689859"/>
                  </a:ext>
                </a:extLst>
              </a:tr>
              <a:tr h="2622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Eed_WT_1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40461"/>
                  </a:ext>
                </a:extLst>
              </a:tr>
              <a:tr h="2622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Hdac12_WT_0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j-lt"/>
                        </a:rPr>
                        <a:t>Hdac12_WT_1 &amp; Hdac12_WT_0 </a:t>
                      </a:r>
                      <a:r>
                        <a:rPr lang="en-US" sz="1400" dirty="0" err="1">
                          <a:latin typeface="+mj-lt"/>
                        </a:rPr>
                        <a:t>Pearson_r</a:t>
                      </a:r>
                      <a:r>
                        <a:rPr lang="en-US" sz="1400" dirty="0">
                          <a:latin typeface="+mj-lt"/>
                        </a:rPr>
                        <a:t> is: 0.9893 </a:t>
                      </a:r>
                      <a:r>
                        <a:rPr lang="en-US" sz="1400" dirty="0" err="1">
                          <a:latin typeface="+mj-lt"/>
                        </a:rPr>
                        <a:t>P_value</a:t>
                      </a:r>
                      <a:r>
                        <a:rPr lang="en-US" sz="1400" dirty="0">
                          <a:latin typeface="+mj-lt"/>
                        </a:rPr>
                        <a:t> is: 0.0e+00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163107"/>
                  </a:ext>
                </a:extLst>
              </a:tr>
              <a:tr h="2622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Hdac12_WT_1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86300"/>
                  </a:ext>
                </a:extLst>
              </a:tr>
              <a:tr h="2622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246"/>
                  </a:ext>
                </a:extLst>
              </a:tr>
              <a:tr h="286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Eed_KO_0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j-lt"/>
                        </a:rPr>
                        <a:t>Eed_KO_0 &amp; Eed_KO_1 </a:t>
                      </a:r>
                      <a:r>
                        <a:rPr lang="en-US" sz="1400" dirty="0" err="1">
                          <a:latin typeface="+mj-lt"/>
                        </a:rPr>
                        <a:t>Pearson_r</a:t>
                      </a:r>
                      <a:r>
                        <a:rPr lang="en-US" sz="1400" dirty="0">
                          <a:latin typeface="+mj-lt"/>
                        </a:rPr>
                        <a:t> is: 0.5751 </a:t>
                      </a:r>
                      <a:r>
                        <a:rPr lang="en-US" sz="1400" dirty="0" err="1">
                          <a:latin typeface="+mj-lt"/>
                        </a:rPr>
                        <a:t>P_value</a:t>
                      </a:r>
                      <a:r>
                        <a:rPr lang="en-US" sz="1400" dirty="0">
                          <a:latin typeface="+mj-lt"/>
                        </a:rPr>
                        <a:t> is: 2.6e-49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j-lt"/>
                        </a:rPr>
                        <a:t>Eed_KO_0 &amp; Eed_KO_2 </a:t>
                      </a:r>
                      <a:r>
                        <a:rPr lang="en-US" sz="1400" dirty="0" err="1">
                          <a:latin typeface="+mj-lt"/>
                        </a:rPr>
                        <a:t>Pearson_r</a:t>
                      </a:r>
                      <a:r>
                        <a:rPr lang="en-US" sz="1400" dirty="0">
                          <a:latin typeface="+mj-lt"/>
                        </a:rPr>
                        <a:t> is: 0.9469 </a:t>
                      </a:r>
                      <a:r>
                        <a:rPr lang="en-US" sz="1400" dirty="0" err="1">
                          <a:latin typeface="+mj-lt"/>
                        </a:rPr>
                        <a:t>P_value</a:t>
                      </a:r>
                      <a:r>
                        <a:rPr lang="en-US" sz="1400" dirty="0">
                          <a:latin typeface="+mj-lt"/>
                        </a:rPr>
                        <a:t> is: 1.0e-269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j-lt"/>
                        </a:rPr>
                        <a:t>Eed_KO_1 &amp; Eed_KO_2 </a:t>
                      </a:r>
                      <a:r>
                        <a:rPr lang="en-US" sz="1400" dirty="0" err="1">
                          <a:latin typeface="+mj-lt"/>
                        </a:rPr>
                        <a:t>Pearson_r</a:t>
                      </a:r>
                      <a:r>
                        <a:rPr lang="en-US" sz="1400" dirty="0">
                          <a:latin typeface="+mj-lt"/>
                        </a:rPr>
                        <a:t> is: 0.7622 </a:t>
                      </a:r>
                      <a:r>
                        <a:rPr lang="en-US" sz="1400" dirty="0" err="1">
                          <a:latin typeface="+mj-lt"/>
                        </a:rPr>
                        <a:t>P_value</a:t>
                      </a:r>
                      <a:r>
                        <a:rPr lang="en-US" sz="1400" dirty="0">
                          <a:latin typeface="+mj-lt"/>
                        </a:rPr>
                        <a:t> is: 1.2e-104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52952"/>
                  </a:ext>
                </a:extLst>
              </a:tr>
              <a:tr h="286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Eed_KO_1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21116"/>
                  </a:ext>
                </a:extLst>
              </a:tr>
              <a:tr h="774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Eed_KO_2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52728"/>
                  </a:ext>
                </a:extLst>
              </a:tr>
              <a:tr h="286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54602"/>
                  </a:ext>
                </a:extLst>
              </a:tr>
              <a:tr h="448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Hdac12_KO_0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j-lt"/>
                        </a:rPr>
                        <a:t>Hdac12_KO_1 &amp; Hdac12_KO_0 </a:t>
                      </a:r>
                      <a:r>
                        <a:rPr lang="en-US" sz="1400" dirty="0" err="1">
                          <a:latin typeface="+mj-lt"/>
                        </a:rPr>
                        <a:t>Pearson_r</a:t>
                      </a:r>
                      <a:r>
                        <a:rPr lang="en-US" sz="1400" dirty="0">
                          <a:latin typeface="+mj-lt"/>
                        </a:rPr>
                        <a:t> is: 0.9307 </a:t>
                      </a:r>
                      <a:r>
                        <a:rPr lang="en-US" sz="1400" dirty="0" err="1">
                          <a:latin typeface="+mj-lt"/>
                        </a:rPr>
                        <a:t>P_value</a:t>
                      </a:r>
                      <a:r>
                        <a:rPr lang="en-US" sz="1400" dirty="0">
                          <a:latin typeface="+mj-lt"/>
                        </a:rPr>
                        <a:t> is: 2.2e-239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231317"/>
                  </a:ext>
                </a:extLst>
              </a:tr>
              <a:tr h="496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Hdac12_KO_1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Hdac12_KO_2 &amp; Hdac12_KO_1 </a:t>
                      </a:r>
                      <a:r>
                        <a:rPr lang="en-US" sz="1400" dirty="0" err="1">
                          <a:latin typeface="+mj-lt"/>
                        </a:rPr>
                        <a:t>Pearson_r</a:t>
                      </a:r>
                      <a:r>
                        <a:rPr lang="en-US" sz="1400" dirty="0">
                          <a:latin typeface="+mj-lt"/>
                        </a:rPr>
                        <a:t> is: 0.9621 </a:t>
                      </a:r>
                      <a:r>
                        <a:rPr lang="en-US" sz="1400" dirty="0" err="1">
                          <a:latin typeface="+mj-lt"/>
                        </a:rPr>
                        <a:t>P_value</a:t>
                      </a:r>
                      <a:r>
                        <a:rPr lang="en-US" sz="1400" dirty="0">
                          <a:latin typeface="+mj-lt"/>
                        </a:rPr>
                        <a:t> is: 1.4e-308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84171"/>
                  </a:ext>
                </a:extLst>
              </a:tr>
              <a:tr h="448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Hdac12_KO_2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j-lt"/>
                        </a:rPr>
                        <a:t>Hdac12_KO_0 &amp; Hdac12_KO_2 </a:t>
                      </a:r>
                      <a:r>
                        <a:rPr lang="en-US" sz="1400" dirty="0" err="1">
                          <a:latin typeface="+mj-lt"/>
                        </a:rPr>
                        <a:t>Pearson_r</a:t>
                      </a:r>
                      <a:r>
                        <a:rPr lang="en-US" sz="1400" dirty="0">
                          <a:latin typeface="+mj-lt"/>
                        </a:rPr>
                        <a:t> is: 0.9574 </a:t>
                      </a:r>
                      <a:r>
                        <a:rPr lang="en-US" sz="1400" dirty="0" err="1">
                          <a:latin typeface="+mj-lt"/>
                        </a:rPr>
                        <a:t>P_value</a:t>
                      </a:r>
                      <a:r>
                        <a:rPr lang="en-US" sz="1400" dirty="0">
                          <a:latin typeface="+mj-lt"/>
                        </a:rPr>
                        <a:t> is: 4.2e-295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14844"/>
                  </a:ext>
                </a:extLst>
              </a:tr>
              <a:tr h="448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Hdac12_KO_3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j-lt"/>
                        </a:rPr>
                        <a:t>Hdac12_KO_0 &amp; Hdac12_KO_3 </a:t>
                      </a:r>
                      <a:r>
                        <a:rPr lang="en-US" sz="1400" dirty="0" err="1">
                          <a:latin typeface="+mj-lt"/>
                        </a:rPr>
                        <a:t>Pearson_r</a:t>
                      </a:r>
                      <a:r>
                        <a:rPr lang="en-US" sz="1400" dirty="0">
                          <a:latin typeface="+mj-lt"/>
                        </a:rPr>
                        <a:t> is: 0.9573 </a:t>
                      </a:r>
                      <a:r>
                        <a:rPr lang="en-US" sz="1400" dirty="0" err="1">
                          <a:latin typeface="+mj-lt"/>
                        </a:rPr>
                        <a:t>P_value</a:t>
                      </a:r>
                      <a:r>
                        <a:rPr lang="en-US" sz="1400" dirty="0">
                          <a:latin typeface="+mj-lt"/>
                        </a:rPr>
                        <a:t> is: 5.9e-295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1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90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4E23F8-8DE1-48C0-A439-8A741062E1C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Appendix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A8073-1857-48C4-8AD7-38D9318141AE}"/>
              </a:ext>
            </a:extLst>
          </p:cNvPr>
          <p:cNvSpPr txBox="1"/>
          <p:nvPr/>
        </p:nvSpPr>
        <p:spPr>
          <a:xfrm>
            <a:off x="0" y="818147"/>
            <a:ext cx="12192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Genome Browser Link:</a:t>
            </a:r>
          </a:p>
          <a:p>
            <a:r>
              <a:rPr lang="en-US" sz="2800" dirty="0"/>
              <a:t>	</a:t>
            </a:r>
            <a:r>
              <a:rPr lang="en-US" dirty="0"/>
              <a:t>http://genome.ucsc.edu/cgi-bin/hgTracks?hgS_doOtherUser=submit&amp;hgS_otherUserName=lux563624348&amp;hgS_otherUserSessionName=Treg_Eed_Hdac12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Reference </a:t>
            </a:r>
            <a:r>
              <a:rPr lang="en-US" sz="2800"/>
              <a:t>Link: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113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15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08E9-BA02-4941-8B8B-811175A1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1199-7202-45BD-8C1F-709AA937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0. Background Big Picture</a:t>
            </a:r>
          </a:p>
          <a:p>
            <a:r>
              <a:rPr lang="en-US" dirty="0"/>
              <a:t>1. Data &amp; Quality Control</a:t>
            </a:r>
          </a:p>
          <a:p>
            <a:r>
              <a:rPr lang="en-US" dirty="0"/>
              <a:t>2. Alignment Information</a:t>
            </a:r>
          </a:p>
          <a:p>
            <a:r>
              <a:rPr lang="en-US" dirty="0"/>
              <a:t>3. Analysis</a:t>
            </a:r>
          </a:p>
          <a:p>
            <a:endParaRPr lang="en-US" dirty="0"/>
          </a:p>
          <a:p>
            <a:r>
              <a:rPr lang="en-US" dirty="0"/>
              <a:t>A. Appendix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3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81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Background Big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C76DA-A83F-45D1-9A21-73781A8F392B}"/>
              </a:ext>
            </a:extLst>
          </p:cNvPr>
          <p:cNvSpPr/>
          <p:nvPr/>
        </p:nvSpPr>
        <p:spPr>
          <a:xfrm>
            <a:off x="689810" y="818147"/>
            <a:ext cx="112615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11 samples, to compare </a:t>
            </a:r>
            <a:r>
              <a:rPr lang="en-US" dirty="0" err="1">
                <a:latin typeface="Comic Sans MS" panose="030F0902030302020204" pitchFamily="66" charset="0"/>
              </a:rPr>
              <a:t>Treg</a:t>
            </a:r>
            <a:r>
              <a:rPr lang="en-US" dirty="0">
                <a:latin typeface="Comic Sans MS" panose="030F0902030302020204" pitchFamily="66" charset="0"/>
              </a:rPr>
              <a:t> cell transcriptome (WT, </a:t>
            </a:r>
            <a:r>
              <a:rPr lang="en-US" dirty="0" err="1">
                <a:latin typeface="Comic Sans MS" panose="030F0902030302020204" pitchFamily="66" charset="0"/>
              </a:rPr>
              <a:t>Eed</a:t>
            </a:r>
            <a:r>
              <a:rPr lang="en-US" dirty="0">
                <a:latin typeface="Comic Sans MS" panose="030F0902030302020204" pitchFamily="66" charset="0"/>
              </a:rPr>
              <a:t> deficient, and Hdac1/2-defient). 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Female cells were analyzed, which are Foxp3-Cre(GFP) m/+. </a:t>
            </a:r>
          </a:p>
          <a:p>
            <a:r>
              <a:rPr lang="en-US" dirty="0">
                <a:latin typeface="Comic Sans MS" panose="030F0902030302020204" pitchFamily="66" charset="0"/>
              </a:rPr>
              <a:t>In these mice, half of the </a:t>
            </a:r>
            <a:r>
              <a:rPr lang="en-US" dirty="0" err="1">
                <a:latin typeface="Comic Sans MS" panose="030F0902030302020204" pitchFamily="66" charset="0"/>
              </a:rPr>
              <a:t>Treg</a:t>
            </a:r>
            <a:r>
              <a:rPr lang="en-US" dirty="0">
                <a:latin typeface="Comic Sans MS" panose="030F0902030302020204" pitchFamily="66" charset="0"/>
              </a:rPr>
              <a:t> cells are normal (GFP-negative), the other half (GFP+) are defective for </a:t>
            </a:r>
            <a:r>
              <a:rPr lang="en-US" dirty="0" err="1">
                <a:latin typeface="Comic Sans MS" panose="030F0902030302020204" pitchFamily="66" charset="0"/>
              </a:rPr>
              <a:t>Eed</a:t>
            </a:r>
            <a:r>
              <a:rPr lang="en-US" dirty="0">
                <a:latin typeface="Comic Sans MS" panose="030F0902030302020204" pitchFamily="66" charset="0"/>
              </a:rPr>
              <a:t> or Hdac1/2. 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Because half of the </a:t>
            </a:r>
            <a:r>
              <a:rPr lang="en-US" dirty="0" err="1">
                <a:latin typeface="Comic Sans MS" panose="030F0902030302020204" pitchFamily="66" charset="0"/>
              </a:rPr>
              <a:t>Treg</a:t>
            </a:r>
            <a:r>
              <a:rPr lang="en-US" dirty="0">
                <a:latin typeface="Comic Sans MS" panose="030F0902030302020204" pitchFamily="66" charset="0"/>
              </a:rPr>
              <a:t> cells are normal, they are sufficient to suppress autoimmunity. Any changes in KO </a:t>
            </a:r>
            <a:r>
              <a:rPr lang="en-US" dirty="0" err="1">
                <a:latin typeface="Comic Sans MS" panose="030F0902030302020204" pitchFamily="66" charset="0"/>
              </a:rPr>
              <a:t>Treg</a:t>
            </a:r>
            <a:r>
              <a:rPr lang="en-US" dirty="0">
                <a:latin typeface="Comic Sans MS" panose="030F0902030302020204" pitchFamily="66" charset="0"/>
              </a:rPr>
              <a:t> cells are intrinsic to genetic ablation, not secondary to inflammation. </a:t>
            </a:r>
          </a:p>
        </p:txBody>
      </p:sp>
    </p:spTree>
    <p:extLst>
      <p:ext uri="{BB962C8B-B14F-4D97-AF65-F5344CB8AC3E}">
        <p14:creationId xmlns:p14="http://schemas.microsoft.com/office/powerpoint/2010/main" val="45528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4" y="22749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Part I</a:t>
            </a:r>
            <a:br>
              <a:rPr lang="en-US" dirty="0"/>
            </a:br>
            <a:r>
              <a:rPr lang="en-US" dirty="0"/>
              <a:t>Data &amp; Quality Control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3768CC-432A-4E54-86E3-D9115F53E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07939"/>
              </p:ext>
            </p:extLst>
          </p:nvPr>
        </p:nvGraphicFramePr>
        <p:xfrm>
          <a:off x="940241" y="4347411"/>
          <a:ext cx="10311518" cy="633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1432">
                  <a:extLst>
                    <a:ext uri="{9D8B030D-6E8A-4147-A177-3AD203B41FA5}">
                      <a16:colId xmlns:a16="http://schemas.microsoft.com/office/drawing/2014/main" val="1613799395"/>
                    </a:ext>
                  </a:extLst>
                </a:gridCol>
                <a:gridCol w="2201432">
                  <a:extLst>
                    <a:ext uri="{9D8B030D-6E8A-4147-A177-3AD203B41FA5}">
                      <a16:colId xmlns:a16="http://schemas.microsoft.com/office/drawing/2014/main" val="374423232"/>
                    </a:ext>
                  </a:extLst>
                </a:gridCol>
                <a:gridCol w="5908654">
                  <a:extLst>
                    <a:ext uri="{9D8B030D-6E8A-4147-A177-3AD203B41FA5}">
                      <a16:colId xmlns:a16="http://schemas.microsoft.com/office/drawing/2014/main" val="3006591786"/>
                    </a:ext>
                  </a:extLst>
                </a:gridCol>
              </a:tblGrid>
              <a:tr h="100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Source Link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3618381"/>
                  </a:ext>
                </a:extLst>
              </a:tr>
              <a:tr h="353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Quality Control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FastQC</a:t>
                      </a:r>
                      <a:r>
                        <a:rPr lang="en-US" sz="1800" dirty="0">
                          <a:effectLst/>
                        </a:rPr>
                        <a:t> v0.11.8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https://www.bioinformatics.babraham.ac.uk/projects/fastqc/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421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73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829"/>
            <a:ext cx="10515600" cy="9816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Data: </a:t>
            </a:r>
            <a:r>
              <a:rPr lang="en-US" sz="3200" dirty="0" err="1"/>
              <a:t>Treg</a:t>
            </a:r>
            <a:r>
              <a:rPr lang="en-US" sz="3200" dirty="0"/>
              <a:t> </a:t>
            </a:r>
            <a:r>
              <a:rPr lang="en-US" sz="3200" dirty="0" err="1"/>
              <a:t>RNAseq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33011" y="6044573"/>
            <a:ext cx="335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DKO is Tcf1 Lef1 double knock 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AFAC88-CD17-495F-B63B-4F89221C7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87"/>
          <a:stretch/>
        </p:blipFill>
        <p:spPr>
          <a:xfrm>
            <a:off x="3244249" y="1048686"/>
            <a:ext cx="5703501" cy="47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7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9"/>
            <a:ext cx="10515600" cy="9816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Sequence Quality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6757" y="1019303"/>
            <a:ext cx="10538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Sequence quality was assessed by </a:t>
            </a:r>
            <a:r>
              <a:rPr lang="en-US" dirty="0" err="1"/>
              <a:t>FastQC</a:t>
            </a:r>
            <a:r>
              <a:rPr lang="en-US" dirty="0"/>
              <a:t> and </a:t>
            </a:r>
            <a:r>
              <a:rPr lang="en-US" dirty="0" err="1"/>
              <a:t>multiqc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Sequence length:  paired end, 151 bps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22 samples passed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11465011" y="0"/>
            <a:ext cx="2743200" cy="365125"/>
          </a:xfrm>
        </p:spPr>
        <p:txBody>
          <a:bodyPr/>
          <a:lstStyle/>
          <a:p>
            <a:r>
              <a:rPr lang="en-US"/>
              <a:t>10/10/17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FCE224-53D2-48E3-8414-E13768053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70" y="1636625"/>
            <a:ext cx="7465239" cy="497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2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9"/>
            <a:ext cx="10515600" cy="9816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Sequence Quality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11465011" y="0"/>
            <a:ext cx="2743200" cy="365125"/>
          </a:xfrm>
        </p:spPr>
        <p:txBody>
          <a:bodyPr/>
          <a:lstStyle/>
          <a:p>
            <a:r>
              <a:rPr lang="en-US"/>
              <a:t>10/10/17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64D9FA7-89A4-4343-94D1-F118F2610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3" y="982447"/>
            <a:ext cx="8065994" cy="5377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CB1AB6-7E26-4291-9AD3-F61CC4A6DD2E}"/>
              </a:ext>
            </a:extLst>
          </p:cNvPr>
          <p:cNvSpPr/>
          <p:nvPr/>
        </p:nvSpPr>
        <p:spPr>
          <a:xfrm>
            <a:off x="607135" y="982447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A6D3B"/>
                </a:solidFill>
                <a:latin typeface="Helvetica Neue"/>
              </a:rPr>
              <a:t>22 / 22 samples with warnings</a:t>
            </a:r>
            <a:endParaRPr lang="en-US" b="0" i="0" dirty="0">
              <a:solidFill>
                <a:srgbClr val="8A6D3B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5208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4" y="134450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II</a:t>
            </a:r>
            <a:br>
              <a:rPr lang="en-US" dirty="0"/>
            </a:br>
            <a:r>
              <a:rPr lang="en-US" dirty="0"/>
              <a:t>Alignment Information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5297ED-F85E-4F4C-B2EE-7C809C8B1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889860"/>
              </p:ext>
            </p:extLst>
          </p:nvPr>
        </p:nvGraphicFramePr>
        <p:xfrm>
          <a:off x="1263771" y="3600511"/>
          <a:ext cx="9641306" cy="2228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8347">
                  <a:extLst>
                    <a:ext uri="{9D8B030D-6E8A-4147-A177-3AD203B41FA5}">
                      <a16:colId xmlns:a16="http://schemas.microsoft.com/office/drawing/2014/main" val="2960228619"/>
                    </a:ext>
                  </a:extLst>
                </a:gridCol>
                <a:gridCol w="2058347">
                  <a:extLst>
                    <a:ext uri="{9D8B030D-6E8A-4147-A177-3AD203B41FA5}">
                      <a16:colId xmlns:a16="http://schemas.microsoft.com/office/drawing/2014/main" val="426979918"/>
                    </a:ext>
                  </a:extLst>
                </a:gridCol>
                <a:gridCol w="5524612">
                  <a:extLst>
                    <a:ext uri="{9D8B030D-6E8A-4147-A177-3AD203B41FA5}">
                      <a16:colId xmlns:a16="http://schemas.microsoft.com/office/drawing/2014/main" val="3553633938"/>
                    </a:ext>
                  </a:extLst>
                </a:gridCol>
              </a:tblGrid>
              <a:tr h="353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Source Link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7686616"/>
                  </a:ext>
                </a:extLst>
              </a:tr>
              <a:tr h="134462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Alignment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bowtie2  V2.3.4.3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http://bowtie-bio.sourceforge.net/bowtie2/index.shtml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Langmead B, </a:t>
                      </a:r>
                      <a:r>
                        <a:rPr lang="en-US" sz="1800" dirty="0" err="1">
                          <a:effectLst/>
                        </a:rPr>
                        <a:t>Salzberg</a:t>
                      </a:r>
                      <a:r>
                        <a:rPr lang="en-US" sz="1800" dirty="0">
                          <a:effectLst/>
                        </a:rPr>
                        <a:t> S. Fast gapped-read alignment with Bowtie 2. Nature Methods. 2012, 9:357-359.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14815"/>
                  </a:ext>
                </a:extLst>
              </a:tr>
              <a:tr h="53063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Tophat</a:t>
                      </a:r>
                      <a:r>
                        <a:rPr lang="en-US" sz="1800" kern="1200" dirty="0">
                          <a:effectLst/>
                        </a:rPr>
                        <a:t> v2.1.1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https://ccb.jhu.edu/software/tophat/index.shtml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042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5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6FD8-0F4E-4760-9DF9-73A08DBF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Tophat2 Alignment Quality </a:t>
            </a:r>
            <a:br>
              <a:rPr lang="en-US" dirty="0"/>
            </a:br>
            <a:r>
              <a:rPr lang="en-US" dirty="0"/>
              <a:t>Pair-End </a:t>
            </a:r>
            <a:r>
              <a:rPr lang="en-US" dirty="0" err="1"/>
              <a:t>RNAseq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11D619-6475-42F6-ADD6-AF66300AC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638015"/>
              </p:ext>
            </p:extLst>
          </p:nvPr>
        </p:nvGraphicFramePr>
        <p:xfrm>
          <a:off x="5703501" y="1690688"/>
          <a:ext cx="6444916" cy="516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29">
                  <a:extLst>
                    <a:ext uri="{9D8B030D-6E8A-4147-A177-3AD203B41FA5}">
                      <a16:colId xmlns:a16="http://schemas.microsoft.com/office/drawing/2014/main" val="387677042"/>
                    </a:ext>
                  </a:extLst>
                </a:gridCol>
                <a:gridCol w="1611229">
                  <a:extLst>
                    <a:ext uri="{9D8B030D-6E8A-4147-A177-3AD203B41FA5}">
                      <a16:colId xmlns:a16="http://schemas.microsoft.com/office/drawing/2014/main" val="994955122"/>
                    </a:ext>
                  </a:extLst>
                </a:gridCol>
                <a:gridCol w="1730443">
                  <a:extLst>
                    <a:ext uri="{9D8B030D-6E8A-4147-A177-3AD203B41FA5}">
                      <a16:colId xmlns:a16="http://schemas.microsoft.com/office/drawing/2014/main" val="1362429493"/>
                    </a:ext>
                  </a:extLst>
                </a:gridCol>
                <a:gridCol w="1492015">
                  <a:extLst>
                    <a:ext uri="{9D8B030D-6E8A-4147-A177-3AD203B41FA5}">
                      <a16:colId xmlns:a16="http://schemas.microsoft.com/office/drawing/2014/main" val="1741330005"/>
                    </a:ext>
                  </a:extLst>
                </a:gridCol>
              </a:tblGrid>
              <a:tr h="645914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Raw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Rate of </a:t>
                      </a:r>
                      <a:r>
                        <a:rPr lang="en-US" sz="1600" dirty="0"/>
                        <a:t>Mapped (Multi-Align)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Duplication Rate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08789"/>
                  </a:ext>
                </a:extLst>
              </a:tr>
              <a:tr h="3383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Eed_WT_0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26474784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73.7/2.6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11793"/>
                  </a:ext>
                </a:extLst>
              </a:tr>
              <a:tr h="3383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Eed_WT_1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27492124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74.6/2.4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62867"/>
                  </a:ext>
                </a:extLst>
              </a:tr>
              <a:tr h="338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Hdac12_WT_0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29363126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74.6/2.7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1492"/>
                  </a:ext>
                </a:extLst>
              </a:tr>
              <a:tr h="338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Hdac12_WT_1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26448662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74.5/2.9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877735"/>
                  </a:ext>
                </a:extLst>
              </a:tr>
              <a:tr h="338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02364"/>
                  </a:ext>
                </a:extLst>
              </a:tr>
              <a:tr h="3690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Eed_KO_0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23792012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75.2/2.4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95431"/>
                  </a:ext>
                </a:extLst>
              </a:tr>
              <a:tr h="3690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Eed_KO_1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23874477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75.4/2.5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39.51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93873"/>
                  </a:ext>
                </a:extLst>
              </a:tr>
              <a:tr h="3690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Eed_KO_2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28259364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74.7/2.8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62.85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231881"/>
                  </a:ext>
                </a:extLst>
              </a:tr>
              <a:tr h="3690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02016"/>
                  </a:ext>
                </a:extLst>
              </a:tr>
              <a:tr h="338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Hdac12_KO_0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26476929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72.3/2.6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7322"/>
                  </a:ext>
                </a:extLst>
              </a:tr>
              <a:tr h="338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Hdac12_KO_1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27362139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74.9/2.6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39.34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76956"/>
                  </a:ext>
                </a:extLst>
              </a:tr>
              <a:tr h="338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Hdac12_KO_2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25703448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74.5/2.6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39.77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586034"/>
                  </a:ext>
                </a:extLst>
              </a:tr>
              <a:tr h="338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Hdac12_KO_3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26673538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72.0/2.5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59.63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4692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32FEC2A-EE8E-40A6-98B3-62556BE42E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87"/>
          <a:stretch/>
        </p:blipFill>
        <p:spPr>
          <a:xfrm>
            <a:off x="0" y="1737356"/>
            <a:ext cx="5703501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8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833</Words>
  <Application>Microsoft Office PowerPoint</Application>
  <PresentationFormat>Widescreen</PresentationFormat>
  <Paragraphs>169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Helvetica Neue</vt:lpstr>
      <vt:lpstr>Office Theme</vt:lpstr>
      <vt:lpstr>Summary on Eed and Hdac1/2 deficient of Treg Cell</vt:lpstr>
      <vt:lpstr>Content Overview</vt:lpstr>
      <vt:lpstr>Background Big Picture</vt:lpstr>
      <vt:lpstr>Part I Data &amp; Quality Control</vt:lpstr>
      <vt:lpstr>Data: Treg RNAseq</vt:lpstr>
      <vt:lpstr>Sequence Quality</vt:lpstr>
      <vt:lpstr>Sequence Quality</vt:lpstr>
      <vt:lpstr>Part II Alignment Information </vt:lpstr>
      <vt:lpstr>Tophat2 Alignment Quality  Pair-End RNAseq</vt:lpstr>
      <vt:lpstr>Part III Analysis</vt:lpstr>
      <vt:lpstr>PowerPoint Presentation</vt:lpstr>
      <vt:lpstr>Get RPKM by Cuffdiff on DEGs</vt:lpstr>
      <vt:lpstr>Get RPKM by Cuffdiff on All Genes</vt:lpstr>
      <vt:lpstr>PCA by DEGs RPKM</vt:lpstr>
      <vt:lpstr>PCA by All Genes RPKM</vt:lpstr>
      <vt:lpstr>Pearson coefficient for reproducibility on DEGs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on CD8-HP HiC-seq</dc:title>
  <dc:creator>Li, Xiang</dc:creator>
  <cp:lastModifiedBy>Xiang Li</cp:lastModifiedBy>
  <cp:revision>38</cp:revision>
  <dcterms:created xsi:type="dcterms:W3CDTF">2018-10-10T18:54:00Z</dcterms:created>
  <dcterms:modified xsi:type="dcterms:W3CDTF">2019-01-22T03:07:11Z</dcterms:modified>
</cp:coreProperties>
</file>