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07C5D-8C25-442A-BB27-0011D05E443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AA4AB-55A5-4FE4-A159-E07D5C6A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5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AA4AB-55A5-4FE4-A159-E07D5C6A42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63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AA4AB-55A5-4FE4-A159-E07D5C6A42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140F-A987-8CC0-9756-583315558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C4A53-1EBD-5851-7BD4-04464C18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2352-0F78-59EC-DAFA-AEB6F5D7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C46-B090-40D0-B8DC-D0A446B7F48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D6C6-01C4-E82A-2242-0D32DF24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25C5-440B-2E90-DFCB-11CB8B9B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B9E-A032-4AD6-A3C2-4873C0E8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970B-B847-5FEE-5169-DE33F68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DA1AF-7325-247B-2F1A-A3B65F8C8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3B1D-46E3-D25A-3113-5659BE94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C46-B090-40D0-B8DC-D0A446B7F48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8706B-9D49-A0A4-060C-5398F702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EBD44-D423-CACE-5644-050DF028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B9E-A032-4AD6-A3C2-4873C0E8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5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46EB7-EFF6-283D-F104-116C8BB63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38260-9E64-383B-877A-754E1DBE1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3179-ED01-E01B-36EE-8D8CB6D8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C46-B090-40D0-B8DC-D0A446B7F48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31465-7BB1-8054-5AE2-E26CAA26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C2092-D205-5C9E-3EB9-28A710DC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B9E-A032-4AD6-A3C2-4873C0E8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8C93-90B4-D4F2-3732-BD018685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C0C0A-0F1C-45BB-BE70-40467D05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FAA5A-DC35-B194-798B-353D7AA8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C46-B090-40D0-B8DC-D0A446B7F48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86E5-CE0A-89E0-9467-4EFFD72A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00DC-A725-F09F-A6BF-6D79946C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B9E-A032-4AD6-A3C2-4873C0E8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BCA9-2E1F-2610-D3D2-365A2BB8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FFF5E-7404-B41C-A433-29B19B621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BB75-C934-8E5C-19D5-24BFC6E6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C46-B090-40D0-B8DC-D0A446B7F48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DD0F-E9C7-1576-8A04-E56F6E6E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AEF8A-09DC-C81B-F362-70F91138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B9E-A032-4AD6-A3C2-4873C0E8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8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510A-C69F-A256-5458-E7FCE2E1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267E-D1FC-2EA7-E972-0C3D2430F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33506-E8CC-90DC-9588-5F903B675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4D58F-5CE0-387D-AF78-25672FC2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C46-B090-40D0-B8DC-D0A446B7F48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E2F47-15C7-62D7-8083-B6054975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543B0-8353-F759-A11D-D4C2A0A4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B9E-A032-4AD6-A3C2-4873C0E8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0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B325-5ECA-E0C3-B417-4B178355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A52F1-98E8-DD63-FCDC-FE955A77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6FC2A-8257-84BE-E10E-ACCF2C5C3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EB15E-0570-6DEC-E927-B29FA3DA1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2B9B8-5582-791D-E7C2-4251F9D65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57E8A-F25F-3D29-B23F-62F1526C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C46-B090-40D0-B8DC-D0A446B7F48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CF95F-706A-C9F7-A1A3-E6EA1398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E963D-802F-88CF-550D-33B02342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B9E-A032-4AD6-A3C2-4873C0E8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6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B40C-B706-9576-97EA-9D752B15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53CB5-2018-7A1C-DBC6-092361A9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C46-B090-40D0-B8DC-D0A446B7F48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44010-025D-57E3-6F52-97B3BCC6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806B6-42C0-9A9D-6195-B9339DBC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B9E-A032-4AD6-A3C2-4873C0E8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2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677F4-8FB5-4F6E-8AB9-D5493F3E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C46-B090-40D0-B8DC-D0A446B7F48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460D8-2875-8145-6C21-0CDB5592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0787D-C385-E8F8-1541-527D679B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B9E-A032-4AD6-A3C2-4873C0E8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1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3221-5959-3316-B7FE-13381559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B4E7-CBD5-0F27-7A0A-72CAD6F1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E7FB-73ED-EBC7-068C-11F6E7473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9D4DC-D176-DEBB-CC3B-446F7832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C46-B090-40D0-B8DC-D0A446B7F48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52BD4-1A2A-7E13-113A-F9BB4BCD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4A95-A80B-2246-1C45-2D5491BA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B9E-A032-4AD6-A3C2-4873C0E8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2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7CC2-E0E4-8310-D195-CB5215EB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8CD69-552E-BE43-4766-154F7F768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1ECE2-246B-96BD-6AF2-74887D99C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9F326-A8B7-2DF0-8D59-F0172720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C46-B090-40D0-B8DC-D0A446B7F48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7AA97-8329-D01A-7AD6-DB5B30DC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F2358-85C9-2B3E-ECC0-21078405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4B9E-A032-4AD6-A3C2-4873C0E8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4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93ABA-7E24-651B-26A4-3CDB6029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E39A8-1FA3-7AA4-3769-0F37BECE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AC7C-4916-78AB-5F67-CE8E7C487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0B3C46-B090-40D0-B8DC-D0A446B7F48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0132-91FD-E789-60EA-6684D26B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2B13-354A-564B-79B3-96882318B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94B9E-A032-4AD6-A3C2-4873C0E8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3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medium.com/@ethannam/understanding-the-levenshtein-distance-equation-for-beginners-c4285a5604f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EE2A-18C3-9631-5F27-160DC46F3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C8EEB-98C4-BF31-684F-A826817D3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DB82-241F-6201-949E-EC3D015A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60B7-1EFD-C03C-FBBE-C11EEEDC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Ref: </a:t>
            </a:r>
            <a:r>
              <a:rPr lang="en-US" dirty="0">
                <a:hlinkClick r:id="rId2"/>
              </a:rPr>
              <a:t>https://medium.com/@ethannam/understanding-the-levenshtein-distance-equation-for-beginners-c4285a5604f0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A661DE-08F2-CBEA-5289-FE16E3F01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23" y="2779346"/>
            <a:ext cx="7729713" cy="334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0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99EC-DA14-2983-C287-83222896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26BBE2-2390-9795-4B6B-9A37B7305B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" y="97492"/>
            <a:ext cx="30170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097E11-08AB-58C0-6DDA-4D448E1A0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977" y="415885"/>
            <a:ext cx="2677236" cy="17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5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00E2C0-BBAF-3FD0-D3D4-4543FFFC3D47}"/>
              </a:ext>
            </a:extLst>
          </p:cNvPr>
          <p:cNvSpPr txBox="1"/>
          <p:nvPr/>
        </p:nvSpPr>
        <p:spPr>
          <a:xfrm>
            <a:off x="1902033" y="429834"/>
            <a:ext cx="86658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test data:</a:t>
            </a:r>
          </a:p>
          <a:p>
            <a:r>
              <a:rPr lang="en-US" sz="1100" dirty="0">
                <a:solidFill>
                  <a:srgbClr val="0070C0"/>
                </a:solidFill>
              </a:rPr>
              <a:t>seq1 = [('A', date(2024, 1, 1)),('B', date(2024, 1, 1)), ('C', date(2024, 1, 3)), ('D', date(2024, 1, 4))]#, ('E', date(2024, 1, 5))]</a:t>
            </a:r>
          </a:p>
          <a:p>
            <a:r>
              <a:rPr lang="en-US" sz="1100" dirty="0">
                <a:solidFill>
                  <a:srgbClr val="0070C0"/>
                </a:solidFill>
              </a:rPr>
              <a:t>seq2 = [('C', date(2024, 1, 1)),('D', date(2024, 1, 1)), ('A', date(2024, 1, 1)), ('B', date(2024, 1, 2))]#, ('F', date(2024, 1, 5))]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B88652-A54E-8376-E864-4981B01C2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92157"/>
              </p:ext>
            </p:extLst>
          </p:nvPr>
        </p:nvGraphicFramePr>
        <p:xfrm>
          <a:off x="733495" y="2362758"/>
          <a:ext cx="2173572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262">
                  <a:extLst>
                    <a:ext uri="{9D8B030D-6E8A-4147-A177-3AD203B41FA5}">
                      <a16:colId xmlns:a16="http://schemas.microsoft.com/office/drawing/2014/main" val="2141226555"/>
                    </a:ext>
                  </a:extLst>
                </a:gridCol>
                <a:gridCol w="362262">
                  <a:extLst>
                    <a:ext uri="{9D8B030D-6E8A-4147-A177-3AD203B41FA5}">
                      <a16:colId xmlns:a16="http://schemas.microsoft.com/office/drawing/2014/main" val="3763929705"/>
                    </a:ext>
                  </a:extLst>
                </a:gridCol>
                <a:gridCol w="362262">
                  <a:extLst>
                    <a:ext uri="{9D8B030D-6E8A-4147-A177-3AD203B41FA5}">
                      <a16:colId xmlns:a16="http://schemas.microsoft.com/office/drawing/2014/main" val="3464729244"/>
                    </a:ext>
                  </a:extLst>
                </a:gridCol>
                <a:gridCol w="362262">
                  <a:extLst>
                    <a:ext uri="{9D8B030D-6E8A-4147-A177-3AD203B41FA5}">
                      <a16:colId xmlns:a16="http://schemas.microsoft.com/office/drawing/2014/main" val="1517970403"/>
                    </a:ext>
                  </a:extLst>
                </a:gridCol>
                <a:gridCol w="362262">
                  <a:extLst>
                    <a:ext uri="{9D8B030D-6E8A-4147-A177-3AD203B41FA5}">
                      <a16:colId xmlns:a16="http://schemas.microsoft.com/office/drawing/2014/main" val="4119681411"/>
                    </a:ext>
                  </a:extLst>
                </a:gridCol>
                <a:gridCol w="362262">
                  <a:extLst>
                    <a:ext uri="{9D8B030D-6E8A-4147-A177-3AD203B41FA5}">
                      <a16:colId xmlns:a16="http://schemas.microsoft.com/office/drawing/2014/main" val="1571550266"/>
                    </a:ext>
                  </a:extLst>
                </a:gridCol>
              </a:tblGrid>
              <a:tr h="15625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045397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48227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717513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29767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3809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14870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1129976-F345-3E6E-42FB-305CADAE0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" y="28582"/>
            <a:ext cx="1714649" cy="198137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E1FC8FA-66B5-AB11-9C6D-586AD0BBC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07857"/>
              </p:ext>
            </p:extLst>
          </p:nvPr>
        </p:nvGraphicFramePr>
        <p:xfrm>
          <a:off x="6292878" y="2356533"/>
          <a:ext cx="2941566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0261">
                  <a:extLst>
                    <a:ext uri="{9D8B030D-6E8A-4147-A177-3AD203B41FA5}">
                      <a16:colId xmlns:a16="http://schemas.microsoft.com/office/drawing/2014/main" val="2141226555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3763929705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3464729244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1517970403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4119681411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1571550266"/>
                    </a:ext>
                  </a:extLst>
                </a:gridCol>
              </a:tblGrid>
              <a:tr h="15625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045397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48227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717513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29767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3809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1487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DE62AFC-BDD1-AF21-A261-E68E0233B9C7}"/>
              </a:ext>
            </a:extLst>
          </p:cNvPr>
          <p:cNvSpPr txBox="1"/>
          <p:nvPr/>
        </p:nvSpPr>
        <p:spPr>
          <a:xfrm>
            <a:off x="6515360" y="1987201"/>
            <a:ext cx="2542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transposition date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004DD9-F44C-E9AF-7F88-B579D2783716}"/>
              </a:ext>
            </a:extLst>
          </p:cNvPr>
          <p:cNvSpPr txBox="1"/>
          <p:nvPr/>
        </p:nvSpPr>
        <p:spPr>
          <a:xfrm>
            <a:off x="610310" y="1993426"/>
            <a:ext cx="279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transposition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5CB1B-AF33-85E5-E2E4-669AA080E47E}"/>
              </a:ext>
            </a:extLst>
          </p:cNvPr>
          <p:cNvSpPr txBox="1"/>
          <p:nvPr/>
        </p:nvSpPr>
        <p:spPr>
          <a:xfrm>
            <a:off x="3298800" y="1993426"/>
            <a:ext cx="279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transposition date = 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AFE1DD-373C-52CB-25C2-AFE578BD3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64383"/>
              </p:ext>
            </p:extLst>
          </p:nvPr>
        </p:nvGraphicFramePr>
        <p:xfrm>
          <a:off x="3133288" y="2362758"/>
          <a:ext cx="2933369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2064">
                  <a:extLst>
                    <a:ext uri="{9D8B030D-6E8A-4147-A177-3AD203B41FA5}">
                      <a16:colId xmlns:a16="http://schemas.microsoft.com/office/drawing/2014/main" val="2141226555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3763929705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3464729244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1517970403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4119681411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1571550266"/>
                    </a:ext>
                  </a:extLst>
                </a:gridCol>
              </a:tblGrid>
              <a:tr h="15625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045397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48227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717513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29767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3809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1487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4CBF967-32FD-A800-8DA4-84631DD7F2A2}"/>
              </a:ext>
            </a:extLst>
          </p:cNvPr>
          <p:cNvSpPr txBox="1"/>
          <p:nvPr/>
        </p:nvSpPr>
        <p:spPr>
          <a:xfrm>
            <a:off x="3026158" y="4678851"/>
            <a:ext cx="64175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=3, j=1</a:t>
            </a:r>
          </a:p>
          <a:p>
            <a:r>
              <a:rPr lang="en-US" sz="1400" dirty="0" err="1"/>
              <a:t>dp</a:t>
            </a:r>
            <a:r>
              <a:rPr lang="en-US" sz="1400" dirty="0"/>
              <a:t>[3][1] = min(indel, sub) = </a:t>
            </a:r>
            <a:r>
              <a:rPr lang="en-US" sz="1400" dirty="0">
                <a:highlight>
                  <a:srgbClr val="FF0000"/>
                </a:highlight>
              </a:rPr>
              <a:t>2</a:t>
            </a:r>
          </a:p>
          <a:p>
            <a:endParaRPr lang="en-US" sz="1400" dirty="0"/>
          </a:p>
          <a:p>
            <a:r>
              <a:rPr lang="en-US" sz="1400" dirty="0"/>
              <a:t>#for A1(seq1[3]), loop over seq2. () </a:t>
            </a:r>
          </a:p>
          <a:p>
            <a:r>
              <a:rPr lang="en-US" sz="1400" dirty="0"/>
              <a:t>idx_seq2 in range(1, 4, 1)</a:t>
            </a:r>
          </a:p>
          <a:p>
            <a:r>
              <a:rPr lang="en-US" sz="1400" dirty="0"/>
              <a:t>date_diff1 = abs((dates1[</a:t>
            </a:r>
            <a:r>
              <a:rPr lang="en-US" sz="1400" dirty="0" err="1"/>
              <a:t>i</a:t>
            </a:r>
            <a:r>
              <a:rPr lang="en-US" sz="1400" dirty="0"/>
              <a:t>] - dates2[idx_seq2 ]).days)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8F1C018-60FD-A7F2-23F1-E23C4725E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29975"/>
              </p:ext>
            </p:extLst>
          </p:nvPr>
        </p:nvGraphicFramePr>
        <p:xfrm>
          <a:off x="9228223" y="785809"/>
          <a:ext cx="2941566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0261">
                  <a:extLst>
                    <a:ext uri="{9D8B030D-6E8A-4147-A177-3AD203B41FA5}">
                      <a16:colId xmlns:a16="http://schemas.microsoft.com/office/drawing/2014/main" val="2141226555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3763929705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3464729244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1517970403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4119681411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1571550266"/>
                    </a:ext>
                  </a:extLst>
                </a:gridCol>
              </a:tblGrid>
              <a:tr h="15625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045397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48227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717513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29767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3809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1487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6274281-EFA9-6E8D-41D2-5EB642CAD9B6}"/>
              </a:ext>
            </a:extLst>
          </p:cNvPr>
          <p:cNvSpPr txBox="1"/>
          <p:nvPr/>
        </p:nvSpPr>
        <p:spPr>
          <a:xfrm>
            <a:off x="9450705" y="416477"/>
            <a:ext cx="2542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transposition date = 3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AEC8BA2-6F62-1116-CC0E-742D669D7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41474"/>
              </p:ext>
            </p:extLst>
          </p:nvPr>
        </p:nvGraphicFramePr>
        <p:xfrm>
          <a:off x="9252176" y="4466364"/>
          <a:ext cx="2941566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0261">
                  <a:extLst>
                    <a:ext uri="{9D8B030D-6E8A-4147-A177-3AD203B41FA5}">
                      <a16:colId xmlns:a16="http://schemas.microsoft.com/office/drawing/2014/main" val="2141226555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3763929705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3464729244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1517970403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4119681411"/>
                    </a:ext>
                  </a:extLst>
                </a:gridCol>
                <a:gridCol w="490261">
                  <a:extLst>
                    <a:ext uri="{9D8B030D-6E8A-4147-A177-3AD203B41FA5}">
                      <a16:colId xmlns:a16="http://schemas.microsoft.com/office/drawing/2014/main" val="1571550266"/>
                    </a:ext>
                  </a:extLst>
                </a:gridCol>
              </a:tblGrid>
              <a:tr h="15625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045397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48227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717513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29767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863809"/>
                  </a:ext>
                </a:extLst>
              </a:tr>
              <a:tr h="156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1487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2BAC27F-23CD-E8F7-786A-C7BF0CEE4BF4}"/>
              </a:ext>
            </a:extLst>
          </p:cNvPr>
          <p:cNvSpPr txBox="1"/>
          <p:nvPr/>
        </p:nvSpPr>
        <p:spPr>
          <a:xfrm>
            <a:off x="9474658" y="4097032"/>
            <a:ext cx="2542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transposition date = 4</a:t>
            </a:r>
          </a:p>
        </p:txBody>
      </p:sp>
    </p:spTree>
    <p:extLst>
      <p:ext uri="{BB962C8B-B14F-4D97-AF65-F5344CB8AC3E}">
        <p14:creationId xmlns:p14="http://schemas.microsoft.com/office/powerpoint/2010/main" val="135810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391</Words>
  <Application>Microsoft Office PowerPoint</Application>
  <PresentationFormat>Widescreen</PresentationFormat>
  <Paragraphs>193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MSA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Xiang Li</dc:creator>
  <cp:lastModifiedBy>Xiang Li</cp:lastModifiedBy>
  <cp:revision>1</cp:revision>
  <dcterms:created xsi:type="dcterms:W3CDTF">2024-07-04T19:18:25Z</dcterms:created>
  <dcterms:modified xsi:type="dcterms:W3CDTF">2024-07-04T20:16:24Z</dcterms:modified>
</cp:coreProperties>
</file>