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273EEF7-8A57-42AB-8785-2222C994F99A}">
  <a:tblStyle styleId="{1273EEF7-8A57-42AB-8785-2222C994F99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6.png"/><Relationship Id="rId6" Type="http://schemas.openxmlformats.org/officeDocument/2006/relationships/image" Target="../media/image04.png"/><Relationship Id="rId7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Spiele App (Android)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von Katharina Ambrosch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und Robert Kais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250" y="1198100"/>
            <a:ext cx="68008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62425"/>
            <a:ext cx="9143998" cy="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5324" y="4831150"/>
            <a:ext cx="9179324" cy="3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2425"/>
            <a:ext cx="9143998" cy="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5324" y="4831150"/>
            <a:ext cx="9179324" cy="3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u="sng"/>
              <a:t>Durchführung - Testen und Bugfixes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Datenbank verwendet andere Initialwerte beim Lesen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Löschen von Einträgen setzt Auto-Increment nicht zurück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				    Erwartet:							Realität: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26100" y="4896225"/>
            <a:ext cx="21300" cy="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311650" y="4832625"/>
            <a:ext cx="85206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Vorstellung</a:t>
            </a:r>
            <a:r>
              <a:rPr b="1" lang="de" sz="1200">
                <a:solidFill>
                  <a:schemeClr val="dk1"/>
                </a:solidFill>
              </a:rPr>
              <a:t>          </a:t>
            </a:r>
            <a:r>
              <a:rPr b="1" lang="de" sz="1200"/>
              <a:t>          Beschreibung</a:t>
            </a:r>
            <a:r>
              <a:rPr b="1" lang="de" sz="1200">
                <a:solidFill>
                  <a:schemeClr val="dk1"/>
                </a:solidFill>
              </a:rPr>
              <a:t>                    Planung                    </a:t>
            </a:r>
            <a:r>
              <a:rPr b="1" lang="de" sz="1200">
                <a:solidFill>
                  <a:srgbClr val="FF9900"/>
                </a:solidFill>
              </a:rPr>
              <a:t>Durchführung</a:t>
            </a:r>
            <a:r>
              <a:rPr b="1" lang="de" sz="1200">
                <a:solidFill>
                  <a:schemeClr val="dk1"/>
                </a:solidFill>
              </a:rPr>
              <a:t>                    Fazit</a:t>
            </a:r>
          </a:p>
        </p:txBody>
      </p:sp>
      <p:graphicFrame>
        <p:nvGraphicFramePr>
          <p:cNvPr id="159" name="Shape 159"/>
          <p:cNvGraphicFramePr/>
          <p:nvPr/>
        </p:nvGraphicFramePr>
        <p:xfrm>
          <a:off x="1840612" y="228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{1273EEF7-8A57-42AB-8785-2222C994F99A}</a:tableStyleId>
              </a:tblPr>
              <a:tblGrid>
                <a:gridCol w="945350"/>
                <a:gridCol w="945350"/>
              </a:tblGrid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 sz="1000"/>
                        <a:t>PLAYER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 sz="1000"/>
                        <a:t>WERTE: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_id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name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test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password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test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currentLevel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5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Shape 160"/>
          <p:cNvGraphicFramePr/>
          <p:nvPr/>
        </p:nvGraphicFramePr>
        <p:xfrm>
          <a:off x="5250062" y="227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{1273EEF7-8A57-42AB-8785-2222C994F99A}</a:tableStyleId>
              </a:tblPr>
              <a:tblGrid>
                <a:gridCol w="945350"/>
                <a:gridCol w="945350"/>
              </a:tblGrid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 sz="1000"/>
                        <a:t>PLAYER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 sz="1000"/>
                        <a:t>WERTE: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_id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 sz="1000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name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test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password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test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currentLevel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5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2425"/>
            <a:ext cx="9143998" cy="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5324" y="4831150"/>
            <a:ext cx="9179324" cy="3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u="sng"/>
              <a:t>Fazit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Pufferzonen in der Zeitplanung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26100" y="4896225"/>
            <a:ext cx="21300" cy="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311650" y="4832625"/>
            <a:ext cx="85206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Vorstellung</a:t>
            </a:r>
            <a:r>
              <a:rPr b="1" lang="de" sz="1200">
                <a:solidFill>
                  <a:schemeClr val="dk1"/>
                </a:solidFill>
              </a:rPr>
              <a:t>          </a:t>
            </a:r>
            <a:r>
              <a:rPr b="1" lang="de" sz="1200"/>
              <a:t>          Beschreibung</a:t>
            </a:r>
            <a:r>
              <a:rPr b="1" lang="de" sz="1200">
                <a:solidFill>
                  <a:schemeClr val="dk1"/>
                </a:solidFill>
              </a:rPr>
              <a:t>                    Planung                    Durchführung                    </a:t>
            </a:r>
            <a:r>
              <a:rPr b="1" lang="de" sz="1200">
                <a:solidFill>
                  <a:srgbClr val="FF9900"/>
                </a:solidFill>
              </a:rPr>
              <a:t>Fazit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2425"/>
            <a:ext cx="9143998" cy="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5324" y="4831150"/>
            <a:ext cx="9179324" cy="3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u="sng"/>
              <a:t>Danke Für Ihre Aufmerksamkeit!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226100" y="4896225"/>
            <a:ext cx="21300" cy="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311650" y="4832625"/>
            <a:ext cx="85206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Vorstellung</a:t>
            </a:r>
            <a:r>
              <a:rPr b="1" lang="de" sz="1200">
                <a:solidFill>
                  <a:schemeClr val="dk1"/>
                </a:solidFill>
              </a:rPr>
              <a:t>          </a:t>
            </a:r>
            <a:r>
              <a:rPr b="1" lang="de" sz="1200"/>
              <a:t>          Beschreibung</a:t>
            </a:r>
            <a:r>
              <a:rPr b="1" lang="de" sz="1200">
                <a:solidFill>
                  <a:schemeClr val="dk1"/>
                </a:solidFill>
              </a:rPr>
              <a:t>                    Planung                    Durchführung                    Fazit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2425"/>
            <a:ext cx="9143998" cy="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5324" y="4831150"/>
            <a:ext cx="9179324" cy="3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u="sng"/>
              <a:t>Gliederung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Vorstellung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Beschreibung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Planung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Durchführung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Fazit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2425"/>
            <a:ext cx="9143998" cy="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5324" y="4831150"/>
            <a:ext cx="9179324" cy="3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u="sng"/>
              <a:t>Vorstellung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425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Katharina Ambrosch - Flughafen München GmbH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ca. 30.000 Mitarbeiter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ca. 250 in der IT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wurde 17.05.1992 eröffnet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Geschäftsführer: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Dr. Michael Kerkloh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26100" y="4896225"/>
            <a:ext cx="21300" cy="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311650" y="4832625"/>
            <a:ext cx="85206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de" sz="1200">
                <a:solidFill>
                  <a:srgbClr val="FF9900"/>
                </a:solidFill>
              </a:rPr>
              <a:t>Vorstellung</a:t>
            </a:r>
            <a:r>
              <a:rPr b="1" lang="de" sz="1200">
                <a:solidFill>
                  <a:schemeClr val="dk1"/>
                </a:solidFill>
              </a:rPr>
              <a:t>          </a:t>
            </a:r>
            <a:r>
              <a:rPr b="1" lang="de" sz="1200"/>
              <a:t>          Beschreibung</a:t>
            </a:r>
            <a:r>
              <a:rPr b="1" lang="de" sz="1200">
                <a:solidFill>
                  <a:schemeClr val="dk1"/>
                </a:solidFill>
              </a:rPr>
              <a:t>                    Planung                    Durchführung                    Fazit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1100" y="1152475"/>
            <a:ext cx="425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Robert Kais - Com2 GmbH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14 Mitarbeiter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8 in der IT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wurde 1992 gegründet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Geschäftsführer:</a:t>
            </a:r>
          </a:p>
          <a:p>
            <a:pPr indent="-228600" lvl="1" marL="914400">
              <a:spcBef>
                <a:spcPts val="0"/>
              </a:spcBef>
            </a:pPr>
            <a:r>
              <a:rPr lang="de"/>
              <a:t>Axel Boehlke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Thomas Kleibömer</a:t>
            </a:r>
          </a:p>
        </p:txBody>
      </p:sp>
      <p:cxnSp>
        <p:nvCxnSpPr>
          <p:cNvPr id="77" name="Shape 77"/>
          <p:cNvCxnSpPr/>
          <p:nvPr/>
        </p:nvCxnSpPr>
        <p:spPr>
          <a:xfrm>
            <a:off x="4564150" y="1179900"/>
            <a:ext cx="14100" cy="3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2425"/>
            <a:ext cx="9143998" cy="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5324" y="4831150"/>
            <a:ext cx="9179324" cy="3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u="sng"/>
              <a:t>Beschreibung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15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Rahmenbedingungen: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Programmiersprache Java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Programmiert für Android-Geräte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IDE: Android Studio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26100" y="4896225"/>
            <a:ext cx="21300" cy="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11650" y="4832625"/>
            <a:ext cx="85206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Vorstellung</a:t>
            </a:r>
            <a:r>
              <a:rPr b="1" lang="de" sz="1200">
                <a:solidFill>
                  <a:schemeClr val="dk1"/>
                </a:solidFill>
              </a:rPr>
              <a:t>          </a:t>
            </a:r>
            <a:r>
              <a:rPr b="1" lang="de" sz="1200"/>
              <a:t>          </a:t>
            </a:r>
            <a:r>
              <a:rPr b="1" lang="de" sz="1200">
                <a:solidFill>
                  <a:srgbClr val="FF9900"/>
                </a:solidFill>
              </a:rPr>
              <a:t>Beschreibung</a:t>
            </a:r>
            <a:r>
              <a:rPr b="1" lang="de" sz="1200">
                <a:solidFill>
                  <a:schemeClr val="dk1"/>
                </a:solidFill>
              </a:rPr>
              <a:t>                    Planung                    Durchführung                    Fazit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311700" y="2727175"/>
            <a:ext cx="8520600" cy="1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de">
                <a:solidFill>
                  <a:schemeClr val="dk2"/>
                </a:solidFill>
              </a:rPr>
              <a:t>Weitere Bedingungen: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e">
                <a:solidFill>
                  <a:schemeClr val="dk2"/>
                </a:solidFill>
              </a:rPr>
              <a:t>Funktionierender Einspielermodus mit Login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e">
                <a:solidFill>
                  <a:schemeClr val="dk2"/>
                </a:solidFill>
              </a:rPr>
              <a:t>Spieler Daten auf lokaler Datenbank speichern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e">
                <a:solidFill>
                  <a:schemeClr val="dk2"/>
                </a:solidFill>
              </a:rPr>
              <a:t>Funktionierender Zweispielermodus auf einem Handy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e">
                <a:solidFill>
                  <a:schemeClr val="dk2"/>
                </a:solidFill>
              </a:rPr>
              <a:t>Zweispielermodus über zwei Handys (nicht implementiert)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2425"/>
            <a:ext cx="9143998" cy="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5324" y="4831150"/>
            <a:ext cx="9179324" cy="3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u="sng"/>
              <a:t>Planung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26100" y="4896225"/>
            <a:ext cx="21300" cy="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11650" y="4832625"/>
            <a:ext cx="85206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Vorstellung</a:t>
            </a:r>
            <a:r>
              <a:rPr b="1" lang="de" sz="1200">
                <a:solidFill>
                  <a:schemeClr val="dk1"/>
                </a:solidFill>
              </a:rPr>
              <a:t>          </a:t>
            </a:r>
            <a:r>
              <a:rPr b="1" lang="de" sz="1200"/>
              <a:t>          Beschreibung</a:t>
            </a:r>
            <a:r>
              <a:rPr b="1" lang="de" sz="1200">
                <a:solidFill>
                  <a:schemeClr val="dk1"/>
                </a:solidFill>
              </a:rPr>
              <a:t>                    </a:t>
            </a:r>
            <a:r>
              <a:rPr b="1" lang="de" sz="1200">
                <a:solidFill>
                  <a:srgbClr val="FF9900"/>
                </a:solidFill>
              </a:rPr>
              <a:t>Planung</a:t>
            </a:r>
            <a:r>
              <a:rPr b="1" lang="de" sz="1200">
                <a:solidFill>
                  <a:schemeClr val="dk1"/>
                </a:solidFill>
              </a:rPr>
              <a:t>                    Durchführung                    Fazit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8512" y="1086125"/>
            <a:ext cx="3206975" cy="354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2425"/>
            <a:ext cx="9143998" cy="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5324" y="4831150"/>
            <a:ext cx="9179324" cy="3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u="sng"/>
              <a:t>Durchführung - Einspieler-Modus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"/>
              <a:t>Level-Klasse</a:t>
            </a:r>
            <a:r>
              <a:rPr lang="de"/>
              <a:t> zum Laden und Speichern der Levels</a:t>
            </a:r>
          </a:p>
          <a:p>
            <a:pPr lvl="0">
              <a:spcBef>
                <a:spcPts val="0"/>
              </a:spcBef>
              <a:buNone/>
            </a:pPr>
            <a:r>
              <a:rPr b="1" lang="de"/>
              <a:t>Main Activity</a:t>
            </a:r>
            <a:r>
              <a:rPr lang="de"/>
              <a:t> für den Login</a:t>
            </a:r>
          </a:p>
          <a:p>
            <a:pPr lvl="0">
              <a:spcBef>
                <a:spcPts val="0"/>
              </a:spcBef>
              <a:buNone/>
            </a:pPr>
            <a:r>
              <a:rPr b="1" lang="de"/>
              <a:t>Menu Activity</a:t>
            </a:r>
            <a:r>
              <a:rPr lang="de"/>
              <a:t> zum Auswählen des Spielmodus</a:t>
            </a:r>
          </a:p>
          <a:p>
            <a:pPr lvl="0">
              <a:spcBef>
                <a:spcPts val="0"/>
              </a:spcBef>
              <a:buNone/>
            </a:pPr>
            <a:r>
              <a:rPr b="1" lang="de"/>
              <a:t>Selection Activity</a:t>
            </a:r>
            <a:r>
              <a:rPr lang="de"/>
              <a:t> zum Auswählen des Levels</a:t>
            </a:r>
          </a:p>
          <a:p>
            <a:pPr lvl="0">
              <a:spcBef>
                <a:spcPts val="0"/>
              </a:spcBef>
              <a:buNone/>
            </a:pPr>
            <a:r>
              <a:rPr b="1" lang="de"/>
              <a:t>Game Activity</a:t>
            </a:r>
            <a:r>
              <a:rPr lang="de"/>
              <a:t> zum Ausführen des Spiels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226100" y="4896225"/>
            <a:ext cx="21300" cy="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311650" y="4832625"/>
            <a:ext cx="85206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Vorstellung</a:t>
            </a:r>
            <a:r>
              <a:rPr b="1" lang="de" sz="1200">
                <a:solidFill>
                  <a:schemeClr val="dk1"/>
                </a:solidFill>
              </a:rPr>
              <a:t>          </a:t>
            </a:r>
            <a:r>
              <a:rPr b="1" lang="de" sz="1200"/>
              <a:t>          Beschreibung</a:t>
            </a:r>
            <a:r>
              <a:rPr b="1" lang="de" sz="1200">
                <a:solidFill>
                  <a:schemeClr val="dk1"/>
                </a:solidFill>
              </a:rPr>
              <a:t>                    Planung                    </a:t>
            </a:r>
            <a:r>
              <a:rPr b="1" lang="de" sz="1200">
                <a:solidFill>
                  <a:srgbClr val="FF9900"/>
                </a:solidFill>
              </a:rPr>
              <a:t>Durchführung</a:t>
            </a:r>
            <a:r>
              <a:rPr b="1" lang="de" sz="1200">
                <a:solidFill>
                  <a:schemeClr val="dk1"/>
                </a:solidFill>
              </a:rPr>
              <a:t>                    Fazit</a:t>
            </a:r>
          </a:p>
        </p:txBody>
      </p:sp>
      <p:graphicFrame>
        <p:nvGraphicFramePr>
          <p:cNvPr id="109" name="Shape 109"/>
          <p:cNvGraphicFramePr/>
          <p:nvPr/>
        </p:nvGraphicFramePr>
        <p:xfrm>
          <a:off x="68957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{1273EEF7-8A57-42AB-8785-2222C994F99A}</a:tableStyleId>
              </a:tblPr>
              <a:tblGrid>
                <a:gridCol w="982725"/>
              </a:tblGrid>
              <a:tr h="202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de" sz="1000"/>
                        <a:t>LEVEL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202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LoadLevel()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202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GetTile()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202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UpdateLevel()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202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SetPlayer()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202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getPlayerX()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202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getPlayerY()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Shape 110"/>
          <p:cNvGraphicFramePr/>
          <p:nvPr/>
        </p:nvGraphicFramePr>
        <p:xfrm>
          <a:off x="56946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{1273EEF7-8A57-42AB-8785-2222C994F99A}</a:tableStyleId>
              </a:tblPr>
              <a:tblGrid>
                <a:gridCol w="982725"/>
              </a:tblGrid>
              <a:tr h="202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 sz="1000"/>
                        <a:t>ACTIVITY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202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onCreate</a:t>
                      </a:r>
                      <a:r>
                        <a:rPr lang="de" sz="1000"/>
                        <a:t>()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202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onClick</a:t>
                      </a:r>
                      <a:r>
                        <a:rPr lang="de" sz="1000"/>
                        <a:t>()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202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onPause</a:t>
                      </a:r>
                      <a:r>
                        <a:rPr lang="de" sz="1000"/>
                        <a:t>()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202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onResume(</a:t>
                      </a:r>
                      <a:r>
                        <a:rPr lang="de" sz="1000"/>
                        <a:t>)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2425"/>
            <a:ext cx="9143998" cy="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5324" y="4831150"/>
            <a:ext cx="9179324" cy="3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u="sng"/>
              <a:t>Durchführung - Einspieler-Modus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226100" y="4896225"/>
            <a:ext cx="21300" cy="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311650" y="4832625"/>
            <a:ext cx="85206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Vorstellung</a:t>
            </a:r>
            <a:r>
              <a:rPr b="1" lang="de" sz="1200">
                <a:solidFill>
                  <a:schemeClr val="dk1"/>
                </a:solidFill>
              </a:rPr>
              <a:t>          </a:t>
            </a:r>
            <a:r>
              <a:rPr b="1" lang="de" sz="1200"/>
              <a:t>          Beschreibung</a:t>
            </a:r>
            <a:r>
              <a:rPr b="1" lang="de" sz="1200">
                <a:solidFill>
                  <a:schemeClr val="dk1"/>
                </a:solidFill>
              </a:rPr>
              <a:t>                    Planung                    </a:t>
            </a:r>
            <a:r>
              <a:rPr b="1" lang="de" sz="1200">
                <a:solidFill>
                  <a:srgbClr val="FF9900"/>
                </a:solidFill>
              </a:rPr>
              <a:t>Durchführung</a:t>
            </a:r>
            <a:r>
              <a:rPr b="1" lang="de" sz="1200">
                <a:solidFill>
                  <a:schemeClr val="dk1"/>
                </a:solidFill>
              </a:rPr>
              <a:t>                    Fazit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400" y="1502781"/>
            <a:ext cx="3752075" cy="213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0225" y="1499056"/>
            <a:ext cx="3752074" cy="2145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95968" y="2056814"/>
            <a:ext cx="3752075" cy="2133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2425"/>
            <a:ext cx="9143998" cy="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5324" y="4831150"/>
            <a:ext cx="9179324" cy="3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u="sng"/>
              <a:t>Durchführung - Datenbank implementierung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"/>
              <a:t>DatabaseManager-Klasse </a:t>
            </a:r>
            <a:r>
              <a:rPr lang="de"/>
              <a:t>zum interagieren mit der lokalen SQLite Datenbank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26100" y="4896225"/>
            <a:ext cx="21300" cy="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311650" y="4832625"/>
            <a:ext cx="85206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Vorstellung</a:t>
            </a:r>
            <a:r>
              <a:rPr b="1" lang="de" sz="1200">
                <a:solidFill>
                  <a:schemeClr val="dk1"/>
                </a:solidFill>
              </a:rPr>
              <a:t>          </a:t>
            </a:r>
            <a:r>
              <a:rPr b="1" lang="de" sz="1200"/>
              <a:t>          Beschreibung</a:t>
            </a:r>
            <a:r>
              <a:rPr b="1" lang="de" sz="1200">
                <a:solidFill>
                  <a:schemeClr val="dk1"/>
                </a:solidFill>
              </a:rPr>
              <a:t>                    Planung                    </a:t>
            </a:r>
            <a:r>
              <a:rPr b="1" lang="de" sz="1200">
                <a:solidFill>
                  <a:srgbClr val="FF9900"/>
                </a:solidFill>
              </a:rPr>
              <a:t>Durchführung</a:t>
            </a:r>
            <a:r>
              <a:rPr b="1" lang="de" sz="1200">
                <a:solidFill>
                  <a:schemeClr val="dk1"/>
                </a:solidFill>
              </a:rPr>
              <a:t>                    Fazit</a:t>
            </a:r>
          </a:p>
        </p:txBody>
      </p:sp>
      <p:graphicFrame>
        <p:nvGraphicFramePr>
          <p:cNvPr id="134" name="Shape 134"/>
          <p:cNvGraphicFramePr/>
          <p:nvPr/>
        </p:nvGraphicFramePr>
        <p:xfrm>
          <a:off x="599250" y="167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{1273EEF7-8A57-42AB-8785-2222C994F99A}</a:tableStyleId>
              </a:tblPr>
              <a:tblGrid>
                <a:gridCol w="1890600"/>
              </a:tblGrid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 sz="1000"/>
                        <a:t>DATABASEMANAGER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updateRecord()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insertRecord()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removeRecord()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getCount()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ausgabe()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...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Shape 135"/>
          <p:cNvGraphicFramePr/>
          <p:nvPr/>
        </p:nvGraphicFramePr>
        <p:xfrm>
          <a:off x="3006362" y="167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{1273EEF7-8A57-42AB-8785-2222C994F99A}</a:tableStyleId>
              </a:tblPr>
              <a:tblGrid>
                <a:gridCol w="965075"/>
              </a:tblGrid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 sz="1000"/>
                        <a:t>PLAYER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_id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name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password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currentLevel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Shape 136"/>
          <p:cNvGraphicFramePr/>
          <p:nvPr/>
        </p:nvGraphicFramePr>
        <p:xfrm>
          <a:off x="3971450" y="167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{1273EEF7-8A57-42AB-8785-2222C994F99A}</a:tableStyleId>
              </a:tblPr>
              <a:tblGrid>
                <a:gridCol w="993325"/>
              </a:tblGrid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 sz="1000"/>
                        <a:t>LEVEL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_id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content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time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3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highscore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37" name="Shape 137"/>
          <p:cNvSpPr txBox="1"/>
          <p:nvPr/>
        </p:nvSpPr>
        <p:spPr>
          <a:xfrm>
            <a:off x="5164400" y="1562400"/>
            <a:ext cx="1521000" cy="20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de"/>
              <a:t>1 1 1 1 4 1 1 1 1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de"/>
              <a:t>1 1 0 0 2 0 0 1 1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de"/>
              <a:t>1 0 0 0 0 2 2 0 1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de"/>
              <a:t>1 2 2 1 1 0 0 0 1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de"/>
              <a:t>1 0 0 0 0 0 0 0 1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de"/>
              <a:t>1 0 0 0 0 0 0 0 1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de"/>
              <a:t>1 1 1 2 2 2 1 1 1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de"/>
              <a:t>1 1 1 0 0 0 1 1 1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de"/>
              <a:t>1 1 1 1 3 1 1 1 1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5">
            <a:alphaModFix/>
          </a:blip>
          <a:srcRect b="7000" l="24393" r="30524" t="13539"/>
          <a:stretch/>
        </p:blipFill>
        <p:spPr>
          <a:xfrm>
            <a:off x="6885024" y="1674950"/>
            <a:ext cx="1947225" cy="195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2425"/>
            <a:ext cx="9143998" cy="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5324" y="4831150"/>
            <a:ext cx="9179324" cy="3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u="sng"/>
              <a:t>Durchführung - Zweispieler-Modus (1 Handy)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Übergabe einer Mode Variable: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de"/>
              <a:t>Mode 0: Einzelspieler								-&gt;	Level wird beendet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de"/>
              <a:t>Mode 1: Zwei Spieler auf einem Handy					-&gt;	Level wird neu geladen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de"/>
              <a:t>Mode 2: Zwei Spieler, zwei Handys (nicht implementiert)			Nach 2. Durchlauf beendet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226100" y="4896225"/>
            <a:ext cx="21300" cy="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311650" y="4832625"/>
            <a:ext cx="85206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Vorstellung</a:t>
            </a:r>
            <a:r>
              <a:rPr b="1" lang="de" sz="1200">
                <a:solidFill>
                  <a:schemeClr val="dk1"/>
                </a:solidFill>
              </a:rPr>
              <a:t>          </a:t>
            </a:r>
            <a:r>
              <a:rPr b="1" lang="de" sz="1200"/>
              <a:t>          Beschreibung</a:t>
            </a:r>
            <a:r>
              <a:rPr b="1" lang="de" sz="1200">
                <a:solidFill>
                  <a:schemeClr val="dk1"/>
                </a:solidFill>
              </a:rPr>
              <a:t>                    Planung                    </a:t>
            </a:r>
            <a:r>
              <a:rPr b="1" lang="de" sz="1200">
                <a:solidFill>
                  <a:srgbClr val="FF9900"/>
                </a:solidFill>
              </a:rPr>
              <a:t>Durchführung</a:t>
            </a:r>
            <a:r>
              <a:rPr b="1" lang="de" sz="1200">
                <a:solidFill>
                  <a:schemeClr val="dk1"/>
                </a:solidFill>
              </a:rPr>
              <a:t>                    Fazit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