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png" ContentType="image/png"/>
  <Override PartName="/ppt/media/image8.jpeg" ContentType="image/jpeg"/>
  <Override PartName="/ppt/media/image10.jpeg" ContentType="image/jpeg"/>
  <Override PartName="/ppt/media/image16.png" ContentType="image/png"/>
  <Override PartName="/ppt/media/image14.png" ContentType="image/png"/>
  <Override PartName="/ppt/media/image1.jpeg" ContentType="image/jpeg"/>
  <Override PartName="/ppt/media/image5.jpeg" ContentType="image/jpeg"/>
  <Override PartName="/ppt/media/image15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6.jpeg" ContentType="image/jpeg"/>
  <Override PartName="/ppt/media/image9.jpeg" ContentType="image/jpeg"/>
  <Override PartName="/ppt/media/image11.jpeg" ContentType="image/jpeg"/>
  <Override PartName="/ppt/media/image13.png" ContentType="image/png"/>
  <Override PartName="/ppt/media/image7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831855B-2EAE-4314-9443-0DD08227EF55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Abrir um programa executável em um editor de textos para mostrar os códigos hexadecimais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32FDE11-E5F3-4D51-88FF-AD7B83FCD90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224A643-729E-4EA1-A4DC-7E8B04182F1D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10/11/22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8CA16D-327F-4FDC-8F00-25272B2092F0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C4A1F8C-D6A8-4FD1-9ECB-3EEA456DA796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10/11/22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72BD56-71F9-427A-B111-A2A0856B64F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D59810-3A8F-4B6F-87D0-A53BA5D33B78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10/11/22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E9EEFE-E0F6-4495-9336-6EFA99D5A69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DC5CBFF-C297-43DB-B579-37E19A2327CC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10/11/22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D56A01-2690-48E3-84FE-AA966BD9C28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pt-BR" sz="6000" spc="-1" strike="noStrike">
                <a:solidFill>
                  <a:srgbClr val="000000"/>
                </a:solidFill>
                <a:latin typeface="Roboto"/>
              </a:rPr>
              <a:t>Noções de linguagens de programação para linguistas</a:t>
            </a:r>
            <a:endParaRPr b="1" lang="pt-BR" sz="60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523880" y="4176000"/>
            <a:ext cx="9143640" cy="1081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Roboto"/>
              </a:rPr>
              <a:t>Pablo Arantes</a:t>
            </a:r>
            <a:endParaRPr b="0" lang="pt-BR" sz="36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Roboto"/>
              </a:rPr>
              <a:t>Transistor (1947)</a:t>
            </a:r>
            <a:endParaRPr b="0" lang="pt-BR" sz="4400" spc="-1" strike="noStrike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199" name="Espaço Reservado para Conteúdo 3" descr=""/>
          <p:cNvPicPr/>
          <p:nvPr/>
        </p:nvPicPr>
        <p:blipFill>
          <a:blip r:embed="rId1"/>
          <a:stretch/>
        </p:blipFill>
        <p:spPr>
          <a:xfrm>
            <a:off x="4381560" y="1829520"/>
            <a:ext cx="3428640" cy="342864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4199040" y="4331520"/>
            <a:ext cx="591120" cy="5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"/>
          <p:cNvSpPr/>
          <p:nvPr/>
        </p:nvSpPr>
        <p:spPr>
          <a:xfrm flipH="1">
            <a:off x="5759640" y="5029200"/>
            <a:ext cx="1081440" cy="8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 flipV="1">
            <a:off x="4956840" y="5113440"/>
            <a:ext cx="233640" cy="54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5"/>
          <p:cNvSpPr/>
          <p:nvPr/>
        </p:nvSpPr>
        <p:spPr>
          <a:xfrm>
            <a:off x="1998720" y="4054680"/>
            <a:ext cx="2162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entrada de corrente</a:t>
            </a:r>
            <a:endParaRPr b="0" lang="pt-BR" sz="1800" spc="-1" strike="noStrike">
              <a:latin typeface="Roboto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6901560" y="4804920"/>
            <a:ext cx="194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saída de corrente</a:t>
            </a:r>
            <a:endParaRPr b="0" lang="pt-BR" sz="1800" spc="-1" strike="noStrike">
              <a:latin typeface="Roboto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4449960" y="5654880"/>
            <a:ext cx="1013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controle</a:t>
            </a:r>
            <a:endParaRPr b="0" lang="pt-BR" sz="1800" spc="-1" strike="noStrike">
              <a:latin typeface="Roboto"/>
            </a:endParaRPr>
          </a:p>
        </p:txBody>
      </p:sp>
      <p:pic>
        <p:nvPicPr>
          <p:cNvPr id="206" name="Imagem 16" descr=""/>
          <p:cNvPicPr/>
          <p:nvPr/>
        </p:nvPicPr>
        <p:blipFill>
          <a:blip r:embed="rId2"/>
          <a:stretch/>
        </p:blipFill>
        <p:spPr>
          <a:xfrm>
            <a:off x="8275680" y="1303200"/>
            <a:ext cx="3561840" cy="25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Roboto"/>
              </a:rPr>
              <a:t>Classificações e tipologias</a:t>
            </a:r>
            <a:endParaRPr b="0" lang="pt-BR" sz="4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Baixo nível e alto nível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Compiladas e interpretadas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Fortemente tipadas (strong-typed) e dinâmicas (dynamic/scripting languages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Baixo nível e alto nível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Em linguagens de baixo existe uma correspondência direta entre a linguagem e o conjunto de instruções fornecido pela arquitetura de um processador específico.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Nenhuma abstração entre a especificação de um programa (o que ele deve fazer) e a arquitetura do computador.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Controla-se diretamente o comportamento dos "blocos de construção".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Linguagens simples, mas em geral difíceis de usar e dominar, pois envolvem muitos detalhes do funcionamento dos diferentes processadores.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Exemplos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Linguagem de máquina (machine code)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Roda diretamente no processador sem necessidade de transformação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Imagem 3" descr=""/>
          <p:cNvPicPr/>
          <p:nvPr/>
        </p:nvPicPr>
        <p:blipFill>
          <a:blip r:embed="rId1"/>
          <a:stretch/>
        </p:blipFill>
        <p:spPr>
          <a:xfrm>
            <a:off x="1518840" y="4243680"/>
            <a:ext cx="2714760" cy="971280"/>
          </a:xfrm>
          <a:prstGeom prst="rect">
            <a:avLst/>
          </a:prstGeom>
          <a:ln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1634760" y="4366080"/>
            <a:ext cx="579960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2247840" y="4366080"/>
            <a:ext cx="579960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2895840" y="4366080"/>
            <a:ext cx="579960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3511800" y="4366080"/>
            <a:ext cx="579960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7"/>
          <p:cNvSpPr/>
          <p:nvPr/>
        </p:nvSpPr>
        <p:spPr>
          <a:xfrm>
            <a:off x="5100120" y="4366080"/>
            <a:ext cx="2807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Processador x86 de 32 bits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 bytes de 8 bits (= 32 bits)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código hexadecimal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Exemplos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838080" y="1825560"/>
            <a:ext cx="8658000" cy="4609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Linguagens assembly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 pouco mais amigáveis do que a linguagem de máquina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Recursos mnemônicos para fazer referência às características do processador (registradores, instruções etc)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programa é transformado em linguagem de máquina por meio de uma ferramenta auxiliar chamada assembler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Também são específicas para uma arquitetura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Imagem 3" descr=""/>
          <p:cNvPicPr/>
          <p:nvPr/>
        </p:nvPicPr>
        <p:blipFill>
          <a:blip r:embed="rId1"/>
          <a:stretch/>
        </p:blipFill>
        <p:spPr>
          <a:xfrm>
            <a:off x="9681840" y="1567440"/>
            <a:ext cx="2181240" cy="4867560"/>
          </a:xfrm>
          <a:prstGeom prst="rect">
            <a:avLst/>
          </a:prstGeom>
          <a:ln>
            <a:noFill/>
          </a:ln>
        </p:spPr>
      </p:pic>
      <p:sp>
        <p:nvSpPr>
          <p:cNvPr id="222" name="CustomShape 3"/>
          <p:cNvSpPr/>
          <p:nvPr/>
        </p:nvSpPr>
        <p:spPr>
          <a:xfrm>
            <a:off x="10592280" y="4610520"/>
            <a:ext cx="360360" cy="938160"/>
          </a:xfrm>
          <a:prstGeom prst="rect">
            <a:avLst/>
          </a:prstGeom>
          <a:noFill/>
          <a:ln w="1908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10036080" y="3863520"/>
            <a:ext cx="360360" cy="476280"/>
          </a:xfrm>
          <a:prstGeom prst="rect">
            <a:avLst/>
          </a:prstGeom>
          <a:noFill/>
          <a:ln w="1908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5"/>
          <p:cNvSpPr/>
          <p:nvPr/>
        </p:nvSpPr>
        <p:spPr>
          <a:xfrm flipV="1">
            <a:off x="10396800" y="3583800"/>
            <a:ext cx="1104840" cy="27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10952640" y="5409360"/>
            <a:ext cx="400680" cy="39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10927080" y="3215160"/>
            <a:ext cx="114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instruções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8"/>
          <p:cNvSpPr/>
          <p:nvPr/>
        </p:nvSpPr>
        <p:spPr>
          <a:xfrm>
            <a:off x="10740600" y="5807520"/>
            <a:ext cx="1451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registradores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838080" y="437760"/>
            <a:ext cx="7550640" cy="5738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Em linguagens de alto nível, grande parte dos detalhes da execução do código não precisa ser especificada diretamente no programa.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Não é preciso, por exemplo, dizer em que parte da memória os valores usados pelo programa serão armazenados (abstração).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Programas escritos nestas linguagens são traduzidos (compilados) para assembly e finalmente para linguagem de máquina para poderem ser executados.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Exemplo: C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9" name="Imagem 3" descr=""/>
          <p:cNvPicPr/>
          <p:nvPr/>
        </p:nvPicPr>
        <p:blipFill>
          <a:blip r:embed="rId1"/>
          <a:stretch/>
        </p:blipFill>
        <p:spPr>
          <a:xfrm>
            <a:off x="8389080" y="1045080"/>
            <a:ext cx="3497760" cy="452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Compiladas e interpretadas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Compilação é uma das etapas que transformam um programa escrito em uma determinada linguagem em código de máquina executável.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Em geral, trata-se da tradução de um código fonte (“texto” do programa, conjunto de instruções) programado em uma linguagem de programação de alto nível para uma linguagem de nível mais baixo (assembly ou binária).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Supõe uma outra etapa, a linkagem, em que o resultado produzido pelo compilador (object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682200"/>
            <a:ext cx="10515240" cy="5494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Em linguagens compiladas, as etapas devem ser realizadas separadamente: escrever o programa, compilar e linkar.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Exemplos: Fortran, C, C++.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Para certas linguagens existem interpretadores, que usam diversas técnicas quem permitem que o código fonte seja executado diretamente e o resultado seja apresentado ao usuário sem a necessidade de compilação e linkagem explícitas.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Linguagens interpretadas agilizam o processo de desenvolvimento de um programa por eliminar as etapas de compilação e linkagem.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Em função das técnicas usadas pelos interpretadores, um programa interpretado tende a rodar mais lentamente do que um programa compilado.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Exemplos: Python, Perl, PHP, R, Ruby, Matlab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Fortemente tipadas e dinâmicas 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Em linguagens fortemente tipadas é preciso especificar explicitamente certas características das partes de que se compõe um programa.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Essas características são chamadas de </a:t>
            </a:r>
            <a:r>
              <a:rPr b="0" i="1" lang="pt-BR" sz="2800" spc="-1" strike="noStrike">
                <a:solidFill>
                  <a:srgbClr val="000000"/>
                </a:solidFill>
                <a:latin typeface="Calibri"/>
              </a:rPr>
              <a:t>tipos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e são convenções a respeito de como armazenar e representar informações de diferentes tipos.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Números inteiros são armazenados de forma diferente de números reais; texto é armazenado de forma diferente de números etc.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Declaração de tipo ajuda a evitar erros de execução, como somar um número com uma string de texto.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m 3" descr=""/>
          <p:cNvPicPr/>
          <p:nvPr/>
        </p:nvPicPr>
        <p:blipFill>
          <a:blip r:embed="rId1"/>
          <a:stretch/>
        </p:blipFill>
        <p:spPr>
          <a:xfrm>
            <a:off x="7620120" y="875520"/>
            <a:ext cx="3918600" cy="5068440"/>
          </a:xfrm>
          <a:prstGeom prst="rect">
            <a:avLst/>
          </a:prstGeom>
          <a:ln>
            <a:noFill/>
          </a:ln>
        </p:spPr>
      </p:pic>
      <p:sp>
        <p:nvSpPr>
          <p:cNvPr id="236" name="CustomShape 1"/>
          <p:cNvSpPr/>
          <p:nvPr/>
        </p:nvSpPr>
        <p:spPr>
          <a:xfrm>
            <a:off x="7772040" y="1062360"/>
            <a:ext cx="1429560" cy="345240"/>
          </a:xfrm>
          <a:prstGeom prst="rect">
            <a:avLst/>
          </a:prstGeom>
          <a:noFill/>
          <a:ln w="22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9655560" y="1060560"/>
            <a:ext cx="1429560" cy="345240"/>
          </a:xfrm>
          <a:prstGeom prst="rect">
            <a:avLst/>
          </a:prstGeom>
          <a:noFill/>
          <a:ln w="22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8487000" y="2753280"/>
            <a:ext cx="1429560" cy="345240"/>
          </a:xfrm>
          <a:prstGeom prst="rect">
            <a:avLst/>
          </a:prstGeom>
          <a:noFill/>
          <a:ln w="22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9" name="Imagem 7" descr=""/>
          <p:cNvPicPr/>
          <p:nvPr/>
        </p:nvPicPr>
        <p:blipFill>
          <a:blip r:embed="rId2"/>
          <a:stretch/>
        </p:blipFill>
        <p:spPr>
          <a:xfrm>
            <a:off x="1387440" y="2392560"/>
            <a:ext cx="4301280" cy="1411920"/>
          </a:xfrm>
          <a:prstGeom prst="rect">
            <a:avLst/>
          </a:prstGeom>
          <a:ln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2860200" y="1807920"/>
            <a:ext cx="1356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9003240" y="290520"/>
            <a:ext cx="397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 flipV="1">
            <a:off x="6605280" y="1462680"/>
            <a:ext cx="1095120" cy="185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7"/>
          <p:cNvSpPr/>
          <p:nvPr/>
        </p:nvSpPr>
        <p:spPr>
          <a:xfrm flipV="1">
            <a:off x="6605280" y="1520280"/>
            <a:ext cx="2941920" cy="180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8"/>
          <p:cNvSpPr/>
          <p:nvPr/>
        </p:nvSpPr>
        <p:spPr>
          <a:xfrm flipV="1">
            <a:off x="6605280" y="2925720"/>
            <a:ext cx="1713960" cy="3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9"/>
          <p:cNvSpPr/>
          <p:nvPr/>
        </p:nvSpPr>
        <p:spPr>
          <a:xfrm>
            <a:off x="5869800" y="3380040"/>
            <a:ext cx="1889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declaração de tipo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Roboto"/>
              </a:rPr>
              <a:t>Computação</a:t>
            </a:r>
            <a:endParaRPr b="0" lang="pt-BR" sz="4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Difícil de dar uma definição precisa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Questão pode ser abordada do ponto de vista da matemática, da filosofia, das ciências cognitivas, da engenharia, entre outros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Geralmente tem pelo menos três componentes: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Roboto"/>
              </a:rPr>
              <a:t>Dados de entrada</a:t>
            </a:r>
            <a:endParaRPr b="0" lang="pt-BR" sz="2400" spc="-1" strike="noStrike">
              <a:solidFill>
                <a:srgbClr val="000000"/>
              </a:solidFill>
              <a:latin typeface="Roboto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Roboto"/>
              </a:rPr>
              <a:t>Processamento segundo um número finito de passos bem definidos</a:t>
            </a:r>
            <a:endParaRPr b="0" lang="pt-BR" sz="2400" spc="-1" strike="noStrike">
              <a:solidFill>
                <a:srgbClr val="000000"/>
              </a:solidFill>
              <a:latin typeface="Roboto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Roboto"/>
              </a:rPr>
              <a:t>Resultado</a:t>
            </a:r>
            <a:endParaRPr b="0" lang="pt-BR" sz="24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Dispositivos diversos podem realizar computações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Paradigmas de programação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Diferentes concepções de como a computação deve ser expressa em termos mais abstratos.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Três grandes linhas (entre muitas outras):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Estruturada/imperativa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Funcional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Lógica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7" dur="indefinite" restart="never" nodeType="tmRoot">
          <p:childTnLst>
            <p:seq>
              <p:cTn id="258" dur="indefinite" nodeType="mainSeq">
                <p:childTnLst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Programação estruturada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Caracteriza-se pela presença de sub-rotinas, estruturas em bloco e estruturas de controle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Sub-rotinas: encapsulamento de trechos de código em funções, métodos etc que podem ser referidos em outros pontos no código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Blocos: sintaxe que permite tratar um grupo de instruções como uma unidade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Estruturas de controle: organizam o fluxo de comandos e instruções presentes no programa (execução sequencial, condicionais e iteração)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Funcional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Aplica à computação a ideia de função assim como usada na matemática; uma função associa parâmetros de entrada a um resultado.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É um paradigma declarativo; a computação é especificada em um nível mais abstrato do que no paradigma imperativo/procedimental.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Evita mudar o estado de variáveis ao longo de um programa; ao invés de estruturas de controle como iterações, linguagens funcionais tendem a empregar funções recursivas, isto é, funções que invocam a si mesmas em sua definição (ver exemplo de Python)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Algumas linguagens de programação são puramente funcionais (Haskell, F#), mas outras são híbridas (Python, Ruby, R p.e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1" dur="indefinite" restart="never" nodeType="tmRoot">
          <p:childTnLst>
            <p:seq>
              <p:cTn id="292" dur="indefinite" nodeType="mainSeq">
                <p:childTnLst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Lógica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Computação baseada na lógica formal.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 programa neste paradigma é uma coleção de fatos e regras enunciados em forma lógica.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computação é realizada por meio de operações como dedução ou inferência a partir dos fatos e regras especificados.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38080" y="406440"/>
            <a:ext cx="10515240" cy="577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nsolas"/>
              </a:rPr>
              <a:t>human(socrates).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i="1" lang="pt-BR" sz="2800" spc="-1" strike="noStrike">
                <a:solidFill>
                  <a:srgbClr val="000000"/>
                </a:solidFill>
                <a:latin typeface="Calibri"/>
              </a:rPr>
              <a:t>fato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]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nsolas"/>
              </a:rPr>
              <a:t>mortal(X) :- human(X).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i="1" lang="pt-BR" sz="2800" spc="-1" strike="noStrike">
                <a:solidFill>
                  <a:srgbClr val="000000"/>
                </a:solidFill>
                <a:latin typeface="Calibri"/>
              </a:rPr>
              <a:t>regra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]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nsolas"/>
              </a:rPr>
              <a:t>?- mortal(socrates).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i="1" lang="pt-BR" sz="2800" spc="-1" strike="noStrike">
                <a:solidFill>
                  <a:srgbClr val="000000"/>
                </a:solidFill>
                <a:latin typeface="Calibri"/>
              </a:rPr>
              <a:t>consulta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]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nsolas"/>
              </a:rPr>
              <a:t>yes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nsolas"/>
              </a:rPr>
              <a:t>?- mortal(P).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i="1" lang="pt-BR" sz="2800" spc="-1" strike="noStrike">
                <a:solidFill>
                  <a:srgbClr val="000000"/>
                </a:solidFill>
                <a:latin typeface="Calibri"/>
              </a:rPr>
              <a:t>consulta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]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nsolas"/>
              </a:rPr>
              <a:t>P = socrates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433080"/>
            <a:ext cx="10515240" cy="574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Os exemplos acima são dispositivos de computação analógicos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Quando pensamos em computadores, no entanto, em geral estamos falando de computadores digitais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Discutiremos posteriormente os elementos universais na computação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Equivalência funcional: uma mesma computação pode ser implementada por mecanismos diferentes (pode-se somar números com papel e lápis, pedras, ábaco, calculadora etc)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Computadores digitais tem a vantagem de serem máquinas de computação universais, podem ser adaptar a possivelmente qualquer computação desejada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488000" y="1080000"/>
            <a:ext cx="43984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Roboto"/>
              </a:rPr>
              <a:t>Arquitetura do computador digital</a:t>
            </a:r>
            <a:endParaRPr b="1" lang="pt-BR" sz="3200" spc="-1" strike="noStrike">
              <a:latin typeface="Roboto"/>
            </a:endParaRPr>
          </a:p>
        </p:txBody>
      </p:sp>
      <p:pic>
        <p:nvPicPr>
          <p:cNvPr id="180" name="Imagem 5" descr=""/>
          <p:cNvPicPr/>
          <p:nvPr/>
        </p:nvPicPr>
        <p:blipFill>
          <a:blip r:embed="rId1"/>
          <a:stretch/>
        </p:blipFill>
        <p:spPr>
          <a:xfrm>
            <a:off x="8496000" y="3024000"/>
            <a:ext cx="2277720" cy="14821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8514720" y="4680000"/>
            <a:ext cx="2213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</a:rPr>
              <a:t>John von Neumann (1903 - 1957)</a:t>
            </a:r>
            <a:endParaRPr b="0" lang="pt-BR" sz="1800" spc="-1" strike="noStrike">
              <a:latin typeface="Roboto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759600" y="1387440"/>
            <a:ext cx="6440400" cy="408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Roboto"/>
              </a:rPr>
              <a:t>Blocos de construção universais</a:t>
            </a:r>
            <a:endParaRPr b="0" lang="pt-BR" sz="4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Operadores lógicos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Imagem 3" descr=""/>
          <p:cNvPicPr/>
          <p:nvPr/>
        </p:nvPicPr>
        <p:blipFill>
          <a:blip r:embed="rId1"/>
          <a:stretch/>
        </p:blipFill>
        <p:spPr>
          <a:xfrm>
            <a:off x="1948680" y="2415600"/>
            <a:ext cx="7679520" cy="423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18640" y="176832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oboto"/>
              </a:rPr>
              <a:t>Combinação de operadores elementares</a:t>
            </a:r>
            <a:endParaRPr b="0" lang="pt-BR" sz="2400" spc="-1" strike="noStrike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187" name="Espaço Reservado para Conteúdo 7" descr=""/>
          <p:cNvPicPr/>
          <p:nvPr/>
        </p:nvPicPr>
        <p:blipFill>
          <a:blip r:embed="rId1"/>
          <a:stretch/>
        </p:blipFill>
        <p:spPr>
          <a:xfrm>
            <a:off x="839880" y="3006000"/>
            <a:ext cx="5157360" cy="1341000"/>
          </a:xfrm>
          <a:prstGeom prst="rect">
            <a:avLst/>
          </a:prstGeom>
          <a:ln>
            <a:noFill/>
          </a:ln>
        </p:spPr>
      </p:pic>
      <p:sp>
        <p:nvSpPr>
          <p:cNvPr id="188" name="TextShape 2"/>
          <p:cNvSpPr txBox="1"/>
          <p:nvPr/>
        </p:nvSpPr>
        <p:spPr>
          <a:xfrm>
            <a:off x="6192000" y="14400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oboto"/>
              </a:rPr>
              <a:t>Equivalências entre operadores</a:t>
            </a:r>
            <a:endParaRPr b="0" lang="pt-BR" sz="2400" spc="-1" strike="noStrike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189" name="Espaço Reservado para Conteúdo 8" descr=""/>
          <p:cNvPicPr/>
          <p:nvPr/>
        </p:nvPicPr>
        <p:blipFill>
          <a:blip r:embed="rId2"/>
          <a:stretch/>
        </p:blipFill>
        <p:spPr>
          <a:xfrm>
            <a:off x="6172200" y="3006000"/>
            <a:ext cx="5182920" cy="133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Roboto"/>
              </a:rPr>
              <a:t>Criando um operador complexo a partir de uma especificação</a:t>
            </a:r>
            <a:endParaRPr b="0" lang="pt-BR" sz="4400" spc="-1" strike="noStrike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191" name="Espaço Reservado para Conteúdo 9" descr=""/>
          <p:cNvPicPr/>
          <p:nvPr/>
        </p:nvPicPr>
        <p:blipFill>
          <a:blip r:embed="rId1"/>
          <a:stretch/>
        </p:blipFill>
        <p:spPr>
          <a:xfrm>
            <a:off x="1336320" y="1825560"/>
            <a:ext cx="4185000" cy="4350960"/>
          </a:xfrm>
          <a:prstGeom prst="rect">
            <a:avLst/>
          </a:prstGeom>
          <a:ln>
            <a:noFill/>
          </a:ln>
        </p:spPr>
      </p:pic>
      <p:pic>
        <p:nvPicPr>
          <p:cNvPr id="192" name="Espaço Reservado para Conteúdo 10" descr=""/>
          <p:cNvPicPr/>
          <p:nvPr/>
        </p:nvPicPr>
        <p:blipFill>
          <a:blip r:embed="rId2"/>
          <a:stretch/>
        </p:blipFill>
        <p:spPr>
          <a:xfrm>
            <a:off x="6172200" y="2048040"/>
            <a:ext cx="5181120" cy="390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Roboto"/>
              </a:rPr>
              <a:t>Uma alternativa equivalente</a:t>
            </a:r>
            <a:endParaRPr b="0" lang="pt-BR" sz="4400" spc="-1" strike="noStrike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194" name="Espaço Reservado para Conteúdo 6" descr=""/>
          <p:cNvPicPr/>
          <p:nvPr/>
        </p:nvPicPr>
        <p:blipFill>
          <a:blip r:embed="rId1"/>
          <a:stretch/>
        </p:blipFill>
        <p:spPr>
          <a:xfrm>
            <a:off x="3322080" y="1690560"/>
            <a:ext cx="5547600" cy="498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Roboto"/>
              </a:rPr>
              <a:t>Equivalência funcional</a:t>
            </a:r>
            <a:endParaRPr b="0" lang="pt-BR" sz="4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38080" y="1825560"/>
            <a:ext cx="79459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Diferentes combinações dos operadores lógicos podemos emular uma grande classe de operações.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Diversos mecanismos no mundo podem emular o comportamento de um operador lógico.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Mecanismos hidráulicos, polias e pesos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</a:rPr>
              <a:t>Componentes eletrônicos: válvulas e transistores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197" name="Imagem 3" descr=""/>
          <p:cNvPicPr/>
          <p:nvPr/>
        </p:nvPicPr>
        <p:blipFill>
          <a:blip r:embed="rId1"/>
          <a:stretch/>
        </p:blipFill>
        <p:spPr>
          <a:xfrm>
            <a:off x="7876080" y="3600000"/>
            <a:ext cx="4147920" cy="29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Application>LibreOffice/6.4.7.2$Linux_X86_64 LibreOffice_project/40$Build-2</Application>
  <Words>1188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2014-09-04T12:26:42Z</dcterms:created>
  <dc:creator>Pablo Arantes</dc:creator>
  <dc:description/>
  <dc:language>pt-BR</dc:language>
  <cp:lastModifiedBy>Pablo Arantes</cp:lastModifiedBy>
  <dcterms:modified xsi:type="dcterms:W3CDTF">2022-11-10T06:27:04Z</dcterms:modified>
  <cp:revision>163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