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3" r:id="rId5"/>
    <p:sldId id="275" r:id="rId6"/>
    <p:sldId id="277" r:id="rId7"/>
    <p:sldId id="280" r:id="rId8"/>
    <p:sldId id="285" r:id="rId9"/>
    <p:sldId id="304" r:id="rId10"/>
    <p:sldId id="282" r:id="rId11"/>
    <p:sldId id="305" r:id="rId12"/>
    <p:sldId id="279" r:id="rId13"/>
    <p:sldId id="276" r:id="rId14"/>
    <p:sldId id="306" r:id="rId15"/>
    <p:sldId id="274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FERNANDO MUNOZ VALENCIA" initials="LFMV" lastIdx="1" clrIdx="0">
    <p:extLst>
      <p:ext uri="{19B8F6BF-5375-455C-9EA6-DF929625EA0E}">
        <p15:presenceInfo xmlns:p15="http://schemas.microsoft.com/office/powerpoint/2012/main" userId="LUIS FERNANDO MUNOZ VALENC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D2986F"/>
    <a:srgbClr val="5E3324"/>
    <a:srgbClr val="753F2D"/>
    <a:srgbClr val="8A4C34"/>
    <a:srgbClr val="815550"/>
    <a:srgbClr val="A3573E"/>
    <a:srgbClr val="E7E6E6"/>
    <a:srgbClr val="C28D6D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27B27-2137-A093-5F58-4AFDE7B1015A}" v="523" dt="2024-12-02T01:46:14.498"/>
    <p1510:client id="{803F4E66-6A6E-4EF2-8452-1F2A8C9E4DBD}" v="326" dt="2024-12-02T03:57:34.749"/>
    <p1510:client id="{86286ABA-CE28-F2D5-B69A-A53AB2697AEF}" v="90" dt="2024-12-02T02:33:14.199"/>
    <p1510:client id="{9E8249C5-E64C-F952-69FC-9AC42CD1A72E}" v="35" dt="2024-12-01T22:26:33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715" y="7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39DB94B9-A788-4BF2-A317-0D520B457C81}" type="datetime1">
              <a:rPr lang="es-ES" smtClean="0"/>
              <a:t>02/12/2024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148931F5-0986-448A-BDF9-01DB8071207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A27C6E0C-6383-4ECC-9988-996C384A3DCA}" type="datetime1">
              <a:rPr lang="es-ES" smtClean="0"/>
              <a:t>02/12/2024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ECDE012-9E2E-4477-8B5C-4E7D4E9BCBA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2038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88665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6440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0272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455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8327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2365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8529E-F268-7964-81DA-BD8FC6854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7ED32AE-749F-2A2E-F11C-C687682FFA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315A636-A7C6-4002-A9AC-759EFBD86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7017F8-5679-EB9A-6CAF-D513C1423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705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661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D5DFA-752D-9F2F-2750-55A7353ED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67ED13D-C444-CE76-70AC-2E6B56EDBC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21E0B55-24B8-4615-8E29-D1794C526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C5444A-D902-95CC-66F8-883E3446A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7055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89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es-ES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es-ES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BFCF61C-3B18-4C03-8326-CC3B32D710C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es-ES" sz="5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200" b="1">
                <a:solidFill>
                  <a:schemeClr val="tx2"/>
                </a:solidFill>
              </a:defRPr>
            </a:lvl1pPr>
            <a:lvl2pPr>
              <a:defRPr lang="es-ES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200" b="1">
                <a:solidFill>
                  <a:schemeClr val="tx2"/>
                </a:solidFill>
              </a:defRPr>
            </a:lvl1pPr>
            <a:lvl2pPr>
              <a:defRPr lang="es-ES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BFCF61C-3B18-4C03-8326-CC3B32D710C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es-ES" sz="5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200" b="1">
                <a:solidFill>
                  <a:schemeClr val="tx2"/>
                </a:solidFill>
              </a:defRPr>
            </a:lvl1pPr>
            <a:lvl2pPr>
              <a:defRPr lang="es-ES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200" b="1">
                <a:solidFill>
                  <a:schemeClr val="tx2"/>
                </a:solidFill>
              </a:defRPr>
            </a:lvl1pPr>
            <a:lvl2pPr>
              <a:defRPr lang="es-ES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200" b="1">
                <a:solidFill>
                  <a:schemeClr val="tx2"/>
                </a:solidFill>
              </a:defRPr>
            </a:lvl1pPr>
            <a:lvl2pPr>
              <a:defRPr lang="es-ES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es-ES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s-ES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es-ES" sz="2200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BFCF61C-3B18-4C03-8326-CC3B32D710C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BFCF61C-3B18-4C03-8326-CC3B32D710C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s-ES"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lvl6pPr>
              <a:defRPr lang="es-ES" sz="2000"/>
            </a:lvl6pPr>
            <a:lvl7pPr>
              <a:defRPr lang="es-ES" sz="2000"/>
            </a:lvl7pPr>
            <a:lvl8pPr>
              <a:defRPr lang="es-ES" sz="2000"/>
            </a:lvl8pPr>
            <a:lvl9pPr>
              <a:defRPr lang="es-ES"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BFCF61C-3B18-4C03-8326-CC3B32D710C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s-ES"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es-ES" sz="3200"/>
            </a:lvl1pPr>
            <a:lvl2pPr marL="457200" indent="0">
              <a:buNone/>
              <a:defRPr lang="es-ES" sz="2800"/>
            </a:lvl2pPr>
            <a:lvl3pPr marL="914400" indent="0">
              <a:buNone/>
              <a:defRPr lang="es-ES" sz="2400"/>
            </a:lvl3pPr>
            <a:lvl4pPr marL="1371600" indent="0">
              <a:buNone/>
              <a:defRPr lang="es-ES" sz="2000"/>
            </a:lvl4pPr>
            <a:lvl5pPr marL="1828800" indent="0">
              <a:buNone/>
              <a:defRPr lang="es-ES" sz="2000"/>
            </a:lvl5pPr>
            <a:lvl6pPr marL="2286000" indent="0">
              <a:buNone/>
              <a:defRPr lang="es-ES" sz="2000"/>
            </a:lvl6pPr>
            <a:lvl7pPr marL="2743200" indent="0">
              <a:buNone/>
              <a:defRPr lang="es-ES" sz="2000"/>
            </a:lvl7pPr>
            <a:lvl8pPr marL="3200400" indent="0">
              <a:buNone/>
              <a:defRPr lang="es-ES" sz="2000"/>
            </a:lvl8pPr>
            <a:lvl9pPr marL="3657600" indent="0">
              <a:buNone/>
              <a:defRPr lang="es-ES"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BFCF61C-3B18-4C03-8326-CC3B32D710C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es-ES" sz="5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es-ES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es-ES" sz="1600" i="1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BFCF61C-3B18-4C03-8326-CC3B32D710C9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es-ES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es-ES" sz="2400">
                <a:solidFill>
                  <a:schemeClr val="bg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lumnas (oscura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BFCF61C-3B18-4C03-8326-CC3B32D710C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es-ES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200" b="1">
                <a:solidFill>
                  <a:schemeClr val="bg1"/>
                </a:solidFill>
              </a:defRPr>
            </a:lvl1pPr>
            <a:lvl2pPr>
              <a:defRPr lang="es-ES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200" b="1">
                <a:solidFill>
                  <a:schemeClr val="bg1"/>
                </a:solidFill>
              </a:defRPr>
            </a:lvl1pPr>
            <a:lvl2pPr>
              <a:defRPr lang="es-ES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lumnas (claro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BFCF61C-3B18-4C03-8326-CC3B32D710C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es-ES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200" b="1">
                <a:solidFill>
                  <a:schemeClr val="tx2"/>
                </a:solidFill>
              </a:defRPr>
            </a:lvl1pPr>
            <a:lvl2pPr>
              <a:defRPr lang="es-ES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200" b="1">
                <a:solidFill>
                  <a:schemeClr val="tx2"/>
                </a:solidFill>
              </a:defRPr>
            </a:lvl1pPr>
            <a:lvl2pPr>
              <a:defRPr lang="es-ES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banda de contenido oscur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es-ES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200" b="1">
                <a:solidFill>
                  <a:schemeClr val="tx2"/>
                </a:solidFill>
              </a:defRPr>
            </a:lvl1pPr>
            <a:lvl2pPr>
              <a:defRPr lang="es-ES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 a la izquier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ES" noProof="0" dirty="0">
              <a:solidFill>
                <a:schemeClr val="bg2"/>
              </a:solidFill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BFCF61C-3B18-4C03-8326-CC3B32D710C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es-ES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s-ES" sz="2200" b="1">
                <a:solidFill>
                  <a:schemeClr val="tx2"/>
                </a:solidFill>
              </a:defRPr>
            </a:lvl1pPr>
            <a:lvl2pPr>
              <a:defRPr lang="es-ES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s-ES" sz="2200" b="1">
                <a:solidFill>
                  <a:schemeClr val="tx2"/>
                </a:solidFill>
              </a:defRPr>
            </a:lvl1pPr>
            <a:lvl2pPr>
              <a:defRPr lang="es-ES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s-ES" sz="2200" b="1">
                <a:solidFill>
                  <a:schemeClr val="tx2"/>
                </a:solidFill>
              </a:defRPr>
            </a:lvl1pPr>
            <a:lvl2pPr>
              <a:defRPr lang="es-ES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a la derech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BFCF61C-3B18-4C03-8326-CC3B32D710C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es-ES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s-ES" sz="2200" b="1">
                <a:solidFill>
                  <a:schemeClr val="tx2"/>
                </a:solidFill>
              </a:defRPr>
            </a:lvl1pPr>
            <a:lvl2pPr>
              <a:defRPr lang="es-ES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200" b="1">
                <a:solidFill>
                  <a:schemeClr val="tx2"/>
                </a:solidFill>
              </a:defRPr>
            </a:lvl1pPr>
            <a:lvl2pPr>
              <a:defRPr lang="es-ES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en la parte derecha oscur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es-ES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200" b="1">
                <a:solidFill>
                  <a:schemeClr val="accent5"/>
                </a:solidFill>
              </a:defRPr>
            </a:lvl1pPr>
            <a:lvl2pPr>
              <a:defRPr lang="es-ES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200" b="1">
                <a:solidFill>
                  <a:schemeClr val="accent5"/>
                </a:solidFill>
              </a:defRPr>
            </a:lvl1pPr>
            <a:lvl2pPr>
              <a:defRPr lang="es-ES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es-ES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067" y="1408176"/>
            <a:ext cx="9347200" cy="238760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400" dirty="0"/>
              <a:t>Proyecto </a:t>
            </a:r>
            <a:br>
              <a:rPr lang="es-ES" sz="4400" dirty="0"/>
            </a:br>
            <a:r>
              <a:rPr lang="es-ES" sz="4400" dirty="0"/>
              <a:t>Asesor-ia legal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0" y="5122332"/>
            <a:ext cx="7679267" cy="51951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000" dirty="0"/>
              <a:t>Tomas Moreno, Luis Muñoz, Gabriel Toledo</a:t>
            </a:r>
          </a:p>
          <a:p>
            <a:pPr rtl="0"/>
            <a:r>
              <a:rPr lang="es-ES" sz="2000" dirty="0"/>
              <a:t>2 de Diciembre del 2024</a:t>
            </a: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5111495" cy="274320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MX" dirty="0"/>
              <a:t>Proyecto Asesor-IA Legal</a:t>
            </a:r>
            <a:endParaRPr lang="es-E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BFCF61C-3B18-4C03-8326-CC3B32D710C9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9828637" cy="575321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dirty="0"/>
              <a:t>Resultados de Pruebas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A972BD21-EB03-41AF-8B93-292B3A2EEECC}"/>
              </a:ext>
            </a:extLst>
          </p:cNvPr>
          <p:cNvSpPr txBox="1">
            <a:spLocks/>
          </p:cNvSpPr>
          <p:nvPr/>
        </p:nvSpPr>
        <p:spPr>
          <a:xfrm>
            <a:off x="603504" y="2169797"/>
            <a:ext cx="5636429" cy="2909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5000" kern="1200" cap="all" baseline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400" dirty="0">
              <a:cs typeface="Arial"/>
            </a:endParaRPr>
          </a:p>
          <a:p>
            <a:br>
              <a:rPr lang="es-CL" sz="1400" dirty="0"/>
            </a:br>
            <a:endParaRPr lang="es-CL" sz="14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E77996B-17C9-4233-4514-18F32FF1E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40925"/>
              </p:ext>
            </p:extLst>
          </p:nvPr>
        </p:nvGraphicFramePr>
        <p:xfrm>
          <a:off x="6858000" y="2930071"/>
          <a:ext cx="3269733" cy="2783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682">
                  <a:extLst>
                    <a:ext uri="{9D8B030D-6E8A-4147-A177-3AD203B41FA5}">
                      <a16:colId xmlns:a16="http://schemas.microsoft.com/office/drawing/2014/main" val="3560346143"/>
                    </a:ext>
                  </a:extLst>
                </a:gridCol>
                <a:gridCol w="1138051">
                  <a:extLst>
                    <a:ext uri="{9D8B030D-6E8A-4147-A177-3AD203B41FA5}">
                      <a16:colId xmlns:a16="http://schemas.microsoft.com/office/drawing/2014/main" val="557549048"/>
                    </a:ext>
                  </a:extLst>
                </a:gridCol>
              </a:tblGrid>
              <a:tr h="759099">
                <a:tc gridSpan="2">
                  <a:txBody>
                    <a:bodyPr/>
                    <a:lstStyle/>
                    <a:p>
                      <a:r>
                        <a:rPr lang="es-ES" dirty="0"/>
                        <a:t>Pruebas Realizadas: 81/86</a:t>
                      </a:r>
                    </a:p>
                    <a:p>
                      <a:pPr lvl="0">
                        <a:buNone/>
                      </a:pPr>
                      <a:r>
                        <a:rPr lang="es-ES" dirty="0"/>
                        <a:t>Total de Defectos: 15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56602"/>
                  </a:ext>
                </a:extLst>
              </a:tr>
              <a:tr h="674754">
                <a:tc>
                  <a:txBody>
                    <a:bodyPr/>
                    <a:lstStyle/>
                    <a:p>
                      <a:r>
                        <a:rPr lang="es-ES" dirty="0"/>
                        <a:t>D Graves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11428"/>
                  </a:ext>
                </a:extLst>
              </a:tr>
              <a:tr h="674754">
                <a:tc>
                  <a:txBody>
                    <a:bodyPr/>
                    <a:lstStyle/>
                    <a:p>
                      <a:r>
                        <a:rPr lang="es-ES" dirty="0"/>
                        <a:t>D Medios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38317"/>
                  </a:ext>
                </a:extLst>
              </a:tr>
              <a:tr h="674754">
                <a:tc>
                  <a:txBody>
                    <a:bodyPr/>
                    <a:lstStyle/>
                    <a:p>
                      <a:r>
                        <a:rPr lang="es-ES" dirty="0"/>
                        <a:t>D Leves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56607"/>
                  </a:ext>
                </a:extLst>
              </a:tr>
            </a:tbl>
          </a:graphicData>
        </a:graphic>
      </p:graphicFrame>
      <p:pic>
        <p:nvPicPr>
          <p:cNvPr id="4" name="Imagen 3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3B538D6-4C1B-BF59-E86A-BCFE164D8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61" y="2586718"/>
            <a:ext cx="4088493" cy="32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FA3121F-E1B9-8EE3-C8E5-738D0855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134" y="2577592"/>
            <a:ext cx="8083731" cy="1702816"/>
          </a:xfrm>
        </p:spPr>
        <p:txBody>
          <a:bodyPr/>
          <a:lstStyle/>
          <a:p>
            <a:r>
              <a:rPr lang="es-CL" dirty="0"/>
              <a:t>demostración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B8295E6B-4AC0-5A46-0D8D-06EA2B9C9BA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301625"/>
            <a:ext cx="1828800" cy="274638"/>
          </a:xfrm>
        </p:spPr>
        <p:txBody>
          <a:bodyPr/>
          <a:lstStyle/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8A907D2-117F-32E7-A088-2C7359996D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18775" y="301625"/>
            <a:ext cx="1673225" cy="274638"/>
          </a:xfrm>
        </p:spPr>
        <p:txBody>
          <a:bodyPr/>
          <a:lstStyle/>
          <a:p>
            <a:pPr rtl="0"/>
            <a:fld id="{5BFCF61C-3B18-4C03-8326-CC3B32D710C9}" type="slidenum">
              <a:rPr lang="es-ES" noProof="0" smtClean="0"/>
              <a:pPr rtl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0749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3"/>
            <a:ext cx="7499435" cy="288306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ES" dirty="0">
                <a:solidFill>
                  <a:srgbClr val="3B4546"/>
                </a:solidFill>
                <a:ea typeface="+mj-lt"/>
                <a:cs typeface="+mj-lt"/>
              </a:rPr>
              <a:t>Problemática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91905"/>
            <a:ext cx="4745364" cy="98400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MX" sz="2000" dirty="0"/>
              <a:t>Problemática 1: Dificultades de los usuarios para acceder a una asesoría legal adecuada</a:t>
            </a:r>
          </a:p>
          <a:p>
            <a:pPr rtl="0"/>
            <a:endParaRPr lang="es-ES" sz="200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4541520" cy="2743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200" dirty="0"/>
              <a:t>Proyecto Asesor-IA Legal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BFCF61C-3B18-4C03-8326-CC3B32D710C9}" type="slidenum">
              <a:rPr lang="es-ES" smtClean="0"/>
              <a:pPr/>
              <a:t>2</a:t>
            </a:fld>
            <a:endParaRPr lang="es-ES" dirty="0"/>
          </a:p>
        </p:txBody>
      </p:sp>
      <p:pic>
        <p:nvPicPr>
          <p:cNvPr id="6" name="Imagen 5" descr="Imagen que contiene persona, tabla, hombre, traje&#10;&#10;Descripción generada automáticamente">
            <a:extLst>
              <a:ext uri="{FF2B5EF4-FFF2-40B4-BE49-F238E27FC236}">
                <a16:creationId xmlns:a16="http://schemas.microsoft.com/office/drawing/2014/main" id="{90BCD91E-6C6A-0C6C-8C2C-56A937324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411" y="3723812"/>
            <a:ext cx="4470856" cy="29726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68F600-928F-4587-DF7E-32906B732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921" y="3757846"/>
            <a:ext cx="3512480" cy="2938610"/>
          </a:xfrm>
          <a:prstGeom prst="rect">
            <a:avLst/>
          </a:prstGeom>
        </p:spPr>
      </p:pic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B4885223-4F37-8A73-09E5-5DE2EE2053C0}"/>
              </a:ext>
            </a:extLst>
          </p:cNvPr>
          <p:cNvSpPr txBox="1">
            <a:spLocks/>
          </p:cNvSpPr>
          <p:nvPr/>
        </p:nvSpPr>
        <p:spPr>
          <a:xfrm>
            <a:off x="7035157" y="2591905"/>
            <a:ext cx="4745364" cy="984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s-ES"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Problemática 2: Dificultades de los usuarios para acceder a una asesoría legal adecuada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BFCF61C-3B18-4C03-8326-CC3B32D710C9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4000" dirty="0"/>
              <a:t>solución</a:t>
            </a:r>
          </a:p>
        </p:txBody>
      </p:sp>
      <p:pic>
        <p:nvPicPr>
          <p:cNvPr id="14" name="Imagen 13" descr="Texto&#10;&#10;Descripción generada automáticamente con confianza media">
            <a:extLst>
              <a:ext uri="{FF2B5EF4-FFF2-40B4-BE49-F238E27FC236}">
                <a16:creationId xmlns:a16="http://schemas.microsoft.com/office/drawing/2014/main" id="{0CA3F463-3C06-84F8-4D44-5DEA36AD9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224" y="2618965"/>
            <a:ext cx="6133551" cy="3448439"/>
          </a:xfrm>
          <a:prstGeom prst="rect">
            <a:avLst/>
          </a:prstGeom>
        </p:spPr>
      </p:pic>
      <p:sp>
        <p:nvSpPr>
          <p:cNvPr id="4" name="Marcador de pie de página 2">
            <a:extLst>
              <a:ext uri="{FF2B5EF4-FFF2-40B4-BE49-F238E27FC236}">
                <a16:creationId xmlns:a16="http://schemas.microsoft.com/office/drawing/2014/main" id="{2A704877-F677-8BD8-A948-BAFE0492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4541520" cy="2743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200" dirty="0"/>
              <a:t>Proyecto Asesor-IA Legal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BFCF61C-3B18-4C03-8326-CC3B32D710C9}" type="slidenum">
              <a:rPr lang="es-ES" smtClean="0"/>
              <a:pPr rtl="0"/>
              <a:t>4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367" y="1533684"/>
            <a:ext cx="5304537" cy="168274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Arquitectura</a:t>
            </a:r>
            <a:br>
              <a:rPr lang="es-ES" dirty="0"/>
            </a:br>
            <a:endParaRPr lang="es-ES" dirty="0"/>
          </a:p>
        </p:txBody>
      </p:sp>
      <p:pic>
        <p:nvPicPr>
          <p:cNvPr id="21" name="Imagen 2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CC2E7A33-2754-4E1B-91BC-C9C409FB9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41" y="2375059"/>
            <a:ext cx="10429253" cy="4181189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CA01D7-69DE-DBD0-2966-F6AE11DB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4541520" cy="2743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200" dirty="0"/>
              <a:t>Proyecto Asesor-IA Legal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BE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D9B48484-2FF8-1616-3A06-3E6A0148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222556"/>
            <a:ext cx="3012440" cy="863665"/>
          </a:xfrm>
        </p:spPr>
        <p:txBody>
          <a:bodyPr/>
          <a:lstStyle/>
          <a:p>
            <a:r>
              <a:rPr lang="en-US" dirty="0"/>
              <a:t>Diagrama bd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5BFCF61C-3B18-4C03-8326-CC3B32D710C9}" type="slidenum">
              <a:rPr lang="es-ES" smtClean="0"/>
              <a:pPr rtl="0">
                <a:spcAft>
                  <a:spcPts val="600"/>
                </a:spcAft>
              </a:pPr>
              <a:t>5</a:t>
            </a:fld>
            <a:endParaRPr lang="es-ES" dirty="0"/>
          </a:p>
        </p:txBody>
      </p:sp>
      <p:pic>
        <p:nvPicPr>
          <p:cNvPr id="15" name="Google Shape;2760;p34">
            <a:extLst>
              <a:ext uri="{FF2B5EF4-FFF2-40B4-BE49-F238E27FC236}">
                <a16:creationId xmlns:a16="http://schemas.microsoft.com/office/drawing/2014/main" id="{CABFC3B7-6688-D380-8009-55DFA37A418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795" y="731520"/>
            <a:ext cx="8342523" cy="58247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F2DEE02D-77F8-9DA8-B40C-DEA877199E48}"/>
              </a:ext>
            </a:extLst>
          </p:cNvPr>
          <p:cNvSpPr txBox="1">
            <a:spLocks/>
          </p:cNvSpPr>
          <p:nvPr/>
        </p:nvSpPr>
        <p:spPr>
          <a:xfrm>
            <a:off x="157212" y="2795649"/>
            <a:ext cx="3178770" cy="21402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es-CL" sz="2000" dirty="0">
                <a:solidFill>
                  <a:schemeClr val="tx1"/>
                </a:solidFill>
                <a:cs typeface="Arial"/>
              </a:rPr>
              <a:t>Escalable</a:t>
            </a:r>
          </a:p>
          <a:p>
            <a:pPr marL="283210" indent="-283210"/>
            <a:r>
              <a:rPr lang="es-CL" sz="2000" dirty="0">
                <a:solidFill>
                  <a:schemeClr val="tx1"/>
                </a:solidFill>
                <a:cs typeface="Arial"/>
              </a:rPr>
              <a:t>Eficiente</a:t>
            </a:r>
          </a:p>
          <a:p>
            <a:pPr marL="283210" indent="-283210"/>
            <a:r>
              <a:rPr lang="es-CL" sz="2000" dirty="0">
                <a:solidFill>
                  <a:schemeClr val="tx1"/>
                </a:solidFill>
                <a:cs typeface="Arial"/>
              </a:rPr>
              <a:t>Orden y mantenibilidad</a:t>
            </a:r>
          </a:p>
          <a:p>
            <a:pPr marL="283210" indent="-283210"/>
            <a:r>
              <a:rPr lang="es-CL" sz="2000" dirty="0">
                <a:solidFill>
                  <a:schemeClr val="tx1"/>
                </a:solidFill>
                <a:cs typeface="Arial"/>
              </a:rPr>
              <a:t>Seguridad y privacidad</a:t>
            </a:r>
          </a:p>
          <a:p>
            <a:pPr marL="283210" indent="-283210"/>
            <a:endParaRPr lang="es-CL" sz="20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" name="Marcador de pie de página 2">
            <a:extLst>
              <a:ext uri="{FF2B5EF4-FFF2-40B4-BE49-F238E27FC236}">
                <a16:creationId xmlns:a16="http://schemas.microsoft.com/office/drawing/2014/main" id="{F581D461-C046-6BE6-4DF5-B09C4AAF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4541520" cy="2743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200" dirty="0"/>
              <a:t>Proyecto Asesor-IA Legal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658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095AB-343C-AB32-D462-E3783F9FA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B036A690-0DE2-4E7E-8B4B-46BA4AA8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BFCF61C-3B18-4C03-8326-CC3B32D710C9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79F966-60D6-BEC5-C08C-10F05E3B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165766"/>
            <a:ext cx="4818888" cy="844635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dirty="0">
                <a:solidFill>
                  <a:schemeClr val="accent3"/>
                </a:solidFill>
              </a:rPr>
              <a:t>Historias de usuario</a:t>
            </a:r>
          </a:p>
        </p:txBody>
      </p:sp>
      <p:pic>
        <p:nvPicPr>
          <p:cNvPr id="3" name="Imagen 2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D90E181D-F303-A4A5-E62E-08CA09D85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75" y="2760518"/>
            <a:ext cx="5328927" cy="4027094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CEFCC4-6C31-4562-E32B-C7C78DB45E88}"/>
              </a:ext>
            </a:extLst>
          </p:cNvPr>
          <p:cNvSpPr txBox="1">
            <a:spLocks/>
          </p:cNvSpPr>
          <p:nvPr/>
        </p:nvSpPr>
        <p:spPr>
          <a:xfrm>
            <a:off x="6609473" y="3429000"/>
            <a:ext cx="4633496" cy="2637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es-CL" sz="1800" dirty="0">
                <a:solidFill>
                  <a:schemeClr val="bg1"/>
                </a:solidFill>
                <a:cs typeface="Arial"/>
              </a:rPr>
              <a:t>Restablecer Contraseña</a:t>
            </a:r>
          </a:p>
          <a:p>
            <a:pPr marL="283210" indent="-283210"/>
            <a:r>
              <a:rPr lang="es-CL" sz="1800" dirty="0">
                <a:solidFill>
                  <a:schemeClr val="bg1"/>
                </a:solidFill>
                <a:cs typeface="Arial"/>
              </a:rPr>
              <a:t>Sistema de Comparación de Casos</a:t>
            </a:r>
          </a:p>
          <a:p>
            <a:pPr marL="283210" indent="-283210"/>
            <a:r>
              <a:rPr lang="es-CL" sz="1800" dirty="0">
                <a:solidFill>
                  <a:schemeClr val="bg1"/>
                </a:solidFill>
                <a:cs typeface="Arial"/>
              </a:rPr>
              <a:t>Historial de Cambios DB</a:t>
            </a:r>
          </a:p>
          <a:p>
            <a:pPr marL="283210" indent="-283210"/>
            <a:r>
              <a:rPr lang="es-CL" sz="1800" dirty="0">
                <a:solidFill>
                  <a:schemeClr val="bg1"/>
                </a:solidFill>
                <a:cs typeface="Arial"/>
              </a:rPr>
              <a:t>Sistema de Feedback de Usuarios</a:t>
            </a:r>
          </a:p>
          <a:p>
            <a:pPr marL="283210" indent="-283210"/>
            <a:r>
              <a:rPr lang="es-CL" sz="1800" dirty="0">
                <a:solidFill>
                  <a:schemeClr val="bg1"/>
                </a:solidFill>
                <a:cs typeface="Arial"/>
              </a:rPr>
              <a:t>Informes de Tráfico y Consumo</a:t>
            </a:r>
          </a:p>
        </p:txBody>
      </p:sp>
      <p:sp>
        <p:nvSpPr>
          <p:cNvPr id="6" name="Marcador de texto 6">
            <a:extLst>
              <a:ext uri="{FF2B5EF4-FFF2-40B4-BE49-F238E27FC236}">
                <a16:creationId xmlns:a16="http://schemas.microsoft.com/office/drawing/2014/main" id="{E5F537A0-4D06-9032-B51E-026504E64A6A}"/>
              </a:ext>
            </a:extLst>
          </p:cNvPr>
          <p:cNvSpPr txBox="1">
            <a:spLocks/>
          </p:cNvSpPr>
          <p:nvPr/>
        </p:nvSpPr>
        <p:spPr>
          <a:xfrm>
            <a:off x="6609473" y="2760518"/>
            <a:ext cx="5186287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>
                <a:solidFill>
                  <a:schemeClr val="bg1"/>
                </a:solidFill>
              </a:rPr>
              <a:t>Historias de Usuario no Realizadas</a:t>
            </a:r>
          </a:p>
        </p:txBody>
      </p:sp>
      <p:sp>
        <p:nvSpPr>
          <p:cNvPr id="4" name="Marcador de pie de página 2">
            <a:extLst>
              <a:ext uri="{FF2B5EF4-FFF2-40B4-BE49-F238E27FC236}">
                <a16:creationId xmlns:a16="http://schemas.microsoft.com/office/drawing/2014/main" id="{7ECD85C1-095D-69FC-7D33-7E2ADA3C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4541520" cy="2743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200" dirty="0"/>
              <a:t>Proyecto Asesor-IA Legal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19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BFCF61C-3B18-4C03-8326-CC3B32D710C9}" type="slidenum">
              <a:rPr lang="es-ES" smtClean="0"/>
              <a:t>7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358" y="1363254"/>
            <a:ext cx="8078651" cy="704088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dirty="0"/>
              <a:t>Metodología Kanban</a:t>
            </a:r>
          </a:p>
        </p:txBody>
      </p:sp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BCBA112B-5B1F-13C2-AA6E-5ED7243EA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90" y="2752725"/>
            <a:ext cx="8549821" cy="3747407"/>
          </a:xfrm>
          <a:prstGeom prst="rect">
            <a:avLst/>
          </a:prstGeom>
        </p:spPr>
      </p:pic>
      <p:sp>
        <p:nvSpPr>
          <p:cNvPr id="4" name="Marcador de pie de página 2">
            <a:extLst>
              <a:ext uri="{FF2B5EF4-FFF2-40B4-BE49-F238E27FC236}">
                <a16:creationId xmlns:a16="http://schemas.microsoft.com/office/drawing/2014/main" id="{EA122295-38B2-3CB1-25A5-D8C49D63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4541520" cy="2743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200" dirty="0"/>
              <a:t>Proyecto Asesor-IA Legal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EA72B-E86B-B975-279F-2FF7FB71F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D43433AE-01F0-748C-ABC0-4A9317E0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4634654" cy="274320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MX" sz="1200" dirty="0"/>
              <a:t>Proyecto </a:t>
            </a:r>
            <a:r>
              <a:rPr lang="es-MX" dirty="0"/>
              <a:t>Asesor-IA Legal</a:t>
            </a:r>
            <a:endParaRPr lang="es-E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549905D9-E9D0-A554-BDC0-5CC5B940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BFCF61C-3B18-4C03-8326-CC3B32D710C9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A66C06-1E93-A640-ABE4-0F476F1D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4000" dirty="0">
                <a:solidFill>
                  <a:schemeClr val="tx1"/>
                </a:solidFill>
              </a:rPr>
              <a:t>Modelo de Negocio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024985-322B-BBAF-7CEB-65177EA349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2" t="1928" r="1400" b="1928"/>
          <a:stretch/>
        </p:blipFill>
        <p:spPr>
          <a:xfrm>
            <a:off x="2963568" y="2635865"/>
            <a:ext cx="6264863" cy="40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5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3440853" cy="274320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MX" sz="1200" dirty="0"/>
              <a:t>Proyecto </a:t>
            </a:r>
            <a:r>
              <a:rPr lang="es-MX" dirty="0"/>
              <a:t>Asesor-IA Legal</a:t>
            </a:r>
            <a:endParaRPr lang="es-E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BFCF61C-3B18-4C03-8326-CC3B32D710C9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7205278" cy="844635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dirty="0">
                <a:solidFill>
                  <a:schemeClr val="accent3"/>
                </a:solidFill>
              </a:rPr>
              <a:t>Casos de prueba</a:t>
            </a:r>
          </a:p>
        </p:txBody>
      </p:sp>
      <p:pic>
        <p:nvPicPr>
          <p:cNvPr id="3" name="Imagen 2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C68D77FB-9763-3C74-7384-09725D5EA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6" y="2921000"/>
            <a:ext cx="4944835" cy="3619499"/>
          </a:xfrm>
          <a:prstGeom prst="rect">
            <a:avLst/>
          </a:prstGeom>
        </p:spPr>
      </p:pic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03527087-4C55-387A-1ED5-DEACA0C92EE7}"/>
              </a:ext>
            </a:extLst>
          </p:cNvPr>
          <p:cNvSpPr txBox="1">
            <a:spLocks/>
          </p:cNvSpPr>
          <p:nvPr/>
        </p:nvSpPr>
        <p:spPr>
          <a:xfrm>
            <a:off x="6328259" y="2449286"/>
            <a:ext cx="4633496" cy="2637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dirty="0">
                <a:solidFill>
                  <a:schemeClr val="bg1"/>
                </a:solidFill>
                <a:cs typeface="Arial"/>
              </a:rPr>
              <a:t>Tipos de Pruebas Aplicadas</a:t>
            </a:r>
            <a:endParaRPr lang="es-ES" dirty="0">
              <a:solidFill>
                <a:schemeClr val="bg1"/>
              </a:solidFill>
              <a:cs typeface="Arial"/>
            </a:endParaRPr>
          </a:p>
          <a:p>
            <a:pPr marL="283210" indent="-283210"/>
            <a:r>
              <a:rPr lang="es-CL" dirty="0">
                <a:solidFill>
                  <a:schemeClr val="bg1"/>
                </a:solidFill>
                <a:cs typeface="Arial"/>
              </a:rPr>
              <a:t>Pruebas Unitarias</a:t>
            </a:r>
            <a:endParaRPr lang="es-CL" dirty="0">
              <a:solidFill>
                <a:schemeClr val="bg1"/>
              </a:solidFill>
            </a:endParaRPr>
          </a:p>
          <a:p>
            <a:pPr marL="283210" indent="-283210"/>
            <a:r>
              <a:rPr lang="es-CL" dirty="0">
                <a:solidFill>
                  <a:schemeClr val="bg1"/>
                </a:solidFill>
                <a:cs typeface="Arial"/>
              </a:rPr>
              <a:t>Pruebas de Integración</a:t>
            </a:r>
            <a:endParaRPr lang="es-CL" dirty="0">
              <a:solidFill>
                <a:schemeClr val="bg1"/>
              </a:solidFill>
            </a:endParaRPr>
          </a:p>
          <a:p>
            <a:pPr marL="283210" indent="-283210"/>
            <a:r>
              <a:rPr lang="es-CL" dirty="0">
                <a:solidFill>
                  <a:schemeClr val="bg1"/>
                </a:solidFill>
                <a:cs typeface="Arial"/>
              </a:rPr>
              <a:t>Pruebas de Seguridad</a:t>
            </a:r>
            <a:endParaRPr lang="es-CL" dirty="0">
              <a:solidFill>
                <a:schemeClr val="bg1"/>
              </a:solidFill>
            </a:endParaRPr>
          </a:p>
          <a:p>
            <a:pPr marL="283210" indent="-283210"/>
            <a:r>
              <a:rPr lang="es-CL" dirty="0">
                <a:solidFill>
                  <a:schemeClr val="bg1"/>
                </a:solidFill>
                <a:cs typeface="Arial"/>
              </a:rPr>
              <a:t>Pruebas de Carga</a:t>
            </a:r>
            <a:endParaRPr lang="es-CL" dirty="0">
              <a:solidFill>
                <a:schemeClr val="bg1"/>
              </a:solidFill>
            </a:endParaRPr>
          </a:p>
          <a:p>
            <a:pPr marL="283210" indent="-283210"/>
            <a:r>
              <a:rPr lang="es-CL" dirty="0">
                <a:solidFill>
                  <a:schemeClr val="bg1"/>
                </a:solidFill>
                <a:cs typeface="Arial"/>
              </a:rPr>
              <a:t>Pruebas de Regresión</a:t>
            </a:r>
            <a:endParaRPr lang="es-C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L" sz="1800" dirty="0">
              <a:solidFill>
                <a:schemeClr val="bg1"/>
              </a:solidFill>
              <a:cs typeface="Arial"/>
            </a:endParaRPr>
          </a:p>
          <a:p>
            <a:pPr marL="283210" indent="-283210"/>
            <a:endParaRPr lang="es-CL" sz="18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54181242-270B-5910-E6FA-41BC3B3E6DF5}"/>
              </a:ext>
            </a:extLst>
          </p:cNvPr>
          <p:cNvSpPr txBox="1">
            <a:spLocks/>
          </p:cNvSpPr>
          <p:nvPr/>
        </p:nvSpPr>
        <p:spPr>
          <a:xfrm>
            <a:off x="6328258" y="4807856"/>
            <a:ext cx="4633496" cy="1821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dirty="0">
                <a:solidFill>
                  <a:schemeClr val="bg1"/>
                </a:solidFill>
                <a:cs typeface="Arial"/>
              </a:rPr>
              <a:t>Tipos de Pruebas Excluidas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/>
            <a:r>
              <a:rPr lang="es-CL" dirty="0">
                <a:solidFill>
                  <a:schemeClr val="bg1"/>
                </a:solidFill>
                <a:cs typeface="Arial"/>
              </a:rPr>
              <a:t>Pruebas de Aceptación</a:t>
            </a:r>
          </a:p>
          <a:p>
            <a:pPr marL="285750" indent="-285750"/>
            <a:r>
              <a:rPr lang="es-CL" dirty="0">
                <a:solidFill>
                  <a:schemeClr val="bg1"/>
                </a:solidFill>
                <a:cs typeface="Arial"/>
              </a:rPr>
              <a:t>Pruebas Exploratorias</a:t>
            </a:r>
          </a:p>
          <a:p>
            <a:pPr marL="285750" indent="-285750"/>
            <a:r>
              <a:rPr lang="es-CL" dirty="0">
                <a:solidFill>
                  <a:schemeClr val="bg1"/>
                </a:solidFill>
                <a:cs typeface="Arial"/>
              </a:rPr>
              <a:t>Pruebas de Humo</a:t>
            </a:r>
          </a:p>
          <a:p>
            <a:pPr marL="0" indent="0">
              <a:buNone/>
            </a:pPr>
            <a:endParaRPr lang="es-CL" sz="1800" dirty="0">
              <a:solidFill>
                <a:schemeClr val="bg1"/>
              </a:solidFill>
              <a:cs typeface="Arial"/>
            </a:endParaRPr>
          </a:p>
          <a:p>
            <a:pPr marL="0" indent="0">
              <a:buNone/>
            </a:pPr>
            <a:endParaRPr lang="es-CL" sz="1800" dirty="0">
              <a:solidFill>
                <a:schemeClr val="bg1"/>
              </a:solidFill>
              <a:cs typeface="Arial"/>
            </a:endParaRPr>
          </a:p>
          <a:p>
            <a:pPr marL="283210" indent="-283210"/>
            <a:endParaRPr lang="es-CL" sz="18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0444347_TF10167107_Win32" id="{5CC63966-E9A2-4898-AE1E-E986F67AE4A1}" vid="{EF6FD191-2998-4091-9749-2C394136EF68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7801498-949b-4454-8258-23c305d4a262" xsi:nil="true"/>
    <_activity xmlns="47801498-949b-4454-8258-23c305d4a26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3C025EB336C54D99738ABA69770699" ma:contentTypeVersion="10" ma:contentTypeDescription="Crear nuevo documento." ma:contentTypeScope="" ma:versionID="dfe75705b39c5fd6bfefdf05747549d9">
  <xsd:schema xmlns:xsd="http://www.w3.org/2001/XMLSchema" xmlns:xs="http://www.w3.org/2001/XMLSchema" xmlns:p="http://schemas.microsoft.com/office/2006/metadata/properties" xmlns:ns3="47801498-949b-4454-8258-23c305d4a262" xmlns:ns4="18d8512a-6d0a-47a0-ac45-e9935b49085b" targetNamespace="http://schemas.microsoft.com/office/2006/metadata/properties" ma:root="true" ma:fieldsID="c92b97761457609fb9f8b04c7502d15e" ns3:_="" ns4:_="">
    <xsd:import namespace="47801498-949b-4454-8258-23c305d4a262"/>
    <xsd:import namespace="18d8512a-6d0a-47a0-ac45-e9935b4908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01498-949b-4454-8258-23c305d4a2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d8512a-6d0a-47a0-ac45-e9935b49085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47801498-949b-4454-8258-23c305d4a262"/>
    <ds:schemaRef ds:uri="http://schemas.microsoft.com/office/infopath/2007/PartnerControls"/>
    <ds:schemaRef ds:uri="18d8512a-6d0a-47a0-ac45-e9935b49085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761A8BF-6FC3-4387-9F17-05F0706D4C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01498-949b-4454-8258-23c305d4a262"/>
    <ds:schemaRef ds:uri="18d8512a-6d0a-47a0-ac45-e9935b490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206</Words>
  <Application>Microsoft Office PowerPoint</Application>
  <PresentationFormat>Panorámica</PresentationFormat>
  <Paragraphs>78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Proyecto  Asesor-ia legal</vt:lpstr>
      <vt:lpstr>Problemática</vt:lpstr>
      <vt:lpstr>solución</vt:lpstr>
      <vt:lpstr>Arquitectura </vt:lpstr>
      <vt:lpstr>Diagrama bd</vt:lpstr>
      <vt:lpstr>Historias de usuario</vt:lpstr>
      <vt:lpstr>Metodología Kanban</vt:lpstr>
      <vt:lpstr>Modelo de Negocio</vt:lpstr>
      <vt:lpstr>Casos de prueba</vt:lpstr>
      <vt:lpstr>Resultados de Pruebas</vt:lpstr>
      <vt:lpstr>demostración</vt:lpstr>
      <vt:lpstr>Muchas 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Proyecto renovación tecnológica Farmacia Simple SPA</dc:title>
  <dc:creator>LUIS FERNANDO MUNOZ VALENCIA</dc:creator>
  <cp:lastModifiedBy>LUIS FERNANDO MUNOZ VALENCIA</cp:lastModifiedBy>
  <cp:revision>14</cp:revision>
  <dcterms:created xsi:type="dcterms:W3CDTF">2023-12-07T22:03:34Z</dcterms:created>
  <dcterms:modified xsi:type="dcterms:W3CDTF">2024-12-02T04:10:13Z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0x0101006D3C025EB336C54D99738ABA69770699</vt:lpwstr>
  </property>
</Properties>
</file>