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0" r:id="rId2"/>
  </p:sldIdLst>
  <p:sldSz cx="9601200" cy="12801600" type="A3"/>
  <p:notesSz cx="6797675" cy="9928225"/>
  <p:defaultTextStyle>
    <a:defPPr>
      <a:defRPr lang="ru-RU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DA0F"/>
    <a:srgbClr val="EEEEEE"/>
    <a:srgbClr val="EDF2F9"/>
    <a:srgbClr val="468CC6"/>
    <a:srgbClr val="FDFDFD"/>
    <a:srgbClr val="FBFBFB"/>
    <a:srgbClr val="CDF3ED"/>
    <a:srgbClr val="2DDCE5"/>
    <a:srgbClr val="F3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563" autoAdjust="0"/>
  </p:normalViewPr>
  <p:slideViewPr>
    <p:cSldViewPr>
      <p:cViewPr>
        <p:scale>
          <a:sx n="106" d="100"/>
          <a:sy n="106" d="100"/>
        </p:scale>
        <p:origin x="-1590" y="-1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8ED135-7150-4316-BA8E-87A16FAAC758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2003425" y="744538"/>
            <a:ext cx="27908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71D35-3887-41F3-AA6D-281FC571ABE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48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971D35-3887-41F3-AA6D-281FC571ABE7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159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20090" y="3976796"/>
            <a:ext cx="8161020" cy="2744046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40180" y="7254240"/>
            <a:ext cx="6720840" cy="32715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1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29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5220652" y="684531"/>
            <a:ext cx="1620203" cy="1456182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60046" y="684531"/>
            <a:ext cx="4700588" cy="1456182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10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0374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58429" y="8226214"/>
            <a:ext cx="8161020" cy="2542540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58429" y="5425866"/>
            <a:ext cx="8161020" cy="2800349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4418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360046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680461" y="3982721"/>
            <a:ext cx="3160395" cy="11263631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908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1" y="2865544"/>
            <a:ext cx="4242197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80061" y="4059766"/>
            <a:ext cx="4242197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877278" y="2865544"/>
            <a:ext cx="4243863" cy="1194222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877278" y="4059766"/>
            <a:ext cx="4243863" cy="7375738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572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256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1" y="509694"/>
            <a:ext cx="3158729" cy="216916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53803" y="509695"/>
            <a:ext cx="5367338" cy="10925811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80061" y="2678855"/>
            <a:ext cx="3158729" cy="8756651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713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881902" y="8961121"/>
            <a:ext cx="5760720" cy="1057911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881902" y="1143846"/>
            <a:ext cx="5760720" cy="768096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881902" y="10019032"/>
            <a:ext cx="5760720" cy="1502409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0228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0060" y="512658"/>
            <a:ext cx="8641080" cy="21336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80060" y="2987042"/>
            <a:ext cx="8641080" cy="8448464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800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BE724-04BF-477C-9D73-8A16C0A9B4E2}" type="datetimeFigureOut">
              <a:rPr lang="ru-RU" smtClean="0"/>
              <a:pPr/>
              <a:t>16.11.2018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280410" y="11865188"/>
            <a:ext cx="30403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880860" y="11865188"/>
            <a:ext cx="2240280" cy="681566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7A1D-48F7-47F3-971F-0E20B439CCE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Relationship Id="rId1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815" y="1149600"/>
            <a:ext cx="2032155" cy="244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1291" y="5248672"/>
            <a:ext cx="2115821" cy="2513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0419" y="2942852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0418" y="4169989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2271" y="5397126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2271" y="6624263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2271" y="7832523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3487" y="8556476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2087" y="9213774"/>
            <a:ext cx="2115821" cy="2805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943" y="6666331"/>
            <a:ext cx="2014516" cy="5620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7008880" y="6666331"/>
            <a:ext cx="20002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rgbClr val="686868"/>
                </a:solidFill>
              </a:rPr>
              <a:t>КРАСНОГОРСКИЕ ЭЛЕКТРИЧЕСКИЕ СЕТИ</a:t>
            </a:r>
            <a:endParaRPr lang="ru-RU" sz="1400" b="1" i="1" dirty="0" smtClean="0">
              <a:solidFill>
                <a:srgbClr val="686868"/>
              </a:solidFill>
            </a:endParaRPr>
          </a:p>
        </p:txBody>
      </p:sp>
      <p:pic>
        <p:nvPicPr>
          <p:cNvPr id="18" name="Picture 2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8880" y="8612286"/>
            <a:ext cx="2090579" cy="225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9847" y="9783612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19847" y="10989704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220419" y="11366140"/>
            <a:ext cx="1227137" cy="84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Picture 1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50" y="3736504"/>
            <a:ext cx="1978184" cy="575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1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930" y="1165689"/>
            <a:ext cx="8888756" cy="10965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" name="Прямоугольник 58"/>
          <p:cNvSpPr/>
          <p:nvPr/>
        </p:nvSpPr>
        <p:spPr>
          <a:xfrm>
            <a:off x="4879179" y="1770953"/>
            <a:ext cx="2056387" cy="24622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algn="just"/>
            <a:r>
              <a:rPr lang="ru-RU" sz="1000" dirty="0"/>
              <a:t> </a:t>
            </a:r>
            <a:endParaRPr lang="ru-RU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8256984" y="352128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5" name="Прямоугольник 84"/>
          <p:cNvSpPr/>
          <p:nvPr/>
        </p:nvSpPr>
        <p:spPr>
          <a:xfrm>
            <a:off x="768152" y="7552928"/>
            <a:ext cx="1872208" cy="19442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Прямоугольник 88"/>
          <p:cNvSpPr/>
          <p:nvPr/>
        </p:nvSpPr>
        <p:spPr>
          <a:xfrm>
            <a:off x="2657460" y="9901262"/>
            <a:ext cx="2172574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8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5016624" y="6184776"/>
            <a:ext cx="648072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0" name="Равнобедренный треугольник 119"/>
          <p:cNvSpPr/>
          <p:nvPr/>
        </p:nvSpPr>
        <p:spPr>
          <a:xfrm>
            <a:off x="7248872" y="7984976"/>
            <a:ext cx="216024" cy="144016"/>
          </a:xfrm>
          <a:prstGeom prst="triangl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TextBox 63"/>
          <p:cNvSpPr txBox="1"/>
          <p:nvPr/>
        </p:nvSpPr>
        <p:spPr>
          <a:xfrm>
            <a:off x="8240542" y="404391"/>
            <a:ext cx="10965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>
                    <a:lumMod val="50000"/>
                  </a:schemeClr>
                </a:solidFill>
              </a:rPr>
              <a:t>2014г   </a:t>
            </a:r>
            <a:endParaRPr lang="ru-RU" sz="1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6" name="Прямоугольник 125"/>
          <p:cNvSpPr/>
          <p:nvPr/>
        </p:nvSpPr>
        <p:spPr>
          <a:xfrm>
            <a:off x="7032848" y="280120"/>
            <a:ext cx="2232248" cy="50405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6" name="Прямоугольник 85"/>
          <p:cNvSpPr/>
          <p:nvPr/>
        </p:nvSpPr>
        <p:spPr>
          <a:xfrm>
            <a:off x="686810" y="5788322"/>
            <a:ext cx="2075766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endParaRPr lang="ru-RU" sz="800" dirty="0"/>
          </a:p>
        </p:txBody>
      </p:sp>
      <p:sp>
        <p:nvSpPr>
          <p:cNvPr id="104" name="Прямоугольник 103"/>
          <p:cNvSpPr/>
          <p:nvPr/>
        </p:nvSpPr>
        <p:spPr>
          <a:xfrm>
            <a:off x="7023657" y="10123831"/>
            <a:ext cx="208823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endParaRPr lang="ru-RU" sz="8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2371579" y="12158961"/>
            <a:ext cx="119721" cy="1842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ый треугольник 1"/>
          <p:cNvSpPr/>
          <p:nvPr/>
        </p:nvSpPr>
        <p:spPr>
          <a:xfrm>
            <a:off x="598889" y="11556618"/>
            <a:ext cx="463447" cy="497390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1665392" y="4841909"/>
            <a:ext cx="98815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759250" y="9245450"/>
            <a:ext cx="192844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b="1" dirty="0">
                <a:latin typeface="Century" panose="02040604050505020304" pitchFamily="18" charset="0"/>
                <a:cs typeface="Arial" panose="020B0604020202020204" pitchFamily="34" charset="0"/>
              </a:rPr>
              <a:t> </a:t>
            </a:r>
            <a:r>
              <a:rPr lang="ru-RU" sz="900" b="1" dirty="0" smtClean="0">
                <a:latin typeface="Century" panose="02040604050505020304" pitchFamily="18" charset="0"/>
                <a:cs typeface="Arial" panose="020B0604020202020204" pitchFamily="34" charset="0"/>
              </a:rPr>
              <a:t>    </a:t>
            </a:r>
            <a:endParaRPr lang="ru-RU" sz="900" dirty="0">
              <a:latin typeface="Century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157394" y="5329230"/>
            <a:ext cx="18473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2" name="TextBox 101"/>
          <p:cNvSpPr txBox="1"/>
          <p:nvPr/>
        </p:nvSpPr>
        <p:spPr>
          <a:xfrm>
            <a:off x="6943740" y="6186486"/>
            <a:ext cx="221457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900" dirty="0" smtClean="0">
                <a:latin typeface="Century" pitchFamily="18" charset="0"/>
              </a:rPr>
              <a:t>    </a:t>
            </a:r>
            <a:endParaRPr lang="ru-RU" sz="900" dirty="0">
              <a:latin typeface="Century" pitchFamily="18" charset="0"/>
            </a:endParaRPr>
          </a:p>
        </p:txBody>
      </p:sp>
      <p:sp>
        <p:nvSpPr>
          <p:cNvPr id="107" name="Прямоугольник 106"/>
          <p:cNvSpPr/>
          <p:nvPr/>
        </p:nvSpPr>
        <p:spPr>
          <a:xfrm>
            <a:off x="7015178" y="1042950"/>
            <a:ext cx="2143140" cy="4286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AutoShape 2" descr="Фото Анастасии Капустиной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cxnSp>
        <p:nvCxnSpPr>
          <p:cNvPr id="68" name="Прямая соединительная линия 67"/>
          <p:cNvCxnSpPr/>
          <p:nvPr/>
        </p:nvCxnSpPr>
        <p:spPr>
          <a:xfrm>
            <a:off x="661540" y="871575"/>
            <a:ext cx="8470064" cy="0"/>
          </a:xfrm>
          <a:prstGeom prst="line">
            <a:avLst/>
          </a:prstGeom>
          <a:ln w="22225" cap="rnd" cmpd="dbl">
            <a:solidFill>
              <a:schemeClr val="tx1">
                <a:lumMod val="75000"/>
                <a:lumOff val="2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571116" y="496493"/>
            <a:ext cx="23297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Энергетик Подмосковья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  <p:cxnSp>
        <p:nvCxnSpPr>
          <p:cNvPr id="73" name="Прямая соединительная линия 72"/>
          <p:cNvCxnSpPr/>
          <p:nvPr/>
        </p:nvCxnSpPr>
        <p:spPr>
          <a:xfrm>
            <a:off x="598889" y="12313802"/>
            <a:ext cx="8491505" cy="0"/>
          </a:xfrm>
          <a:prstGeom prst="line">
            <a:avLst/>
          </a:prstGeom>
          <a:ln w="22225" cap="rnd" cmpd="dbl">
            <a:solidFill>
              <a:schemeClr val="tx1">
                <a:lumMod val="75000"/>
                <a:lumOff val="2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108813" y="12304691"/>
            <a:ext cx="164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entury" pitchFamily="18" charset="0"/>
              </a:rPr>
              <a:t>www.mosoblenergo.ru</a:t>
            </a:r>
            <a:endParaRPr lang="ru-RU" sz="900" dirty="0">
              <a:solidFill>
                <a:schemeClr val="tx1">
                  <a:lumMod val="50000"/>
                  <a:lumOff val="50000"/>
                </a:schemeClr>
              </a:solidFill>
              <a:latin typeface="Century" pitchFamily="18" charset="0"/>
            </a:endParaRPr>
          </a:p>
        </p:txBody>
      </p:sp>
      <p:sp>
        <p:nvSpPr>
          <p:cNvPr id="45" name="AutoShape 2" descr="Фото Анастасии Капустиной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2" name="TextBox 21"/>
          <p:cNvSpPr txBox="1"/>
          <p:nvPr/>
        </p:nvSpPr>
        <p:spPr>
          <a:xfrm>
            <a:off x="5410982" y="4561221"/>
            <a:ext cx="207948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</a:t>
            </a:r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  <p:graphicFrame>
        <p:nvGraphicFramePr>
          <p:cNvPr id="53" name="Таблица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504896"/>
              </p:ext>
            </p:extLst>
          </p:nvPr>
        </p:nvGraphicFramePr>
        <p:xfrm>
          <a:off x="6018396" y="575008"/>
          <a:ext cx="3582804" cy="27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1402"/>
                <a:gridCol w="1791402"/>
              </a:tblGrid>
              <a:tr h="151712">
                <a:tc>
                  <a:txBody>
                    <a:bodyPr/>
                    <a:lstStyle/>
                    <a:p>
                      <a:pPr algn="r"/>
                      <a:r>
                        <a:rPr lang="ru-RU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Выпуск №</a:t>
                      </a:r>
                      <a:r>
                        <a:rPr lang="en-US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 </a:t>
                      </a:r>
                      <a:r>
                        <a:rPr lang="ru-RU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11 (47)</a:t>
                      </a:r>
                      <a:endParaRPr lang="ru-RU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Ноябрь  </a:t>
                      </a:r>
                      <a:r>
                        <a:rPr lang="ru-RU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2018</a:t>
                      </a:r>
                      <a:r>
                        <a:rPr lang="ru-RU" sz="1200" b="0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 </a:t>
                      </a:r>
                      <a:r>
                        <a:rPr lang="ru-RU" sz="1200" b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Century" panose="02040604050505020304" pitchFamily="18" charset="0"/>
                        </a:rPr>
                        <a:t>г.</a:t>
                      </a:r>
                      <a:endParaRPr lang="ru-RU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" panose="02040604050505020304" pitchFamily="18" charset="0"/>
                      </a:endParaRPr>
                    </a:p>
                  </a:txBody>
                  <a:tcPr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75" name="Picture 2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253" y="428626"/>
            <a:ext cx="1901461" cy="320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40030" y="843624"/>
            <a:ext cx="85594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latin typeface="Century" pitchFamily="18" charset="0"/>
              </a:rPr>
              <a:t>Добро пожаловать: </a:t>
            </a:r>
          </a:p>
          <a:p>
            <a:r>
              <a:rPr lang="ru-RU" sz="1400" b="1" dirty="0" smtClean="0">
                <a:latin typeface="Century" pitchFamily="18" charset="0"/>
              </a:rPr>
              <a:t>Домодедовский филиал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0685" y="1328728"/>
            <a:ext cx="2822201" cy="11264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Недалеко </a:t>
            </a:r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от центра города Домодедово, на территории современной производственной базы расположился Домодедовский филиал «Мособлэнерго». Здесь, в </a:t>
            </a:r>
            <a:r>
              <a:rPr lang="ru-RU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красивом 3-х этажном здании </a:t>
            </a:r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трудится </a:t>
            </a:r>
            <a:r>
              <a:rPr lang="ru-RU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193 человека, </a:t>
            </a:r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на чьих плечах лежит ответственность за качественное и надежное электроснабжение всего города и района.  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</a:t>
            </a:r>
          </a:p>
          <a:p>
            <a:endParaRPr lang="ru-RU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700" b="1" u="sng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Каждого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своего сотрудника он знает по имени, и каждому от души жмет руку при встрече в коридорах предприятия во время экскурсии по помещениям производственной базы филиала. 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2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От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«</a:t>
            </a:r>
            <a:r>
              <a:rPr lang="ru-RU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Мособлэлектро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 </a:t>
            </a:r>
            <a:endParaRPr lang="ru-RU" sz="12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до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«Мособлэнерго»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До 1987 года наше предприятие было в составе 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Видновского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участка электросети «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Мособлэлектро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», - рассказывает Николай Викторович, - а в 87-ом прошла реформа, и участок электросетей вошел в состав созданного тогда ПТО ГХ.  Я пришел сюда в 1990 году мастером, в 91-ом стал уже главным инженером. Это было здесь же, в этом же здании, только оно было еще маленьким – всего-то 4 окна…»</a:t>
            </a:r>
          </a:p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Николай Викторович вспоминает, как после очередной реорганизации предприятия в 1996 году в Домодедово было создано Муниципальное унитарное предприятие «Электросеть», которое он и возглавил уже в 1997 году.  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За все эти годы, что я здесь руковожу, я всегда болел за свой коллектив, за наши производственные показатели. Ведь когда я только сюда пришел – у нас не было практически ничего: ни техники не было толком, ни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условий.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Пришлось все создавать с нуля, - рассказывает Николай Волков, - Мы годами трудились во благо города и района, и, надо сказать, сумели добиться успехов. Когда в прошлом году мы переходили в состав «Мособлэнерго», в Комитете по ценам и  тарифам Московской области нам дали положительную оценку. Мы, конечно, были не самой большой электросетевой компанией в области, но, зато одной из самых эффективных: по уровню потерь, по капитальным вложениям по инвестиционной программе и по эффективности работы, дисциплине. Эйфории при этом у нас как не было, так и нет. Некогда. У нас тут сплошные перемены… В прошлом году реорганизовывались, а в этом году теперь укрупняемся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».</a:t>
            </a:r>
          </a:p>
          <a:p>
            <a:endParaRPr lang="ru-RU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Эпоха </a:t>
            </a:r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перемен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Знаете, когда в прошлом году входили в «Мособлэнерго», мы всем коллективом настороженно отнеслись к этому, и даже предвзято: боялись, что работать станет тяжелее, технику заберут, а людей, особенно пенсионеров, 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поувольняют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- вспоминает Николай Викторович, - Но на деле оказалось всё совсем иначе: в паспорта нам никто не заглядывал, коллектив весь сохранился, все, кто хотели перейти – перешли, зарплаты и штатную расстановку сохранили. И мы очень быстро поняли, что ничего страшного не произошло. Мы просто перестроились и подстроились под новые условия. И это на благо – для коллектива еще и ДМС появился! Люди благодарны! У нас тут в Домодедово есть отличный медицинский центр, куда теперь все наши сотрудники ходят. Работать, кстати, хуже мы не стали – производственные показатели все остались на уровне. Эффективность мы свою сумели сохранить, потери сохранили… усилили охрану труда и технику безопасности, по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технической эксплуатации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ремонтам, техническому содействию, поддержке – стали сильнее. По оперативности во время отключений – тоже стали сильнее, и работать стали быстрее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». </a:t>
            </a:r>
          </a:p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С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 января 2019 года Домодедовский филиал присоединяет Подольские, Чеховские и Дзержинские производственные участки. </a:t>
            </a: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670255" y="2317695"/>
            <a:ext cx="17326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Руководит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предприятием вот уже 21 год </a:t>
            </a:r>
            <a:r>
              <a:rPr lang="ru-RU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Николай Викторович Волков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– человек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прошедший трудовой путь от простого рабочего до директора, став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для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своего коллектива настоящим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примером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для подражания, добрым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и уважаемым товарищем, который никогда не откажет в помощи. </a:t>
            </a:r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17" y="2328050"/>
            <a:ext cx="1007675" cy="1357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3417540" y="3650493"/>
            <a:ext cx="2938813" cy="1031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В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филиале кипит работа: готовят помещения и кабинеты для сотрудников, перекраивают штатное расписание, привыкают к новым масштабам работы, строят планы по развитию новых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подразделений. </a:t>
            </a:r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Ответственность у нас увеличится сразу в 3 раза.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Но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мы работы не боимся, да и я человек ответственный,  – уверенно заявляет Николай Викторович, - Пришли – значит, будем работать! Если бы я был безответственным человеком, я бы 20 лет не отработал директором, и 3 раза меня бы не переизбирали в совет депутатов городского округа. 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</a:t>
            </a: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Больше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всего директор филиала переживает за трудовые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коллективы: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Для меня в данный момент самое главное сохранить кадры, которые есть, - говорит Николай Волков, - И не внести раздора в рабочие коллективы объединяющихся предприятий. Я рад, что руководство «Мособлэнерго»  пошло мне навстречу: сохранят зарплаты, кое-где увеличат даже. Сегодня мы производим реорганизацию, расстановку штата, подтягиваются новые лица, мы растём. И пусть говорят, что нет ничего хуже, чем жить в эпоху перемен… Для нас эпоха перемен – это возможность идти в ногу со временем. Еще раз повторю, раз пришел, значит, будем работать!»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За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разговором Николай Викторович показывает нам просторные кабинеты, переговорные, комнаты отдыха и приёма пищи, душевые, раздевалки, прачечные и сушилки мастеров выездных бригад. Далее проходим в современное помещение диспетчерской – здесь новая мнемосхема, которой всего пару лет.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Раньше 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мы были как-то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сами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по себе, что случись – помочь было особо некому, а теперь мы часть большой команды! После того, как объединимся с соседними сетями, думаю, станем еще сильнее – у нас же и техника, и бригады будут общие. Станем более мобильными и оснащенными. Уверен, жители оценят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!».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А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мы тем временем покинули производственную базу и отправились на соседнюю улицу, где в теплых крытых ангарах расположилась вся спецтехника предприятия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.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«Эту базу мы построили тоже совсем недавно. Техника у нас вся новая – всего 40 единиц, стоит в тепле.  Здесь же и ремонтная зона, и грузовая мойка, очень удобно.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Для дежурных работников также есть и комнаты отдыха, и раздевалки: всё необходимое.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3753" y="9378800"/>
            <a:ext cx="1617468" cy="1078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491" y="8056984"/>
            <a:ext cx="2593861" cy="1729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15" y="1021952"/>
            <a:ext cx="2545905" cy="1697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9" name="Прямоугольник 28"/>
          <p:cNvSpPr/>
          <p:nvPr/>
        </p:nvSpPr>
        <p:spPr>
          <a:xfrm>
            <a:off x="3502701" y="1005606"/>
            <a:ext cx="2730414" cy="26448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6243" y="1363778"/>
            <a:ext cx="1635003" cy="10890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7799" y="2498069"/>
            <a:ext cx="1652008" cy="1100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356353" y="2719333"/>
            <a:ext cx="2771715" cy="1037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Я помню, всего 4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года назад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тут были обычные навесы, продуваемые, холодные… 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За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счет сокращения потерь мы построили и базу, и ангары, и технику закупили. 80 миллионов рублей тогда на всё потратили…Стоило того, теперь всё по уму», - проводит экскурсию Николай Викторович.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Зная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что и техника и база остались в собственности города, спрашиваю, изменились ли отношения с администрацией Домодедово после перехода в «Мособлэнерго»? Своего рода переподчинение всё-таки произошло. </a:t>
            </a: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  «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Нет, не изменились, - уверенно отвечает директор, - Мы же помимо сетей еще и всё уличное освещение тут в городе обслуживаем! Наверно, мы единственный филиал в «Мособлэнерго», который так много работает по этому направлению. Паритет отношений с администраций как  был, так и остался. Плюс мы много для города делаем: во всех мероприятиях участвуем,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технику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даем, выборы помогаем организовывать, мой заместитель Виталий 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Батарев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к примеру, руководит одним из избирательных участков. Я продолжаю и как депутат трудиться во благо города. Да и вообще, эти края мне давно стали родными, я тут живу с 1982 года. Тут у меня семья, дети, внуки тоже здесь. Делать плохо и работать плохо – не могу себе позволить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».</a:t>
            </a: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О коллективе</a:t>
            </a:r>
            <a:endParaRPr lang="ru-RU" sz="12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  Коллектив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в Домодедовском филиале большой и дружный, а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людей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, которые любят свою работу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- видно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сразу. Атмосфера уютная, рабочая. Все заняты делом. </a:t>
            </a:r>
            <a:endParaRPr lang="ru-RU" sz="800" dirty="0" smtClean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    Заместитель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директора по общим вопросам Виталий 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Батарев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рассказывает, что коллектив с удовольствием выезжает на совместные экскурсии по выходным, посещают театр, а еще участвуют в культурных и спортивных событиях города.  Виталий Анатольевич также вспоминает, с каким рвением команда филиала боролась за победу на </a:t>
            </a:r>
            <a:r>
              <a:rPr lang="ru-RU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турслете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«Мособлэнерго» этим летом: «Мы бились в финале по футболу с командой аппарата управления. До этого, победили все филиалы в своей подгруппе! Но команда АУП нас честно сделала: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1:0. </a:t>
            </a:r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И всё равно, у нашего филиала, между прочим, 5 место в общекомандном зачете. И это из 27 команд. Отличный результат для новичков!». </a:t>
            </a:r>
          </a:p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 </a:t>
            </a:r>
          </a:p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 </a:t>
            </a: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  <a:latin typeface="Century" pitchFamily="18" charset="0"/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ru-RU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02701" y="954826"/>
            <a:ext cx="2367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b="1" dirty="0" smtClean="0">
                <a:latin typeface="Century" pitchFamily="18" charset="0"/>
              </a:rPr>
              <a:t>Производственная база Домодедовского филиала</a:t>
            </a:r>
            <a:endParaRPr lang="ru-RU" sz="1000" b="1" dirty="0">
              <a:latin typeface="Century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54740" y="211866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Century" pitchFamily="18" charset="0"/>
              </a:rPr>
              <a:t>2012 год</a:t>
            </a:r>
            <a:endParaRPr lang="ru-RU" sz="1600" dirty="0">
              <a:solidFill>
                <a:schemeClr val="bg1"/>
              </a:solidFill>
              <a:latin typeface="Century" pitchFamily="18" charset="0"/>
            </a:endParaRPr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5107" y="5160481"/>
            <a:ext cx="2547011" cy="1698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6" name="Прямая соединительная линия 75"/>
          <p:cNvCxnSpPr/>
          <p:nvPr/>
        </p:nvCxnSpPr>
        <p:spPr>
          <a:xfrm>
            <a:off x="5333015" y="1084319"/>
            <a:ext cx="0" cy="2515741"/>
          </a:xfrm>
          <a:prstGeom prst="line">
            <a:avLst/>
          </a:prstGeom>
          <a:ln w="22225" cap="rnd" cmpd="dbl">
            <a:solidFill>
              <a:schemeClr val="tx1">
                <a:lumMod val="75000"/>
                <a:lumOff val="25000"/>
              </a:schemeClr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5267306" y="956192"/>
            <a:ext cx="1411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Century" pitchFamily="18" charset="0"/>
              </a:rPr>
              <a:t>1375</a:t>
            </a:r>
            <a:endParaRPr lang="ru-RU" sz="2800" dirty="0">
              <a:latin typeface="Century" pitchFamily="18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5320781" y="2160473"/>
            <a:ext cx="919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 smtClean="0">
                <a:latin typeface="Century" pitchFamily="18" charset="0"/>
              </a:rPr>
              <a:t>586</a:t>
            </a:r>
            <a:endParaRPr lang="ru-RU" sz="3200" dirty="0">
              <a:latin typeface="Century" pitchFamily="18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344974" y="1507266"/>
            <a:ext cx="807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00" dirty="0" smtClean="0">
                <a:latin typeface="Century" pitchFamily="18" charset="0"/>
              </a:rPr>
              <a:t>км </a:t>
            </a:r>
          </a:p>
          <a:p>
            <a:r>
              <a:rPr lang="ru-RU" sz="1000" dirty="0" smtClean="0">
                <a:latin typeface="Century" pitchFamily="18" charset="0"/>
              </a:rPr>
              <a:t>КЛ, </a:t>
            </a:r>
          </a:p>
          <a:p>
            <a:r>
              <a:rPr lang="ru-RU" sz="1000" dirty="0" smtClean="0">
                <a:latin typeface="Century" pitchFamily="18" charset="0"/>
              </a:rPr>
              <a:t>ВЛ</a:t>
            </a:r>
            <a:endParaRPr lang="ru-RU" sz="1000" dirty="0">
              <a:latin typeface="Century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46413" y="2617391"/>
            <a:ext cx="66236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dirty="0" err="1" smtClean="0">
                <a:latin typeface="Century" pitchFamily="18" charset="0"/>
              </a:rPr>
              <a:t>ед.ТП</a:t>
            </a:r>
            <a:r>
              <a:rPr lang="ru-RU" sz="1050" dirty="0" smtClean="0">
                <a:latin typeface="Century" pitchFamily="18" charset="0"/>
              </a:rPr>
              <a:t>, </a:t>
            </a:r>
          </a:p>
          <a:p>
            <a:r>
              <a:rPr lang="ru-RU" sz="1050" dirty="0" smtClean="0">
                <a:latin typeface="Century" pitchFamily="18" charset="0"/>
              </a:rPr>
              <a:t>РП</a:t>
            </a:r>
            <a:endParaRPr lang="ru-RU" sz="1050" dirty="0">
              <a:latin typeface="Century" pitchFamily="18" charset="0"/>
            </a:endParaRPr>
          </a:p>
        </p:txBody>
      </p:sp>
      <p:pic>
        <p:nvPicPr>
          <p:cNvPr id="82" name="Picture 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668702" y="1558248"/>
            <a:ext cx="687651" cy="589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4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561" y="1497483"/>
            <a:ext cx="410836" cy="410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5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218" y="2954160"/>
            <a:ext cx="665189" cy="629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5164070" y="9299892"/>
            <a:ext cx="11922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 «Аварийных отключений у нас не много. Одно-два в неделю может быть, но мы реагируем моментально, - говорит Николай Викторович, </a:t>
            </a:r>
            <a:r>
              <a:rPr lang="ru-RU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entury" pitchFamily="18" charset="0"/>
              </a:rPr>
              <a:t>-</a:t>
            </a:r>
            <a:endParaRPr lang="ru-RU" sz="800" dirty="0"/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580" y="3685172"/>
            <a:ext cx="2528700" cy="1685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TextBox 69"/>
          <p:cNvSpPr txBox="1"/>
          <p:nvPr/>
        </p:nvSpPr>
        <p:spPr>
          <a:xfrm>
            <a:off x="3941577" y="3236868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  <a:latin typeface="Century" pitchFamily="18" charset="0"/>
              </a:rPr>
              <a:t>2018 год</a:t>
            </a:r>
            <a:endParaRPr lang="ru-RU" sz="1600" dirty="0">
              <a:solidFill>
                <a:schemeClr val="bg1"/>
              </a:solidFill>
              <a:latin typeface="Century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49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44103</TotalTime>
  <Words>1447</Words>
  <Application>Microsoft Office PowerPoint</Application>
  <PresentationFormat>A3 (297x420 мм)</PresentationFormat>
  <Paragraphs>139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Капустина Анастасия Адреевна</dc:creator>
  <cp:lastModifiedBy>kapustina</cp:lastModifiedBy>
  <cp:revision>3098</cp:revision>
  <cp:lastPrinted>2016-06-30T09:45:02Z</cp:lastPrinted>
  <dcterms:created xsi:type="dcterms:W3CDTF">2014-07-01T08:40:30Z</dcterms:created>
  <dcterms:modified xsi:type="dcterms:W3CDTF">2018-11-16T06:22:49Z</dcterms:modified>
</cp:coreProperties>
</file>