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9" r:id="rId4"/>
    <p:sldId id="261" r:id="rId5"/>
    <p:sldId id="262" r:id="rId6"/>
    <p:sldId id="263" r:id="rId7"/>
    <p:sldId id="264" r:id="rId8"/>
    <p:sldId id="265"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333"/>
    <a:srgbClr val="99535B"/>
    <a:srgbClr val="AC646F"/>
    <a:srgbClr val="D68D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54"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34FB4-FA61-4428-8B44-EC8313117A8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52DA9C6-B3CC-46E4-9EEF-6D535A3C8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205FD8A-8E86-43C7-90B1-A6AFCEE51212}"/>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5" name="Marcador de pie de página 4">
            <a:extLst>
              <a:ext uri="{FF2B5EF4-FFF2-40B4-BE49-F238E27FC236}">
                <a16:creationId xmlns:a16="http://schemas.microsoft.com/office/drawing/2014/main" id="{ADE82EE6-A9C4-4650-9A30-D34355DCC9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C51575C-C928-426A-B3C9-B356113163A5}"/>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144429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043D1-E704-4966-A240-F7C3B137EA4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2D853DB-1E2A-4E12-A500-5957DF1CF70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B0CAAF6-C99D-44A4-B5DB-181DFB9A294B}"/>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5" name="Marcador de pie de página 4">
            <a:extLst>
              <a:ext uri="{FF2B5EF4-FFF2-40B4-BE49-F238E27FC236}">
                <a16:creationId xmlns:a16="http://schemas.microsoft.com/office/drawing/2014/main" id="{E01F993B-6061-4E80-B649-50ABB3FC00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EEAF03A-A087-45C0-9C4B-1131F8C385B6}"/>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174232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638BFB-18FC-488F-970C-F49BC478D7C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8C8BF00-76A8-4D49-B099-559F40347E1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30E5852-208E-4B30-9CF0-6835AA604127}"/>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5" name="Marcador de pie de página 4">
            <a:extLst>
              <a:ext uri="{FF2B5EF4-FFF2-40B4-BE49-F238E27FC236}">
                <a16:creationId xmlns:a16="http://schemas.microsoft.com/office/drawing/2014/main" id="{5D4CBDFC-8802-47EC-9B44-A69629A29EB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D70C468-5A9A-47DA-92BA-5CC699AE88A9}"/>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248994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AF3DB-3876-4857-A02C-ABDE1AE9AED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EFF2CCB-8BEF-4C09-9774-99F2C0C2A62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FEFDC9-9E66-42B9-B408-AC2F15877DC4}"/>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5" name="Marcador de pie de página 4">
            <a:extLst>
              <a:ext uri="{FF2B5EF4-FFF2-40B4-BE49-F238E27FC236}">
                <a16:creationId xmlns:a16="http://schemas.microsoft.com/office/drawing/2014/main" id="{903A7C15-7781-488B-9AB9-2B530F4CC7B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507E96F-AB64-42FD-8D4D-6A20C80287E4}"/>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129832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F44A3-D5D1-4768-9F20-E909A4D1E72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193D148-1D31-4A63-AA9D-1ED24216D2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616A95D-254E-46BE-9F8E-E840BF31A97B}"/>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5" name="Marcador de pie de página 4">
            <a:extLst>
              <a:ext uri="{FF2B5EF4-FFF2-40B4-BE49-F238E27FC236}">
                <a16:creationId xmlns:a16="http://schemas.microsoft.com/office/drawing/2014/main" id="{E4AF4F7E-105B-48A7-9809-5BA11C956CE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E04CC55-2EEB-4135-ADE8-C2133BF51E54}"/>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294436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E25E2-AC66-42E9-B984-A1567D1CF27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E058A96-5C00-40C4-9ACF-3138254C5EF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EB13888-87C5-4EB0-A8CC-A72F8C1D46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B68141F-F3B6-4199-B8F4-53B4A8A1BD6D}"/>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6" name="Marcador de pie de página 5">
            <a:extLst>
              <a:ext uri="{FF2B5EF4-FFF2-40B4-BE49-F238E27FC236}">
                <a16:creationId xmlns:a16="http://schemas.microsoft.com/office/drawing/2014/main" id="{67DE5B0A-99C3-47B4-8836-856EB30A4B2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119C68B-5ED6-4272-86B5-13A68C51160A}"/>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702937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8BB55-15B1-41C8-B4D5-CF223773FA0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840620C-E1B7-4141-9CEF-544987DB9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DBAEEBA-2113-4EF8-88E0-67606A93A8D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354B27B-C2A6-4BA8-A718-0CE74A3A4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8A42BF0-DA0A-4775-A382-2AA3162057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600A780-1D57-407B-B9E0-56E3C7D6079C}"/>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8" name="Marcador de pie de página 7">
            <a:extLst>
              <a:ext uri="{FF2B5EF4-FFF2-40B4-BE49-F238E27FC236}">
                <a16:creationId xmlns:a16="http://schemas.microsoft.com/office/drawing/2014/main" id="{EA6DFA44-937B-450E-9661-6E12A7AC482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47B6E15-5200-4215-8E51-4F7EF7C4F435}"/>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264135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58954-28A9-4535-9E19-683D5F5EC03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A2C120B-687D-467B-BA50-7E21839BDF2C}"/>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4" name="Marcador de pie de página 3">
            <a:extLst>
              <a:ext uri="{FF2B5EF4-FFF2-40B4-BE49-F238E27FC236}">
                <a16:creationId xmlns:a16="http://schemas.microsoft.com/office/drawing/2014/main" id="{3622C400-5AB9-438A-AF0E-101F7B05778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D34D8A6-FEF7-41B3-B5B9-FB27E3B55E38}"/>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285356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E05E789-AAD6-4A1A-80AB-C7BD9C20F322}"/>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3" name="Marcador de pie de página 2">
            <a:extLst>
              <a:ext uri="{FF2B5EF4-FFF2-40B4-BE49-F238E27FC236}">
                <a16:creationId xmlns:a16="http://schemas.microsoft.com/office/drawing/2014/main" id="{0448DF85-5403-4B10-B186-4F5A3D04027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D18F0314-2B83-4E92-A50E-EB8739889D7F}"/>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72249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F979-2F0A-4BE5-BC36-895655F6F7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3E45F1-6EA9-434A-A3B3-E4D1D6FBA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962F679-B2A2-40AB-A816-4990DE994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60B66B-9250-41C1-BED5-23633A12BA7C}"/>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6" name="Marcador de pie de página 5">
            <a:extLst>
              <a:ext uri="{FF2B5EF4-FFF2-40B4-BE49-F238E27FC236}">
                <a16:creationId xmlns:a16="http://schemas.microsoft.com/office/drawing/2014/main" id="{855C39E9-E308-4F53-A6B5-222934B9CE2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5C437F0-E16F-4991-A1AF-B2F21556BD68}"/>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32809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37773-3C59-42B2-A07B-BD1640F6F1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95E3802-FBD6-4278-9693-B512B6A477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9BC3D15-E86B-46AC-8CED-FCCB1747F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FD3C0AC-F654-435D-88B3-861FF0DE1067}"/>
              </a:ext>
            </a:extLst>
          </p:cNvPr>
          <p:cNvSpPr>
            <a:spLocks noGrp="1"/>
          </p:cNvSpPr>
          <p:nvPr>
            <p:ph type="dt" sz="half" idx="10"/>
          </p:nvPr>
        </p:nvSpPr>
        <p:spPr/>
        <p:txBody>
          <a:bodyPr/>
          <a:lstStyle/>
          <a:p>
            <a:fld id="{28530301-6420-4059-8608-D504F214730F}" type="datetimeFigureOut">
              <a:rPr lang="es-ES" smtClean="0"/>
              <a:t>02/01/2024</a:t>
            </a:fld>
            <a:endParaRPr lang="es-ES"/>
          </a:p>
        </p:txBody>
      </p:sp>
      <p:sp>
        <p:nvSpPr>
          <p:cNvPr id="6" name="Marcador de pie de página 5">
            <a:extLst>
              <a:ext uri="{FF2B5EF4-FFF2-40B4-BE49-F238E27FC236}">
                <a16:creationId xmlns:a16="http://schemas.microsoft.com/office/drawing/2014/main" id="{72CD1611-9892-4F2C-BC18-ADB0902E5D1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43A2803-67EA-4000-8F65-0BFA2A5AF1F0}"/>
              </a:ext>
            </a:extLst>
          </p:cNvPr>
          <p:cNvSpPr>
            <a:spLocks noGrp="1"/>
          </p:cNvSpPr>
          <p:nvPr>
            <p:ph type="sldNum" sz="quarter" idx="12"/>
          </p:nvPr>
        </p:nvSpPr>
        <p:spPr/>
        <p:txBody>
          <a:bodyPr/>
          <a:lstStyle/>
          <a:p>
            <a:fld id="{C3131CF5-980A-4C02-B69E-E74897E246D4}" type="slidenum">
              <a:rPr lang="es-ES" smtClean="0"/>
              <a:t>‹Nº›</a:t>
            </a:fld>
            <a:endParaRPr lang="es-ES"/>
          </a:p>
        </p:txBody>
      </p:sp>
    </p:spTree>
    <p:extLst>
      <p:ext uri="{BB962C8B-B14F-4D97-AF65-F5344CB8AC3E}">
        <p14:creationId xmlns:p14="http://schemas.microsoft.com/office/powerpoint/2010/main" val="89650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7C62EAC-FE2C-40BF-A735-91B3DF156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7D72393-FB12-4A93-993A-458BE4E48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C6C9E4-7337-4BBF-A48E-F9828463E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30301-6420-4059-8608-D504F214730F}" type="datetimeFigureOut">
              <a:rPr lang="es-ES" smtClean="0"/>
              <a:t>02/01/2024</a:t>
            </a:fld>
            <a:endParaRPr lang="es-ES"/>
          </a:p>
        </p:txBody>
      </p:sp>
      <p:sp>
        <p:nvSpPr>
          <p:cNvPr id="5" name="Marcador de pie de página 4">
            <a:extLst>
              <a:ext uri="{FF2B5EF4-FFF2-40B4-BE49-F238E27FC236}">
                <a16:creationId xmlns:a16="http://schemas.microsoft.com/office/drawing/2014/main" id="{6949A206-E0F1-46F9-A128-42371EF96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C9A79E91-BE38-4B4E-BD5E-EEA6C72DC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1CF5-980A-4C02-B69E-E74897E246D4}" type="slidenum">
              <a:rPr lang="es-ES" smtClean="0"/>
              <a:t>‹Nº›</a:t>
            </a:fld>
            <a:endParaRPr lang="es-ES"/>
          </a:p>
        </p:txBody>
      </p:sp>
    </p:spTree>
    <p:extLst>
      <p:ext uri="{BB962C8B-B14F-4D97-AF65-F5344CB8AC3E}">
        <p14:creationId xmlns:p14="http://schemas.microsoft.com/office/powerpoint/2010/main" val="337135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AEB8B-A9B7-4336-BB69-086AE738F81B}"/>
              </a:ext>
            </a:extLst>
          </p:cNvPr>
          <p:cNvSpPr>
            <a:spLocks noGrp="1"/>
          </p:cNvSpPr>
          <p:nvPr>
            <p:ph type="ctrTitle"/>
          </p:nvPr>
        </p:nvSpPr>
        <p:spPr>
          <a:xfrm>
            <a:off x="1524000" y="230819"/>
            <a:ext cx="9144000" cy="843238"/>
          </a:xfrm>
        </p:spPr>
        <p:txBody>
          <a:bodyPr>
            <a:normAutofit fontScale="90000"/>
          </a:bodyPr>
          <a:lstStyle/>
          <a:p>
            <a:br>
              <a:rPr lang="es-ES" sz="6000" b="1"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br>
            <a:r>
              <a:rPr lang="es-ES" sz="60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WINECLUB</a:t>
            </a:r>
            <a:endParaRPr lang="es-ES" dirty="0">
              <a:solidFill>
                <a:srgbClr val="99535B"/>
              </a:solidFill>
            </a:endParaRPr>
          </a:p>
        </p:txBody>
      </p:sp>
      <p:sp>
        <p:nvSpPr>
          <p:cNvPr id="3" name="Subtítulo 2">
            <a:extLst>
              <a:ext uri="{FF2B5EF4-FFF2-40B4-BE49-F238E27FC236}">
                <a16:creationId xmlns:a16="http://schemas.microsoft.com/office/drawing/2014/main" id="{A070123B-AFED-4D83-9155-C9A12E511CE1}"/>
              </a:ext>
            </a:extLst>
          </p:cNvPr>
          <p:cNvSpPr>
            <a:spLocks noGrp="1"/>
          </p:cNvSpPr>
          <p:nvPr>
            <p:ph type="subTitle" idx="1"/>
          </p:nvPr>
        </p:nvSpPr>
        <p:spPr>
          <a:xfrm>
            <a:off x="406399" y="899886"/>
            <a:ext cx="8447315" cy="5727295"/>
          </a:xfrm>
        </p:spPr>
        <p:txBody>
          <a:bodyPr>
            <a:normAutofit fontScale="85000" lnSpcReduction="20000"/>
          </a:bodyPr>
          <a:lstStyle/>
          <a:p>
            <a:pPr algn="l">
              <a:lnSpc>
                <a:spcPct val="107000"/>
              </a:lnSpc>
            </a:pPr>
            <a:r>
              <a:rPr lang="es-ES"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¿Qué es?</a:t>
            </a:r>
          </a:p>
          <a:p>
            <a:pPr algn="l">
              <a:lnSpc>
                <a:spcPct val="107000"/>
              </a:lnSpc>
            </a:pPr>
            <a:r>
              <a:rPr lang="es-ES" sz="22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   Es una solución para la gestión informatizada del negocio de una vinoteca.</a:t>
            </a:r>
          </a:p>
          <a:p>
            <a:pPr algn="l">
              <a:lnSpc>
                <a:spcPct val="107000"/>
              </a:lnSpc>
            </a:pPr>
            <a:endParaRPr lang="es-ES" sz="1800" dirty="0">
              <a:solidFill>
                <a:srgbClr val="494847"/>
              </a:solidFill>
              <a:latin typeface="Segoe UI" panose="020B0502040204020203" pitchFamily="34" charset="0"/>
              <a:ea typeface="Times New Roman" panose="02020603050405020304" pitchFamily="18" charset="0"/>
              <a:cs typeface="Times New Roman" panose="02020603050405020304" pitchFamily="18" charset="0"/>
            </a:endParaRPr>
          </a:p>
          <a:p>
            <a:pPr algn="l">
              <a:lnSpc>
                <a:spcPct val="107000"/>
              </a:lnSpc>
            </a:pPr>
            <a:r>
              <a:rPr lang="es-ES"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¿Qué se ha hecho?</a:t>
            </a:r>
          </a:p>
          <a:p>
            <a:pPr algn="l">
              <a:lnSpc>
                <a:spcPct val="107000"/>
              </a:lnSpc>
            </a:pPr>
            <a:r>
              <a:rPr lang="es-ES" sz="22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Se ha desarrollado una aplicación de escritorio para gestionar Proveedores, </a:t>
            </a:r>
            <a:r>
              <a:rPr lang="es-ES" sz="2200" dirty="0">
                <a:solidFill>
                  <a:srgbClr val="422333"/>
                </a:solidFill>
                <a:latin typeface="Calibri" panose="020F0502020204030204" pitchFamily="34" charset="0"/>
                <a:ea typeface="Calibri" panose="020F0502020204030204" pitchFamily="34" charset="0"/>
                <a:cs typeface="Calibri" panose="020F0502020204030204" pitchFamily="34" charset="0"/>
              </a:rPr>
              <a:t>E</a:t>
            </a:r>
            <a:r>
              <a:rPr lang="es-ES" sz="22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xistencias de artículos, Empleados, Socios, Ventas, Devoluciones, etc. y hacer el trabajo más cómodo a sus empleados.</a:t>
            </a:r>
            <a:r>
              <a:rPr lang="es-ES" sz="2200" b="1" dirty="0">
                <a:solidFill>
                  <a:srgbClr val="422333"/>
                </a:solidFill>
                <a:effectLst/>
                <a:latin typeface="Calibri" panose="020F0502020204030204" pitchFamily="34" charset="0"/>
                <a:ea typeface="Times New Roman" panose="02020603050405020304" pitchFamily="18" charset="0"/>
                <a:cs typeface="Calibri" panose="020F0502020204030204" pitchFamily="34" charset="0"/>
              </a:rPr>
              <a:t> </a:t>
            </a:r>
          </a:p>
          <a:p>
            <a:pPr algn="l">
              <a:lnSpc>
                <a:spcPct val="107000"/>
              </a:lnSpc>
            </a:pPr>
            <a:r>
              <a:rPr lang="es-ES" sz="1800" dirty="0">
                <a:solidFill>
                  <a:srgbClr val="494847"/>
                </a:solidFill>
                <a:effectLst/>
                <a:latin typeface="Calibri" panose="020F0502020204030204" pitchFamily="34" charset="0"/>
                <a:ea typeface="Calibri" panose="020F0502020204030204" pitchFamily="34" charset="0"/>
                <a:cs typeface="Calibri" panose="020F0502020204030204" pitchFamily="34" charset="0"/>
              </a:rPr>
              <a:t> </a:t>
            </a:r>
          </a:p>
          <a:p>
            <a:pPr algn="l">
              <a:lnSpc>
                <a:spcPct val="107000"/>
              </a:lnSpc>
            </a:pPr>
            <a:r>
              <a:rPr lang="es-ES"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¿A quién va destinado?</a:t>
            </a:r>
          </a:p>
          <a:p>
            <a:pPr marL="71755" algn="l"/>
            <a:r>
              <a:rPr lang="es-ES" sz="2200" dirty="0">
                <a:solidFill>
                  <a:srgbClr val="422333"/>
                </a:solidFill>
                <a:latin typeface="Calibri" panose="020F0502020204030204" pitchFamily="34" charset="0"/>
                <a:ea typeface="Calibri" panose="020F0502020204030204" pitchFamily="34" charset="0"/>
                <a:cs typeface="Calibri" panose="020F0502020204030204" pitchFamily="34" charset="0"/>
              </a:rPr>
              <a:t>-Dueño	 -E</a:t>
            </a:r>
            <a:r>
              <a:rPr lang="es-ES" sz="22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ncargados  -Dependientes. </a:t>
            </a:r>
          </a:p>
          <a:p>
            <a:pPr marL="71755" algn="l"/>
            <a:r>
              <a:rPr lang="es-ES" sz="22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-Otros cargos que puedan surgir a futuro como:</a:t>
            </a:r>
          </a:p>
          <a:p>
            <a:pPr marL="71755" algn="l"/>
            <a:r>
              <a:rPr lang="es-ES" sz="2200" dirty="0">
                <a:solidFill>
                  <a:srgbClr val="422333"/>
                </a:solidFill>
                <a:latin typeface="Calibri" panose="020F0502020204030204" pitchFamily="34" charset="0"/>
                <a:ea typeface="Calibri" panose="020F0502020204030204" pitchFamily="34" charset="0"/>
                <a:cs typeface="Calibri" panose="020F0502020204030204" pitchFamily="34" charset="0"/>
              </a:rPr>
              <a:t>     </a:t>
            </a:r>
            <a:r>
              <a:rPr lang="es-ES" sz="22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Personal de márquetin,  Organizadores de eventos, etc.</a:t>
            </a:r>
          </a:p>
          <a:p>
            <a:pPr marL="71755"/>
            <a:r>
              <a:rPr lang="es-ES" sz="1800" dirty="0">
                <a:solidFill>
                  <a:srgbClr val="494847"/>
                </a:solidFill>
                <a:effectLst/>
                <a:latin typeface="Segoe UI" panose="020B0502040204020203" pitchFamily="34" charset="0"/>
                <a:ea typeface="Calibri" panose="020F0502020204030204" pitchFamily="34" charset="0"/>
                <a:cs typeface="Times New Roman" panose="02020603050405020304" pitchFamily="18" charset="0"/>
              </a:rPr>
              <a:t> </a:t>
            </a:r>
          </a:p>
          <a:p>
            <a:pPr algn="l">
              <a:lnSpc>
                <a:spcPct val="107000"/>
              </a:lnSpc>
            </a:pPr>
            <a:r>
              <a:rPr lang="es-ES"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¿Por qué?</a:t>
            </a:r>
          </a:p>
          <a:p>
            <a:pPr marL="71755" algn="l"/>
            <a:r>
              <a:rPr lang="es-ES" sz="22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Interés por adquirir conocimientos e información por los </a:t>
            </a:r>
          </a:p>
          <a:p>
            <a:pPr marL="71755" algn="l"/>
            <a:r>
              <a:rPr lang="es-ES" sz="22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productos del vino, y como gestionar una tienda por medio</a:t>
            </a:r>
          </a:p>
          <a:p>
            <a:pPr marL="71755" algn="l"/>
            <a:r>
              <a:rPr lang="es-ES" sz="22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de una aplicación.</a:t>
            </a:r>
          </a:p>
          <a:p>
            <a:pPr marL="71755" algn="l"/>
            <a:endParaRPr lang="es-ES" sz="1800" dirty="0">
              <a:solidFill>
                <a:srgbClr val="494847"/>
              </a:solidFill>
              <a:latin typeface="Segoe UI" panose="020B0502040204020203" pitchFamily="34" charset="0"/>
              <a:ea typeface="Calibri" panose="020F0502020204030204" pitchFamily="34" charset="0"/>
              <a:cs typeface="Times New Roman" panose="02020603050405020304" pitchFamily="18" charset="0"/>
            </a:endParaRPr>
          </a:p>
          <a:p>
            <a:pPr marL="71755" algn="l"/>
            <a:endParaRPr lang="es-ES" sz="1800" dirty="0">
              <a:solidFill>
                <a:srgbClr val="494847"/>
              </a:solidFill>
              <a:effectLst/>
              <a:latin typeface="Segoe UI" panose="020B0502040204020203"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52199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EECD7-9B51-4EFE-B6B1-343ED530481E}"/>
              </a:ext>
            </a:extLst>
          </p:cNvPr>
          <p:cNvSpPr>
            <a:spLocks noGrp="1"/>
          </p:cNvSpPr>
          <p:nvPr>
            <p:ph type="ctrTitle"/>
          </p:nvPr>
        </p:nvSpPr>
        <p:spPr>
          <a:xfrm>
            <a:off x="1524000" y="195309"/>
            <a:ext cx="9144000" cy="807868"/>
          </a:xfrm>
        </p:spPr>
        <p:txBody>
          <a:bodyPr>
            <a:normAutofit fontScale="90000"/>
          </a:bodyPr>
          <a:lstStyle/>
          <a:p>
            <a:r>
              <a:rPr lang="es-ES" sz="60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WINECLUB</a:t>
            </a:r>
            <a:endParaRPr lang="es-ES" dirty="0">
              <a:solidFill>
                <a:srgbClr val="99535B"/>
              </a:solidFill>
            </a:endParaRPr>
          </a:p>
        </p:txBody>
      </p:sp>
      <p:sp>
        <p:nvSpPr>
          <p:cNvPr id="3" name="Subtítulo 2">
            <a:extLst>
              <a:ext uri="{FF2B5EF4-FFF2-40B4-BE49-F238E27FC236}">
                <a16:creationId xmlns:a16="http://schemas.microsoft.com/office/drawing/2014/main" id="{C354C9FA-6486-42F8-A4BC-AD331D7C9C2B}"/>
              </a:ext>
            </a:extLst>
          </p:cNvPr>
          <p:cNvSpPr>
            <a:spLocks noGrp="1"/>
          </p:cNvSpPr>
          <p:nvPr>
            <p:ph type="subTitle" idx="1"/>
          </p:nvPr>
        </p:nvSpPr>
        <p:spPr>
          <a:xfrm>
            <a:off x="203201" y="1003177"/>
            <a:ext cx="11444302" cy="5659514"/>
          </a:xfrm>
        </p:spPr>
        <p:txBody>
          <a:bodyPr/>
          <a:lstStyle/>
          <a:p>
            <a:pPr algn="l"/>
            <a:r>
              <a:rPr lang="es-ES" sz="22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Tecnologías utilizadas Motivos de la elección:</a:t>
            </a:r>
          </a:p>
          <a:p>
            <a:pPr algn="l"/>
            <a:r>
              <a:rPr kumimoji="0" lang="es-ES" altLang="es-ES" sz="1600" b="0" i="0" u="none" strike="noStrike" cap="none" normalizeH="0" baseline="0" dirty="0">
                <a:ln>
                  <a:noFill/>
                </a:ln>
                <a:solidFill>
                  <a:srgbClr val="422333"/>
                </a:solidFill>
                <a:effectLst/>
                <a:latin typeface="Segoe UI" panose="020B0502040204020203" pitchFamily="34" charset="0"/>
                <a:ea typeface="Calibri" panose="020F0502020204030204" pitchFamily="34" charset="0"/>
                <a:cs typeface="Segoe UI" panose="020B0502040204020203" pitchFamily="34" charset="0"/>
              </a:rPr>
              <a:t>Todas las tecnologías utilizadas para este proyecto son las contenidas en el ciclo superior estudiado</a:t>
            </a:r>
          </a:p>
          <a:p>
            <a:pPr algn="l"/>
            <a:r>
              <a:rPr kumimoji="0" lang="es-ES" altLang="es-ES" sz="1600" b="0" i="0" u="none" strike="noStrike" cap="none" normalizeH="0" baseline="0" dirty="0">
                <a:ln>
                  <a:noFill/>
                </a:ln>
                <a:solidFill>
                  <a:srgbClr val="422333"/>
                </a:solidFill>
                <a:effectLst/>
                <a:latin typeface="Segoe UI" panose="020B0502040204020203" pitchFamily="34" charset="0"/>
                <a:ea typeface="Calibri" panose="020F0502020204030204" pitchFamily="34" charset="0"/>
                <a:cs typeface="Segoe UI" panose="020B0502040204020203" pitchFamily="34" charset="0"/>
              </a:rPr>
              <a:t> y personalmente creo que la utilización de otros lenguajes, aunque fuera valiosa su investigación, </a:t>
            </a:r>
          </a:p>
          <a:p>
            <a:pPr algn="l"/>
            <a:r>
              <a:rPr kumimoji="0" lang="es-ES" altLang="es-ES" sz="1600" b="0" i="0" u="none" strike="noStrike" cap="none" normalizeH="0" baseline="0" dirty="0">
                <a:ln>
                  <a:noFill/>
                </a:ln>
                <a:solidFill>
                  <a:srgbClr val="422333"/>
                </a:solidFill>
                <a:effectLst/>
                <a:latin typeface="Segoe UI" panose="020B0502040204020203" pitchFamily="34" charset="0"/>
                <a:ea typeface="Calibri" panose="020F0502020204030204" pitchFamily="34" charset="0"/>
                <a:cs typeface="Segoe UI" panose="020B0502040204020203" pitchFamily="34" charset="0"/>
              </a:rPr>
              <a:t>serían a mi juicio objeto de otros cursos y formaciones.</a:t>
            </a:r>
          </a:p>
          <a:p>
            <a:pPr algn="l"/>
            <a:endParaRPr lang="es-ES" sz="1200" dirty="0"/>
          </a:p>
        </p:txBody>
      </p:sp>
      <p:sp>
        <p:nvSpPr>
          <p:cNvPr id="15" name="Rectangle 20">
            <a:extLst>
              <a:ext uri="{FF2B5EF4-FFF2-40B4-BE49-F238E27FC236}">
                <a16:creationId xmlns:a16="http://schemas.microsoft.com/office/drawing/2014/main" id="{4F1C4A41-9117-4A2C-8390-B5596DF0685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23">
            <a:extLst>
              <a:ext uri="{FF2B5EF4-FFF2-40B4-BE49-F238E27FC236}">
                <a16:creationId xmlns:a16="http://schemas.microsoft.com/office/drawing/2014/main" id="{4E880B84-5BEA-4ADB-9C5A-62C8CC59E93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29" name="Imagen 28">
            <a:extLst>
              <a:ext uri="{FF2B5EF4-FFF2-40B4-BE49-F238E27FC236}">
                <a16:creationId xmlns:a16="http://schemas.microsoft.com/office/drawing/2014/main" id="{1A7C425E-2F43-4725-9D4E-A7543F5F0BAF}"/>
              </a:ext>
            </a:extLst>
          </p:cNvPr>
          <p:cNvPicPr>
            <a:picLocks noChangeAspect="1"/>
          </p:cNvPicPr>
          <p:nvPr/>
        </p:nvPicPr>
        <p:blipFill>
          <a:blip r:embed="rId3"/>
          <a:stretch>
            <a:fillRect/>
          </a:stretch>
        </p:blipFill>
        <p:spPr>
          <a:xfrm>
            <a:off x="203201" y="2631808"/>
            <a:ext cx="8418285" cy="2885039"/>
          </a:xfrm>
          <a:prstGeom prst="rect">
            <a:avLst/>
          </a:prstGeom>
        </p:spPr>
      </p:pic>
    </p:spTree>
    <p:extLst>
      <p:ext uri="{BB962C8B-B14F-4D97-AF65-F5344CB8AC3E}">
        <p14:creationId xmlns:p14="http://schemas.microsoft.com/office/powerpoint/2010/main" val="144701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5CEC6-314E-4FAF-80B5-FC4CCEE956AA}"/>
              </a:ext>
            </a:extLst>
          </p:cNvPr>
          <p:cNvSpPr>
            <a:spLocks noGrp="1"/>
          </p:cNvSpPr>
          <p:nvPr>
            <p:ph type="ctrTitle"/>
          </p:nvPr>
        </p:nvSpPr>
        <p:spPr>
          <a:xfrm>
            <a:off x="1524000" y="190501"/>
            <a:ext cx="9144000" cy="768350"/>
          </a:xfrm>
        </p:spPr>
        <p:txBody>
          <a:bodyPr>
            <a:noAutofit/>
          </a:bodyPr>
          <a:lstStyle/>
          <a:p>
            <a:r>
              <a:rPr lang="es-ES" sz="5400" b="1" dirty="0">
                <a:solidFill>
                  <a:srgbClr val="AC646F"/>
                </a:solidFill>
                <a:effectLst/>
                <a:latin typeface="Calibri" panose="020F0502020204030204" pitchFamily="34" charset="0"/>
                <a:ea typeface="Times New Roman" panose="02020603050405020304" pitchFamily="18" charset="0"/>
                <a:cs typeface="Times New Roman" panose="02020603050405020304" pitchFamily="18" charset="0"/>
              </a:rPr>
              <a:t>WINECLUB</a:t>
            </a:r>
            <a:endParaRPr lang="es-ES" sz="5400" dirty="0">
              <a:solidFill>
                <a:srgbClr val="AC646F"/>
              </a:solidFill>
            </a:endParaRPr>
          </a:p>
        </p:txBody>
      </p:sp>
      <p:sp>
        <p:nvSpPr>
          <p:cNvPr id="3" name="Subtítulo 2">
            <a:extLst>
              <a:ext uri="{FF2B5EF4-FFF2-40B4-BE49-F238E27FC236}">
                <a16:creationId xmlns:a16="http://schemas.microsoft.com/office/drawing/2014/main" id="{4022581D-C3BE-4DB1-BA09-CBF56D90CAA4}"/>
              </a:ext>
            </a:extLst>
          </p:cNvPr>
          <p:cNvSpPr>
            <a:spLocks noGrp="1"/>
          </p:cNvSpPr>
          <p:nvPr>
            <p:ph type="subTitle" idx="1"/>
          </p:nvPr>
        </p:nvSpPr>
        <p:spPr>
          <a:xfrm>
            <a:off x="410308" y="958851"/>
            <a:ext cx="9590033" cy="5613399"/>
          </a:xfrm>
        </p:spPr>
        <p:txBody>
          <a:bodyPr>
            <a:normAutofit fontScale="92500" lnSpcReduction="10000"/>
          </a:bodyPr>
          <a:lstStyle/>
          <a:p>
            <a:pPr algn="l"/>
            <a:r>
              <a:rPr lang="es-ES" altLang="es-ES" b="1" dirty="0">
                <a:solidFill>
                  <a:srgbClr val="99535B"/>
                </a:solidFill>
                <a:latin typeface="Calibri" panose="020F0502020204030204" pitchFamily="34" charset="0"/>
                <a:ea typeface="Times New Roman" panose="02020603050405020304" pitchFamily="18" charset="0"/>
                <a:cs typeface="Times New Roman" panose="02020603050405020304" pitchFamily="18" charset="0"/>
              </a:rPr>
              <a:t>5.- L</a:t>
            </a:r>
            <a:r>
              <a:rPr lang="es-ES" altLang="es-ES" b="1" dirty="0" bmk="">
                <a:solidFill>
                  <a:srgbClr val="99535B"/>
                </a:solidFill>
                <a:latin typeface="Calibri" panose="020F0502020204030204" pitchFamily="34" charset="0"/>
                <a:ea typeface="Times New Roman" panose="02020603050405020304" pitchFamily="18" charset="0"/>
                <a:cs typeface="Times New Roman" panose="02020603050405020304" pitchFamily="18" charset="0"/>
              </a:rPr>
              <a:t>ibrerías y otros apoyos:</a:t>
            </a:r>
            <a:endParaRPr lang="es-ES" altLang="es-ES" b="1" dirty="0">
              <a:solidFill>
                <a:srgbClr val="99535B"/>
              </a:solidFill>
              <a:latin typeface="Calibri" panose="020F0502020204030204" pitchFamily="34" charset="0"/>
              <a:ea typeface="Times New Roman" panose="02020603050405020304" pitchFamily="18" charset="0"/>
              <a:cs typeface="Times New Roman" panose="02020603050405020304" pitchFamily="18" charset="0"/>
            </a:endParaRPr>
          </a:p>
          <a:p>
            <a:endParaRPr kumimoji="0" lang="es-ES" altLang="es-ES" sz="2400" b="0" i="0" u="none" strike="noStrike" cap="none" normalizeH="0" baseline="0" dirty="0">
              <a:ln>
                <a:noFill/>
              </a:ln>
              <a:solidFill>
                <a:srgbClr val="494847"/>
              </a:solidFill>
              <a:effectLst/>
              <a:latin typeface="Segoe UI" panose="020B0502040204020203" pitchFamily="34" charset="0"/>
              <a:ea typeface="Calibri" panose="020F0502020204030204" pitchFamily="34" charset="0"/>
              <a:cs typeface="Segoe UI" panose="020B0502040204020203" pitchFamily="34" charset="0"/>
            </a:endParaRPr>
          </a:p>
          <a:p>
            <a:endParaRPr lang="es-ES" altLang="es-ES" dirty="0">
              <a:solidFill>
                <a:srgbClr val="494847"/>
              </a:solidFill>
              <a:latin typeface="Segoe UI" panose="020B0502040204020203" pitchFamily="34" charset="0"/>
              <a:ea typeface="Calibri" panose="020F0502020204030204" pitchFamily="34" charset="0"/>
              <a:cs typeface="Segoe UI" panose="020B0502040204020203" pitchFamily="34" charset="0"/>
            </a:endParaRPr>
          </a:p>
          <a:p>
            <a:endParaRPr lang="es-ES" altLang="es-ES" sz="2600" dirty="0">
              <a:solidFill>
                <a:srgbClr val="494847"/>
              </a:solidFill>
              <a:latin typeface="Calibri" panose="020F0502020204030204" pitchFamily="34" charset="0"/>
              <a:ea typeface="Calibri" panose="020F0502020204030204" pitchFamily="34" charset="0"/>
              <a:cs typeface="Calibri" panose="020F0502020204030204" pitchFamily="34" charset="0"/>
            </a:endParaRPr>
          </a:p>
          <a:p>
            <a:endParaRPr lang="es-ES" altLang="es-ES" sz="2600" dirty="0">
              <a:solidFill>
                <a:srgbClr val="494847"/>
              </a:solidFill>
              <a:latin typeface="Calibri" panose="020F0502020204030204" pitchFamily="34" charset="0"/>
              <a:ea typeface="Calibri" panose="020F0502020204030204" pitchFamily="34" charset="0"/>
              <a:cs typeface="Calibri" panose="020F0502020204030204" pitchFamily="34" charset="0"/>
            </a:endParaRPr>
          </a:p>
          <a:p>
            <a:pPr algn="l"/>
            <a:endParaRPr lang="es-ES" altLang="es-ES" sz="2600" dirty="0">
              <a:solidFill>
                <a:srgbClr val="494847"/>
              </a:solidFill>
              <a:latin typeface="Calibri" panose="020F0502020204030204" pitchFamily="34" charset="0"/>
              <a:ea typeface="Calibri" panose="020F0502020204030204" pitchFamily="34" charset="0"/>
              <a:cs typeface="Calibri" panose="020F0502020204030204" pitchFamily="34" charset="0"/>
            </a:endParaRPr>
          </a:p>
          <a:p>
            <a:endParaRPr kumimoji="0" lang="es-ES" altLang="es-ES" sz="2600" b="0" i="0" u="none" strike="noStrike" cap="none" normalizeH="0" baseline="0" dirty="0">
              <a:ln>
                <a:noFill/>
              </a:ln>
              <a:solidFill>
                <a:srgbClr val="494847"/>
              </a:solidFill>
              <a:effectLst/>
              <a:latin typeface="Calibri" panose="020F0502020204030204" pitchFamily="34" charset="0"/>
              <a:ea typeface="Calibri" panose="020F0502020204030204" pitchFamily="34" charset="0"/>
              <a:cs typeface="Calibri" panose="020F0502020204030204" pitchFamily="34" charset="0"/>
            </a:endParaRPr>
          </a:p>
          <a:p>
            <a:endParaRPr lang="es-ES" altLang="es-ES" dirty="0">
              <a:solidFill>
                <a:srgbClr val="494847"/>
              </a:solidFill>
              <a:latin typeface="Segoe UI" panose="020B0502040204020203" pitchFamily="34" charset="0"/>
              <a:ea typeface="Calibri" panose="020F0502020204030204" pitchFamily="34" charset="0"/>
              <a:cs typeface="Segoe UI" panose="020B0502040204020203" pitchFamily="34" charset="0"/>
            </a:endParaRPr>
          </a:p>
          <a:p>
            <a:pPr algn="l"/>
            <a:endParaRPr lang="es-ES" altLang="es-ES" dirty="0">
              <a:solidFill>
                <a:srgbClr val="494847"/>
              </a:solidFill>
              <a:latin typeface="Calibri" panose="020F0502020204030204" pitchFamily="34" charset="0"/>
              <a:ea typeface="Calibri" panose="020F0502020204030204" pitchFamily="34" charset="0"/>
              <a:cs typeface="Calibri" panose="020F0502020204030204" pitchFamily="34" charset="0"/>
            </a:endParaRPr>
          </a:p>
          <a:p>
            <a:pPr algn="l"/>
            <a:endParaRPr lang="es-ES" altLang="es-ES" dirty="0">
              <a:latin typeface="Calibri" panose="020F0502020204030204" pitchFamily="34" charset="0"/>
              <a:cs typeface="Calibri" panose="020F0502020204030204" pitchFamily="34" charset="0"/>
            </a:endParaRPr>
          </a:p>
          <a:p>
            <a:endParaRPr kumimoji="0" lang="es-ES" altLang="es-ES" sz="2400" b="0" i="0" u="none" strike="noStrike" cap="none" normalizeH="0" baseline="0" dirty="0">
              <a:ln>
                <a:noFill/>
              </a:ln>
              <a:solidFill>
                <a:srgbClr val="494847"/>
              </a:solidFill>
              <a:effectLst/>
              <a:latin typeface="Segoe UI" panose="020B0502040204020203" pitchFamily="34" charset="0"/>
              <a:ea typeface="Calibri" panose="020F0502020204030204" pitchFamily="34" charset="0"/>
              <a:cs typeface="Segoe UI" panose="020B0502040204020203" pitchFamily="34" charset="0"/>
            </a:endParaRPr>
          </a:p>
          <a:p>
            <a:endParaRPr kumimoji="0" lang="es-ES" altLang="es-ES" sz="2400" b="0" i="0" u="none" strike="noStrike" cap="none" normalizeH="0" baseline="0" dirty="0">
              <a:ln>
                <a:noFill/>
              </a:ln>
              <a:solidFill>
                <a:srgbClr val="494847"/>
              </a:solidFill>
              <a:effectLst/>
              <a:latin typeface="Segoe UI" panose="020B0502040204020203" pitchFamily="34" charset="0"/>
              <a:ea typeface="Calibri" panose="020F0502020204030204" pitchFamily="34" charset="0"/>
              <a:cs typeface="Segoe UI" panose="020B0502040204020203" pitchFamily="34" charset="0"/>
            </a:endParaRPr>
          </a:p>
          <a:p>
            <a:endParaRPr lang="es-ES" altLang="es-ES" dirty="0">
              <a:solidFill>
                <a:srgbClr val="494847"/>
              </a:solidFill>
              <a:latin typeface="Segoe UI" panose="020B0502040204020203" pitchFamily="34" charset="0"/>
              <a:ea typeface="Calibri" panose="020F0502020204030204" pitchFamily="34" charset="0"/>
              <a:cs typeface="Segoe UI" panose="020B0502040204020203" pitchFamily="34" charset="0"/>
            </a:endParaRPr>
          </a:p>
          <a:p>
            <a:r>
              <a:rPr lang="es-ES" altLang="es-ES" dirty="0">
                <a:solidFill>
                  <a:srgbClr val="494847"/>
                </a:solidFill>
                <a:latin typeface="Segoe UI" panose="020B0502040204020203" pitchFamily="34" charset="0"/>
                <a:ea typeface="Calibri" panose="020F0502020204030204" pitchFamily="34" charset="0"/>
                <a:cs typeface="Segoe UI" panose="020B0502040204020203" pitchFamily="34" charset="0"/>
              </a:rPr>
              <a:t>	</a:t>
            </a:r>
            <a:endParaRPr lang="es-ES" dirty="0"/>
          </a:p>
        </p:txBody>
      </p:sp>
      <p:pic>
        <p:nvPicPr>
          <p:cNvPr id="21" name="Imagen 20">
            <a:extLst>
              <a:ext uri="{FF2B5EF4-FFF2-40B4-BE49-F238E27FC236}">
                <a16:creationId xmlns:a16="http://schemas.microsoft.com/office/drawing/2014/main" id="{9DAB39BA-4DF7-4619-85CE-FA3A73516055}"/>
              </a:ext>
            </a:extLst>
          </p:cNvPr>
          <p:cNvPicPr>
            <a:picLocks noChangeAspect="1"/>
          </p:cNvPicPr>
          <p:nvPr/>
        </p:nvPicPr>
        <p:blipFill>
          <a:blip r:embed="rId3"/>
          <a:stretch>
            <a:fillRect/>
          </a:stretch>
        </p:blipFill>
        <p:spPr>
          <a:xfrm>
            <a:off x="410307" y="1477668"/>
            <a:ext cx="8269235" cy="4020686"/>
          </a:xfrm>
          <a:prstGeom prst="rect">
            <a:avLst/>
          </a:prstGeom>
        </p:spPr>
      </p:pic>
    </p:spTree>
    <p:extLst>
      <p:ext uri="{BB962C8B-B14F-4D97-AF65-F5344CB8AC3E}">
        <p14:creationId xmlns:p14="http://schemas.microsoft.com/office/powerpoint/2010/main" val="417143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12EB3-908B-41F1-A467-8F3EC312D554}"/>
              </a:ext>
            </a:extLst>
          </p:cNvPr>
          <p:cNvSpPr>
            <a:spLocks noGrp="1"/>
          </p:cNvSpPr>
          <p:nvPr>
            <p:ph type="title"/>
          </p:nvPr>
        </p:nvSpPr>
        <p:spPr>
          <a:xfrm>
            <a:off x="838200" y="365125"/>
            <a:ext cx="10515600" cy="638175"/>
          </a:xfrm>
        </p:spPr>
        <p:txBody>
          <a:bodyPr>
            <a:noAutofit/>
          </a:bodyPr>
          <a:lstStyle/>
          <a:p>
            <a:pPr algn="ctr"/>
            <a:r>
              <a:rPr lang="es-ES" sz="54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WINECLUB</a:t>
            </a:r>
            <a:endParaRPr lang="es-ES" sz="5400" dirty="0">
              <a:solidFill>
                <a:srgbClr val="99535B"/>
              </a:solidFill>
            </a:endParaRPr>
          </a:p>
        </p:txBody>
      </p:sp>
      <p:sp>
        <p:nvSpPr>
          <p:cNvPr id="3" name="Marcador de contenido 2">
            <a:extLst>
              <a:ext uri="{FF2B5EF4-FFF2-40B4-BE49-F238E27FC236}">
                <a16:creationId xmlns:a16="http://schemas.microsoft.com/office/drawing/2014/main" id="{8C199012-E89E-439C-8D23-2EAE75F0FAB0}"/>
              </a:ext>
            </a:extLst>
          </p:cNvPr>
          <p:cNvSpPr>
            <a:spLocks noGrp="1"/>
          </p:cNvSpPr>
          <p:nvPr>
            <p:ph idx="1"/>
          </p:nvPr>
        </p:nvSpPr>
        <p:spPr>
          <a:xfrm>
            <a:off x="342900" y="981075"/>
            <a:ext cx="9588500" cy="5511800"/>
          </a:xfrm>
        </p:spPr>
        <p:txBody>
          <a:bodyPr>
            <a:normAutofit fontScale="92500" lnSpcReduction="10000"/>
          </a:bodyPr>
          <a:lstStyle/>
          <a:p>
            <a:pPr marL="0" indent="0">
              <a:lnSpc>
                <a:spcPct val="107000"/>
              </a:lnSpc>
              <a:buNone/>
            </a:pPr>
            <a:r>
              <a:rPr lang="es-ES" sz="22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Qué supone esta aplicación</a:t>
            </a:r>
          </a:p>
          <a:p>
            <a:pPr marL="0" indent="0">
              <a:lnSpc>
                <a:spcPct val="107000"/>
              </a:lnSpc>
              <a:spcAft>
                <a:spcPts val="800"/>
              </a:spcAft>
              <a:buNone/>
            </a:pPr>
            <a:r>
              <a:rPr lang="es-ES" sz="1800" dirty="0">
                <a:solidFill>
                  <a:srgbClr val="422333"/>
                </a:solidFill>
                <a:effectLst/>
                <a:latin typeface="Calibri" panose="020F0502020204030204" pitchFamily="34" charset="0"/>
                <a:ea typeface="Calibri" panose="020F0502020204030204" pitchFamily="34" charset="0"/>
                <a:cs typeface="Times New Roman" panose="02020603050405020304" pitchFamily="18" charset="0"/>
              </a:rPr>
              <a:t>Una gestión de la información del negocio de manera automática en cuanto a artículos desde su compra a los proveedores hasta su venta a socios, gestión de personal empleado, y creación de informes para control por parte del dueño y posibles decisiones en base a ellos como por ejemplo comprar más cantidad de artículos de unas referencias u otras.</a:t>
            </a:r>
          </a:p>
          <a:p>
            <a:pPr marL="0" indent="0">
              <a:lnSpc>
                <a:spcPct val="107000"/>
              </a:lnSpc>
              <a:buNone/>
            </a:pPr>
            <a:r>
              <a:rPr lang="es-ES" sz="22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Regla general del negocio</a:t>
            </a:r>
          </a:p>
          <a:p>
            <a:pPr marL="342900" lvl="0" indent="-342900">
              <a:lnSpc>
                <a:spcPct val="107000"/>
              </a:lnSpc>
              <a:buFont typeface="Symbol" panose="05050102010706020507" pitchFamily="18" charset="2"/>
              <a:buChar char=""/>
            </a:pPr>
            <a:r>
              <a:rPr lang="es-ES" sz="1800" dirty="0">
                <a:solidFill>
                  <a:srgbClr val="422333"/>
                </a:solidFill>
                <a:effectLst/>
                <a:latin typeface="Calibri" panose="020F0502020204030204" pitchFamily="34" charset="0"/>
                <a:ea typeface="Calibri" panose="020F0502020204030204" pitchFamily="34" charset="0"/>
                <a:cs typeface="Times New Roman" panose="02020603050405020304" pitchFamily="18" charset="0"/>
              </a:rPr>
              <a:t>El dueño da de alta artículos en la aplicación, los compra a proveedores y estos se alojan en el almacén.</a:t>
            </a:r>
          </a:p>
          <a:p>
            <a:pPr marL="342900" lvl="0" indent="-342900">
              <a:lnSpc>
                <a:spcPct val="107000"/>
              </a:lnSpc>
              <a:buFont typeface="Symbol" panose="05050102010706020507" pitchFamily="18" charset="2"/>
              <a:buChar char=""/>
            </a:pPr>
            <a:r>
              <a:rPr lang="es-ES" sz="1800" dirty="0">
                <a:solidFill>
                  <a:srgbClr val="422333"/>
                </a:solidFill>
                <a:effectLst/>
                <a:latin typeface="Calibri" panose="020F0502020204030204" pitchFamily="34" charset="0"/>
                <a:ea typeface="Calibri" panose="020F0502020204030204" pitchFamily="34" charset="0"/>
                <a:cs typeface="Times New Roman" panose="02020603050405020304" pitchFamily="18" charset="0"/>
              </a:rPr>
              <a:t>Por parte del encargado, se traspasan los que se quiera a la zona de tienda.</a:t>
            </a:r>
          </a:p>
          <a:p>
            <a:pPr marL="342900" lvl="0" indent="-342900">
              <a:lnSpc>
                <a:spcPct val="107000"/>
              </a:lnSpc>
              <a:buFont typeface="Symbol" panose="05050102010706020507" pitchFamily="18" charset="2"/>
              <a:buChar char=""/>
            </a:pPr>
            <a:r>
              <a:rPr lang="es-ES" sz="1800" dirty="0">
                <a:solidFill>
                  <a:srgbClr val="422333"/>
                </a:solidFill>
                <a:effectLst/>
                <a:latin typeface="Calibri" panose="020F0502020204030204" pitchFamily="34" charset="0"/>
                <a:ea typeface="Calibri" panose="020F0502020204030204" pitchFamily="34" charset="0"/>
                <a:cs typeface="Times New Roman" panose="02020603050405020304" pitchFamily="18" charset="0"/>
              </a:rPr>
              <a:t>El Dependiente vende artículos a los socios y estos pueden hacer las devoluciones si se da el caso.</a:t>
            </a:r>
          </a:p>
          <a:p>
            <a:pPr marL="342900" lvl="0" indent="-342900">
              <a:lnSpc>
                <a:spcPct val="107000"/>
              </a:lnSpc>
              <a:spcAft>
                <a:spcPts val="800"/>
              </a:spcAft>
              <a:buFont typeface="Symbol" panose="05050102010706020507" pitchFamily="18" charset="2"/>
              <a:buChar char=""/>
            </a:pPr>
            <a:r>
              <a:rPr lang="es-ES" sz="1800" dirty="0">
                <a:solidFill>
                  <a:srgbClr val="422333"/>
                </a:solidFill>
                <a:effectLst/>
                <a:latin typeface="Calibri" panose="020F0502020204030204" pitchFamily="34" charset="0"/>
                <a:ea typeface="Calibri" panose="020F0502020204030204" pitchFamily="34" charset="0"/>
                <a:cs typeface="Times New Roman" panose="02020603050405020304" pitchFamily="18" charset="0"/>
              </a:rPr>
              <a:t>Es posible la generación de informes de ventas a socios e inventario de artículos tanto el almacén como en tienda.</a:t>
            </a:r>
          </a:p>
          <a:p>
            <a:pPr marL="0" indent="0" algn="ctr">
              <a:lnSpc>
                <a:spcPct val="107000"/>
              </a:lnSpc>
              <a:spcAft>
                <a:spcPts val="800"/>
              </a:spcAft>
              <a:buNone/>
            </a:pPr>
            <a:r>
              <a:rPr lang="es-ES" sz="1800" dirty="0">
                <a:solidFill>
                  <a:srgbClr val="422333"/>
                </a:solidFill>
                <a:effectLst/>
                <a:latin typeface="Calibri" panose="020F0502020204030204" pitchFamily="34" charset="0"/>
                <a:ea typeface="Calibri" panose="020F0502020204030204" pitchFamily="34" charset="0"/>
                <a:cs typeface="Times New Roman" panose="02020603050405020304" pitchFamily="18" charset="0"/>
              </a:rPr>
              <a:t>Todas estas entidades son susceptibles de un CRUD, aunque cabe decir que antes de ser eliminadas tenemos un paso previo que es la inhabilitación ya que a modo ejemplo un proveedor que no trabajemos con el durante un tiempo no lo eliminaremos definitivamente ya que podría ser que el mes siguiente decidamos volver a trabajar con él.</a:t>
            </a:r>
          </a:p>
          <a:p>
            <a:pPr marL="0" indent="0">
              <a:buNone/>
            </a:pPr>
            <a:endParaRPr lang="es-ES" dirty="0"/>
          </a:p>
        </p:txBody>
      </p:sp>
    </p:spTree>
    <p:extLst>
      <p:ext uri="{BB962C8B-B14F-4D97-AF65-F5344CB8AC3E}">
        <p14:creationId xmlns:p14="http://schemas.microsoft.com/office/powerpoint/2010/main" val="184612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3DDAA-1E6B-43DA-92C4-15795F972B9C}"/>
              </a:ext>
            </a:extLst>
          </p:cNvPr>
          <p:cNvSpPr>
            <a:spLocks noGrp="1"/>
          </p:cNvSpPr>
          <p:nvPr>
            <p:ph type="title"/>
          </p:nvPr>
        </p:nvSpPr>
        <p:spPr>
          <a:xfrm>
            <a:off x="838200" y="365125"/>
            <a:ext cx="10515600" cy="676275"/>
          </a:xfrm>
        </p:spPr>
        <p:txBody>
          <a:bodyPr>
            <a:noAutofit/>
          </a:bodyPr>
          <a:lstStyle/>
          <a:p>
            <a:pPr algn="ctr"/>
            <a:r>
              <a:rPr lang="es-ES" sz="54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WINECLUB</a:t>
            </a:r>
            <a:endParaRPr lang="es-ES" sz="5400" dirty="0">
              <a:solidFill>
                <a:srgbClr val="99535B"/>
              </a:solidFill>
            </a:endParaRPr>
          </a:p>
        </p:txBody>
      </p:sp>
      <p:sp>
        <p:nvSpPr>
          <p:cNvPr id="3" name="Marcador de contenido 2">
            <a:extLst>
              <a:ext uri="{FF2B5EF4-FFF2-40B4-BE49-F238E27FC236}">
                <a16:creationId xmlns:a16="http://schemas.microsoft.com/office/drawing/2014/main" id="{64FDE204-60C6-412F-8C80-30290C7ECCA7}"/>
              </a:ext>
            </a:extLst>
          </p:cNvPr>
          <p:cNvSpPr>
            <a:spLocks noGrp="1"/>
          </p:cNvSpPr>
          <p:nvPr>
            <p:ph idx="1"/>
          </p:nvPr>
        </p:nvSpPr>
        <p:spPr>
          <a:xfrm>
            <a:off x="556599" y="703262"/>
            <a:ext cx="10356394" cy="5869302"/>
          </a:xfrm>
        </p:spPr>
        <p:txBody>
          <a:bodyPr>
            <a:normAutofit/>
          </a:bodyPr>
          <a:lstStyle/>
          <a:p>
            <a:pPr marL="0" indent="0">
              <a:lnSpc>
                <a:spcPct val="107000"/>
              </a:lnSpc>
              <a:buNone/>
            </a:pPr>
            <a:r>
              <a:rPr lang="es-ES" sz="22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Instalación en tienda:</a:t>
            </a:r>
          </a:p>
          <a:p>
            <a:pPr marL="0" indent="0">
              <a:lnSpc>
                <a:spcPct val="107000"/>
              </a:lnSpc>
              <a:spcAft>
                <a:spcPts val="800"/>
              </a:spcAft>
              <a:buNone/>
            </a:pPr>
            <a:r>
              <a:rPr lang="es-ES" sz="2000" dirty="0">
                <a:solidFill>
                  <a:srgbClr val="494847"/>
                </a:solidFill>
                <a:effectLst/>
                <a:latin typeface="Calibri" panose="020F0502020204030204" pitchFamily="34" charset="0"/>
                <a:ea typeface="Calibri" panose="020F0502020204030204" pitchFamily="34" charset="0"/>
                <a:cs typeface="Times New Roman" panose="02020603050405020304" pitchFamily="18" charset="0"/>
              </a:rPr>
              <a:t>				</a:t>
            </a:r>
            <a:r>
              <a:rPr lang="es-ES" sz="2000" dirty="0">
                <a:solidFill>
                  <a:srgbClr val="422333"/>
                </a:solidFill>
                <a:effectLst/>
                <a:latin typeface="Calibri" panose="020F0502020204030204" pitchFamily="34" charset="0"/>
                <a:ea typeface="Calibri" panose="020F0502020204030204" pitchFamily="34" charset="0"/>
                <a:cs typeface="Times New Roman" panose="02020603050405020304" pitchFamily="18" charset="0"/>
              </a:rPr>
              <a:t>Se ha creado un instalador de la aplicación que será ejecutado 				en las máquinas de la vinoteca</a:t>
            </a:r>
            <a:endParaRPr lang="es-ES" sz="2000" dirty="0">
              <a:solidFill>
                <a:srgbClr val="422333"/>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ES" sz="2000" dirty="0">
              <a:solidFill>
                <a:srgbClr val="494847"/>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ES" sz="2000" dirty="0">
                <a:solidFill>
                  <a:srgbClr val="494847"/>
                </a:solidFill>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solidFill>
                <a:srgbClr val="494847"/>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ES" sz="2000" dirty="0">
                <a:solidFill>
                  <a:srgbClr val="494847"/>
                </a:solidFill>
                <a:latin typeface="Calibri" panose="020F0502020204030204" pitchFamily="34" charset="0"/>
                <a:ea typeface="Calibri" panose="020F0502020204030204" pitchFamily="34" charset="0"/>
                <a:cs typeface="Times New Roman" panose="02020603050405020304" pitchFamily="18" charset="0"/>
              </a:rPr>
              <a:t>                                         </a:t>
            </a:r>
            <a:r>
              <a:rPr lang="es-ES" sz="2000" dirty="0">
                <a:solidFill>
                  <a:srgbClr val="422333"/>
                </a:solidFill>
                <a:latin typeface="Calibri" panose="020F0502020204030204" pitchFamily="34" charset="0"/>
                <a:ea typeface="Calibri" panose="020F0502020204030204" pitchFamily="34" charset="0"/>
                <a:cs typeface="Times New Roman" panose="02020603050405020304" pitchFamily="18" charset="0"/>
              </a:rPr>
              <a:t>Base de datos local con el gestor XAMPP</a:t>
            </a:r>
          </a:p>
          <a:p>
            <a:pPr marL="0" indent="0">
              <a:lnSpc>
                <a:spcPct val="107000"/>
              </a:lnSpc>
              <a:spcAft>
                <a:spcPts val="800"/>
              </a:spcAft>
              <a:buNone/>
            </a:pPr>
            <a:r>
              <a:rPr lang="es-ES" sz="2000" dirty="0">
                <a:solidFill>
                  <a:srgbClr val="422333"/>
                </a:solidFill>
                <a:latin typeface="Calibri" panose="020F0502020204030204" pitchFamily="34" charset="0"/>
                <a:ea typeface="Calibri" panose="020F0502020204030204" pitchFamily="34" charset="0"/>
                <a:cs typeface="Times New Roman" panose="02020603050405020304" pitchFamily="18" charset="0"/>
              </a:rPr>
              <a:t>C</a:t>
            </a:r>
            <a:r>
              <a:rPr lang="es-ES" sz="2000" dirty="0">
                <a:solidFill>
                  <a:srgbClr val="422333"/>
                </a:solidFill>
                <a:effectLst/>
                <a:latin typeface="Calibri" panose="020F0502020204030204" pitchFamily="34" charset="0"/>
                <a:ea typeface="Calibri" panose="020F0502020204030204" pitchFamily="34" charset="0"/>
                <a:cs typeface="Times New Roman" panose="02020603050405020304" pitchFamily="18" charset="0"/>
              </a:rPr>
              <a:t>arpeta donde se alojan fotografías de artículos, proveedores, empleados, </a:t>
            </a:r>
          </a:p>
          <a:p>
            <a:pPr marL="0" indent="0">
              <a:lnSpc>
                <a:spcPct val="107000"/>
              </a:lnSpc>
              <a:spcAft>
                <a:spcPts val="800"/>
              </a:spcAft>
              <a:buNone/>
            </a:pPr>
            <a:r>
              <a:rPr lang="es-ES" sz="2000" dirty="0">
                <a:solidFill>
                  <a:srgbClr val="422333"/>
                </a:solidFill>
                <a:effectLst/>
                <a:latin typeface="Calibri" panose="020F0502020204030204" pitchFamily="34" charset="0"/>
                <a:ea typeface="Calibri" panose="020F0502020204030204" pitchFamily="34" charset="0"/>
                <a:cs typeface="Times New Roman" panose="02020603050405020304" pitchFamily="18" charset="0"/>
              </a:rPr>
              <a:t>facturas de venta a socios.</a:t>
            </a:r>
          </a:p>
          <a:p>
            <a:pPr marL="0" indent="0">
              <a:lnSpc>
                <a:spcPct val="107000"/>
              </a:lnSpc>
              <a:spcAft>
                <a:spcPts val="800"/>
              </a:spcAft>
              <a:buNone/>
            </a:pPr>
            <a:endParaRPr lang="es-ES" sz="2000" dirty="0">
              <a:solidFill>
                <a:srgbClr val="494847"/>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ES" sz="2000" dirty="0">
              <a:solidFill>
                <a:srgbClr val="494847"/>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dirty="0"/>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869DABB4-BD42-4E6E-816F-A5B4339903FB}"/>
              </a:ext>
            </a:extLst>
          </p:cNvPr>
          <p:cNvPicPr/>
          <p:nvPr/>
        </p:nvPicPr>
        <p:blipFill>
          <a:blip r:embed="rId3"/>
          <a:stretch>
            <a:fillRect/>
          </a:stretch>
        </p:blipFill>
        <p:spPr>
          <a:xfrm>
            <a:off x="672622" y="1221566"/>
            <a:ext cx="3119190" cy="774357"/>
          </a:xfrm>
          <a:prstGeom prst="rect">
            <a:avLst/>
          </a:prstGeom>
        </p:spPr>
      </p:pic>
      <p:pic>
        <p:nvPicPr>
          <p:cNvPr id="6" name="Imagen 5">
            <a:extLst>
              <a:ext uri="{FF2B5EF4-FFF2-40B4-BE49-F238E27FC236}">
                <a16:creationId xmlns:a16="http://schemas.microsoft.com/office/drawing/2014/main" id="{5A5019C6-2764-4CB7-A85A-A49B4E617AFC}"/>
              </a:ext>
            </a:extLst>
          </p:cNvPr>
          <p:cNvPicPr>
            <a:picLocks noChangeAspect="1"/>
          </p:cNvPicPr>
          <p:nvPr/>
        </p:nvPicPr>
        <p:blipFill>
          <a:blip r:embed="rId4"/>
          <a:stretch>
            <a:fillRect/>
          </a:stretch>
        </p:blipFill>
        <p:spPr>
          <a:xfrm>
            <a:off x="660350" y="4659960"/>
            <a:ext cx="919106" cy="1007791"/>
          </a:xfrm>
          <a:prstGeom prst="rect">
            <a:avLst/>
          </a:prstGeom>
        </p:spPr>
      </p:pic>
      <p:pic>
        <p:nvPicPr>
          <p:cNvPr id="8" name="Imagen 7">
            <a:extLst>
              <a:ext uri="{FF2B5EF4-FFF2-40B4-BE49-F238E27FC236}">
                <a16:creationId xmlns:a16="http://schemas.microsoft.com/office/drawing/2014/main" id="{C3471223-BE0B-460F-873E-3E1EA0DFC267}"/>
              </a:ext>
            </a:extLst>
          </p:cNvPr>
          <p:cNvPicPr>
            <a:picLocks noChangeAspect="1"/>
          </p:cNvPicPr>
          <p:nvPr/>
        </p:nvPicPr>
        <p:blipFill>
          <a:blip r:embed="rId5"/>
          <a:stretch>
            <a:fillRect/>
          </a:stretch>
        </p:blipFill>
        <p:spPr>
          <a:xfrm>
            <a:off x="672622" y="2197162"/>
            <a:ext cx="2280989" cy="1442858"/>
          </a:xfrm>
          <a:prstGeom prst="rect">
            <a:avLst/>
          </a:prstGeom>
        </p:spPr>
      </p:pic>
      <p:pic>
        <p:nvPicPr>
          <p:cNvPr id="10" name="Imagen 9">
            <a:extLst>
              <a:ext uri="{FF2B5EF4-FFF2-40B4-BE49-F238E27FC236}">
                <a16:creationId xmlns:a16="http://schemas.microsoft.com/office/drawing/2014/main" id="{269B15A2-2357-4F2A-8345-918C2F0BED84}"/>
              </a:ext>
            </a:extLst>
          </p:cNvPr>
          <p:cNvPicPr>
            <a:picLocks noChangeAspect="1"/>
          </p:cNvPicPr>
          <p:nvPr/>
        </p:nvPicPr>
        <p:blipFill>
          <a:blip r:embed="rId6"/>
          <a:stretch>
            <a:fillRect/>
          </a:stretch>
        </p:blipFill>
        <p:spPr>
          <a:xfrm>
            <a:off x="1683206" y="4659960"/>
            <a:ext cx="5725904" cy="1008241"/>
          </a:xfrm>
          <a:prstGeom prst="rect">
            <a:avLst/>
          </a:prstGeom>
        </p:spPr>
      </p:pic>
      <p:pic>
        <p:nvPicPr>
          <p:cNvPr id="12" name="Imagen 11">
            <a:extLst>
              <a:ext uri="{FF2B5EF4-FFF2-40B4-BE49-F238E27FC236}">
                <a16:creationId xmlns:a16="http://schemas.microsoft.com/office/drawing/2014/main" id="{EA99E502-90C9-476A-B70E-FE76F233675C}"/>
              </a:ext>
            </a:extLst>
          </p:cNvPr>
          <p:cNvPicPr>
            <a:picLocks noChangeAspect="1"/>
          </p:cNvPicPr>
          <p:nvPr/>
        </p:nvPicPr>
        <p:blipFill>
          <a:blip r:embed="rId7"/>
          <a:stretch>
            <a:fillRect/>
          </a:stretch>
        </p:blipFill>
        <p:spPr>
          <a:xfrm>
            <a:off x="1683206" y="5859640"/>
            <a:ext cx="5725904" cy="712924"/>
          </a:xfrm>
          <a:prstGeom prst="rect">
            <a:avLst/>
          </a:prstGeom>
        </p:spPr>
      </p:pic>
    </p:spTree>
    <p:extLst>
      <p:ext uri="{BB962C8B-B14F-4D97-AF65-F5344CB8AC3E}">
        <p14:creationId xmlns:p14="http://schemas.microsoft.com/office/powerpoint/2010/main" val="406432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7540CC-AA21-4DE9-96C8-4056B6A3F270}"/>
              </a:ext>
            </a:extLst>
          </p:cNvPr>
          <p:cNvSpPr>
            <a:spLocks noGrp="1"/>
          </p:cNvSpPr>
          <p:nvPr>
            <p:ph type="title"/>
          </p:nvPr>
        </p:nvSpPr>
        <p:spPr>
          <a:xfrm>
            <a:off x="6350000" y="365125"/>
            <a:ext cx="5003800" cy="739775"/>
          </a:xfrm>
        </p:spPr>
        <p:txBody>
          <a:bodyPr>
            <a:noAutofit/>
          </a:bodyPr>
          <a:lstStyle/>
          <a:p>
            <a:pPr algn="ctr"/>
            <a:r>
              <a:rPr lang="es-ES" sz="54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WINECLUB</a:t>
            </a:r>
            <a:endParaRPr lang="es-ES" sz="5400" dirty="0">
              <a:solidFill>
                <a:srgbClr val="99535B"/>
              </a:solidFill>
            </a:endParaRPr>
          </a:p>
        </p:txBody>
      </p:sp>
      <p:sp>
        <p:nvSpPr>
          <p:cNvPr id="3" name="Marcador de contenido 2">
            <a:extLst>
              <a:ext uri="{FF2B5EF4-FFF2-40B4-BE49-F238E27FC236}">
                <a16:creationId xmlns:a16="http://schemas.microsoft.com/office/drawing/2014/main" id="{0DE8AAF0-3C78-475E-9B59-548E64DFC8D3}"/>
              </a:ext>
            </a:extLst>
          </p:cNvPr>
          <p:cNvSpPr>
            <a:spLocks noGrp="1"/>
          </p:cNvSpPr>
          <p:nvPr>
            <p:ph idx="1"/>
          </p:nvPr>
        </p:nvSpPr>
        <p:spPr>
          <a:xfrm>
            <a:off x="5080000" y="1221014"/>
            <a:ext cx="6769100" cy="5387975"/>
          </a:xfrm>
        </p:spPr>
        <p:txBody>
          <a:bodyPr>
            <a:normAutofit fontScale="92500" lnSpcReduction="10000"/>
          </a:bodyPr>
          <a:lstStyle/>
          <a:p>
            <a:pPr marL="0" indent="0" algn="ctr">
              <a:lnSpc>
                <a:spcPct val="107000"/>
              </a:lnSpc>
              <a:buNone/>
            </a:pPr>
            <a:r>
              <a:rPr lang="es-ES" sz="22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Ampliaciones</a:t>
            </a:r>
          </a:p>
          <a:p>
            <a:pPr>
              <a:lnSpc>
                <a:spcPct val="107000"/>
              </a:lnSpc>
              <a:spcAft>
                <a:spcPts val="800"/>
              </a:spcAft>
            </a:pPr>
            <a:r>
              <a:rPr lang="es-ES" sz="19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Como por ejemplo tener una ficha de producto o fotografías múltiples de un mismo producto, o notas y consejos que puede dar el dependiente a posibles preguntas de socios al comprar.</a:t>
            </a:r>
          </a:p>
          <a:p>
            <a:pPr>
              <a:lnSpc>
                <a:spcPct val="107000"/>
              </a:lnSpc>
              <a:spcAft>
                <a:spcPts val="800"/>
              </a:spcAft>
            </a:pPr>
            <a:r>
              <a:rPr lang="es-ES" sz="19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En la documentación aportada existe un archivo en que se detalla cada ampliación para la versión2.</a:t>
            </a:r>
          </a:p>
          <a:p>
            <a:pPr marL="0" indent="0" algn="ctr">
              <a:lnSpc>
                <a:spcPct val="107000"/>
              </a:lnSpc>
              <a:spcAft>
                <a:spcPts val="800"/>
              </a:spcAft>
              <a:buNone/>
            </a:pPr>
            <a:r>
              <a:rPr lang="es-ES" sz="2000" b="1" dirty="0">
                <a:solidFill>
                  <a:srgbClr val="99535B"/>
                </a:solidFill>
                <a:latin typeface="Calibri" panose="020F0502020204030204" pitchFamily="34" charset="0"/>
                <a:ea typeface="Times New Roman" panose="02020603050405020304" pitchFamily="18" charset="0"/>
                <a:cs typeface="Times New Roman" panose="02020603050405020304" pitchFamily="18" charset="0"/>
              </a:rPr>
              <a:t>F</a:t>
            </a:r>
            <a:r>
              <a:rPr lang="es-ES" sz="20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uturas mejoras</a:t>
            </a:r>
            <a:endParaRPr lang="es-ES" sz="1900" dirty="0">
              <a:solidFill>
                <a:srgbClr val="422333"/>
              </a:solidFill>
              <a:effectLst/>
              <a:latin typeface="Calibri" panose="020F0502020204030204" pitchFamily="34" charset="0"/>
              <a:ea typeface="Calibri" panose="020F0502020204030204" pitchFamily="34" charset="0"/>
              <a:cs typeface="Calibri" panose="020F0502020204030204" pitchFamily="34" charset="0"/>
            </a:endParaRPr>
          </a:p>
          <a:p>
            <a:r>
              <a:rPr lang="es-ES" sz="19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Se podría reducir más todavía a la estandarización total a un solo formulario que simplificara el número, al usuario se le ahorraría la navegación entre interfaces hasta llegar a donde quiere, aunque se ha trabajado ya en esta </a:t>
            </a:r>
          </a:p>
          <a:p>
            <a:endParaRPr lang="es-ES" sz="1900" dirty="0">
              <a:solidFill>
                <a:srgbClr val="422333"/>
              </a:solidFill>
              <a:latin typeface="Calibri" panose="020F0502020204030204" pitchFamily="34" charset="0"/>
              <a:cs typeface="Calibri" panose="020F0502020204030204" pitchFamily="34" charset="0"/>
            </a:endParaRPr>
          </a:p>
          <a:p>
            <a:pPr marL="71755" algn="l"/>
            <a:r>
              <a:rPr lang="es-ES" sz="19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Aunque por el momento se ha trabajado en su gestión es de forma local, en un futuro en la siguiente versión se trabajará en la posibilidad de hacer una gestión fuera del negocio por ejemplo desde casa del dueño y tener todo alojado fuera de las máquinas de la vinoteca.   </a:t>
            </a:r>
          </a:p>
          <a:p>
            <a:pPr marL="0" indent="0">
              <a:buNone/>
            </a:pPr>
            <a:endParaRPr lang="es-ES" sz="2000" dirty="0"/>
          </a:p>
        </p:txBody>
      </p:sp>
    </p:spTree>
    <p:extLst>
      <p:ext uri="{BB962C8B-B14F-4D97-AF65-F5344CB8AC3E}">
        <p14:creationId xmlns:p14="http://schemas.microsoft.com/office/powerpoint/2010/main" val="413071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AE86D-4393-4711-B64D-7296960C8490}"/>
              </a:ext>
            </a:extLst>
          </p:cNvPr>
          <p:cNvSpPr>
            <a:spLocks noGrp="1"/>
          </p:cNvSpPr>
          <p:nvPr>
            <p:ph type="title"/>
          </p:nvPr>
        </p:nvSpPr>
        <p:spPr>
          <a:xfrm>
            <a:off x="838200" y="365125"/>
            <a:ext cx="8585200" cy="663575"/>
          </a:xfrm>
        </p:spPr>
        <p:txBody>
          <a:bodyPr>
            <a:noAutofit/>
          </a:bodyPr>
          <a:lstStyle/>
          <a:p>
            <a:r>
              <a:rPr lang="es-ES" sz="5400" b="1"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54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WINECLUB</a:t>
            </a:r>
            <a:endParaRPr lang="es-ES" sz="5400" dirty="0">
              <a:solidFill>
                <a:srgbClr val="99535B"/>
              </a:solidFill>
            </a:endParaRPr>
          </a:p>
        </p:txBody>
      </p:sp>
      <p:sp>
        <p:nvSpPr>
          <p:cNvPr id="3" name="Marcador de contenido 2">
            <a:extLst>
              <a:ext uri="{FF2B5EF4-FFF2-40B4-BE49-F238E27FC236}">
                <a16:creationId xmlns:a16="http://schemas.microsoft.com/office/drawing/2014/main" id="{665C3088-341E-4522-B2DF-06DF9C99259F}"/>
              </a:ext>
            </a:extLst>
          </p:cNvPr>
          <p:cNvSpPr>
            <a:spLocks noGrp="1"/>
          </p:cNvSpPr>
          <p:nvPr>
            <p:ph idx="1"/>
          </p:nvPr>
        </p:nvSpPr>
        <p:spPr>
          <a:xfrm>
            <a:off x="431800" y="1206500"/>
            <a:ext cx="8216900" cy="5148263"/>
          </a:xfrm>
        </p:spPr>
        <p:txBody>
          <a:bodyPr>
            <a:normAutofit/>
          </a:bodyPr>
          <a:lstStyle/>
          <a:p>
            <a:pPr marL="0" indent="0">
              <a:lnSpc>
                <a:spcPct val="107000"/>
              </a:lnSpc>
              <a:buNone/>
            </a:pPr>
            <a:r>
              <a:rPr lang="es-ES"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Conclusión</a:t>
            </a:r>
          </a:p>
          <a:p>
            <a:pPr marL="71755"/>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Mi </a:t>
            </a:r>
            <a:r>
              <a:rPr lang="es-ES" sz="1800" u="sng"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aprendizaje ha sido elevado</a:t>
            </a:r>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 ya es un proyecto elegido personalmente de algo que me gusta, </a:t>
            </a:r>
          </a:p>
          <a:p>
            <a:pPr marL="0" indent="0">
              <a:buNone/>
            </a:pPr>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y que yo solo, he sido el desarrollador, el cliente, el jefe de proyecto, analista, etc.</a:t>
            </a:r>
          </a:p>
          <a:p>
            <a:pPr marL="0" indent="0">
              <a:buNone/>
            </a:pPr>
            <a:endPar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endParaRPr>
          </a:p>
          <a:p>
            <a:pPr marL="71755"/>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He aprendido a </a:t>
            </a:r>
            <a:r>
              <a:rPr lang="es-ES" sz="1800" u="sng"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centrarme a la hora de organizar las tareas con la ayuda de </a:t>
            </a:r>
          </a:p>
          <a:p>
            <a:pPr marL="0" indent="0">
              <a:buNone/>
            </a:pPr>
            <a:r>
              <a:rPr lang="es-ES" sz="1800" u="sng"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metodologías ágiles como Scrum y Kanban </a:t>
            </a:r>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y no ponerme a “picar código a lo loco”</a:t>
            </a:r>
          </a:p>
          <a:p>
            <a:pPr marL="0" indent="0">
              <a:buNone/>
            </a:pPr>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que después se tenga que apañar de diversas o malas maneras.</a:t>
            </a:r>
          </a:p>
          <a:p>
            <a:pPr marL="0" indent="0">
              <a:buNone/>
            </a:pPr>
            <a:endPar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endParaRPr>
          </a:p>
          <a:p>
            <a:pPr marL="71755"/>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Al final he visto </a:t>
            </a:r>
            <a:r>
              <a:rPr lang="es-ES" sz="1800" u="sng"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que es más fácil</a:t>
            </a:r>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 </a:t>
            </a:r>
            <a:r>
              <a:rPr lang="es-ES" sz="1800" u="sng"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llegar al objetivo si se planifica </a:t>
            </a:r>
          </a:p>
          <a:p>
            <a:pPr marL="0" indent="0">
              <a:buNone/>
            </a:pPr>
            <a:r>
              <a:rPr lang="es-ES" sz="1800" u="sng"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anteriormente</a:t>
            </a:r>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 con el consecuente ahorro de tiempo y </a:t>
            </a:r>
          </a:p>
          <a:p>
            <a:pPr marL="0" indent="0">
              <a:buNone/>
            </a:pPr>
            <a:r>
              <a:rPr lang="es-ES" sz="1800" dirty="0">
                <a:solidFill>
                  <a:srgbClr val="422333"/>
                </a:solidFill>
                <a:effectLst/>
                <a:latin typeface="Calibri" panose="020F0502020204030204" pitchFamily="34" charset="0"/>
                <a:ea typeface="Calibri" panose="020F0502020204030204" pitchFamily="34" charset="0"/>
                <a:cs typeface="Calibri" panose="020F0502020204030204" pitchFamily="34" charset="0"/>
              </a:rPr>
              <a:t>quebraderos de cabeza a futuro.</a:t>
            </a:r>
          </a:p>
          <a:p>
            <a:pPr marL="0" indent="0">
              <a:buNone/>
            </a:pPr>
            <a:endParaRPr lang="es-ES" sz="1800" dirty="0">
              <a:solidFill>
                <a:srgbClr val="494847"/>
              </a:solidFill>
              <a:effectLst/>
              <a:latin typeface="Segoe UI" panose="020B0502040204020203" pitchFamily="34" charset="0"/>
              <a:ea typeface="Calibri" panose="020F0502020204030204" pitchFamily="34" charset="0"/>
              <a:cs typeface="Times New Roman" panose="02020603050405020304" pitchFamily="18" charset="0"/>
            </a:endParaRPr>
          </a:p>
          <a:p>
            <a:pPr marL="0" indent="0">
              <a:buNone/>
            </a:pPr>
            <a:endParaRPr lang="es-ES" dirty="0"/>
          </a:p>
        </p:txBody>
      </p:sp>
    </p:spTree>
    <p:extLst>
      <p:ext uri="{BB962C8B-B14F-4D97-AF65-F5344CB8AC3E}">
        <p14:creationId xmlns:p14="http://schemas.microsoft.com/office/powerpoint/2010/main" val="149669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2D29D-3625-46AD-BC92-66D6EF9E3871}"/>
              </a:ext>
            </a:extLst>
          </p:cNvPr>
          <p:cNvSpPr>
            <a:spLocks noGrp="1"/>
          </p:cNvSpPr>
          <p:nvPr>
            <p:ph type="title"/>
          </p:nvPr>
        </p:nvSpPr>
        <p:spPr>
          <a:xfrm>
            <a:off x="8267700" y="3784600"/>
            <a:ext cx="3771900" cy="698500"/>
          </a:xfrm>
        </p:spPr>
        <p:txBody>
          <a:bodyPr>
            <a:normAutofit fontScale="90000"/>
          </a:bodyPr>
          <a:lstStyle/>
          <a:p>
            <a:r>
              <a:rPr lang="es-ES" sz="4400" b="1" dirty="0">
                <a:solidFill>
                  <a:srgbClr val="99535B"/>
                </a:solidFill>
                <a:effectLst/>
                <a:latin typeface="Calibri" panose="020F0502020204030204" pitchFamily="34" charset="0"/>
                <a:ea typeface="Times New Roman" panose="02020603050405020304" pitchFamily="18" charset="0"/>
                <a:cs typeface="Times New Roman" panose="02020603050405020304" pitchFamily="18" charset="0"/>
              </a:rPr>
              <a:t>Agradecimientos</a:t>
            </a:r>
            <a:endParaRPr lang="es-ES" dirty="0">
              <a:solidFill>
                <a:srgbClr val="99535B"/>
              </a:solidFill>
            </a:endParaRPr>
          </a:p>
        </p:txBody>
      </p:sp>
      <p:sp>
        <p:nvSpPr>
          <p:cNvPr id="3" name="Marcador de contenido 2">
            <a:extLst>
              <a:ext uri="{FF2B5EF4-FFF2-40B4-BE49-F238E27FC236}">
                <a16:creationId xmlns:a16="http://schemas.microsoft.com/office/drawing/2014/main" id="{70A85D1B-8290-453C-ACBB-D106B54C7CC5}"/>
              </a:ext>
            </a:extLst>
          </p:cNvPr>
          <p:cNvSpPr>
            <a:spLocks noGrp="1"/>
          </p:cNvSpPr>
          <p:nvPr>
            <p:ph idx="1"/>
          </p:nvPr>
        </p:nvSpPr>
        <p:spPr>
          <a:xfrm>
            <a:off x="8115300" y="4368800"/>
            <a:ext cx="4457700" cy="2120899"/>
          </a:xfrm>
        </p:spPr>
        <p:txBody>
          <a:bodyPr>
            <a:normAutofit lnSpcReduction="10000"/>
          </a:bodyPr>
          <a:lstStyle/>
          <a:p>
            <a:pPr marL="0" indent="0">
              <a:buNone/>
            </a:pPr>
            <a:endParaRPr lang="es-ES" sz="1800" u="sng" dirty="0">
              <a:solidFill>
                <a:srgbClr val="494847"/>
              </a:solidFill>
              <a:effectLst/>
              <a:latin typeface="Calibri" panose="020F0502020204030204" pitchFamily="34" charset="0"/>
              <a:ea typeface="Calibri" panose="020F0502020204030204" pitchFamily="34" charset="0"/>
              <a:cs typeface="Calibri" panose="020F0502020204030204" pitchFamily="34" charset="0"/>
            </a:endParaRPr>
          </a:p>
          <a:p>
            <a:r>
              <a:rPr lang="es-ES" sz="1800" dirty="0">
                <a:solidFill>
                  <a:srgbClr val="AC646F"/>
                </a:solidFill>
                <a:latin typeface="Calibri" panose="020F0502020204030204" pitchFamily="34" charset="0"/>
                <a:ea typeface="Calibri" panose="020F0502020204030204" pitchFamily="34" charset="0"/>
                <a:cs typeface="Calibri" panose="020F0502020204030204" pitchFamily="34" charset="0"/>
              </a:rPr>
              <a:t>T</a:t>
            </a:r>
            <a:r>
              <a:rPr lang="es-ES" sz="1800" dirty="0">
                <a:solidFill>
                  <a:srgbClr val="AC646F"/>
                </a:solidFill>
                <a:effectLst/>
                <a:latin typeface="Calibri" panose="020F0502020204030204" pitchFamily="34" charset="0"/>
                <a:ea typeface="Calibri" panose="020F0502020204030204" pitchFamily="34" charset="0"/>
                <a:cs typeface="Calibri" panose="020F0502020204030204" pitchFamily="34" charset="0"/>
              </a:rPr>
              <a:t>utora del proyecto WINECLUB</a:t>
            </a:r>
          </a:p>
          <a:p>
            <a:pPr marL="0" indent="0">
              <a:buNone/>
            </a:pPr>
            <a:r>
              <a:rPr lang="es-ES" sz="1800" dirty="0">
                <a:solidFill>
                  <a:srgbClr val="AC646F"/>
                </a:solidFill>
                <a:latin typeface="Calibri" panose="020F0502020204030204" pitchFamily="34" charset="0"/>
                <a:ea typeface="Calibri" panose="020F0502020204030204" pitchFamily="34" charset="0"/>
                <a:cs typeface="Calibri" panose="020F0502020204030204" pitchFamily="34" charset="0"/>
              </a:rPr>
              <a:t>         </a:t>
            </a:r>
            <a:r>
              <a:rPr lang="es-ES" sz="1800" u="sng" dirty="0">
                <a:solidFill>
                  <a:srgbClr val="AC646F"/>
                </a:solidFill>
                <a:effectLst/>
                <a:latin typeface="Calibri" panose="020F0502020204030204" pitchFamily="34" charset="0"/>
                <a:ea typeface="Calibri" panose="020F0502020204030204" pitchFamily="34" charset="0"/>
                <a:cs typeface="Calibri" panose="020F0502020204030204" pitchFamily="34" charset="0"/>
              </a:rPr>
              <a:t>Amparo Gómez Zapater</a:t>
            </a:r>
          </a:p>
          <a:p>
            <a:pPr marL="0" indent="0">
              <a:buNone/>
            </a:pPr>
            <a:endParaRPr lang="es-ES" sz="1800" u="sng" dirty="0">
              <a:solidFill>
                <a:srgbClr val="AC646F"/>
              </a:solidFill>
              <a:effectLst/>
              <a:latin typeface="Calibri" panose="020F0502020204030204" pitchFamily="34" charset="0"/>
              <a:ea typeface="Calibri" panose="020F0502020204030204" pitchFamily="34" charset="0"/>
              <a:cs typeface="Calibri" panose="020F0502020204030204" pitchFamily="34" charset="0"/>
            </a:endParaRPr>
          </a:p>
          <a:p>
            <a:r>
              <a:rPr lang="es-ES" sz="1800" dirty="0">
                <a:solidFill>
                  <a:srgbClr val="AC646F"/>
                </a:solidFill>
                <a:latin typeface="Calibri" panose="020F0502020204030204" pitchFamily="34" charset="0"/>
                <a:ea typeface="Calibri" panose="020F0502020204030204" pitchFamily="34" charset="0"/>
                <a:cs typeface="Calibri" panose="020F0502020204030204" pitchFamily="34" charset="0"/>
              </a:rPr>
              <a:t>T</a:t>
            </a:r>
            <a:r>
              <a:rPr lang="es-ES" sz="1800" dirty="0">
                <a:solidFill>
                  <a:srgbClr val="AC646F"/>
                </a:solidFill>
                <a:effectLst/>
                <a:latin typeface="Calibri" panose="020F0502020204030204" pitchFamily="34" charset="0"/>
                <a:ea typeface="Calibri" panose="020F0502020204030204" pitchFamily="34" charset="0"/>
                <a:cs typeface="Calibri" panose="020F0502020204030204" pitchFamily="34" charset="0"/>
              </a:rPr>
              <a:t>utora del </a:t>
            </a:r>
            <a:r>
              <a:rPr lang="es-ES" sz="1800" dirty="0">
                <a:solidFill>
                  <a:srgbClr val="AC646F"/>
                </a:solidFill>
                <a:latin typeface="Calibri" panose="020F0502020204030204" pitchFamily="34" charset="0"/>
                <a:ea typeface="Calibri" panose="020F0502020204030204" pitchFamily="34" charset="0"/>
                <a:cs typeface="Calibri" panose="020F0502020204030204" pitchFamily="34" charset="0"/>
              </a:rPr>
              <a:t>C</a:t>
            </a:r>
            <a:r>
              <a:rPr lang="es-ES" sz="1800" dirty="0">
                <a:solidFill>
                  <a:srgbClr val="AC646F"/>
                </a:solidFill>
                <a:effectLst/>
                <a:latin typeface="Calibri" panose="020F0502020204030204" pitchFamily="34" charset="0"/>
                <a:ea typeface="Calibri" panose="020F0502020204030204" pitchFamily="34" charset="0"/>
                <a:cs typeface="Calibri" panose="020F0502020204030204" pitchFamily="34" charset="0"/>
              </a:rPr>
              <a:t>iclo Superior DAM</a:t>
            </a:r>
          </a:p>
          <a:p>
            <a:pPr marL="0" indent="0">
              <a:buNone/>
            </a:pPr>
            <a:r>
              <a:rPr lang="es-ES" sz="1800" dirty="0">
                <a:solidFill>
                  <a:srgbClr val="AC646F"/>
                </a:solidFill>
                <a:latin typeface="Calibri" panose="020F0502020204030204" pitchFamily="34" charset="0"/>
                <a:ea typeface="Calibri" panose="020F0502020204030204" pitchFamily="34" charset="0"/>
                <a:cs typeface="Calibri" panose="020F0502020204030204" pitchFamily="34" charset="0"/>
              </a:rPr>
              <a:t>         </a:t>
            </a:r>
            <a:r>
              <a:rPr lang="es-ES" sz="1800" u="sng" dirty="0">
                <a:solidFill>
                  <a:srgbClr val="AC646F"/>
                </a:solidFill>
                <a:effectLst/>
                <a:latin typeface="Calibri" panose="020F0502020204030204" pitchFamily="34" charset="0"/>
                <a:ea typeface="Calibri" panose="020F0502020204030204" pitchFamily="34" charset="0"/>
                <a:cs typeface="Calibri" panose="020F0502020204030204" pitchFamily="34" charset="0"/>
              </a:rPr>
              <a:t>María Victoria Sáez Benito Sánchez</a:t>
            </a:r>
          </a:p>
          <a:p>
            <a:endParaRPr lang="es-ES" sz="1800" dirty="0"/>
          </a:p>
        </p:txBody>
      </p:sp>
    </p:spTree>
    <p:extLst>
      <p:ext uri="{BB962C8B-B14F-4D97-AF65-F5344CB8AC3E}">
        <p14:creationId xmlns:p14="http://schemas.microsoft.com/office/powerpoint/2010/main" val="13895446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735</Words>
  <Application>Microsoft Office PowerPoint</Application>
  <PresentationFormat>Panorámica</PresentationFormat>
  <Paragraphs>84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Calibri Light</vt:lpstr>
      <vt:lpstr>Segoe UI</vt:lpstr>
      <vt:lpstr>Symbol</vt:lpstr>
      <vt:lpstr>Tema de Office</vt:lpstr>
      <vt:lpstr> WINECLUB</vt:lpstr>
      <vt:lpstr>WINECLUB</vt:lpstr>
      <vt:lpstr>WINECLUB</vt:lpstr>
      <vt:lpstr>WINECLUB</vt:lpstr>
      <vt:lpstr>WINECLUB</vt:lpstr>
      <vt:lpstr>WINECLUB</vt:lpstr>
      <vt:lpstr>                WINECLUB</vt:lpstr>
      <vt:lpstr>Agradecimientos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Adrián Laya García</dc:creator>
  <cp:lastModifiedBy>Adrián Laya García</cp:lastModifiedBy>
  <cp:revision>50</cp:revision>
  <dcterms:created xsi:type="dcterms:W3CDTF">2024-01-02T10:47:18Z</dcterms:created>
  <dcterms:modified xsi:type="dcterms:W3CDTF">2024-01-02T19:52:01Z</dcterms:modified>
</cp:coreProperties>
</file>