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7" r:id="rId3"/>
    <p:sldId id="736" r:id="rId4"/>
    <p:sldId id="745" r:id="rId6"/>
    <p:sldId id="837" r:id="rId7"/>
    <p:sldId id="833" r:id="rId8"/>
    <p:sldId id="839" r:id="rId9"/>
    <p:sldId id="802" r:id="rId10"/>
    <p:sldId id="841" r:id="rId11"/>
    <p:sldId id="846" r:id="rId12"/>
    <p:sldId id="838" r:id="rId13"/>
    <p:sldId id="843" r:id="rId14"/>
    <p:sldId id="840" r:id="rId15"/>
    <p:sldId id="766" r:id="rId16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4" autoAdjust="0"/>
    <p:restoredTop sz="96391" autoAdjust="0"/>
  </p:normalViewPr>
  <p:slideViewPr>
    <p:cSldViewPr snapToGrid="0">
      <p:cViewPr>
        <p:scale>
          <a:sx n="75" d="100"/>
          <a:sy n="75" d="100"/>
        </p:scale>
        <p:origin x="2184" y="7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4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1.在模型中引入Dropout层，可以在训练过程中随机地“丢弃”一部分神经元，防止过拟合。2.</a:t>
            </a:r>
            <a:r>
              <a:rPr lang="zh-CN" altLang="en-US">
                <a:sym typeface="+mn-ea"/>
              </a:rPr>
              <a:t>添加一些正则化</a:t>
            </a:r>
            <a:r>
              <a:rPr lang="en-US" altLang="zh-CN">
                <a:sym typeface="+mn-ea"/>
              </a:rPr>
              <a:t>,可以在损失函数中对较大的权重进行惩罚，防止过拟合</a:t>
            </a:r>
            <a:r>
              <a:rPr lang="zh-CN" altLang="en-US">
                <a:sym typeface="+mn-ea"/>
              </a:rPr>
              <a:t>。</a:t>
            </a:r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改超参数，如调整批量大小，层数、隐藏单元数、学习率和正则化强度，寻找模型的最佳设置。看能不能有效。</a:t>
            </a:r>
            <a:endParaRPr lang="zh-CN" altLang="en-US"/>
          </a:p>
          <a:p>
            <a:r>
              <a:rPr lang="zh-CN" altLang="en-US"/>
              <a:t>也想问一下</a:t>
            </a:r>
            <a:r>
              <a:rPr lang="zh-CN" altLang="en-US"/>
              <a:t>大家有什么好方法能让验证损失</a:t>
            </a:r>
            <a:r>
              <a:rPr lang="zh-CN" altLang="en-US"/>
              <a:t>下降。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添加Batch Normalization层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着手改正错误，根据后面的实验内容写出结果；最后想</a:t>
            </a:r>
            <a:r>
              <a:rPr lang="zh-CN" altLang="en-US">
                <a:sym typeface="+mn-ea"/>
              </a:rPr>
              <a:t>问一下</a:t>
            </a:r>
            <a:r>
              <a:rPr lang="zh-CN" altLang="en-US">
                <a:sym typeface="+mn-ea"/>
              </a:rPr>
              <a:t>开题，</a:t>
            </a:r>
            <a:r>
              <a:rPr lang="zh-CN" altLang="en-US">
                <a:sym typeface="+mn-ea"/>
              </a:rPr>
              <a:t>因为群里面也没有开题相关通知，</a:t>
            </a:r>
            <a:r>
              <a:rPr lang="zh-CN" altLang="en-US">
                <a:sym typeface="+mn-ea"/>
              </a:rPr>
              <a:t>这个开题内容什么时候交呢？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解释为什么模型中要</a:t>
            </a:r>
            <a:r>
              <a:rPr lang="zh-CN" altLang="en-US"/>
              <a:t>利用</a:t>
            </a:r>
            <a:r>
              <a:rPr lang="zh-CN" altLang="en-US">
                <a:sym typeface="+mn-ea"/>
              </a:rPr>
              <a:t>不同时间尺度</a:t>
            </a:r>
            <a:r>
              <a:rPr lang="zh-CN" altLang="en-US"/>
              <a:t> PM2.5 浓度的变化规律。主要是在小时尺度上，PM2.5 浓度的变化主要反映了短期和瞬时的影响因素；在日尺度上，可以捕捉到中期的污染趋势；在周尺度上，PM2.5 的浓度变化则展示了更稳定的长期趋势。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换了两个指标，因为感觉以前的指标数据不太好。并把图像</a:t>
            </a:r>
            <a:r>
              <a:rPr lang="zh-CN" altLang="en-US"/>
              <a:t>也改了。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但结果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效果不明显，通过柱状图更明显，在想要不不画这个实验结果相关的图。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原因是训练损失一直在下降，测试损失没有变化，模型过拟合，然后</a:t>
            </a:r>
            <a:r>
              <a:rPr lang="en-US" altLang="zh-CN"/>
              <a:t>i</a:t>
            </a:r>
            <a:r>
              <a:rPr lang="zh-CN" altLang="en-US"/>
              <a:t>结果</a:t>
            </a:r>
            <a:r>
              <a:rPr lang="en-US" altLang="zh-CN"/>
              <a:t>2</a:t>
            </a:r>
            <a:r>
              <a:rPr lang="zh-CN" altLang="en-US"/>
              <a:t>的效果不太明显，正在改进，具体的方法是：</a:t>
            </a:r>
            <a:r>
              <a:rPr lang="en-US" altLang="zh-CN"/>
              <a:t>1.在模型中引入Dropout层，可以在训练过程中随机地“丢弃”一部分神经元，防止过拟合。2.</a:t>
            </a:r>
            <a:r>
              <a:rPr lang="zh-CN" altLang="en-US"/>
              <a:t>添加一些正则化</a:t>
            </a:r>
            <a:r>
              <a:rPr lang="en-US" altLang="zh-CN"/>
              <a:t>,可以在损失函数中对较大的权重进行惩罚，防止过拟合</a:t>
            </a:r>
            <a:r>
              <a:rPr lang="zh-CN" altLang="en-US"/>
              <a:t>。</a:t>
            </a:r>
            <a:r>
              <a:rPr lang="en-US" altLang="zh-CN"/>
              <a:t>3.</a:t>
            </a:r>
            <a:r>
              <a:rPr lang="zh-CN" altLang="en-US"/>
              <a:t>改超参数，如调整批量大小，层数、隐藏单元数、学习率和正则化强度，寻找模型的最佳设置。看能不能</a:t>
            </a:r>
            <a:r>
              <a:rPr lang="zh-CN" altLang="en-US"/>
              <a:t>有效。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Text Box 2"/>
          <p:cNvSpPr txBox="1"/>
          <p:nvPr userDrawn="1"/>
        </p:nvSpPr>
        <p:spPr>
          <a:xfrm>
            <a:off x="756920" y="6858000"/>
            <a:ext cx="4064000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/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-1" fmla="*/ 12192000 w 12192000"/>
              <a:gd name="connsiteY0-2" fmla="*/ 1487914 h 1487914"/>
              <a:gd name="connsiteX1-3" fmla="*/ 0 w 12192000"/>
              <a:gd name="connsiteY1-4" fmla="*/ 1487914 h 1487914"/>
              <a:gd name="connsiteX2-5" fmla="*/ 0 w 12192000"/>
              <a:gd name="connsiteY2-6" fmla="*/ 464687 h 1487914"/>
              <a:gd name="connsiteX3-7" fmla="*/ 11146976 w 12192000"/>
              <a:gd name="connsiteY3-8" fmla="*/ 187933 h 1487914"/>
              <a:gd name="connsiteX4-9" fmla="*/ 11921298 w 12192000"/>
              <a:gd name="connsiteY4-10" fmla="*/ 53786 h 1487914"/>
              <a:gd name="connsiteX5-11" fmla="*/ 12192000 w 12192000"/>
              <a:gd name="connsiteY5-12" fmla="*/ 0 h 1487914"/>
              <a:gd name="connsiteX6-13" fmla="*/ 12192000 w 12192000"/>
              <a:gd name="connsiteY6-14" fmla="*/ 1487914 h 1487914"/>
              <a:gd name="connsiteX0-15" fmla="*/ 12192000 w 12192000"/>
              <a:gd name="connsiteY0-16" fmla="*/ 1487914 h 1487914"/>
              <a:gd name="connsiteX1-17" fmla="*/ 0 w 12192000"/>
              <a:gd name="connsiteY1-18" fmla="*/ 1487914 h 1487914"/>
              <a:gd name="connsiteX2-19" fmla="*/ 0 w 12192000"/>
              <a:gd name="connsiteY2-20" fmla="*/ 464687 h 1487914"/>
              <a:gd name="connsiteX3-21" fmla="*/ 11146976 w 12192000"/>
              <a:gd name="connsiteY3-22" fmla="*/ 187933 h 1487914"/>
              <a:gd name="connsiteX4-23" fmla="*/ 11921298 w 12192000"/>
              <a:gd name="connsiteY4-24" fmla="*/ 53786 h 1487914"/>
              <a:gd name="connsiteX5-25" fmla="*/ 12192000 w 12192000"/>
              <a:gd name="connsiteY5-26" fmla="*/ 0 h 1487914"/>
              <a:gd name="connsiteX6-27" fmla="*/ 12192000 w 12192000"/>
              <a:gd name="connsiteY6-28" fmla="*/ 1487914 h 1487914"/>
              <a:gd name="connsiteX0-29" fmla="*/ 12192000 w 12192000"/>
              <a:gd name="connsiteY0-30" fmla="*/ 1487914 h 1487914"/>
              <a:gd name="connsiteX1-31" fmla="*/ 0 w 12192000"/>
              <a:gd name="connsiteY1-32" fmla="*/ 1487914 h 1487914"/>
              <a:gd name="connsiteX2-33" fmla="*/ 0 w 12192000"/>
              <a:gd name="connsiteY2-34" fmla="*/ 464687 h 1487914"/>
              <a:gd name="connsiteX3-35" fmla="*/ 11146976 w 12192000"/>
              <a:gd name="connsiteY3-36" fmla="*/ 187933 h 1487914"/>
              <a:gd name="connsiteX4-37" fmla="*/ 11921298 w 12192000"/>
              <a:gd name="connsiteY4-38" fmla="*/ 53786 h 1487914"/>
              <a:gd name="connsiteX5-39" fmla="*/ 12192000 w 12192000"/>
              <a:gd name="connsiteY5-40" fmla="*/ 0 h 1487914"/>
              <a:gd name="connsiteX6-41" fmla="*/ 12192000 w 12192000"/>
              <a:gd name="connsiteY6-42" fmla="*/ 1487914 h 1487914"/>
              <a:gd name="connsiteX0-43" fmla="*/ 12192000 w 12366837"/>
              <a:gd name="connsiteY0-44" fmla="*/ 1560914 h 1560914"/>
              <a:gd name="connsiteX1-45" fmla="*/ 0 w 12366837"/>
              <a:gd name="connsiteY1-46" fmla="*/ 1560914 h 1560914"/>
              <a:gd name="connsiteX2-47" fmla="*/ 0 w 12366837"/>
              <a:gd name="connsiteY2-48" fmla="*/ 537687 h 1560914"/>
              <a:gd name="connsiteX3-49" fmla="*/ 11146976 w 12366837"/>
              <a:gd name="connsiteY3-50" fmla="*/ 260933 h 1560914"/>
              <a:gd name="connsiteX4-51" fmla="*/ 12192000 w 12366837"/>
              <a:gd name="connsiteY4-52" fmla="*/ 73000 h 1560914"/>
              <a:gd name="connsiteX5-53" fmla="*/ 12192000 w 12366837"/>
              <a:gd name="connsiteY5-54" fmla="*/ 1560914 h 1560914"/>
              <a:gd name="connsiteX0-55" fmla="*/ 12192000 w 12192000"/>
              <a:gd name="connsiteY0-56" fmla="*/ 1575972 h 1575972"/>
              <a:gd name="connsiteX1-57" fmla="*/ 0 w 12192000"/>
              <a:gd name="connsiteY1-58" fmla="*/ 1575972 h 1575972"/>
              <a:gd name="connsiteX2-59" fmla="*/ 0 w 12192000"/>
              <a:gd name="connsiteY2-60" fmla="*/ 552745 h 1575972"/>
              <a:gd name="connsiteX3-61" fmla="*/ 11146976 w 12192000"/>
              <a:gd name="connsiteY3-62" fmla="*/ 275991 h 1575972"/>
              <a:gd name="connsiteX4-63" fmla="*/ 12192000 w 12192000"/>
              <a:gd name="connsiteY4-64" fmla="*/ 88058 h 1575972"/>
              <a:gd name="connsiteX5-65" fmla="*/ 12192000 w 12192000"/>
              <a:gd name="connsiteY5-66" fmla="*/ 1575972 h 1575972"/>
              <a:gd name="connsiteX0-67" fmla="*/ 12192000 w 12192000"/>
              <a:gd name="connsiteY0-68" fmla="*/ 1487914 h 1487914"/>
              <a:gd name="connsiteX1-69" fmla="*/ 0 w 12192000"/>
              <a:gd name="connsiteY1-70" fmla="*/ 1487914 h 1487914"/>
              <a:gd name="connsiteX2-71" fmla="*/ 0 w 12192000"/>
              <a:gd name="connsiteY2-72" fmla="*/ 464687 h 1487914"/>
              <a:gd name="connsiteX3-73" fmla="*/ 12192000 w 12192000"/>
              <a:gd name="connsiteY3-74" fmla="*/ 0 h 1487914"/>
              <a:gd name="connsiteX4-75" fmla="*/ 12192000 w 12192000"/>
              <a:gd name="connsiteY4-76" fmla="*/ 1487914 h 1487914"/>
              <a:gd name="connsiteX0-77" fmla="*/ 12192000 w 12192000"/>
              <a:gd name="connsiteY0-78" fmla="*/ 1487914 h 1487914"/>
              <a:gd name="connsiteX1-79" fmla="*/ 0 w 12192000"/>
              <a:gd name="connsiteY1-80" fmla="*/ 1487914 h 1487914"/>
              <a:gd name="connsiteX2-81" fmla="*/ 0 w 12192000"/>
              <a:gd name="connsiteY2-82" fmla="*/ 464687 h 1487914"/>
              <a:gd name="connsiteX3-83" fmla="*/ 12192000 w 12192000"/>
              <a:gd name="connsiteY3-84" fmla="*/ 0 h 1487914"/>
              <a:gd name="connsiteX4-85" fmla="*/ 12192000 w 12192000"/>
              <a:gd name="connsiteY4-86" fmla="*/ 1487914 h 1487914"/>
              <a:gd name="connsiteX0-87" fmla="*/ 12192000 w 12192000"/>
              <a:gd name="connsiteY0-88" fmla="*/ 1487914 h 1487914"/>
              <a:gd name="connsiteX1-89" fmla="*/ 0 w 12192000"/>
              <a:gd name="connsiteY1-90" fmla="*/ 1487914 h 1487914"/>
              <a:gd name="connsiteX2-91" fmla="*/ 0 w 12192000"/>
              <a:gd name="connsiteY2-92" fmla="*/ 464687 h 1487914"/>
              <a:gd name="connsiteX3-93" fmla="*/ 12192000 w 12192000"/>
              <a:gd name="connsiteY3-94" fmla="*/ 0 h 1487914"/>
              <a:gd name="connsiteX4-95" fmla="*/ 12192000 w 12192000"/>
              <a:gd name="connsiteY4-96" fmla="*/ 1487914 h 1487914"/>
              <a:gd name="connsiteX0-97" fmla="*/ 12192000 w 12192000"/>
              <a:gd name="connsiteY0-98" fmla="*/ 1487914 h 1487914"/>
              <a:gd name="connsiteX1-99" fmla="*/ 0 w 12192000"/>
              <a:gd name="connsiteY1-100" fmla="*/ 1487914 h 1487914"/>
              <a:gd name="connsiteX2-101" fmla="*/ 0 w 12192000"/>
              <a:gd name="connsiteY2-102" fmla="*/ 464687 h 1487914"/>
              <a:gd name="connsiteX3-103" fmla="*/ 12192000 w 12192000"/>
              <a:gd name="connsiteY3-104" fmla="*/ 0 h 1487914"/>
              <a:gd name="connsiteX4-105" fmla="*/ 12192000 w 12192000"/>
              <a:gd name="connsiteY4-106" fmla="*/ 1487914 h 1487914"/>
              <a:gd name="connsiteX0-107" fmla="*/ 12192000 w 12192000"/>
              <a:gd name="connsiteY0-108" fmla="*/ 1487914 h 1487914"/>
              <a:gd name="connsiteX1-109" fmla="*/ 0 w 12192000"/>
              <a:gd name="connsiteY1-110" fmla="*/ 1487914 h 1487914"/>
              <a:gd name="connsiteX2-111" fmla="*/ 0 w 12192000"/>
              <a:gd name="connsiteY2-112" fmla="*/ 464687 h 1487914"/>
              <a:gd name="connsiteX3-113" fmla="*/ 12192000 w 12192000"/>
              <a:gd name="connsiteY3-114" fmla="*/ 0 h 1487914"/>
              <a:gd name="connsiteX4-115" fmla="*/ 12192000 w 12192000"/>
              <a:gd name="connsiteY4-116" fmla="*/ 1487914 h 1487914"/>
              <a:gd name="connsiteX0-117" fmla="*/ 12192000 w 12192000"/>
              <a:gd name="connsiteY0-118" fmla="*/ 1487914 h 1487914"/>
              <a:gd name="connsiteX1-119" fmla="*/ 0 w 12192000"/>
              <a:gd name="connsiteY1-120" fmla="*/ 1487914 h 1487914"/>
              <a:gd name="connsiteX2-121" fmla="*/ 0 w 12192000"/>
              <a:gd name="connsiteY2-122" fmla="*/ 464687 h 1487914"/>
              <a:gd name="connsiteX3-123" fmla="*/ 12192000 w 12192000"/>
              <a:gd name="connsiteY3-124" fmla="*/ 0 h 1487914"/>
              <a:gd name="connsiteX4-125" fmla="*/ 12192000 w 12192000"/>
              <a:gd name="connsiteY4-126" fmla="*/ 1487914 h 14879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/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/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logo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190" y="219511"/>
            <a:ext cx="526162" cy="5261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0" Type="http://schemas.openxmlformats.org/officeDocument/2006/relationships/notesSlide" Target="../notesSlides/notesSlide10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2" Type="http://schemas.openxmlformats.org/officeDocument/2006/relationships/notesSlide" Target="../notesSlides/notesSlide11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914ED7DA3AFB67EBDD2EC260A884B96"/>
          <p:cNvPicPr>
            <a:picLocks noChangeAspect="1"/>
          </p:cNvPicPr>
          <p:nvPr/>
        </p:nvPicPr>
        <p:blipFill>
          <a:blip r:embed="rId2"/>
          <a:srcRect l="-57" t="19007" r="57" b="-152"/>
          <a:stretch>
            <a:fillRect/>
          </a:stretch>
        </p:blipFill>
        <p:spPr>
          <a:xfrm>
            <a:off x="6985" y="-66040"/>
            <a:ext cx="12185015" cy="50939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title"/>
          <p:cNvSpPr txBox="1"/>
          <p:nvPr/>
        </p:nvSpPr>
        <p:spPr>
          <a:xfrm>
            <a:off x="609599" y="5122860"/>
            <a:ext cx="11144251" cy="6756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800" dirty="0">
                <a:sym typeface="微软雅黑" panose="020B0503020204020204" pitchFamily="34" charset="-122"/>
              </a:rPr>
              <a:t>组会</a:t>
            </a:r>
            <a:r>
              <a:rPr lang="zh-CN" altLang="en-US" sz="3800" dirty="0">
                <a:sym typeface="微软雅黑" panose="020B0503020204020204" pitchFamily="34" charset="-122"/>
              </a:rPr>
              <a:t>汇报</a:t>
            </a:r>
            <a:endParaRPr lang="zh-CN" altLang="en-US" sz="3800" dirty="0">
              <a:sym typeface="微软雅黑" panose="020B0503020204020204" pitchFamily="34" charset="-122"/>
            </a:endParaRPr>
          </a:p>
        </p:txBody>
      </p:sp>
      <p:pic>
        <p:nvPicPr>
          <p:cNvPr id="15" name="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674" y="5031920"/>
            <a:ext cx="1377951" cy="13779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请在这里输入第一部分的标题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6179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>
            <p:custDataLst>
              <p:tags r:id="rId6"/>
            </p:custDataLst>
          </p:nvPr>
        </p:nvSpPr>
        <p:spPr>
          <a:xfrm>
            <a:off x="7294012" y="5407872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>
            <p:custDataLst>
              <p:tags r:id="rId7"/>
            </p:custDataLst>
          </p:nvPr>
        </p:nvSpPr>
        <p:spPr>
          <a:xfrm>
            <a:off x="7756816" y="5366883"/>
            <a:ext cx="2468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现有问题和解决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>
            <p:custDataLst>
              <p:tags r:id="rId8"/>
            </p:custDataLst>
          </p:nvPr>
        </p:nvSpPr>
        <p:spPr>
          <a:xfrm>
            <a:off x="7294012" y="5898577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>
            <p:custDataLst>
              <p:tags r:id="rId9"/>
            </p:custDataLst>
          </p:nvPr>
        </p:nvSpPr>
        <p:spPr>
          <a:xfrm>
            <a:off x="7756816" y="5856923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请在这里输入第四部分的标题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703" y="597808"/>
            <a:ext cx="1332593" cy="1332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解决</a:t>
            </a:r>
            <a:r>
              <a:rPr lang="zh-CN" altLang="en-US">
                <a:sym typeface="微软雅黑" panose="020B0503020204020204" pitchFamily="34" charset="-122"/>
              </a:rPr>
              <a:t>方法</a:t>
            </a: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3" name="Rectangle 20"/>
          <p:cNvSpPr/>
          <p:nvPr>
            <p:custDataLst>
              <p:tags r:id="rId1"/>
            </p:custDataLst>
          </p:nvPr>
        </p:nvSpPr>
        <p:spPr>
          <a:xfrm flipH="1">
            <a:off x="2723425" y="1397970"/>
            <a:ext cx="300218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方法一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Rectangle 33"/>
          <p:cNvSpPr/>
          <p:nvPr>
            <p:custDataLst>
              <p:tags r:id="rId2"/>
            </p:custDataLst>
          </p:nvPr>
        </p:nvSpPr>
        <p:spPr>
          <a:xfrm>
            <a:off x="6733752" y="1296804"/>
            <a:ext cx="272375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ym typeface="+mn-ea"/>
              </a:rPr>
              <a:t>引入Dropout</a:t>
            </a:r>
            <a:r>
              <a:rPr lang="zh-CN" altLang="en-US" sz="1600">
                <a:sym typeface="+mn-ea"/>
              </a:rPr>
              <a:t>层</a:t>
            </a:r>
            <a:endParaRPr lang="zh-CN" altLang="en-US" sz="1600">
              <a:sym typeface="+mn-ea"/>
            </a:endParaRPr>
          </a:p>
        </p:txBody>
      </p:sp>
      <p:sp>
        <p:nvSpPr>
          <p:cNvPr id="12" name="Rectangle 20"/>
          <p:cNvSpPr/>
          <p:nvPr>
            <p:custDataLst>
              <p:tags r:id="rId3"/>
            </p:custDataLst>
          </p:nvPr>
        </p:nvSpPr>
        <p:spPr>
          <a:xfrm flipH="1">
            <a:off x="2723561" y="2673050"/>
            <a:ext cx="300218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</a:t>
            </a:r>
            <a:endParaRPr lang="zh-CN" altLang="en-US" sz="1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Rectangle 33"/>
          <p:cNvSpPr/>
          <p:nvPr>
            <p:custDataLst>
              <p:tags r:id="rId4"/>
            </p:custDataLst>
          </p:nvPr>
        </p:nvSpPr>
        <p:spPr>
          <a:xfrm>
            <a:off x="6791960" y="2571750"/>
            <a:ext cx="13569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>
                <a:sym typeface="+mn-ea"/>
              </a:rPr>
              <a:t>添加正则化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Rectangle 20"/>
          <p:cNvSpPr/>
          <p:nvPr>
            <p:custDataLst>
              <p:tags r:id="rId5"/>
            </p:custDataLst>
          </p:nvPr>
        </p:nvSpPr>
        <p:spPr>
          <a:xfrm flipH="1">
            <a:off x="2723697" y="3831290"/>
            <a:ext cx="300218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</a:t>
            </a:r>
            <a:endParaRPr lang="zh-CN" altLang="en-US" sz="1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Rectangle 33"/>
          <p:cNvSpPr/>
          <p:nvPr>
            <p:custDataLst>
              <p:tags r:id="rId6"/>
            </p:custDataLst>
          </p:nvPr>
        </p:nvSpPr>
        <p:spPr>
          <a:xfrm>
            <a:off x="6950710" y="3846830"/>
            <a:ext cx="13252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>
                <a:sym typeface="+mn-ea"/>
              </a:rPr>
              <a:t>改超参数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Rectangle 20"/>
          <p:cNvSpPr/>
          <p:nvPr>
            <p:custDataLst>
              <p:tags r:id="rId7"/>
            </p:custDataLst>
          </p:nvPr>
        </p:nvSpPr>
        <p:spPr>
          <a:xfrm flipH="1">
            <a:off x="2723697" y="5068270"/>
            <a:ext cx="300218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tIns="72000" bIns="72000">
            <a:spAutoFit/>
          </a:bodyPr>
          <a:p>
            <a:pPr algn="ctr"/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四</a:t>
            </a:r>
            <a:endParaRPr lang="zh-CN" altLang="en-US" sz="1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Rectangle 33"/>
          <p:cNvSpPr/>
          <p:nvPr>
            <p:custDataLst>
              <p:tags r:id="rId8"/>
            </p:custDataLst>
          </p:nvPr>
        </p:nvSpPr>
        <p:spPr>
          <a:xfrm>
            <a:off x="6950710" y="4899025"/>
            <a:ext cx="1325245" cy="460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zh-CN" altLang="en-US" sz="1600">
                <a:sym typeface="+mn-ea"/>
              </a:rPr>
              <a:t>改</a:t>
            </a:r>
            <a:r>
              <a:rPr lang="zh-CN" altLang="en-US" sz="1600">
                <a:sym typeface="+mn-ea"/>
              </a:rPr>
              <a:t>模型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请在这里输入第一部分的标题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6179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>
            <p:custDataLst>
              <p:tags r:id="rId6"/>
            </p:custDataLst>
          </p:nvPr>
        </p:nvSpPr>
        <p:spPr>
          <a:xfrm>
            <a:off x="7294012" y="5407872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>
            <p:custDataLst>
              <p:tags r:id="rId7"/>
            </p:custDataLst>
          </p:nvPr>
        </p:nvSpPr>
        <p:spPr>
          <a:xfrm>
            <a:off x="7756816" y="5366883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>
            <p:custDataLst>
              <p:tags r:id="rId8"/>
            </p:custDataLst>
          </p:nvPr>
        </p:nvSpPr>
        <p:spPr>
          <a:xfrm>
            <a:off x="7294012" y="5898577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>
            <p:custDataLst>
              <p:tags r:id="rId9"/>
            </p:custDataLst>
          </p:nvPr>
        </p:nvSpPr>
        <p:spPr>
          <a:xfrm>
            <a:off x="7756816" y="5857588"/>
            <a:ext cx="1198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规划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703" y="597808"/>
            <a:ext cx="1332593" cy="1332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246D5450A1DBA3815F86B0BD83E3495"/>
          <p:cNvPicPr>
            <a:picLocks noChangeAspect="1"/>
          </p:cNvPicPr>
          <p:nvPr/>
        </p:nvPicPr>
        <p:blipFill>
          <a:blip r:embed="rId1"/>
          <a:srcRect t="21987"/>
          <a:stretch>
            <a:fillRect/>
          </a:stretch>
        </p:blipFill>
        <p:spPr>
          <a:xfrm>
            <a:off x="0" y="0"/>
            <a:ext cx="12192000" cy="480568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25000" y="5279901"/>
            <a:ext cx="2228139" cy="123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hangingPunct="0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谢谢聆听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Thank You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2" y="5659993"/>
            <a:ext cx="663281" cy="663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1198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开题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相关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5514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请在这里输入第二部分的标题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>
            <p:custDataLst>
              <p:tags r:id="rId6"/>
            </p:custDataLst>
          </p:nvPr>
        </p:nvSpPr>
        <p:spPr>
          <a:xfrm>
            <a:off x="7294012" y="5407872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>
            <p:custDataLst>
              <p:tags r:id="rId7"/>
            </p:custDataLst>
          </p:nvPr>
        </p:nvSpPr>
        <p:spPr>
          <a:xfrm>
            <a:off x="7756816" y="5366218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请在这里输入第三部分的标题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>
            <p:custDataLst>
              <p:tags r:id="rId8"/>
            </p:custDataLst>
          </p:nvPr>
        </p:nvSpPr>
        <p:spPr>
          <a:xfrm>
            <a:off x="7294012" y="5898577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>
            <p:custDataLst>
              <p:tags r:id="rId9"/>
            </p:custDataLst>
          </p:nvPr>
        </p:nvSpPr>
        <p:spPr>
          <a:xfrm>
            <a:off x="7756816" y="5856923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请在这里输入第四部分的标题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703" y="597808"/>
            <a:ext cx="1332593" cy="1332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改进</a:t>
            </a:r>
            <a:r>
              <a:rPr lang="zh-CN" altLang="en-US" dirty="0">
                <a:sym typeface="微软雅黑" panose="020B0503020204020204" pitchFamily="34" charset="-122"/>
              </a:rPr>
              <a:t>地方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9075" y="1600200"/>
            <a:ext cx="9213850" cy="365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改进</a:t>
            </a:r>
            <a:r>
              <a:rPr lang="zh-CN" altLang="en-US" dirty="0">
                <a:sym typeface="微软雅黑" panose="020B0503020204020204" pitchFamily="34" charset="-122"/>
              </a:rPr>
              <a:t>地方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900" y="1353185"/>
            <a:ext cx="7950200" cy="4898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请在这里输入第一部分的标题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6179"/>
            <a:ext cx="690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>
            <p:custDataLst>
              <p:tags r:id="rId6"/>
            </p:custDataLst>
          </p:nvPr>
        </p:nvSpPr>
        <p:spPr>
          <a:xfrm>
            <a:off x="7294012" y="5407872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>
            <p:custDataLst>
              <p:tags r:id="rId7"/>
            </p:custDataLst>
          </p:nvPr>
        </p:nvSpPr>
        <p:spPr>
          <a:xfrm>
            <a:off x="7756816" y="5366218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请在这里输入第三部分的标题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>
            <p:custDataLst>
              <p:tags r:id="rId8"/>
            </p:custDataLst>
          </p:nvPr>
        </p:nvSpPr>
        <p:spPr>
          <a:xfrm>
            <a:off x="7294012" y="5898577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>
            <p:custDataLst>
              <p:tags r:id="rId9"/>
            </p:custDataLst>
          </p:nvPr>
        </p:nvSpPr>
        <p:spPr>
          <a:xfrm>
            <a:off x="7756816" y="5856923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请在这里输入第四部分的标题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703" y="597808"/>
            <a:ext cx="1332593" cy="1332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时间</a:t>
            </a:r>
            <a:r>
              <a:rPr lang="zh-CN" altLang="en-US" dirty="0">
                <a:sym typeface="微软雅黑" panose="020B0503020204020204" pitchFamily="34" charset="-122"/>
              </a:rPr>
              <a:t>多尺度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200" y="1847850"/>
            <a:ext cx="9499600" cy="3162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结果</a:t>
            </a:r>
            <a:r>
              <a:rPr lang="en-US" altLang="zh-CN" dirty="0">
                <a:sym typeface="微软雅黑" panose="020B0503020204020204" pitchFamily="34" charset="-122"/>
              </a:rPr>
              <a:t>1</a:t>
            </a:r>
            <a:endParaRPr lang="en-US" altLang="zh-CN" dirty="0"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0375" y="1727200"/>
            <a:ext cx="8731250" cy="3403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结果</a:t>
            </a:r>
            <a:r>
              <a:rPr lang="en-US" altLang="zh-CN" dirty="0">
                <a:sym typeface="微软雅黑" panose="020B0503020204020204" pitchFamily="34" charset="-122"/>
              </a:rPr>
              <a:t>2</a:t>
            </a:r>
            <a:endParaRPr lang="en-US" altLang="zh-CN" dirty="0"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400" y="2187575"/>
            <a:ext cx="8585200" cy="2482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结果</a:t>
            </a:r>
            <a:r>
              <a:rPr lang="en-US" altLang="zh-CN" dirty="0">
                <a:sym typeface="微软雅黑" panose="020B0503020204020204" pitchFamily="34" charset="-122"/>
              </a:rPr>
              <a:t>2</a:t>
            </a:r>
            <a:r>
              <a:rPr dirty="0">
                <a:sym typeface="微软雅黑" panose="020B0503020204020204" pitchFamily="34" charset="-122"/>
              </a:rPr>
              <a:t>图例</a:t>
            </a:r>
            <a:endParaRPr dirty="0"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0575" y="1950085"/>
            <a:ext cx="4911090" cy="4168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10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1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2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3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4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5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6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7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8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9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2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20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21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22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23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24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25.xml><?xml version="1.0" encoding="utf-8"?>
<p:tagLst xmlns:p="http://schemas.openxmlformats.org/presentationml/2006/main">
  <p:tag name="KSO_WM_DIAGRAM_VIRTUALLY_FRAME" val="{&quot;height&quot;:227.0771653543307,&quot;left&quot;:81.1429133858268,&quot;top&quot;:188.52637795275592,&quot;width&quot;:797.714251968504}"/>
</p:tagLst>
</file>

<file path=ppt/tags/tag26.xml><?xml version="1.0" encoding="utf-8"?>
<p:tagLst xmlns:p="http://schemas.openxmlformats.org/presentationml/2006/main">
  <p:tag name="KSO_WM_DIAGRAM_VIRTUALLY_FRAME" val="{&quot;height&quot;:227.0771653543307,&quot;left&quot;:81.1429133858268,&quot;top&quot;:188.52637795275592,&quot;width&quot;:797.714251968504}"/>
</p:tagLst>
</file>

<file path=ppt/tags/tag27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28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29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3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30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31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32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33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25.1912598425197}"/>
</p:tagLst>
</file>

<file path=ppt/tags/tag34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25.1912598425197}"/>
</p:tagLst>
</file>

<file path=ppt/tags/tag35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25.1912598425197}"/>
</p:tagLst>
</file>

<file path=ppt/tags/tag36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25.1912598425197}"/>
</p:tagLst>
</file>

<file path=ppt/tags/tag37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25.1912598425197}"/>
</p:tagLst>
</file>

<file path=ppt/tags/tag38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25.1912598425197}"/>
</p:tagLst>
</file>

<file path=ppt/tags/tag39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25.1912598425197}"/>
</p:tagLst>
</file>

<file path=ppt/tags/tag4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40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25.1912598425197}"/>
</p:tagLst>
</file>

<file path=ppt/tags/tag41.xml><?xml version="1.0" encoding="utf-8"?>
<p:tagLst xmlns:p="http://schemas.openxmlformats.org/presentationml/2006/main">
  <p:tag name="commondata" val="eyJoZGlkIjoiNmVlYjdjMDI5ZGY2NGEyYzg2YjE5OTBhOTI0MzJlODEifQ=="/>
</p:tagLst>
</file>

<file path=ppt/tags/tag5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6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7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8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9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1F24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WPS 演示</Application>
  <PresentationFormat>宽屏</PresentationFormat>
  <Paragraphs>107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黑体</vt:lpstr>
      <vt:lpstr>Arial Unicode MS</vt:lpstr>
      <vt:lpstr>等线</vt:lpstr>
      <vt:lpstr>Calibri</vt:lpstr>
      <vt:lpstr>Office Theme</vt:lpstr>
      <vt:lpstr>PowerPoint 演示文稿</vt:lpstr>
      <vt:lpstr>PowerPoint 演示文稿</vt:lpstr>
      <vt:lpstr>改进地方</vt:lpstr>
      <vt:lpstr>改进地方</vt:lpstr>
      <vt:lpstr>PowerPoint 演示文稿</vt:lpstr>
      <vt:lpstr>时间多尺度</vt:lpstr>
      <vt:lpstr>结果1</vt:lpstr>
      <vt:lpstr>结果2</vt:lpstr>
      <vt:lpstr>结果2</vt:lpstr>
      <vt:lpstr>PowerPoint 演示文稿</vt:lpstr>
      <vt:lpstr>解决方法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剑舞</cp:lastModifiedBy>
  <cp:revision>127</cp:revision>
  <dcterms:created xsi:type="dcterms:W3CDTF">2019-06-09T06:58:00Z</dcterms:created>
  <dcterms:modified xsi:type="dcterms:W3CDTF">2024-10-27T14:26:14Z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160C25CE38C146689505DEF66EFC51F9_12</vt:lpwstr>
  </property>
  <property fmtid="{D5CDD505-2E9C-101B-9397-08002B2CF9AE}" pid="3" name="KSOProductBuildVer">
    <vt:lpwstr>2052-12.1.0.18608</vt:lpwstr>
  </property>
</Properties>
</file>