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7" r:id="rId3"/>
    <p:sldId id="736" r:id="rId4"/>
    <p:sldId id="745" r:id="rId6"/>
    <p:sldId id="813" r:id="rId7"/>
    <p:sldId id="802" r:id="rId8"/>
    <p:sldId id="814" r:id="rId9"/>
    <p:sldId id="762" r:id="rId10"/>
    <p:sldId id="803" r:id="rId11"/>
    <p:sldId id="804" r:id="rId12"/>
    <p:sldId id="815" r:id="rId13"/>
    <p:sldId id="817" r:id="rId14"/>
    <p:sldId id="806" r:id="rId15"/>
    <p:sldId id="805" r:id="rId16"/>
    <p:sldId id="807" r:id="rId17"/>
    <p:sldId id="808" r:id="rId18"/>
    <p:sldId id="809" r:id="rId19"/>
    <p:sldId id="810" r:id="rId20"/>
    <p:sldId id="811" r:id="rId21"/>
    <p:sldId id="812" r:id="rId22"/>
    <p:sldId id="763" r:id="rId23"/>
    <p:sldId id="756" r:id="rId24"/>
    <p:sldId id="819" r:id="rId25"/>
    <p:sldId id="766" r:id="rId26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4" autoAdjust="0"/>
    <p:restoredTop sz="96391" autoAdjust="0"/>
  </p:normalViewPr>
  <p:slideViewPr>
    <p:cSldViewPr snapToGrid="0">
      <p:cViewPr>
        <p:scale>
          <a:sx n="75" d="100"/>
          <a:sy n="75" d="100"/>
        </p:scale>
        <p:origin x="2184" y="7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tags" Target="tags/tag19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首先计算缩放</a:t>
            </a:r>
            <a:r>
              <a:rPr lang="zh-CN" altLang="en-US"/>
              <a:t>后的那拉普拉斯</a:t>
            </a:r>
            <a:r>
              <a:rPr lang="zh-CN" altLang="en-US"/>
              <a:t>矩阵</a:t>
            </a:r>
            <a:endParaRPr lang="zh-CN" altLang="en-US"/>
          </a:p>
          <a:p>
            <a:r>
              <a:rPr lang="zh-CN" altLang="en-US"/>
              <a:t>然后计算</a:t>
            </a:r>
            <a:r>
              <a:rPr lang="en-US" altLang="zh-CN"/>
              <a:t>chebyshev</a:t>
            </a:r>
            <a:r>
              <a:rPr lang="zh-CN" altLang="en-US"/>
              <a:t>多项式</a:t>
            </a:r>
            <a:endParaRPr lang="zh-CN" altLang="en-US"/>
          </a:p>
          <a:p>
            <a:r>
              <a:rPr lang="zh-CN" altLang="en-US"/>
              <a:t>然后构建</a:t>
            </a:r>
            <a:r>
              <a:rPr lang="zh-CN" altLang="en-US"/>
              <a:t>模块</a:t>
            </a:r>
            <a:endParaRPr lang="zh-CN" altLang="en-US"/>
          </a:p>
          <a:p>
            <a:r>
              <a:rPr lang="zh-CN" altLang="en-US"/>
              <a:t>然后初始化</a:t>
            </a:r>
            <a:r>
              <a:rPr lang="zh-CN" altLang="en-US"/>
              <a:t>模型</a:t>
            </a:r>
            <a:endParaRPr lang="zh-CN" altLang="en-US"/>
          </a:p>
          <a:p>
            <a:r>
              <a:rPr lang="zh-CN" altLang="en-US"/>
              <a:t>最后返回</a:t>
            </a:r>
            <a:r>
              <a:rPr lang="zh-CN" altLang="en-US"/>
              <a:t>模型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 S 中元素 Si,jSi,j 的值在语义上表示(</a:t>
            </a:r>
            <a:r>
              <a:rPr lang="zh-CN" altLang="en-US"/>
              <a:t>空间</a:t>
            </a:r>
            <a:r>
              <a:rPr lang="en-US"/>
              <a:t>)节点 i 和节点 j 之间的关联强度。然后使用 softmax 函数确保节点的注意权重总和为1。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 E 中元素 Ei,j,Ei,j 的值在语义上表示时间 i 和 j 之间的依赖强度。最后，E 通过 softmax 函数进行归一化。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传统的</a:t>
            </a:r>
            <a:r>
              <a:rPr lang="en-US" altLang="zh-CN"/>
              <a:t>chebyshev</a:t>
            </a:r>
            <a:r>
              <a:rPr lang="zh-CN" altLang="en-US"/>
              <a:t>方法实现基本的</a:t>
            </a:r>
            <a:r>
              <a:rPr lang="en-US" altLang="zh-CN"/>
              <a:t>K</a:t>
            </a:r>
            <a:r>
              <a:rPr lang="zh-CN" altLang="en-US"/>
              <a:t>阶</a:t>
            </a:r>
            <a:r>
              <a:rPr lang="en-US" altLang="zh-CN"/>
              <a:t>chebyshev</a:t>
            </a:r>
            <a:r>
              <a:rPr lang="zh-CN" altLang="en-US"/>
              <a:t>图卷积。而作者使用通过结合传统切比雪夫方法和时空注意力机制，增强模型的表达</a:t>
            </a:r>
            <a:r>
              <a:rPr lang="zh-CN" altLang="en-US"/>
              <a:t>能力。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Text Box 2"/>
          <p:cNvSpPr txBox="1"/>
          <p:nvPr userDrawn="1"/>
        </p:nvSpPr>
        <p:spPr>
          <a:xfrm>
            <a:off x="756920" y="6858000"/>
            <a:ext cx="4064000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/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-1" fmla="*/ 12192000 w 12192000"/>
              <a:gd name="connsiteY0-2" fmla="*/ 1487914 h 1487914"/>
              <a:gd name="connsiteX1-3" fmla="*/ 0 w 12192000"/>
              <a:gd name="connsiteY1-4" fmla="*/ 1487914 h 1487914"/>
              <a:gd name="connsiteX2-5" fmla="*/ 0 w 12192000"/>
              <a:gd name="connsiteY2-6" fmla="*/ 464687 h 1487914"/>
              <a:gd name="connsiteX3-7" fmla="*/ 11146976 w 12192000"/>
              <a:gd name="connsiteY3-8" fmla="*/ 187933 h 1487914"/>
              <a:gd name="connsiteX4-9" fmla="*/ 11921298 w 12192000"/>
              <a:gd name="connsiteY4-10" fmla="*/ 53786 h 1487914"/>
              <a:gd name="connsiteX5-11" fmla="*/ 12192000 w 12192000"/>
              <a:gd name="connsiteY5-12" fmla="*/ 0 h 1487914"/>
              <a:gd name="connsiteX6-13" fmla="*/ 12192000 w 12192000"/>
              <a:gd name="connsiteY6-14" fmla="*/ 1487914 h 1487914"/>
              <a:gd name="connsiteX0-15" fmla="*/ 12192000 w 12192000"/>
              <a:gd name="connsiteY0-16" fmla="*/ 1487914 h 1487914"/>
              <a:gd name="connsiteX1-17" fmla="*/ 0 w 12192000"/>
              <a:gd name="connsiteY1-18" fmla="*/ 1487914 h 1487914"/>
              <a:gd name="connsiteX2-19" fmla="*/ 0 w 12192000"/>
              <a:gd name="connsiteY2-20" fmla="*/ 464687 h 1487914"/>
              <a:gd name="connsiteX3-21" fmla="*/ 11146976 w 12192000"/>
              <a:gd name="connsiteY3-22" fmla="*/ 187933 h 1487914"/>
              <a:gd name="connsiteX4-23" fmla="*/ 11921298 w 12192000"/>
              <a:gd name="connsiteY4-24" fmla="*/ 53786 h 1487914"/>
              <a:gd name="connsiteX5-25" fmla="*/ 12192000 w 12192000"/>
              <a:gd name="connsiteY5-26" fmla="*/ 0 h 1487914"/>
              <a:gd name="connsiteX6-27" fmla="*/ 12192000 w 12192000"/>
              <a:gd name="connsiteY6-28" fmla="*/ 1487914 h 1487914"/>
              <a:gd name="connsiteX0-29" fmla="*/ 12192000 w 12192000"/>
              <a:gd name="connsiteY0-30" fmla="*/ 1487914 h 1487914"/>
              <a:gd name="connsiteX1-31" fmla="*/ 0 w 12192000"/>
              <a:gd name="connsiteY1-32" fmla="*/ 1487914 h 1487914"/>
              <a:gd name="connsiteX2-33" fmla="*/ 0 w 12192000"/>
              <a:gd name="connsiteY2-34" fmla="*/ 464687 h 1487914"/>
              <a:gd name="connsiteX3-35" fmla="*/ 11146976 w 12192000"/>
              <a:gd name="connsiteY3-36" fmla="*/ 187933 h 1487914"/>
              <a:gd name="connsiteX4-37" fmla="*/ 11921298 w 12192000"/>
              <a:gd name="connsiteY4-38" fmla="*/ 53786 h 1487914"/>
              <a:gd name="connsiteX5-39" fmla="*/ 12192000 w 12192000"/>
              <a:gd name="connsiteY5-40" fmla="*/ 0 h 1487914"/>
              <a:gd name="connsiteX6-41" fmla="*/ 12192000 w 12192000"/>
              <a:gd name="connsiteY6-42" fmla="*/ 1487914 h 1487914"/>
              <a:gd name="connsiteX0-43" fmla="*/ 12192000 w 12366837"/>
              <a:gd name="connsiteY0-44" fmla="*/ 1560914 h 1560914"/>
              <a:gd name="connsiteX1-45" fmla="*/ 0 w 12366837"/>
              <a:gd name="connsiteY1-46" fmla="*/ 1560914 h 1560914"/>
              <a:gd name="connsiteX2-47" fmla="*/ 0 w 12366837"/>
              <a:gd name="connsiteY2-48" fmla="*/ 537687 h 1560914"/>
              <a:gd name="connsiteX3-49" fmla="*/ 11146976 w 12366837"/>
              <a:gd name="connsiteY3-50" fmla="*/ 260933 h 1560914"/>
              <a:gd name="connsiteX4-51" fmla="*/ 12192000 w 12366837"/>
              <a:gd name="connsiteY4-52" fmla="*/ 73000 h 1560914"/>
              <a:gd name="connsiteX5-53" fmla="*/ 12192000 w 12366837"/>
              <a:gd name="connsiteY5-54" fmla="*/ 1560914 h 1560914"/>
              <a:gd name="connsiteX0-55" fmla="*/ 12192000 w 12192000"/>
              <a:gd name="connsiteY0-56" fmla="*/ 1575972 h 1575972"/>
              <a:gd name="connsiteX1-57" fmla="*/ 0 w 12192000"/>
              <a:gd name="connsiteY1-58" fmla="*/ 1575972 h 1575972"/>
              <a:gd name="connsiteX2-59" fmla="*/ 0 w 12192000"/>
              <a:gd name="connsiteY2-60" fmla="*/ 552745 h 1575972"/>
              <a:gd name="connsiteX3-61" fmla="*/ 11146976 w 12192000"/>
              <a:gd name="connsiteY3-62" fmla="*/ 275991 h 1575972"/>
              <a:gd name="connsiteX4-63" fmla="*/ 12192000 w 12192000"/>
              <a:gd name="connsiteY4-64" fmla="*/ 88058 h 1575972"/>
              <a:gd name="connsiteX5-65" fmla="*/ 12192000 w 12192000"/>
              <a:gd name="connsiteY5-66" fmla="*/ 1575972 h 1575972"/>
              <a:gd name="connsiteX0-67" fmla="*/ 12192000 w 12192000"/>
              <a:gd name="connsiteY0-68" fmla="*/ 1487914 h 1487914"/>
              <a:gd name="connsiteX1-69" fmla="*/ 0 w 12192000"/>
              <a:gd name="connsiteY1-70" fmla="*/ 1487914 h 1487914"/>
              <a:gd name="connsiteX2-71" fmla="*/ 0 w 12192000"/>
              <a:gd name="connsiteY2-72" fmla="*/ 464687 h 1487914"/>
              <a:gd name="connsiteX3-73" fmla="*/ 12192000 w 12192000"/>
              <a:gd name="connsiteY3-74" fmla="*/ 0 h 1487914"/>
              <a:gd name="connsiteX4-75" fmla="*/ 12192000 w 12192000"/>
              <a:gd name="connsiteY4-76" fmla="*/ 1487914 h 1487914"/>
              <a:gd name="connsiteX0-77" fmla="*/ 12192000 w 12192000"/>
              <a:gd name="connsiteY0-78" fmla="*/ 1487914 h 1487914"/>
              <a:gd name="connsiteX1-79" fmla="*/ 0 w 12192000"/>
              <a:gd name="connsiteY1-80" fmla="*/ 1487914 h 1487914"/>
              <a:gd name="connsiteX2-81" fmla="*/ 0 w 12192000"/>
              <a:gd name="connsiteY2-82" fmla="*/ 464687 h 1487914"/>
              <a:gd name="connsiteX3-83" fmla="*/ 12192000 w 12192000"/>
              <a:gd name="connsiteY3-84" fmla="*/ 0 h 1487914"/>
              <a:gd name="connsiteX4-85" fmla="*/ 12192000 w 12192000"/>
              <a:gd name="connsiteY4-86" fmla="*/ 1487914 h 1487914"/>
              <a:gd name="connsiteX0-87" fmla="*/ 12192000 w 12192000"/>
              <a:gd name="connsiteY0-88" fmla="*/ 1487914 h 1487914"/>
              <a:gd name="connsiteX1-89" fmla="*/ 0 w 12192000"/>
              <a:gd name="connsiteY1-90" fmla="*/ 1487914 h 1487914"/>
              <a:gd name="connsiteX2-91" fmla="*/ 0 w 12192000"/>
              <a:gd name="connsiteY2-92" fmla="*/ 464687 h 1487914"/>
              <a:gd name="connsiteX3-93" fmla="*/ 12192000 w 12192000"/>
              <a:gd name="connsiteY3-94" fmla="*/ 0 h 1487914"/>
              <a:gd name="connsiteX4-95" fmla="*/ 12192000 w 12192000"/>
              <a:gd name="connsiteY4-96" fmla="*/ 1487914 h 1487914"/>
              <a:gd name="connsiteX0-97" fmla="*/ 12192000 w 12192000"/>
              <a:gd name="connsiteY0-98" fmla="*/ 1487914 h 1487914"/>
              <a:gd name="connsiteX1-99" fmla="*/ 0 w 12192000"/>
              <a:gd name="connsiteY1-100" fmla="*/ 1487914 h 1487914"/>
              <a:gd name="connsiteX2-101" fmla="*/ 0 w 12192000"/>
              <a:gd name="connsiteY2-102" fmla="*/ 464687 h 1487914"/>
              <a:gd name="connsiteX3-103" fmla="*/ 12192000 w 12192000"/>
              <a:gd name="connsiteY3-104" fmla="*/ 0 h 1487914"/>
              <a:gd name="connsiteX4-105" fmla="*/ 12192000 w 12192000"/>
              <a:gd name="connsiteY4-106" fmla="*/ 1487914 h 1487914"/>
              <a:gd name="connsiteX0-107" fmla="*/ 12192000 w 12192000"/>
              <a:gd name="connsiteY0-108" fmla="*/ 1487914 h 1487914"/>
              <a:gd name="connsiteX1-109" fmla="*/ 0 w 12192000"/>
              <a:gd name="connsiteY1-110" fmla="*/ 1487914 h 1487914"/>
              <a:gd name="connsiteX2-111" fmla="*/ 0 w 12192000"/>
              <a:gd name="connsiteY2-112" fmla="*/ 464687 h 1487914"/>
              <a:gd name="connsiteX3-113" fmla="*/ 12192000 w 12192000"/>
              <a:gd name="connsiteY3-114" fmla="*/ 0 h 1487914"/>
              <a:gd name="connsiteX4-115" fmla="*/ 12192000 w 12192000"/>
              <a:gd name="connsiteY4-116" fmla="*/ 1487914 h 1487914"/>
              <a:gd name="connsiteX0-117" fmla="*/ 12192000 w 12192000"/>
              <a:gd name="connsiteY0-118" fmla="*/ 1487914 h 1487914"/>
              <a:gd name="connsiteX1-119" fmla="*/ 0 w 12192000"/>
              <a:gd name="connsiteY1-120" fmla="*/ 1487914 h 1487914"/>
              <a:gd name="connsiteX2-121" fmla="*/ 0 w 12192000"/>
              <a:gd name="connsiteY2-122" fmla="*/ 464687 h 1487914"/>
              <a:gd name="connsiteX3-123" fmla="*/ 12192000 w 12192000"/>
              <a:gd name="connsiteY3-124" fmla="*/ 0 h 1487914"/>
              <a:gd name="connsiteX4-125" fmla="*/ 12192000 w 12192000"/>
              <a:gd name="connsiteY4-126" fmla="*/ 1487914 h 14879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" y="6172200"/>
            <a:ext cx="12196231" cy="685800"/>
            <a:chOff x="1" y="3265418"/>
            <a:chExt cx="9143999" cy="2219421"/>
          </a:xfrm>
        </p:grpSpPr>
        <p:sp>
          <p:nvSpPr>
            <p:cNvPr id="10" name="任意多边形 14"/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/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logo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190" y="219511"/>
            <a:ext cx="526162" cy="5261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tags" Target="../tags/tag8.xml"/><Relationship Id="rId2" Type="http://schemas.openxmlformats.org/officeDocument/2006/relationships/image" Target="../media/image11.png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tags" Target="../tags/tag10.xml"/><Relationship Id="rId2" Type="http://schemas.openxmlformats.org/officeDocument/2006/relationships/image" Target="../media/image13.png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914ED7DA3AFB67EBDD2EC260A884B96"/>
          <p:cNvPicPr>
            <a:picLocks noChangeAspect="1"/>
          </p:cNvPicPr>
          <p:nvPr/>
        </p:nvPicPr>
        <p:blipFill>
          <a:blip r:embed="rId2"/>
          <a:srcRect l="-57" t="19007" r="57" b="-152"/>
          <a:stretch>
            <a:fillRect/>
          </a:stretch>
        </p:blipFill>
        <p:spPr>
          <a:xfrm>
            <a:off x="6985" y="-66040"/>
            <a:ext cx="12185015" cy="50939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title"/>
          <p:cNvSpPr txBox="1"/>
          <p:nvPr/>
        </p:nvSpPr>
        <p:spPr>
          <a:xfrm>
            <a:off x="609599" y="5122860"/>
            <a:ext cx="11144251" cy="6756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800" dirty="0">
                <a:sym typeface="微软雅黑" panose="020B0503020204020204" pitchFamily="34" charset="-122"/>
              </a:rPr>
              <a:t>组会</a:t>
            </a:r>
            <a:r>
              <a:rPr lang="zh-CN" altLang="en-US" sz="3800" dirty="0">
                <a:sym typeface="微软雅黑" panose="020B0503020204020204" pitchFamily="34" charset="-122"/>
              </a:rPr>
              <a:t>汇报</a:t>
            </a:r>
            <a:endParaRPr lang="zh-CN" altLang="en-US" sz="3800" dirty="0">
              <a:sym typeface="微软雅黑" panose="020B0503020204020204" pitchFamily="34" charset="-122"/>
            </a:endParaRPr>
          </a:p>
        </p:txBody>
      </p:sp>
      <p:pic>
        <p:nvPicPr>
          <p:cNvPr id="15" name="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674" y="5031920"/>
            <a:ext cx="1377951" cy="13779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微软雅黑" panose="020B0503020204020204" pitchFamily="34" charset="-122"/>
              </a:rPr>
              <a:t>意义</a:t>
            </a:r>
            <a:endParaRPr dirty="0">
              <a:sym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56180" y="1422400"/>
            <a:ext cx="7280275" cy="12446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456180" y="2806700"/>
            <a:ext cx="68154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  使用切比雪夫多项式的近似展开来解决这个公式相当于通过卷积核 gθ  提取以每个节点为中心的 0 到 𝐾−1 阶邻居的信息。</a:t>
            </a:r>
            <a:endParaRPr lang="zh-CN" altLang="en-US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600325" y="3797935"/>
            <a:ext cx="6671310" cy="6451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1800"/>
              <a:t>  为了动态调整节点之间的关联，对于切比雪夫多项式的每一项，与空间注意矩阵结合。因此，上述图卷积公式变为</a:t>
            </a:r>
            <a:r>
              <a:rPr lang="zh-CN" altLang="en-US" sz="1800"/>
              <a:t>：</a:t>
            </a:r>
            <a:endParaRPr lang="zh-CN" altLang="en-US" sz="180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93365" y="4741545"/>
            <a:ext cx="6806565" cy="514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微软雅黑" panose="020B0503020204020204" pitchFamily="34" charset="-122"/>
              </a:rPr>
              <a:t>意义</a:t>
            </a:r>
            <a:endParaRPr dirty="0">
              <a:sym typeface="微软雅黑" panose="020B0503020204020204" pitchFamily="3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72770" y="2599372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sz="1600"/>
              <a:t>  </a:t>
            </a:r>
            <a:r>
              <a:rPr sz="1600"/>
              <a:t>在图卷积操作捕获了图中每个节点的邻域信息后，在时间维度上进一步堆叠一个标准卷积层，通过合并邻近时间片的信息来更新节点的信号，如图5右侧所示。</a:t>
            </a:r>
            <a:endParaRPr sz="160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59195" y="1034415"/>
            <a:ext cx="5610225" cy="3086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96330" y="4501515"/>
            <a:ext cx="5486400" cy="63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"/>
          <p:cNvSpPr txBox="1"/>
          <p:nvPr/>
        </p:nvSpPr>
        <p:spPr bwMode="auto">
          <a:xfrm>
            <a:off x="3587562" y="2827194"/>
            <a:ext cx="5237122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设计了一种新的时空卷积模块，用于建模交通数据的时空依赖性。该模块包括图卷积，用于从原始基于图的交通网络结构中捕捉空间特征，以及时间维度的卷积，用于描述相邻时间片之间的依赖性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240371" y="4399434"/>
            <a:ext cx="1000579" cy="756052"/>
            <a:chOff x="6064404" y="4596276"/>
            <a:chExt cx="1048741" cy="792444"/>
          </a:xfrm>
          <a:solidFill>
            <a:schemeClr val="bg1">
              <a:lumMod val="85000"/>
            </a:schemeClr>
          </a:solidFill>
        </p:grpSpPr>
        <p:sp>
          <p:nvSpPr>
            <p:cNvPr id="54" name="文本框 53"/>
            <p:cNvSpPr txBox="1"/>
            <p:nvPr/>
          </p:nvSpPr>
          <p:spPr bwMode="auto">
            <a:xfrm>
              <a:off x="6064404" y="4596276"/>
              <a:ext cx="478471" cy="792444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4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 bwMode="auto">
            <a:xfrm>
              <a:off x="6634674" y="4596276"/>
              <a:ext cx="478471" cy="792444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5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239979" y="2646375"/>
            <a:ext cx="678437" cy="512637"/>
            <a:chOff x="1734927" y="2253785"/>
            <a:chExt cx="678437" cy="512637"/>
          </a:xfrm>
          <a:solidFill>
            <a:schemeClr val="bg1">
              <a:lumMod val="85000"/>
            </a:schemeClr>
          </a:solidFill>
        </p:grpSpPr>
        <p:sp>
          <p:nvSpPr>
            <p:cNvPr id="56" name="文本框 55"/>
            <p:cNvSpPr txBox="1"/>
            <p:nvPr/>
          </p:nvSpPr>
          <p:spPr bwMode="auto">
            <a:xfrm rot="10800000">
              <a:off x="2103838" y="2253785"/>
              <a:ext cx="309526" cy="512637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4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 bwMode="auto">
            <a:xfrm rot="10800000">
              <a:off x="1734927" y="2253785"/>
              <a:ext cx="309526" cy="512637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5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目的</a:t>
            </a:r>
            <a:endParaRPr lang="zh-CN" altLang="en-US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代码解读，传统</a:t>
            </a:r>
            <a:r>
              <a:rPr lang="en-US" altLang="zh-CN" dirty="0">
                <a:sym typeface="微软雅黑" panose="020B0503020204020204" pitchFamily="34" charset="-122"/>
              </a:rPr>
              <a:t>chebyshev</a:t>
            </a:r>
            <a:r>
              <a:rPr dirty="0">
                <a:sym typeface="微软雅黑" panose="020B0503020204020204" pitchFamily="34" charset="-122"/>
              </a:rPr>
              <a:t>方法</a:t>
            </a:r>
            <a:endParaRPr dirty="0">
              <a:sym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78635" y="882015"/>
            <a:ext cx="8827135" cy="53168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572260" y="6286500"/>
            <a:ext cx="92398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传统的</a:t>
            </a:r>
            <a:r>
              <a:rPr lang="en-US" altLang="zh-CN">
                <a:sym typeface="+mn-ea"/>
              </a:rPr>
              <a:t>chebyshev</a:t>
            </a:r>
            <a:r>
              <a:rPr lang="zh-CN" altLang="en-US">
                <a:sym typeface="+mn-ea"/>
              </a:rPr>
              <a:t>方法实现基本的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阶</a:t>
            </a:r>
            <a:r>
              <a:rPr lang="en-US" altLang="zh-CN">
                <a:sym typeface="+mn-ea"/>
              </a:rPr>
              <a:t>chebyshev</a:t>
            </a:r>
            <a:r>
              <a:rPr lang="zh-CN" altLang="en-US">
                <a:sym typeface="+mn-ea"/>
              </a:rPr>
              <a:t>图卷积。而作者使用通过结合传统切比雪夫方法和时空注意力机制，增强模型的表达能力。</a:t>
            </a:r>
            <a:endParaRPr lang="zh-CN" alt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代码</a:t>
            </a:r>
            <a:r>
              <a:rPr lang="zh-CN" altLang="en-US" dirty="0">
                <a:sym typeface="微软雅黑" panose="020B0503020204020204" pitchFamily="34" charset="-122"/>
              </a:rPr>
              <a:t>解读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3045" y="2295525"/>
            <a:ext cx="11725275" cy="2266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代码</a:t>
            </a:r>
            <a:r>
              <a:rPr lang="zh-CN" altLang="en-US" dirty="0">
                <a:sym typeface="微软雅黑" panose="020B0503020204020204" pitchFamily="34" charset="-122"/>
              </a:rPr>
              <a:t>解读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65960" y="309880"/>
            <a:ext cx="8689975" cy="6308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代码</a:t>
            </a:r>
            <a:r>
              <a:rPr lang="zh-CN" altLang="en-US" dirty="0">
                <a:sym typeface="微软雅黑" panose="020B0503020204020204" pitchFamily="34" charset="-122"/>
              </a:rPr>
              <a:t>解读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83310" y="885825"/>
            <a:ext cx="10025380" cy="5316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代码</a:t>
            </a:r>
            <a:r>
              <a:rPr lang="zh-CN" altLang="en-US" dirty="0">
                <a:sym typeface="微软雅黑" panose="020B0503020204020204" pitchFamily="34" charset="-122"/>
              </a:rPr>
              <a:t>解读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65960" y="309880"/>
            <a:ext cx="8689975" cy="6308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代码</a:t>
            </a:r>
            <a:r>
              <a:rPr lang="zh-CN" altLang="en-US" dirty="0">
                <a:sym typeface="微软雅黑" panose="020B0503020204020204" pitchFamily="34" charset="-122"/>
              </a:rPr>
              <a:t>解读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52270" y="2040890"/>
            <a:ext cx="8633460" cy="3266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代码</a:t>
            </a:r>
            <a:r>
              <a:rPr lang="zh-CN" altLang="en-US" dirty="0">
                <a:sym typeface="微软雅黑" panose="020B0503020204020204" pitchFamily="34" charset="-122"/>
              </a:rPr>
              <a:t>解读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4410" y="1018540"/>
            <a:ext cx="10203180" cy="5161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756816" y="4385476"/>
            <a:ext cx="1198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解读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756816" y="4875514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请在这里输入第二部分的标题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294012" y="5407872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756816" y="5366218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请在这里输入第三部分的标题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94012" y="5898577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756816" y="5856923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请在这里输入第四部分的标题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703" y="597808"/>
            <a:ext cx="1332593" cy="1332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模型</a:t>
            </a:r>
            <a:r>
              <a:rPr lang="zh-CN" altLang="en-US">
                <a:sym typeface="微软雅黑" panose="020B0503020204020204" pitchFamily="34" charset="-122"/>
              </a:rPr>
              <a:t>结构</a:t>
            </a:r>
            <a:endParaRPr lang="zh-CN" altLang="en-US">
              <a:sym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43275" y="1209675"/>
            <a:ext cx="5505450" cy="4438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疑问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1914978" y="2384896"/>
            <a:ext cx="2832403" cy="2596498"/>
          </a:xfrm>
          <a:custGeom>
            <a:avLst/>
            <a:gdLst>
              <a:gd name="connsiteX0" fmla="*/ 1472501 w 2845769"/>
              <a:gd name="connsiteY0" fmla="*/ 0 h 2648846"/>
              <a:gd name="connsiteX1" fmla="*/ 2829286 w 2845769"/>
              <a:gd name="connsiteY1" fmla="*/ 899337 h 2648846"/>
              <a:gd name="connsiteX2" fmla="*/ 2845769 w 2845769"/>
              <a:gd name="connsiteY2" fmla="*/ 944373 h 2648846"/>
              <a:gd name="connsiteX3" fmla="*/ 2812737 w 2845769"/>
              <a:gd name="connsiteY3" fmla="*/ 1034624 h 2648846"/>
              <a:gd name="connsiteX4" fmla="*/ 2746536 w 2845769"/>
              <a:gd name="connsiteY4" fmla="*/ 1472500 h 2648846"/>
              <a:gd name="connsiteX5" fmla="*/ 2812737 w 2845769"/>
              <a:gd name="connsiteY5" fmla="*/ 1910376 h 2648846"/>
              <a:gd name="connsiteX6" fmla="*/ 2845769 w 2845769"/>
              <a:gd name="connsiteY6" fmla="*/ 2000628 h 2648846"/>
              <a:gd name="connsiteX7" fmla="*/ 2829286 w 2845769"/>
              <a:gd name="connsiteY7" fmla="*/ 2045663 h 2648846"/>
              <a:gd name="connsiteX8" fmla="*/ 2409148 w 2845769"/>
              <a:gd name="connsiteY8" fmla="*/ 2608752 h 2648846"/>
              <a:gd name="connsiteX9" fmla="*/ 2355531 w 2845769"/>
              <a:gd name="connsiteY9" fmla="*/ 2648846 h 2648846"/>
              <a:gd name="connsiteX10" fmla="*/ 589470 w 2845769"/>
              <a:gd name="connsiteY10" fmla="*/ 2648846 h 2648846"/>
              <a:gd name="connsiteX11" fmla="*/ 535854 w 2845769"/>
              <a:gd name="connsiteY11" fmla="*/ 2608752 h 2648846"/>
              <a:gd name="connsiteX12" fmla="*/ 0 w 2845769"/>
              <a:gd name="connsiteY12" fmla="*/ 1472500 h 2648846"/>
              <a:gd name="connsiteX13" fmla="*/ 1472501 w 2845769"/>
              <a:gd name="connsiteY13" fmla="*/ 0 h 2648846"/>
              <a:gd name="connsiteX0-1" fmla="*/ 2355531 w 2845769"/>
              <a:gd name="connsiteY0-2" fmla="*/ 2648846 h 2740286"/>
              <a:gd name="connsiteX1-3" fmla="*/ 589470 w 2845769"/>
              <a:gd name="connsiteY1-4" fmla="*/ 2648846 h 2740286"/>
              <a:gd name="connsiteX2-5" fmla="*/ 535854 w 2845769"/>
              <a:gd name="connsiteY2-6" fmla="*/ 2608752 h 2740286"/>
              <a:gd name="connsiteX3-7" fmla="*/ 0 w 2845769"/>
              <a:gd name="connsiteY3-8" fmla="*/ 1472500 h 2740286"/>
              <a:gd name="connsiteX4-9" fmla="*/ 1472501 w 2845769"/>
              <a:gd name="connsiteY4-10" fmla="*/ 0 h 2740286"/>
              <a:gd name="connsiteX5-11" fmla="*/ 2829286 w 2845769"/>
              <a:gd name="connsiteY5-12" fmla="*/ 899337 h 2740286"/>
              <a:gd name="connsiteX6-13" fmla="*/ 2845769 w 2845769"/>
              <a:gd name="connsiteY6-14" fmla="*/ 944373 h 2740286"/>
              <a:gd name="connsiteX7-15" fmla="*/ 2812737 w 2845769"/>
              <a:gd name="connsiteY7-16" fmla="*/ 1034624 h 2740286"/>
              <a:gd name="connsiteX8-17" fmla="*/ 2746536 w 2845769"/>
              <a:gd name="connsiteY8-18" fmla="*/ 1472500 h 2740286"/>
              <a:gd name="connsiteX9-19" fmla="*/ 2812737 w 2845769"/>
              <a:gd name="connsiteY9-20" fmla="*/ 1910376 h 2740286"/>
              <a:gd name="connsiteX10-21" fmla="*/ 2845769 w 2845769"/>
              <a:gd name="connsiteY10-22" fmla="*/ 2000628 h 2740286"/>
              <a:gd name="connsiteX11-23" fmla="*/ 2829286 w 2845769"/>
              <a:gd name="connsiteY11-24" fmla="*/ 2045663 h 2740286"/>
              <a:gd name="connsiteX12-25" fmla="*/ 2409148 w 2845769"/>
              <a:gd name="connsiteY12-26" fmla="*/ 2608752 h 2740286"/>
              <a:gd name="connsiteX13-27" fmla="*/ 2446971 w 2845769"/>
              <a:gd name="connsiteY13-28" fmla="*/ 2740286 h 2740286"/>
              <a:gd name="connsiteX0-29" fmla="*/ 2355531 w 2845769"/>
              <a:gd name="connsiteY0-30" fmla="*/ 2648846 h 2648846"/>
              <a:gd name="connsiteX1-31" fmla="*/ 589470 w 2845769"/>
              <a:gd name="connsiteY1-32" fmla="*/ 2648846 h 2648846"/>
              <a:gd name="connsiteX2-33" fmla="*/ 535854 w 2845769"/>
              <a:gd name="connsiteY2-34" fmla="*/ 2608752 h 2648846"/>
              <a:gd name="connsiteX3-35" fmla="*/ 0 w 2845769"/>
              <a:gd name="connsiteY3-36" fmla="*/ 1472500 h 2648846"/>
              <a:gd name="connsiteX4-37" fmla="*/ 1472501 w 2845769"/>
              <a:gd name="connsiteY4-38" fmla="*/ 0 h 2648846"/>
              <a:gd name="connsiteX5-39" fmla="*/ 2829286 w 2845769"/>
              <a:gd name="connsiteY5-40" fmla="*/ 899337 h 2648846"/>
              <a:gd name="connsiteX6-41" fmla="*/ 2845769 w 2845769"/>
              <a:gd name="connsiteY6-42" fmla="*/ 944373 h 2648846"/>
              <a:gd name="connsiteX7-43" fmla="*/ 2812737 w 2845769"/>
              <a:gd name="connsiteY7-44" fmla="*/ 1034624 h 2648846"/>
              <a:gd name="connsiteX8-45" fmla="*/ 2746536 w 2845769"/>
              <a:gd name="connsiteY8-46" fmla="*/ 1472500 h 2648846"/>
              <a:gd name="connsiteX9-47" fmla="*/ 2812737 w 2845769"/>
              <a:gd name="connsiteY9-48" fmla="*/ 1910376 h 2648846"/>
              <a:gd name="connsiteX10-49" fmla="*/ 2845769 w 2845769"/>
              <a:gd name="connsiteY10-50" fmla="*/ 2000628 h 2648846"/>
              <a:gd name="connsiteX11-51" fmla="*/ 2829286 w 2845769"/>
              <a:gd name="connsiteY11-52" fmla="*/ 2045663 h 2648846"/>
              <a:gd name="connsiteX12-53" fmla="*/ 2409148 w 2845769"/>
              <a:gd name="connsiteY12-54" fmla="*/ 2608752 h 2648846"/>
              <a:gd name="connsiteX0-55" fmla="*/ 589470 w 2845769"/>
              <a:gd name="connsiteY0-56" fmla="*/ 2648846 h 2648846"/>
              <a:gd name="connsiteX1-57" fmla="*/ 535854 w 2845769"/>
              <a:gd name="connsiteY1-58" fmla="*/ 2608752 h 2648846"/>
              <a:gd name="connsiteX2-59" fmla="*/ 0 w 2845769"/>
              <a:gd name="connsiteY2-60" fmla="*/ 1472500 h 2648846"/>
              <a:gd name="connsiteX3-61" fmla="*/ 1472501 w 2845769"/>
              <a:gd name="connsiteY3-62" fmla="*/ 0 h 2648846"/>
              <a:gd name="connsiteX4-63" fmla="*/ 2829286 w 2845769"/>
              <a:gd name="connsiteY4-64" fmla="*/ 899337 h 2648846"/>
              <a:gd name="connsiteX5-65" fmla="*/ 2845769 w 2845769"/>
              <a:gd name="connsiteY5-66" fmla="*/ 944373 h 2648846"/>
              <a:gd name="connsiteX6-67" fmla="*/ 2812737 w 2845769"/>
              <a:gd name="connsiteY6-68" fmla="*/ 1034624 h 2648846"/>
              <a:gd name="connsiteX7-69" fmla="*/ 2746536 w 2845769"/>
              <a:gd name="connsiteY7-70" fmla="*/ 1472500 h 2648846"/>
              <a:gd name="connsiteX8-71" fmla="*/ 2812737 w 2845769"/>
              <a:gd name="connsiteY8-72" fmla="*/ 1910376 h 2648846"/>
              <a:gd name="connsiteX9-73" fmla="*/ 2845769 w 2845769"/>
              <a:gd name="connsiteY9-74" fmla="*/ 2000628 h 2648846"/>
              <a:gd name="connsiteX10-75" fmla="*/ 2829286 w 2845769"/>
              <a:gd name="connsiteY10-76" fmla="*/ 2045663 h 2648846"/>
              <a:gd name="connsiteX11-77" fmla="*/ 2409148 w 2845769"/>
              <a:gd name="connsiteY11-78" fmla="*/ 2608752 h 2648846"/>
              <a:gd name="connsiteX0-79" fmla="*/ 535854 w 2845769"/>
              <a:gd name="connsiteY0-80" fmla="*/ 2608752 h 2608752"/>
              <a:gd name="connsiteX1-81" fmla="*/ 0 w 2845769"/>
              <a:gd name="connsiteY1-82" fmla="*/ 1472500 h 2608752"/>
              <a:gd name="connsiteX2-83" fmla="*/ 1472501 w 2845769"/>
              <a:gd name="connsiteY2-84" fmla="*/ 0 h 2608752"/>
              <a:gd name="connsiteX3-85" fmla="*/ 2829286 w 2845769"/>
              <a:gd name="connsiteY3-86" fmla="*/ 899337 h 2608752"/>
              <a:gd name="connsiteX4-87" fmla="*/ 2845769 w 2845769"/>
              <a:gd name="connsiteY4-88" fmla="*/ 944373 h 2608752"/>
              <a:gd name="connsiteX5-89" fmla="*/ 2812737 w 2845769"/>
              <a:gd name="connsiteY5-90" fmla="*/ 1034624 h 2608752"/>
              <a:gd name="connsiteX6-91" fmla="*/ 2746536 w 2845769"/>
              <a:gd name="connsiteY6-92" fmla="*/ 1472500 h 2608752"/>
              <a:gd name="connsiteX7-93" fmla="*/ 2812737 w 2845769"/>
              <a:gd name="connsiteY7-94" fmla="*/ 1910376 h 2608752"/>
              <a:gd name="connsiteX8-95" fmla="*/ 2845769 w 2845769"/>
              <a:gd name="connsiteY8-96" fmla="*/ 2000628 h 2608752"/>
              <a:gd name="connsiteX9-97" fmla="*/ 2829286 w 2845769"/>
              <a:gd name="connsiteY9-98" fmla="*/ 2045663 h 2608752"/>
              <a:gd name="connsiteX10-99" fmla="*/ 2409148 w 2845769"/>
              <a:gd name="connsiteY10-100" fmla="*/ 2608752 h 26087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2845769" h="2608752">
                <a:moveTo>
                  <a:pt x="535854" y="2608752"/>
                </a:moveTo>
                <a:cubicBezTo>
                  <a:pt x="208594" y="2338674"/>
                  <a:pt x="0" y="1929947"/>
                  <a:pt x="0" y="1472500"/>
                </a:cubicBezTo>
                <a:cubicBezTo>
                  <a:pt x="0" y="659261"/>
                  <a:pt x="659261" y="0"/>
                  <a:pt x="1472501" y="0"/>
                </a:cubicBezTo>
                <a:cubicBezTo>
                  <a:pt x="2082431" y="0"/>
                  <a:pt x="2605748" y="370834"/>
                  <a:pt x="2829286" y="899337"/>
                </a:cubicBezTo>
                <a:lnTo>
                  <a:pt x="2845769" y="944373"/>
                </a:lnTo>
                <a:lnTo>
                  <a:pt x="2812737" y="1034624"/>
                </a:lnTo>
                <a:cubicBezTo>
                  <a:pt x="2769713" y="1172949"/>
                  <a:pt x="2746536" y="1320018"/>
                  <a:pt x="2746536" y="1472500"/>
                </a:cubicBezTo>
                <a:cubicBezTo>
                  <a:pt x="2746536" y="1624982"/>
                  <a:pt x="2769713" y="1772051"/>
                  <a:pt x="2812737" y="1910376"/>
                </a:cubicBezTo>
                <a:lnTo>
                  <a:pt x="2845769" y="2000628"/>
                </a:lnTo>
                <a:lnTo>
                  <a:pt x="2829286" y="2045663"/>
                </a:lnTo>
                <a:cubicBezTo>
                  <a:pt x="2736145" y="2265873"/>
                  <a:pt x="2590959" y="2458709"/>
                  <a:pt x="2409148" y="2608752"/>
                </a:cubicBezTo>
              </a:path>
            </a:pathLst>
          </a:custGeom>
          <a:noFill/>
          <a:ln w="12700">
            <a:solidFill>
              <a:schemeClr val="bg1">
                <a:lumMod val="75000"/>
                <a:alpha val="7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4747383" y="2384896"/>
            <a:ext cx="2725408" cy="2596498"/>
          </a:xfrm>
          <a:custGeom>
            <a:avLst/>
            <a:gdLst>
              <a:gd name="connsiteX0" fmla="*/ 1373268 w 2738269"/>
              <a:gd name="connsiteY0" fmla="*/ 0 h 2648846"/>
              <a:gd name="connsiteX1" fmla="*/ 2730053 w 2738269"/>
              <a:gd name="connsiteY1" fmla="*/ 899337 h 2648846"/>
              <a:gd name="connsiteX2" fmla="*/ 2738269 w 2738269"/>
              <a:gd name="connsiteY2" fmla="*/ 921784 h 2648846"/>
              <a:gd name="connsiteX3" fmla="*/ 2696969 w 2738269"/>
              <a:gd name="connsiteY3" fmla="*/ 1034624 h 2648846"/>
              <a:gd name="connsiteX4" fmla="*/ 2630768 w 2738269"/>
              <a:gd name="connsiteY4" fmla="*/ 1472500 h 2648846"/>
              <a:gd name="connsiteX5" fmla="*/ 2696969 w 2738269"/>
              <a:gd name="connsiteY5" fmla="*/ 1910376 h 2648846"/>
              <a:gd name="connsiteX6" fmla="*/ 2738269 w 2738269"/>
              <a:gd name="connsiteY6" fmla="*/ 2023216 h 2648846"/>
              <a:gd name="connsiteX7" fmla="*/ 2730053 w 2738269"/>
              <a:gd name="connsiteY7" fmla="*/ 2045663 h 2648846"/>
              <a:gd name="connsiteX8" fmla="*/ 2309915 w 2738269"/>
              <a:gd name="connsiteY8" fmla="*/ 2608752 h 2648846"/>
              <a:gd name="connsiteX9" fmla="*/ 2256298 w 2738269"/>
              <a:gd name="connsiteY9" fmla="*/ 2648846 h 2648846"/>
              <a:gd name="connsiteX10" fmla="*/ 490238 w 2738269"/>
              <a:gd name="connsiteY10" fmla="*/ 2648846 h 2648846"/>
              <a:gd name="connsiteX11" fmla="*/ 436621 w 2738269"/>
              <a:gd name="connsiteY11" fmla="*/ 2608752 h 2648846"/>
              <a:gd name="connsiteX12" fmla="*/ 16483 w 2738269"/>
              <a:gd name="connsiteY12" fmla="*/ 2045663 h 2648846"/>
              <a:gd name="connsiteX13" fmla="*/ 0 w 2738269"/>
              <a:gd name="connsiteY13" fmla="*/ 2000628 h 2648846"/>
              <a:gd name="connsiteX14" fmla="*/ 33032 w 2738269"/>
              <a:gd name="connsiteY14" fmla="*/ 1910376 h 2648846"/>
              <a:gd name="connsiteX15" fmla="*/ 99233 w 2738269"/>
              <a:gd name="connsiteY15" fmla="*/ 1472500 h 2648846"/>
              <a:gd name="connsiteX16" fmla="*/ 33032 w 2738269"/>
              <a:gd name="connsiteY16" fmla="*/ 1034624 h 2648846"/>
              <a:gd name="connsiteX17" fmla="*/ 0 w 2738269"/>
              <a:gd name="connsiteY17" fmla="*/ 944373 h 2648846"/>
              <a:gd name="connsiteX18" fmla="*/ 16483 w 2738269"/>
              <a:gd name="connsiteY18" fmla="*/ 899337 h 2648846"/>
              <a:gd name="connsiteX19" fmla="*/ 1373268 w 2738269"/>
              <a:gd name="connsiteY19" fmla="*/ 0 h 2648846"/>
              <a:gd name="connsiteX0-1" fmla="*/ 2256298 w 2738269"/>
              <a:gd name="connsiteY0-2" fmla="*/ 2648846 h 2740286"/>
              <a:gd name="connsiteX1-3" fmla="*/ 490238 w 2738269"/>
              <a:gd name="connsiteY1-4" fmla="*/ 2648846 h 2740286"/>
              <a:gd name="connsiteX2-5" fmla="*/ 436621 w 2738269"/>
              <a:gd name="connsiteY2-6" fmla="*/ 2608752 h 2740286"/>
              <a:gd name="connsiteX3-7" fmla="*/ 16483 w 2738269"/>
              <a:gd name="connsiteY3-8" fmla="*/ 2045663 h 2740286"/>
              <a:gd name="connsiteX4-9" fmla="*/ 0 w 2738269"/>
              <a:gd name="connsiteY4-10" fmla="*/ 2000628 h 2740286"/>
              <a:gd name="connsiteX5-11" fmla="*/ 33032 w 2738269"/>
              <a:gd name="connsiteY5-12" fmla="*/ 1910376 h 2740286"/>
              <a:gd name="connsiteX6-13" fmla="*/ 99233 w 2738269"/>
              <a:gd name="connsiteY6-14" fmla="*/ 1472500 h 2740286"/>
              <a:gd name="connsiteX7-15" fmla="*/ 33032 w 2738269"/>
              <a:gd name="connsiteY7-16" fmla="*/ 1034624 h 2740286"/>
              <a:gd name="connsiteX8-17" fmla="*/ 0 w 2738269"/>
              <a:gd name="connsiteY8-18" fmla="*/ 944373 h 2740286"/>
              <a:gd name="connsiteX9-19" fmla="*/ 16483 w 2738269"/>
              <a:gd name="connsiteY9-20" fmla="*/ 899337 h 2740286"/>
              <a:gd name="connsiteX10-21" fmla="*/ 1373268 w 2738269"/>
              <a:gd name="connsiteY10-22" fmla="*/ 0 h 2740286"/>
              <a:gd name="connsiteX11-23" fmla="*/ 2730053 w 2738269"/>
              <a:gd name="connsiteY11-24" fmla="*/ 899337 h 2740286"/>
              <a:gd name="connsiteX12-25" fmla="*/ 2738269 w 2738269"/>
              <a:gd name="connsiteY12-26" fmla="*/ 921784 h 2740286"/>
              <a:gd name="connsiteX13-27" fmla="*/ 2696969 w 2738269"/>
              <a:gd name="connsiteY13-28" fmla="*/ 1034624 h 2740286"/>
              <a:gd name="connsiteX14-29" fmla="*/ 2630768 w 2738269"/>
              <a:gd name="connsiteY14-30" fmla="*/ 1472500 h 2740286"/>
              <a:gd name="connsiteX15-31" fmla="*/ 2696969 w 2738269"/>
              <a:gd name="connsiteY15-32" fmla="*/ 1910376 h 2740286"/>
              <a:gd name="connsiteX16-33" fmla="*/ 2738269 w 2738269"/>
              <a:gd name="connsiteY16-34" fmla="*/ 2023216 h 2740286"/>
              <a:gd name="connsiteX17-35" fmla="*/ 2730053 w 2738269"/>
              <a:gd name="connsiteY17-36" fmla="*/ 2045663 h 2740286"/>
              <a:gd name="connsiteX18-37" fmla="*/ 2309915 w 2738269"/>
              <a:gd name="connsiteY18-38" fmla="*/ 2608752 h 2740286"/>
              <a:gd name="connsiteX19-39" fmla="*/ 2347738 w 2738269"/>
              <a:gd name="connsiteY19-40" fmla="*/ 2740286 h 2740286"/>
              <a:gd name="connsiteX0-41" fmla="*/ 490238 w 2738269"/>
              <a:gd name="connsiteY0-42" fmla="*/ 2648846 h 2740286"/>
              <a:gd name="connsiteX1-43" fmla="*/ 436621 w 2738269"/>
              <a:gd name="connsiteY1-44" fmla="*/ 2608752 h 2740286"/>
              <a:gd name="connsiteX2-45" fmla="*/ 16483 w 2738269"/>
              <a:gd name="connsiteY2-46" fmla="*/ 2045663 h 2740286"/>
              <a:gd name="connsiteX3-47" fmla="*/ 0 w 2738269"/>
              <a:gd name="connsiteY3-48" fmla="*/ 2000628 h 2740286"/>
              <a:gd name="connsiteX4-49" fmla="*/ 33032 w 2738269"/>
              <a:gd name="connsiteY4-50" fmla="*/ 1910376 h 2740286"/>
              <a:gd name="connsiteX5-51" fmla="*/ 99233 w 2738269"/>
              <a:gd name="connsiteY5-52" fmla="*/ 1472500 h 2740286"/>
              <a:gd name="connsiteX6-53" fmla="*/ 33032 w 2738269"/>
              <a:gd name="connsiteY6-54" fmla="*/ 1034624 h 2740286"/>
              <a:gd name="connsiteX7-55" fmla="*/ 0 w 2738269"/>
              <a:gd name="connsiteY7-56" fmla="*/ 944373 h 2740286"/>
              <a:gd name="connsiteX8-57" fmla="*/ 16483 w 2738269"/>
              <a:gd name="connsiteY8-58" fmla="*/ 899337 h 2740286"/>
              <a:gd name="connsiteX9-59" fmla="*/ 1373268 w 2738269"/>
              <a:gd name="connsiteY9-60" fmla="*/ 0 h 2740286"/>
              <a:gd name="connsiteX10-61" fmla="*/ 2730053 w 2738269"/>
              <a:gd name="connsiteY10-62" fmla="*/ 899337 h 2740286"/>
              <a:gd name="connsiteX11-63" fmla="*/ 2738269 w 2738269"/>
              <a:gd name="connsiteY11-64" fmla="*/ 921784 h 2740286"/>
              <a:gd name="connsiteX12-65" fmla="*/ 2696969 w 2738269"/>
              <a:gd name="connsiteY12-66" fmla="*/ 1034624 h 2740286"/>
              <a:gd name="connsiteX13-67" fmla="*/ 2630768 w 2738269"/>
              <a:gd name="connsiteY13-68" fmla="*/ 1472500 h 2740286"/>
              <a:gd name="connsiteX14-69" fmla="*/ 2696969 w 2738269"/>
              <a:gd name="connsiteY14-70" fmla="*/ 1910376 h 2740286"/>
              <a:gd name="connsiteX15-71" fmla="*/ 2738269 w 2738269"/>
              <a:gd name="connsiteY15-72" fmla="*/ 2023216 h 2740286"/>
              <a:gd name="connsiteX16-73" fmla="*/ 2730053 w 2738269"/>
              <a:gd name="connsiteY16-74" fmla="*/ 2045663 h 2740286"/>
              <a:gd name="connsiteX17-75" fmla="*/ 2309915 w 2738269"/>
              <a:gd name="connsiteY17-76" fmla="*/ 2608752 h 2740286"/>
              <a:gd name="connsiteX18-77" fmla="*/ 2347738 w 2738269"/>
              <a:gd name="connsiteY18-78" fmla="*/ 2740286 h 2740286"/>
              <a:gd name="connsiteX0-79" fmla="*/ 490238 w 2738269"/>
              <a:gd name="connsiteY0-80" fmla="*/ 2648846 h 2648846"/>
              <a:gd name="connsiteX1-81" fmla="*/ 436621 w 2738269"/>
              <a:gd name="connsiteY1-82" fmla="*/ 2608752 h 2648846"/>
              <a:gd name="connsiteX2-83" fmla="*/ 16483 w 2738269"/>
              <a:gd name="connsiteY2-84" fmla="*/ 2045663 h 2648846"/>
              <a:gd name="connsiteX3-85" fmla="*/ 0 w 2738269"/>
              <a:gd name="connsiteY3-86" fmla="*/ 2000628 h 2648846"/>
              <a:gd name="connsiteX4-87" fmla="*/ 33032 w 2738269"/>
              <a:gd name="connsiteY4-88" fmla="*/ 1910376 h 2648846"/>
              <a:gd name="connsiteX5-89" fmla="*/ 99233 w 2738269"/>
              <a:gd name="connsiteY5-90" fmla="*/ 1472500 h 2648846"/>
              <a:gd name="connsiteX6-91" fmla="*/ 33032 w 2738269"/>
              <a:gd name="connsiteY6-92" fmla="*/ 1034624 h 2648846"/>
              <a:gd name="connsiteX7-93" fmla="*/ 0 w 2738269"/>
              <a:gd name="connsiteY7-94" fmla="*/ 944373 h 2648846"/>
              <a:gd name="connsiteX8-95" fmla="*/ 16483 w 2738269"/>
              <a:gd name="connsiteY8-96" fmla="*/ 899337 h 2648846"/>
              <a:gd name="connsiteX9-97" fmla="*/ 1373268 w 2738269"/>
              <a:gd name="connsiteY9-98" fmla="*/ 0 h 2648846"/>
              <a:gd name="connsiteX10-99" fmla="*/ 2730053 w 2738269"/>
              <a:gd name="connsiteY10-100" fmla="*/ 899337 h 2648846"/>
              <a:gd name="connsiteX11-101" fmla="*/ 2738269 w 2738269"/>
              <a:gd name="connsiteY11-102" fmla="*/ 921784 h 2648846"/>
              <a:gd name="connsiteX12-103" fmla="*/ 2696969 w 2738269"/>
              <a:gd name="connsiteY12-104" fmla="*/ 1034624 h 2648846"/>
              <a:gd name="connsiteX13-105" fmla="*/ 2630768 w 2738269"/>
              <a:gd name="connsiteY13-106" fmla="*/ 1472500 h 2648846"/>
              <a:gd name="connsiteX14-107" fmla="*/ 2696969 w 2738269"/>
              <a:gd name="connsiteY14-108" fmla="*/ 1910376 h 2648846"/>
              <a:gd name="connsiteX15-109" fmla="*/ 2738269 w 2738269"/>
              <a:gd name="connsiteY15-110" fmla="*/ 2023216 h 2648846"/>
              <a:gd name="connsiteX16-111" fmla="*/ 2730053 w 2738269"/>
              <a:gd name="connsiteY16-112" fmla="*/ 2045663 h 2648846"/>
              <a:gd name="connsiteX17-113" fmla="*/ 2309915 w 2738269"/>
              <a:gd name="connsiteY17-114" fmla="*/ 2608752 h 2648846"/>
              <a:gd name="connsiteX0-115" fmla="*/ 436621 w 2738269"/>
              <a:gd name="connsiteY0-116" fmla="*/ 2608752 h 2608752"/>
              <a:gd name="connsiteX1-117" fmla="*/ 16483 w 2738269"/>
              <a:gd name="connsiteY1-118" fmla="*/ 2045663 h 2608752"/>
              <a:gd name="connsiteX2-119" fmla="*/ 0 w 2738269"/>
              <a:gd name="connsiteY2-120" fmla="*/ 2000628 h 2608752"/>
              <a:gd name="connsiteX3-121" fmla="*/ 33032 w 2738269"/>
              <a:gd name="connsiteY3-122" fmla="*/ 1910376 h 2608752"/>
              <a:gd name="connsiteX4-123" fmla="*/ 99233 w 2738269"/>
              <a:gd name="connsiteY4-124" fmla="*/ 1472500 h 2608752"/>
              <a:gd name="connsiteX5-125" fmla="*/ 33032 w 2738269"/>
              <a:gd name="connsiteY5-126" fmla="*/ 1034624 h 2608752"/>
              <a:gd name="connsiteX6-127" fmla="*/ 0 w 2738269"/>
              <a:gd name="connsiteY6-128" fmla="*/ 944373 h 2608752"/>
              <a:gd name="connsiteX7-129" fmla="*/ 16483 w 2738269"/>
              <a:gd name="connsiteY7-130" fmla="*/ 899337 h 2608752"/>
              <a:gd name="connsiteX8-131" fmla="*/ 1373268 w 2738269"/>
              <a:gd name="connsiteY8-132" fmla="*/ 0 h 2608752"/>
              <a:gd name="connsiteX9-133" fmla="*/ 2730053 w 2738269"/>
              <a:gd name="connsiteY9-134" fmla="*/ 899337 h 2608752"/>
              <a:gd name="connsiteX10-135" fmla="*/ 2738269 w 2738269"/>
              <a:gd name="connsiteY10-136" fmla="*/ 921784 h 2608752"/>
              <a:gd name="connsiteX11-137" fmla="*/ 2696969 w 2738269"/>
              <a:gd name="connsiteY11-138" fmla="*/ 1034624 h 2608752"/>
              <a:gd name="connsiteX12-139" fmla="*/ 2630768 w 2738269"/>
              <a:gd name="connsiteY12-140" fmla="*/ 1472500 h 2608752"/>
              <a:gd name="connsiteX13-141" fmla="*/ 2696969 w 2738269"/>
              <a:gd name="connsiteY13-142" fmla="*/ 1910376 h 2608752"/>
              <a:gd name="connsiteX14-143" fmla="*/ 2738269 w 2738269"/>
              <a:gd name="connsiteY14-144" fmla="*/ 2023216 h 2608752"/>
              <a:gd name="connsiteX15-145" fmla="*/ 2730053 w 2738269"/>
              <a:gd name="connsiteY15-146" fmla="*/ 2045663 h 2608752"/>
              <a:gd name="connsiteX16-147" fmla="*/ 2309915 w 2738269"/>
              <a:gd name="connsiteY16-148" fmla="*/ 2608752 h 26087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2738269" h="2608752">
                <a:moveTo>
                  <a:pt x="436621" y="2608752"/>
                </a:moveTo>
                <a:cubicBezTo>
                  <a:pt x="254810" y="2458709"/>
                  <a:pt x="109624" y="2265873"/>
                  <a:pt x="16483" y="2045663"/>
                </a:cubicBezTo>
                <a:lnTo>
                  <a:pt x="0" y="2000628"/>
                </a:lnTo>
                <a:lnTo>
                  <a:pt x="33032" y="1910376"/>
                </a:lnTo>
                <a:cubicBezTo>
                  <a:pt x="76056" y="1772051"/>
                  <a:pt x="99233" y="1624982"/>
                  <a:pt x="99233" y="1472500"/>
                </a:cubicBezTo>
                <a:cubicBezTo>
                  <a:pt x="99233" y="1320018"/>
                  <a:pt x="76056" y="1172949"/>
                  <a:pt x="33032" y="1034624"/>
                </a:cubicBezTo>
                <a:lnTo>
                  <a:pt x="0" y="944373"/>
                </a:lnTo>
                <a:lnTo>
                  <a:pt x="16483" y="899337"/>
                </a:lnTo>
                <a:cubicBezTo>
                  <a:pt x="240021" y="370834"/>
                  <a:pt x="763338" y="0"/>
                  <a:pt x="1373268" y="0"/>
                </a:cubicBezTo>
                <a:cubicBezTo>
                  <a:pt x="1983198" y="0"/>
                  <a:pt x="2506515" y="370834"/>
                  <a:pt x="2730053" y="899337"/>
                </a:cubicBezTo>
                <a:lnTo>
                  <a:pt x="2738269" y="921784"/>
                </a:lnTo>
                <a:lnTo>
                  <a:pt x="2696969" y="1034624"/>
                </a:lnTo>
                <a:cubicBezTo>
                  <a:pt x="2653945" y="1172949"/>
                  <a:pt x="2630768" y="1320018"/>
                  <a:pt x="2630768" y="1472500"/>
                </a:cubicBezTo>
                <a:cubicBezTo>
                  <a:pt x="2630768" y="1624982"/>
                  <a:pt x="2653945" y="1772051"/>
                  <a:pt x="2696969" y="1910376"/>
                </a:cubicBezTo>
                <a:lnTo>
                  <a:pt x="2738269" y="2023216"/>
                </a:lnTo>
                <a:lnTo>
                  <a:pt x="2730053" y="2045663"/>
                </a:lnTo>
                <a:cubicBezTo>
                  <a:pt x="2636912" y="2265873"/>
                  <a:pt x="2491726" y="2458709"/>
                  <a:pt x="2309915" y="2608752"/>
                </a:cubicBezTo>
              </a:path>
            </a:pathLst>
          </a:custGeom>
          <a:noFill/>
          <a:ln w="12700">
            <a:solidFill>
              <a:schemeClr val="bg1">
                <a:lumMod val="75000"/>
                <a:alpha val="7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任意多边形 46"/>
          <p:cNvSpPr/>
          <p:nvPr/>
        </p:nvSpPr>
        <p:spPr>
          <a:xfrm>
            <a:off x="7472791" y="2384896"/>
            <a:ext cx="2824174" cy="2596498"/>
          </a:xfrm>
          <a:custGeom>
            <a:avLst/>
            <a:gdLst>
              <a:gd name="connsiteX0" fmla="*/ 1365000 w 2837501"/>
              <a:gd name="connsiteY0" fmla="*/ 0 h 2648846"/>
              <a:gd name="connsiteX1" fmla="*/ 2837501 w 2837501"/>
              <a:gd name="connsiteY1" fmla="*/ 1472500 h 2648846"/>
              <a:gd name="connsiteX2" fmla="*/ 2301647 w 2837501"/>
              <a:gd name="connsiteY2" fmla="*/ 2608752 h 2648846"/>
              <a:gd name="connsiteX3" fmla="*/ 2248031 w 2837501"/>
              <a:gd name="connsiteY3" fmla="*/ 2648846 h 2648846"/>
              <a:gd name="connsiteX4" fmla="*/ 481970 w 2837501"/>
              <a:gd name="connsiteY4" fmla="*/ 2648846 h 2648846"/>
              <a:gd name="connsiteX5" fmla="*/ 428353 w 2837501"/>
              <a:gd name="connsiteY5" fmla="*/ 2608752 h 2648846"/>
              <a:gd name="connsiteX6" fmla="*/ 8215 w 2837501"/>
              <a:gd name="connsiteY6" fmla="*/ 2045663 h 2648846"/>
              <a:gd name="connsiteX7" fmla="*/ 0 w 2837501"/>
              <a:gd name="connsiteY7" fmla="*/ 2023216 h 2648846"/>
              <a:gd name="connsiteX8" fmla="*/ 41299 w 2837501"/>
              <a:gd name="connsiteY8" fmla="*/ 1910376 h 2648846"/>
              <a:gd name="connsiteX9" fmla="*/ 107500 w 2837501"/>
              <a:gd name="connsiteY9" fmla="*/ 1472500 h 2648846"/>
              <a:gd name="connsiteX10" fmla="*/ 41299 w 2837501"/>
              <a:gd name="connsiteY10" fmla="*/ 1034624 h 2648846"/>
              <a:gd name="connsiteX11" fmla="*/ 0 w 2837501"/>
              <a:gd name="connsiteY11" fmla="*/ 921784 h 2648846"/>
              <a:gd name="connsiteX12" fmla="*/ 8215 w 2837501"/>
              <a:gd name="connsiteY12" fmla="*/ 899337 h 2648846"/>
              <a:gd name="connsiteX13" fmla="*/ 1365000 w 2837501"/>
              <a:gd name="connsiteY13" fmla="*/ 0 h 2648846"/>
              <a:gd name="connsiteX0-1" fmla="*/ 2248031 w 2837501"/>
              <a:gd name="connsiteY0-2" fmla="*/ 2648846 h 2740286"/>
              <a:gd name="connsiteX1-3" fmla="*/ 481970 w 2837501"/>
              <a:gd name="connsiteY1-4" fmla="*/ 2648846 h 2740286"/>
              <a:gd name="connsiteX2-5" fmla="*/ 428353 w 2837501"/>
              <a:gd name="connsiteY2-6" fmla="*/ 2608752 h 2740286"/>
              <a:gd name="connsiteX3-7" fmla="*/ 8215 w 2837501"/>
              <a:gd name="connsiteY3-8" fmla="*/ 2045663 h 2740286"/>
              <a:gd name="connsiteX4-9" fmla="*/ 0 w 2837501"/>
              <a:gd name="connsiteY4-10" fmla="*/ 2023216 h 2740286"/>
              <a:gd name="connsiteX5-11" fmla="*/ 41299 w 2837501"/>
              <a:gd name="connsiteY5-12" fmla="*/ 1910376 h 2740286"/>
              <a:gd name="connsiteX6-13" fmla="*/ 107500 w 2837501"/>
              <a:gd name="connsiteY6-14" fmla="*/ 1472500 h 2740286"/>
              <a:gd name="connsiteX7-15" fmla="*/ 41299 w 2837501"/>
              <a:gd name="connsiteY7-16" fmla="*/ 1034624 h 2740286"/>
              <a:gd name="connsiteX8-17" fmla="*/ 0 w 2837501"/>
              <a:gd name="connsiteY8-18" fmla="*/ 921784 h 2740286"/>
              <a:gd name="connsiteX9-19" fmla="*/ 8215 w 2837501"/>
              <a:gd name="connsiteY9-20" fmla="*/ 899337 h 2740286"/>
              <a:gd name="connsiteX10-21" fmla="*/ 1365000 w 2837501"/>
              <a:gd name="connsiteY10-22" fmla="*/ 0 h 2740286"/>
              <a:gd name="connsiteX11-23" fmla="*/ 2837501 w 2837501"/>
              <a:gd name="connsiteY11-24" fmla="*/ 1472500 h 2740286"/>
              <a:gd name="connsiteX12-25" fmla="*/ 2301647 w 2837501"/>
              <a:gd name="connsiteY12-26" fmla="*/ 2608752 h 2740286"/>
              <a:gd name="connsiteX13-27" fmla="*/ 2339471 w 2837501"/>
              <a:gd name="connsiteY13-28" fmla="*/ 2740286 h 2740286"/>
              <a:gd name="connsiteX0-29" fmla="*/ 2248031 w 2837501"/>
              <a:gd name="connsiteY0-30" fmla="*/ 2648846 h 2648846"/>
              <a:gd name="connsiteX1-31" fmla="*/ 481970 w 2837501"/>
              <a:gd name="connsiteY1-32" fmla="*/ 2648846 h 2648846"/>
              <a:gd name="connsiteX2-33" fmla="*/ 428353 w 2837501"/>
              <a:gd name="connsiteY2-34" fmla="*/ 2608752 h 2648846"/>
              <a:gd name="connsiteX3-35" fmla="*/ 8215 w 2837501"/>
              <a:gd name="connsiteY3-36" fmla="*/ 2045663 h 2648846"/>
              <a:gd name="connsiteX4-37" fmla="*/ 0 w 2837501"/>
              <a:gd name="connsiteY4-38" fmla="*/ 2023216 h 2648846"/>
              <a:gd name="connsiteX5-39" fmla="*/ 41299 w 2837501"/>
              <a:gd name="connsiteY5-40" fmla="*/ 1910376 h 2648846"/>
              <a:gd name="connsiteX6-41" fmla="*/ 107500 w 2837501"/>
              <a:gd name="connsiteY6-42" fmla="*/ 1472500 h 2648846"/>
              <a:gd name="connsiteX7-43" fmla="*/ 41299 w 2837501"/>
              <a:gd name="connsiteY7-44" fmla="*/ 1034624 h 2648846"/>
              <a:gd name="connsiteX8-45" fmla="*/ 0 w 2837501"/>
              <a:gd name="connsiteY8-46" fmla="*/ 921784 h 2648846"/>
              <a:gd name="connsiteX9-47" fmla="*/ 8215 w 2837501"/>
              <a:gd name="connsiteY9-48" fmla="*/ 899337 h 2648846"/>
              <a:gd name="connsiteX10-49" fmla="*/ 1365000 w 2837501"/>
              <a:gd name="connsiteY10-50" fmla="*/ 0 h 2648846"/>
              <a:gd name="connsiteX11-51" fmla="*/ 2837501 w 2837501"/>
              <a:gd name="connsiteY11-52" fmla="*/ 1472500 h 2648846"/>
              <a:gd name="connsiteX12-53" fmla="*/ 2301647 w 2837501"/>
              <a:gd name="connsiteY12-54" fmla="*/ 2608752 h 2648846"/>
              <a:gd name="connsiteX0-55" fmla="*/ 481970 w 2837501"/>
              <a:gd name="connsiteY0-56" fmla="*/ 2648846 h 2648846"/>
              <a:gd name="connsiteX1-57" fmla="*/ 428353 w 2837501"/>
              <a:gd name="connsiteY1-58" fmla="*/ 2608752 h 2648846"/>
              <a:gd name="connsiteX2-59" fmla="*/ 8215 w 2837501"/>
              <a:gd name="connsiteY2-60" fmla="*/ 2045663 h 2648846"/>
              <a:gd name="connsiteX3-61" fmla="*/ 0 w 2837501"/>
              <a:gd name="connsiteY3-62" fmla="*/ 2023216 h 2648846"/>
              <a:gd name="connsiteX4-63" fmla="*/ 41299 w 2837501"/>
              <a:gd name="connsiteY4-64" fmla="*/ 1910376 h 2648846"/>
              <a:gd name="connsiteX5-65" fmla="*/ 107500 w 2837501"/>
              <a:gd name="connsiteY5-66" fmla="*/ 1472500 h 2648846"/>
              <a:gd name="connsiteX6-67" fmla="*/ 41299 w 2837501"/>
              <a:gd name="connsiteY6-68" fmla="*/ 1034624 h 2648846"/>
              <a:gd name="connsiteX7-69" fmla="*/ 0 w 2837501"/>
              <a:gd name="connsiteY7-70" fmla="*/ 921784 h 2648846"/>
              <a:gd name="connsiteX8-71" fmla="*/ 8215 w 2837501"/>
              <a:gd name="connsiteY8-72" fmla="*/ 899337 h 2648846"/>
              <a:gd name="connsiteX9-73" fmla="*/ 1365000 w 2837501"/>
              <a:gd name="connsiteY9-74" fmla="*/ 0 h 2648846"/>
              <a:gd name="connsiteX10-75" fmla="*/ 2837501 w 2837501"/>
              <a:gd name="connsiteY10-76" fmla="*/ 1472500 h 2648846"/>
              <a:gd name="connsiteX11-77" fmla="*/ 2301647 w 2837501"/>
              <a:gd name="connsiteY11-78" fmla="*/ 2608752 h 2648846"/>
              <a:gd name="connsiteX0-79" fmla="*/ 428353 w 2837501"/>
              <a:gd name="connsiteY0-80" fmla="*/ 2608752 h 2608752"/>
              <a:gd name="connsiteX1-81" fmla="*/ 8215 w 2837501"/>
              <a:gd name="connsiteY1-82" fmla="*/ 2045663 h 2608752"/>
              <a:gd name="connsiteX2-83" fmla="*/ 0 w 2837501"/>
              <a:gd name="connsiteY2-84" fmla="*/ 2023216 h 2608752"/>
              <a:gd name="connsiteX3-85" fmla="*/ 41299 w 2837501"/>
              <a:gd name="connsiteY3-86" fmla="*/ 1910376 h 2608752"/>
              <a:gd name="connsiteX4-87" fmla="*/ 107500 w 2837501"/>
              <a:gd name="connsiteY4-88" fmla="*/ 1472500 h 2608752"/>
              <a:gd name="connsiteX5-89" fmla="*/ 41299 w 2837501"/>
              <a:gd name="connsiteY5-90" fmla="*/ 1034624 h 2608752"/>
              <a:gd name="connsiteX6-91" fmla="*/ 0 w 2837501"/>
              <a:gd name="connsiteY6-92" fmla="*/ 921784 h 2608752"/>
              <a:gd name="connsiteX7-93" fmla="*/ 8215 w 2837501"/>
              <a:gd name="connsiteY7-94" fmla="*/ 899337 h 2608752"/>
              <a:gd name="connsiteX8-95" fmla="*/ 1365000 w 2837501"/>
              <a:gd name="connsiteY8-96" fmla="*/ 0 h 2608752"/>
              <a:gd name="connsiteX9-97" fmla="*/ 2837501 w 2837501"/>
              <a:gd name="connsiteY9-98" fmla="*/ 1472500 h 2608752"/>
              <a:gd name="connsiteX10-99" fmla="*/ 2301647 w 2837501"/>
              <a:gd name="connsiteY10-100" fmla="*/ 2608752 h 26087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2837501" h="2608752">
                <a:moveTo>
                  <a:pt x="428353" y="2608752"/>
                </a:moveTo>
                <a:cubicBezTo>
                  <a:pt x="246542" y="2458709"/>
                  <a:pt x="101356" y="2265873"/>
                  <a:pt x="8215" y="2045663"/>
                </a:cubicBezTo>
                <a:lnTo>
                  <a:pt x="0" y="2023216"/>
                </a:lnTo>
                <a:lnTo>
                  <a:pt x="41299" y="1910376"/>
                </a:lnTo>
                <a:cubicBezTo>
                  <a:pt x="84323" y="1772051"/>
                  <a:pt x="107500" y="1624982"/>
                  <a:pt x="107500" y="1472500"/>
                </a:cubicBezTo>
                <a:cubicBezTo>
                  <a:pt x="107500" y="1320018"/>
                  <a:pt x="84323" y="1172949"/>
                  <a:pt x="41299" y="1034624"/>
                </a:cubicBezTo>
                <a:lnTo>
                  <a:pt x="0" y="921784"/>
                </a:lnTo>
                <a:lnTo>
                  <a:pt x="8215" y="899337"/>
                </a:lnTo>
                <a:cubicBezTo>
                  <a:pt x="231753" y="370834"/>
                  <a:pt x="755070" y="0"/>
                  <a:pt x="1365000" y="0"/>
                </a:cubicBezTo>
                <a:cubicBezTo>
                  <a:pt x="2178240" y="0"/>
                  <a:pt x="2837501" y="659261"/>
                  <a:pt x="2837501" y="1472500"/>
                </a:cubicBezTo>
                <a:cubicBezTo>
                  <a:pt x="2837501" y="1929947"/>
                  <a:pt x="2628907" y="2338674"/>
                  <a:pt x="2301647" y="2608752"/>
                </a:cubicBezTo>
              </a:path>
            </a:pathLst>
          </a:custGeom>
          <a:noFill/>
          <a:ln w="12700">
            <a:solidFill>
              <a:schemeClr val="bg1">
                <a:lumMod val="75000"/>
                <a:alpha val="7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" name="TextBox 11"/>
          <p:cNvSpPr txBox="1"/>
          <p:nvPr/>
        </p:nvSpPr>
        <p:spPr>
          <a:xfrm>
            <a:off x="2557419" y="1985218"/>
            <a:ext cx="1714168" cy="368935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TextBox 11"/>
          <p:cNvSpPr txBox="1"/>
          <p:nvPr/>
        </p:nvSpPr>
        <p:spPr>
          <a:xfrm>
            <a:off x="2234889" y="3429231"/>
            <a:ext cx="2336117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>
              <a:lnSpc>
                <a:spcPct val="130000"/>
              </a:lnSpc>
            </a:pP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星期、小时、天的</a:t>
            </a:r>
            <a:r>
              <a:rPr lang="en-US" altLang="zh-CN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fusion</a:t>
            </a: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体现在哪？模型定义中没看到。可能要看看其他的代码</a:t>
            </a: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块。</a:t>
            </a: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 txBox="1"/>
          <p:nvPr/>
        </p:nvSpPr>
        <p:spPr>
          <a:xfrm>
            <a:off x="5296428" y="1985218"/>
            <a:ext cx="1714168" cy="368935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TextBox 11"/>
          <p:cNvSpPr txBox="1"/>
          <p:nvPr/>
        </p:nvSpPr>
        <p:spPr>
          <a:xfrm>
            <a:off x="7998068" y="1985218"/>
            <a:ext cx="1714168" cy="368935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TextBox 11"/>
          <p:cNvSpPr txBox="1"/>
          <p:nvPr/>
        </p:nvSpPr>
        <p:spPr>
          <a:xfrm>
            <a:off x="4947556" y="3548611"/>
            <a:ext cx="2325058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>
              <a:lnSpc>
                <a:spcPct val="130000"/>
              </a:lnSpc>
            </a:pP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卷积中的匹配通道数是什么意思？具体怎么</a:t>
            </a: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表达？</a:t>
            </a: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TextBox 11"/>
          <p:cNvSpPr txBox="1"/>
          <p:nvPr/>
        </p:nvSpPr>
        <p:spPr>
          <a:xfrm>
            <a:off x="7722190" y="3453361"/>
            <a:ext cx="2325058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>
              <a:lnSpc>
                <a:spcPct val="130000"/>
              </a:lnSpc>
            </a:pP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ASTGCN_submodule最后为什么提取维度</a:t>
            </a:r>
            <a:r>
              <a:rPr lang="en-US" altLang="zh-CN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-1</a:t>
            </a: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？</a:t>
            </a: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疑问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1914978" y="2384896"/>
            <a:ext cx="2832403" cy="2596498"/>
          </a:xfrm>
          <a:custGeom>
            <a:avLst/>
            <a:gdLst>
              <a:gd name="connsiteX0" fmla="*/ 1472501 w 2845769"/>
              <a:gd name="connsiteY0" fmla="*/ 0 h 2648846"/>
              <a:gd name="connsiteX1" fmla="*/ 2829286 w 2845769"/>
              <a:gd name="connsiteY1" fmla="*/ 899337 h 2648846"/>
              <a:gd name="connsiteX2" fmla="*/ 2845769 w 2845769"/>
              <a:gd name="connsiteY2" fmla="*/ 944373 h 2648846"/>
              <a:gd name="connsiteX3" fmla="*/ 2812737 w 2845769"/>
              <a:gd name="connsiteY3" fmla="*/ 1034624 h 2648846"/>
              <a:gd name="connsiteX4" fmla="*/ 2746536 w 2845769"/>
              <a:gd name="connsiteY4" fmla="*/ 1472500 h 2648846"/>
              <a:gd name="connsiteX5" fmla="*/ 2812737 w 2845769"/>
              <a:gd name="connsiteY5" fmla="*/ 1910376 h 2648846"/>
              <a:gd name="connsiteX6" fmla="*/ 2845769 w 2845769"/>
              <a:gd name="connsiteY6" fmla="*/ 2000628 h 2648846"/>
              <a:gd name="connsiteX7" fmla="*/ 2829286 w 2845769"/>
              <a:gd name="connsiteY7" fmla="*/ 2045663 h 2648846"/>
              <a:gd name="connsiteX8" fmla="*/ 2409148 w 2845769"/>
              <a:gd name="connsiteY8" fmla="*/ 2608752 h 2648846"/>
              <a:gd name="connsiteX9" fmla="*/ 2355531 w 2845769"/>
              <a:gd name="connsiteY9" fmla="*/ 2648846 h 2648846"/>
              <a:gd name="connsiteX10" fmla="*/ 589470 w 2845769"/>
              <a:gd name="connsiteY10" fmla="*/ 2648846 h 2648846"/>
              <a:gd name="connsiteX11" fmla="*/ 535854 w 2845769"/>
              <a:gd name="connsiteY11" fmla="*/ 2608752 h 2648846"/>
              <a:gd name="connsiteX12" fmla="*/ 0 w 2845769"/>
              <a:gd name="connsiteY12" fmla="*/ 1472500 h 2648846"/>
              <a:gd name="connsiteX13" fmla="*/ 1472501 w 2845769"/>
              <a:gd name="connsiteY13" fmla="*/ 0 h 2648846"/>
              <a:gd name="connsiteX0-1" fmla="*/ 2355531 w 2845769"/>
              <a:gd name="connsiteY0-2" fmla="*/ 2648846 h 2740286"/>
              <a:gd name="connsiteX1-3" fmla="*/ 589470 w 2845769"/>
              <a:gd name="connsiteY1-4" fmla="*/ 2648846 h 2740286"/>
              <a:gd name="connsiteX2-5" fmla="*/ 535854 w 2845769"/>
              <a:gd name="connsiteY2-6" fmla="*/ 2608752 h 2740286"/>
              <a:gd name="connsiteX3-7" fmla="*/ 0 w 2845769"/>
              <a:gd name="connsiteY3-8" fmla="*/ 1472500 h 2740286"/>
              <a:gd name="connsiteX4-9" fmla="*/ 1472501 w 2845769"/>
              <a:gd name="connsiteY4-10" fmla="*/ 0 h 2740286"/>
              <a:gd name="connsiteX5-11" fmla="*/ 2829286 w 2845769"/>
              <a:gd name="connsiteY5-12" fmla="*/ 899337 h 2740286"/>
              <a:gd name="connsiteX6-13" fmla="*/ 2845769 w 2845769"/>
              <a:gd name="connsiteY6-14" fmla="*/ 944373 h 2740286"/>
              <a:gd name="connsiteX7-15" fmla="*/ 2812737 w 2845769"/>
              <a:gd name="connsiteY7-16" fmla="*/ 1034624 h 2740286"/>
              <a:gd name="connsiteX8-17" fmla="*/ 2746536 w 2845769"/>
              <a:gd name="connsiteY8-18" fmla="*/ 1472500 h 2740286"/>
              <a:gd name="connsiteX9-19" fmla="*/ 2812737 w 2845769"/>
              <a:gd name="connsiteY9-20" fmla="*/ 1910376 h 2740286"/>
              <a:gd name="connsiteX10-21" fmla="*/ 2845769 w 2845769"/>
              <a:gd name="connsiteY10-22" fmla="*/ 2000628 h 2740286"/>
              <a:gd name="connsiteX11-23" fmla="*/ 2829286 w 2845769"/>
              <a:gd name="connsiteY11-24" fmla="*/ 2045663 h 2740286"/>
              <a:gd name="connsiteX12-25" fmla="*/ 2409148 w 2845769"/>
              <a:gd name="connsiteY12-26" fmla="*/ 2608752 h 2740286"/>
              <a:gd name="connsiteX13-27" fmla="*/ 2446971 w 2845769"/>
              <a:gd name="connsiteY13-28" fmla="*/ 2740286 h 2740286"/>
              <a:gd name="connsiteX0-29" fmla="*/ 2355531 w 2845769"/>
              <a:gd name="connsiteY0-30" fmla="*/ 2648846 h 2648846"/>
              <a:gd name="connsiteX1-31" fmla="*/ 589470 w 2845769"/>
              <a:gd name="connsiteY1-32" fmla="*/ 2648846 h 2648846"/>
              <a:gd name="connsiteX2-33" fmla="*/ 535854 w 2845769"/>
              <a:gd name="connsiteY2-34" fmla="*/ 2608752 h 2648846"/>
              <a:gd name="connsiteX3-35" fmla="*/ 0 w 2845769"/>
              <a:gd name="connsiteY3-36" fmla="*/ 1472500 h 2648846"/>
              <a:gd name="connsiteX4-37" fmla="*/ 1472501 w 2845769"/>
              <a:gd name="connsiteY4-38" fmla="*/ 0 h 2648846"/>
              <a:gd name="connsiteX5-39" fmla="*/ 2829286 w 2845769"/>
              <a:gd name="connsiteY5-40" fmla="*/ 899337 h 2648846"/>
              <a:gd name="connsiteX6-41" fmla="*/ 2845769 w 2845769"/>
              <a:gd name="connsiteY6-42" fmla="*/ 944373 h 2648846"/>
              <a:gd name="connsiteX7-43" fmla="*/ 2812737 w 2845769"/>
              <a:gd name="connsiteY7-44" fmla="*/ 1034624 h 2648846"/>
              <a:gd name="connsiteX8-45" fmla="*/ 2746536 w 2845769"/>
              <a:gd name="connsiteY8-46" fmla="*/ 1472500 h 2648846"/>
              <a:gd name="connsiteX9-47" fmla="*/ 2812737 w 2845769"/>
              <a:gd name="connsiteY9-48" fmla="*/ 1910376 h 2648846"/>
              <a:gd name="connsiteX10-49" fmla="*/ 2845769 w 2845769"/>
              <a:gd name="connsiteY10-50" fmla="*/ 2000628 h 2648846"/>
              <a:gd name="connsiteX11-51" fmla="*/ 2829286 w 2845769"/>
              <a:gd name="connsiteY11-52" fmla="*/ 2045663 h 2648846"/>
              <a:gd name="connsiteX12-53" fmla="*/ 2409148 w 2845769"/>
              <a:gd name="connsiteY12-54" fmla="*/ 2608752 h 2648846"/>
              <a:gd name="connsiteX0-55" fmla="*/ 589470 w 2845769"/>
              <a:gd name="connsiteY0-56" fmla="*/ 2648846 h 2648846"/>
              <a:gd name="connsiteX1-57" fmla="*/ 535854 w 2845769"/>
              <a:gd name="connsiteY1-58" fmla="*/ 2608752 h 2648846"/>
              <a:gd name="connsiteX2-59" fmla="*/ 0 w 2845769"/>
              <a:gd name="connsiteY2-60" fmla="*/ 1472500 h 2648846"/>
              <a:gd name="connsiteX3-61" fmla="*/ 1472501 w 2845769"/>
              <a:gd name="connsiteY3-62" fmla="*/ 0 h 2648846"/>
              <a:gd name="connsiteX4-63" fmla="*/ 2829286 w 2845769"/>
              <a:gd name="connsiteY4-64" fmla="*/ 899337 h 2648846"/>
              <a:gd name="connsiteX5-65" fmla="*/ 2845769 w 2845769"/>
              <a:gd name="connsiteY5-66" fmla="*/ 944373 h 2648846"/>
              <a:gd name="connsiteX6-67" fmla="*/ 2812737 w 2845769"/>
              <a:gd name="connsiteY6-68" fmla="*/ 1034624 h 2648846"/>
              <a:gd name="connsiteX7-69" fmla="*/ 2746536 w 2845769"/>
              <a:gd name="connsiteY7-70" fmla="*/ 1472500 h 2648846"/>
              <a:gd name="connsiteX8-71" fmla="*/ 2812737 w 2845769"/>
              <a:gd name="connsiteY8-72" fmla="*/ 1910376 h 2648846"/>
              <a:gd name="connsiteX9-73" fmla="*/ 2845769 w 2845769"/>
              <a:gd name="connsiteY9-74" fmla="*/ 2000628 h 2648846"/>
              <a:gd name="connsiteX10-75" fmla="*/ 2829286 w 2845769"/>
              <a:gd name="connsiteY10-76" fmla="*/ 2045663 h 2648846"/>
              <a:gd name="connsiteX11-77" fmla="*/ 2409148 w 2845769"/>
              <a:gd name="connsiteY11-78" fmla="*/ 2608752 h 2648846"/>
              <a:gd name="connsiteX0-79" fmla="*/ 535854 w 2845769"/>
              <a:gd name="connsiteY0-80" fmla="*/ 2608752 h 2608752"/>
              <a:gd name="connsiteX1-81" fmla="*/ 0 w 2845769"/>
              <a:gd name="connsiteY1-82" fmla="*/ 1472500 h 2608752"/>
              <a:gd name="connsiteX2-83" fmla="*/ 1472501 w 2845769"/>
              <a:gd name="connsiteY2-84" fmla="*/ 0 h 2608752"/>
              <a:gd name="connsiteX3-85" fmla="*/ 2829286 w 2845769"/>
              <a:gd name="connsiteY3-86" fmla="*/ 899337 h 2608752"/>
              <a:gd name="connsiteX4-87" fmla="*/ 2845769 w 2845769"/>
              <a:gd name="connsiteY4-88" fmla="*/ 944373 h 2608752"/>
              <a:gd name="connsiteX5-89" fmla="*/ 2812737 w 2845769"/>
              <a:gd name="connsiteY5-90" fmla="*/ 1034624 h 2608752"/>
              <a:gd name="connsiteX6-91" fmla="*/ 2746536 w 2845769"/>
              <a:gd name="connsiteY6-92" fmla="*/ 1472500 h 2608752"/>
              <a:gd name="connsiteX7-93" fmla="*/ 2812737 w 2845769"/>
              <a:gd name="connsiteY7-94" fmla="*/ 1910376 h 2608752"/>
              <a:gd name="connsiteX8-95" fmla="*/ 2845769 w 2845769"/>
              <a:gd name="connsiteY8-96" fmla="*/ 2000628 h 2608752"/>
              <a:gd name="connsiteX9-97" fmla="*/ 2829286 w 2845769"/>
              <a:gd name="connsiteY9-98" fmla="*/ 2045663 h 2608752"/>
              <a:gd name="connsiteX10-99" fmla="*/ 2409148 w 2845769"/>
              <a:gd name="connsiteY10-100" fmla="*/ 2608752 h 26087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2845769" h="2608752">
                <a:moveTo>
                  <a:pt x="535854" y="2608752"/>
                </a:moveTo>
                <a:cubicBezTo>
                  <a:pt x="208594" y="2338674"/>
                  <a:pt x="0" y="1929947"/>
                  <a:pt x="0" y="1472500"/>
                </a:cubicBezTo>
                <a:cubicBezTo>
                  <a:pt x="0" y="659261"/>
                  <a:pt x="659261" y="0"/>
                  <a:pt x="1472501" y="0"/>
                </a:cubicBezTo>
                <a:cubicBezTo>
                  <a:pt x="2082431" y="0"/>
                  <a:pt x="2605748" y="370834"/>
                  <a:pt x="2829286" y="899337"/>
                </a:cubicBezTo>
                <a:lnTo>
                  <a:pt x="2845769" y="944373"/>
                </a:lnTo>
                <a:lnTo>
                  <a:pt x="2812737" y="1034624"/>
                </a:lnTo>
                <a:cubicBezTo>
                  <a:pt x="2769713" y="1172949"/>
                  <a:pt x="2746536" y="1320018"/>
                  <a:pt x="2746536" y="1472500"/>
                </a:cubicBezTo>
                <a:cubicBezTo>
                  <a:pt x="2746536" y="1624982"/>
                  <a:pt x="2769713" y="1772051"/>
                  <a:pt x="2812737" y="1910376"/>
                </a:cubicBezTo>
                <a:lnTo>
                  <a:pt x="2845769" y="2000628"/>
                </a:lnTo>
                <a:lnTo>
                  <a:pt x="2829286" y="2045663"/>
                </a:lnTo>
                <a:cubicBezTo>
                  <a:pt x="2736145" y="2265873"/>
                  <a:pt x="2590959" y="2458709"/>
                  <a:pt x="2409148" y="2608752"/>
                </a:cubicBezTo>
              </a:path>
            </a:pathLst>
          </a:custGeom>
          <a:noFill/>
          <a:ln w="12700">
            <a:solidFill>
              <a:schemeClr val="bg1">
                <a:lumMod val="75000"/>
                <a:alpha val="7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4747383" y="2384896"/>
            <a:ext cx="2725408" cy="2596498"/>
          </a:xfrm>
          <a:custGeom>
            <a:avLst/>
            <a:gdLst>
              <a:gd name="connsiteX0" fmla="*/ 1373268 w 2738269"/>
              <a:gd name="connsiteY0" fmla="*/ 0 h 2648846"/>
              <a:gd name="connsiteX1" fmla="*/ 2730053 w 2738269"/>
              <a:gd name="connsiteY1" fmla="*/ 899337 h 2648846"/>
              <a:gd name="connsiteX2" fmla="*/ 2738269 w 2738269"/>
              <a:gd name="connsiteY2" fmla="*/ 921784 h 2648846"/>
              <a:gd name="connsiteX3" fmla="*/ 2696969 w 2738269"/>
              <a:gd name="connsiteY3" fmla="*/ 1034624 h 2648846"/>
              <a:gd name="connsiteX4" fmla="*/ 2630768 w 2738269"/>
              <a:gd name="connsiteY4" fmla="*/ 1472500 h 2648846"/>
              <a:gd name="connsiteX5" fmla="*/ 2696969 w 2738269"/>
              <a:gd name="connsiteY5" fmla="*/ 1910376 h 2648846"/>
              <a:gd name="connsiteX6" fmla="*/ 2738269 w 2738269"/>
              <a:gd name="connsiteY6" fmla="*/ 2023216 h 2648846"/>
              <a:gd name="connsiteX7" fmla="*/ 2730053 w 2738269"/>
              <a:gd name="connsiteY7" fmla="*/ 2045663 h 2648846"/>
              <a:gd name="connsiteX8" fmla="*/ 2309915 w 2738269"/>
              <a:gd name="connsiteY8" fmla="*/ 2608752 h 2648846"/>
              <a:gd name="connsiteX9" fmla="*/ 2256298 w 2738269"/>
              <a:gd name="connsiteY9" fmla="*/ 2648846 h 2648846"/>
              <a:gd name="connsiteX10" fmla="*/ 490238 w 2738269"/>
              <a:gd name="connsiteY10" fmla="*/ 2648846 h 2648846"/>
              <a:gd name="connsiteX11" fmla="*/ 436621 w 2738269"/>
              <a:gd name="connsiteY11" fmla="*/ 2608752 h 2648846"/>
              <a:gd name="connsiteX12" fmla="*/ 16483 w 2738269"/>
              <a:gd name="connsiteY12" fmla="*/ 2045663 h 2648846"/>
              <a:gd name="connsiteX13" fmla="*/ 0 w 2738269"/>
              <a:gd name="connsiteY13" fmla="*/ 2000628 h 2648846"/>
              <a:gd name="connsiteX14" fmla="*/ 33032 w 2738269"/>
              <a:gd name="connsiteY14" fmla="*/ 1910376 h 2648846"/>
              <a:gd name="connsiteX15" fmla="*/ 99233 w 2738269"/>
              <a:gd name="connsiteY15" fmla="*/ 1472500 h 2648846"/>
              <a:gd name="connsiteX16" fmla="*/ 33032 w 2738269"/>
              <a:gd name="connsiteY16" fmla="*/ 1034624 h 2648846"/>
              <a:gd name="connsiteX17" fmla="*/ 0 w 2738269"/>
              <a:gd name="connsiteY17" fmla="*/ 944373 h 2648846"/>
              <a:gd name="connsiteX18" fmla="*/ 16483 w 2738269"/>
              <a:gd name="connsiteY18" fmla="*/ 899337 h 2648846"/>
              <a:gd name="connsiteX19" fmla="*/ 1373268 w 2738269"/>
              <a:gd name="connsiteY19" fmla="*/ 0 h 2648846"/>
              <a:gd name="connsiteX0-1" fmla="*/ 2256298 w 2738269"/>
              <a:gd name="connsiteY0-2" fmla="*/ 2648846 h 2740286"/>
              <a:gd name="connsiteX1-3" fmla="*/ 490238 w 2738269"/>
              <a:gd name="connsiteY1-4" fmla="*/ 2648846 h 2740286"/>
              <a:gd name="connsiteX2-5" fmla="*/ 436621 w 2738269"/>
              <a:gd name="connsiteY2-6" fmla="*/ 2608752 h 2740286"/>
              <a:gd name="connsiteX3-7" fmla="*/ 16483 w 2738269"/>
              <a:gd name="connsiteY3-8" fmla="*/ 2045663 h 2740286"/>
              <a:gd name="connsiteX4-9" fmla="*/ 0 w 2738269"/>
              <a:gd name="connsiteY4-10" fmla="*/ 2000628 h 2740286"/>
              <a:gd name="connsiteX5-11" fmla="*/ 33032 w 2738269"/>
              <a:gd name="connsiteY5-12" fmla="*/ 1910376 h 2740286"/>
              <a:gd name="connsiteX6-13" fmla="*/ 99233 w 2738269"/>
              <a:gd name="connsiteY6-14" fmla="*/ 1472500 h 2740286"/>
              <a:gd name="connsiteX7-15" fmla="*/ 33032 w 2738269"/>
              <a:gd name="connsiteY7-16" fmla="*/ 1034624 h 2740286"/>
              <a:gd name="connsiteX8-17" fmla="*/ 0 w 2738269"/>
              <a:gd name="connsiteY8-18" fmla="*/ 944373 h 2740286"/>
              <a:gd name="connsiteX9-19" fmla="*/ 16483 w 2738269"/>
              <a:gd name="connsiteY9-20" fmla="*/ 899337 h 2740286"/>
              <a:gd name="connsiteX10-21" fmla="*/ 1373268 w 2738269"/>
              <a:gd name="connsiteY10-22" fmla="*/ 0 h 2740286"/>
              <a:gd name="connsiteX11-23" fmla="*/ 2730053 w 2738269"/>
              <a:gd name="connsiteY11-24" fmla="*/ 899337 h 2740286"/>
              <a:gd name="connsiteX12-25" fmla="*/ 2738269 w 2738269"/>
              <a:gd name="connsiteY12-26" fmla="*/ 921784 h 2740286"/>
              <a:gd name="connsiteX13-27" fmla="*/ 2696969 w 2738269"/>
              <a:gd name="connsiteY13-28" fmla="*/ 1034624 h 2740286"/>
              <a:gd name="connsiteX14-29" fmla="*/ 2630768 w 2738269"/>
              <a:gd name="connsiteY14-30" fmla="*/ 1472500 h 2740286"/>
              <a:gd name="connsiteX15-31" fmla="*/ 2696969 w 2738269"/>
              <a:gd name="connsiteY15-32" fmla="*/ 1910376 h 2740286"/>
              <a:gd name="connsiteX16-33" fmla="*/ 2738269 w 2738269"/>
              <a:gd name="connsiteY16-34" fmla="*/ 2023216 h 2740286"/>
              <a:gd name="connsiteX17-35" fmla="*/ 2730053 w 2738269"/>
              <a:gd name="connsiteY17-36" fmla="*/ 2045663 h 2740286"/>
              <a:gd name="connsiteX18-37" fmla="*/ 2309915 w 2738269"/>
              <a:gd name="connsiteY18-38" fmla="*/ 2608752 h 2740286"/>
              <a:gd name="connsiteX19-39" fmla="*/ 2347738 w 2738269"/>
              <a:gd name="connsiteY19-40" fmla="*/ 2740286 h 2740286"/>
              <a:gd name="connsiteX0-41" fmla="*/ 490238 w 2738269"/>
              <a:gd name="connsiteY0-42" fmla="*/ 2648846 h 2740286"/>
              <a:gd name="connsiteX1-43" fmla="*/ 436621 w 2738269"/>
              <a:gd name="connsiteY1-44" fmla="*/ 2608752 h 2740286"/>
              <a:gd name="connsiteX2-45" fmla="*/ 16483 w 2738269"/>
              <a:gd name="connsiteY2-46" fmla="*/ 2045663 h 2740286"/>
              <a:gd name="connsiteX3-47" fmla="*/ 0 w 2738269"/>
              <a:gd name="connsiteY3-48" fmla="*/ 2000628 h 2740286"/>
              <a:gd name="connsiteX4-49" fmla="*/ 33032 w 2738269"/>
              <a:gd name="connsiteY4-50" fmla="*/ 1910376 h 2740286"/>
              <a:gd name="connsiteX5-51" fmla="*/ 99233 w 2738269"/>
              <a:gd name="connsiteY5-52" fmla="*/ 1472500 h 2740286"/>
              <a:gd name="connsiteX6-53" fmla="*/ 33032 w 2738269"/>
              <a:gd name="connsiteY6-54" fmla="*/ 1034624 h 2740286"/>
              <a:gd name="connsiteX7-55" fmla="*/ 0 w 2738269"/>
              <a:gd name="connsiteY7-56" fmla="*/ 944373 h 2740286"/>
              <a:gd name="connsiteX8-57" fmla="*/ 16483 w 2738269"/>
              <a:gd name="connsiteY8-58" fmla="*/ 899337 h 2740286"/>
              <a:gd name="connsiteX9-59" fmla="*/ 1373268 w 2738269"/>
              <a:gd name="connsiteY9-60" fmla="*/ 0 h 2740286"/>
              <a:gd name="connsiteX10-61" fmla="*/ 2730053 w 2738269"/>
              <a:gd name="connsiteY10-62" fmla="*/ 899337 h 2740286"/>
              <a:gd name="connsiteX11-63" fmla="*/ 2738269 w 2738269"/>
              <a:gd name="connsiteY11-64" fmla="*/ 921784 h 2740286"/>
              <a:gd name="connsiteX12-65" fmla="*/ 2696969 w 2738269"/>
              <a:gd name="connsiteY12-66" fmla="*/ 1034624 h 2740286"/>
              <a:gd name="connsiteX13-67" fmla="*/ 2630768 w 2738269"/>
              <a:gd name="connsiteY13-68" fmla="*/ 1472500 h 2740286"/>
              <a:gd name="connsiteX14-69" fmla="*/ 2696969 w 2738269"/>
              <a:gd name="connsiteY14-70" fmla="*/ 1910376 h 2740286"/>
              <a:gd name="connsiteX15-71" fmla="*/ 2738269 w 2738269"/>
              <a:gd name="connsiteY15-72" fmla="*/ 2023216 h 2740286"/>
              <a:gd name="connsiteX16-73" fmla="*/ 2730053 w 2738269"/>
              <a:gd name="connsiteY16-74" fmla="*/ 2045663 h 2740286"/>
              <a:gd name="connsiteX17-75" fmla="*/ 2309915 w 2738269"/>
              <a:gd name="connsiteY17-76" fmla="*/ 2608752 h 2740286"/>
              <a:gd name="connsiteX18-77" fmla="*/ 2347738 w 2738269"/>
              <a:gd name="connsiteY18-78" fmla="*/ 2740286 h 2740286"/>
              <a:gd name="connsiteX0-79" fmla="*/ 490238 w 2738269"/>
              <a:gd name="connsiteY0-80" fmla="*/ 2648846 h 2648846"/>
              <a:gd name="connsiteX1-81" fmla="*/ 436621 w 2738269"/>
              <a:gd name="connsiteY1-82" fmla="*/ 2608752 h 2648846"/>
              <a:gd name="connsiteX2-83" fmla="*/ 16483 w 2738269"/>
              <a:gd name="connsiteY2-84" fmla="*/ 2045663 h 2648846"/>
              <a:gd name="connsiteX3-85" fmla="*/ 0 w 2738269"/>
              <a:gd name="connsiteY3-86" fmla="*/ 2000628 h 2648846"/>
              <a:gd name="connsiteX4-87" fmla="*/ 33032 w 2738269"/>
              <a:gd name="connsiteY4-88" fmla="*/ 1910376 h 2648846"/>
              <a:gd name="connsiteX5-89" fmla="*/ 99233 w 2738269"/>
              <a:gd name="connsiteY5-90" fmla="*/ 1472500 h 2648846"/>
              <a:gd name="connsiteX6-91" fmla="*/ 33032 w 2738269"/>
              <a:gd name="connsiteY6-92" fmla="*/ 1034624 h 2648846"/>
              <a:gd name="connsiteX7-93" fmla="*/ 0 w 2738269"/>
              <a:gd name="connsiteY7-94" fmla="*/ 944373 h 2648846"/>
              <a:gd name="connsiteX8-95" fmla="*/ 16483 w 2738269"/>
              <a:gd name="connsiteY8-96" fmla="*/ 899337 h 2648846"/>
              <a:gd name="connsiteX9-97" fmla="*/ 1373268 w 2738269"/>
              <a:gd name="connsiteY9-98" fmla="*/ 0 h 2648846"/>
              <a:gd name="connsiteX10-99" fmla="*/ 2730053 w 2738269"/>
              <a:gd name="connsiteY10-100" fmla="*/ 899337 h 2648846"/>
              <a:gd name="connsiteX11-101" fmla="*/ 2738269 w 2738269"/>
              <a:gd name="connsiteY11-102" fmla="*/ 921784 h 2648846"/>
              <a:gd name="connsiteX12-103" fmla="*/ 2696969 w 2738269"/>
              <a:gd name="connsiteY12-104" fmla="*/ 1034624 h 2648846"/>
              <a:gd name="connsiteX13-105" fmla="*/ 2630768 w 2738269"/>
              <a:gd name="connsiteY13-106" fmla="*/ 1472500 h 2648846"/>
              <a:gd name="connsiteX14-107" fmla="*/ 2696969 w 2738269"/>
              <a:gd name="connsiteY14-108" fmla="*/ 1910376 h 2648846"/>
              <a:gd name="connsiteX15-109" fmla="*/ 2738269 w 2738269"/>
              <a:gd name="connsiteY15-110" fmla="*/ 2023216 h 2648846"/>
              <a:gd name="connsiteX16-111" fmla="*/ 2730053 w 2738269"/>
              <a:gd name="connsiteY16-112" fmla="*/ 2045663 h 2648846"/>
              <a:gd name="connsiteX17-113" fmla="*/ 2309915 w 2738269"/>
              <a:gd name="connsiteY17-114" fmla="*/ 2608752 h 2648846"/>
              <a:gd name="connsiteX0-115" fmla="*/ 436621 w 2738269"/>
              <a:gd name="connsiteY0-116" fmla="*/ 2608752 h 2608752"/>
              <a:gd name="connsiteX1-117" fmla="*/ 16483 w 2738269"/>
              <a:gd name="connsiteY1-118" fmla="*/ 2045663 h 2608752"/>
              <a:gd name="connsiteX2-119" fmla="*/ 0 w 2738269"/>
              <a:gd name="connsiteY2-120" fmla="*/ 2000628 h 2608752"/>
              <a:gd name="connsiteX3-121" fmla="*/ 33032 w 2738269"/>
              <a:gd name="connsiteY3-122" fmla="*/ 1910376 h 2608752"/>
              <a:gd name="connsiteX4-123" fmla="*/ 99233 w 2738269"/>
              <a:gd name="connsiteY4-124" fmla="*/ 1472500 h 2608752"/>
              <a:gd name="connsiteX5-125" fmla="*/ 33032 w 2738269"/>
              <a:gd name="connsiteY5-126" fmla="*/ 1034624 h 2608752"/>
              <a:gd name="connsiteX6-127" fmla="*/ 0 w 2738269"/>
              <a:gd name="connsiteY6-128" fmla="*/ 944373 h 2608752"/>
              <a:gd name="connsiteX7-129" fmla="*/ 16483 w 2738269"/>
              <a:gd name="connsiteY7-130" fmla="*/ 899337 h 2608752"/>
              <a:gd name="connsiteX8-131" fmla="*/ 1373268 w 2738269"/>
              <a:gd name="connsiteY8-132" fmla="*/ 0 h 2608752"/>
              <a:gd name="connsiteX9-133" fmla="*/ 2730053 w 2738269"/>
              <a:gd name="connsiteY9-134" fmla="*/ 899337 h 2608752"/>
              <a:gd name="connsiteX10-135" fmla="*/ 2738269 w 2738269"/>
              <a:gd name="connsiteY10-136" fmla="*/ 921784 h 2608752"/>
              <a:gd name="connsiteX11-137" fmla="*/ 2696969 w 2738269"/>
              <a:gd name="connsiteY11-138" fmla="*/ 1034624 h 2608752"/>
              <a:gd name="connsiteX12-139" fmla="*/ 2630768 w 2738269"/>
              <a:gd name="connsiteY12-140" fmla="*/ 1472500 h 2608752"/>
              <a:gd name="connsiteX13-141" fmla="*/ 2696969 w 2738269"/>
              <a:gd name="connsiteY13-142" fmla="*/ 1910376 h 2608752"/>
              <a:gd name="connsiteX14-143" fmla="*/ 2738269 w 2738269"/>
              <a:gd name="connsiteY14-144" fmla="*/ 2023216 h 2608752"/>
              <a:gd name="connsiteX15-145" fmla="*/ 2730053 w 2738269"/>
              <a:gd name="connsiteY15-146" fmla="*/ 2045663 h 2608752"/>
              <a:gd name="connsiteX16-147" fmla="*/ 2309915 w 2738269"/>
              <a:gd name="connsiteY16-148" fmla="*/ 2608752 h 26087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2738269" h="2608752">
                <a:moveTo>
                  <a:pt x="436621" y="2608752"/>
                </a:moveTo>
                <a:cubicBezTo>
                  <a:pt x="254810" y="2458709"/>
                  <a:pt x="109624" y="2265873"/>
                  <a:pt x="16483" y="2045663"/>
                </a:cubicBezTo>
                <a:lnTo>
                  <a:pt x="0" y="2000628"/>
                </a:lnTo>
                <a:lnTo>
                  <a:pt x="33032" y="1910376"/>
                </a:lnTo>
                <a:cubicBezTo>
                  <a:pt x="76056" y="1772051"/>
                  <a:pt x="99233" y="1624982"/>
                  <a:pt x="99233" y="1472500"/>
                </a:cubicBezTo>
                <a:cubicBezTo>
                  <a:pt x="99233" y="1320018"/>
                  <a:pt x="76056" y="1172949"/>
                  <a:pt x="33032" y="1034624"/>
                </a:cubicBezTo>
                <a:lnTo>
                  <a:pt x="0" y="944373"/>
                </a:lnTo>
                <a:lnTo>
                  <a:pt x="16483" y="899337"/>
                </a:lnTo>
                <a:cubicBezTo>
                  <a:pt x="240021" y="370834"/>
                  <a:pt x="763338" y="0"/>
                  <a:pt x="1373268" y="0"/>
                </a:cubicBezTo>
                <a:cubicBezTo>
                  <a:pt x="1983198" y="0"/>
                  <a:pt x="2506515" y="370834"/>
                  <a:pt x="2730053" y="899337"/>
                </a:cubicBezTo>
                <a:lnTo>
                  <a:pt x="2738269" y="921784"/>
                </a:lnTo>
                <a:lnTo>
                  <a:pt x="2696969" y="1034624"/>
                </a:lnTo>
                <a:cubicBezTo>
                  <a:pt x="2653945" y="1172949"/>
                  <a:pt x="2630768" y="1320018"/>
                  <a:pt x="2630768" y="1472500"/>
                </a:cubicBezTo>
                <a:cubicBezTo>
                  <a:pt x="2630768" y="1624982"/>
                  <a:pt x="2653945" y="1772051"/>
                  <a:pt x="2696969" y="1910376"/>
                </a:cubicBezTo>
                <a:lnTo>
                  <a:pt x="2738269" y="2023216"/>
                </a:lnTo>
                <a:lnTo>
                  <a:pt x="2730053" y="2045663"/>
                </a:lnTo>
                <a:cubicBezTo>
                  <a:pt x="2636912" y="2265873"/>
                  <a:pt x="2491726" y="2458709"/>
                  <a:pt x="2309915" y="2608752"/>
                </a:cubicBezTo>
              </a:path>
            </a:pathLst>
          </a:custGeom>
          <a:noFill/>
          <a:ln w="12700">
            <a:solidFill>
              <a:schemeClr val="bg1">
                <a:lumMod val="75000"/>
                <a:alpha val="7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任意多边形 46"/>
          <p:cNvSpPr/>
          <p:nvPr/>
        </p:nvSpPr>
        <p:spPr>
          <a:xfrm>
            <a:off x="7472791" y="2384896"/>
            <a:ext cx="2824174" cy="2596498"/>
          </a:xfrm>
          <a:custGeom>
            <a:avLst/>
            <a:gdLst>
              <a:gd name="connsiteX0" fmla="*/ 1365000 w 2837501"/>
              <a:gd name="connsiteY0" fmla="*/ 0 h 2648846"/>
              <a:gd name="connsiteX1" fmla="*/ 2837501 w 2837501"/>
              <a:gd name="connsiteY1" fmla="*/ 1472500 h 2648846"/>
              <a:gd name="connsiteX2" fmla="*/ 2301647 w 2837501"/>
              <a:gd name="connsiteY2" fmla="*/ 2608752 h 2648846"/>
              <a:gd name="connsiteX3" fmla="*/ 2248031 w 2837501"/>
              <a:gd name="connsiteY3" fmla="*/ 2648846 h 2648846"/>
              <a:gd name="connsiteX4" fmla="*/ 481970 w 2837501"/>
              <a:gd name="connsiteY4" fmla="*/ 2648846 h 2648846"/>
              <a:gd name="connsiteX5" fmla="*/ 428353 w 2837501"/>
              <a:gd name="connsiteY5" fmla="*/ 2608752 h 2648846"/>
              <a:gd name="connsiteX6" fmla="*/ 8215 w 2837501"/>
              <a:gd name="connsiteY6" fmla="*/ 2045663 h 2648846"/>
              <a:gd name="connsiteX7" fmla="*/ 0 w 2837501"/>
              <a:gd name="connsiteY7" fmla="*/ 2023216 h 2648846"/>
              <a:gd name="connsiteX8" fmla="*/ 41299 w 2837501"/>
              <a:gd name="connsiteY8" fmla="*/ 1910376 h 2648846"/>
              <a:gd name="connsiteX9" fmla="*/ 107500 w 2837501"/>
              <a:gd name="connsiteY9" fmla="*/ 1472500 h 2648846"/>
              <a:gd name="connsiteX10" fmla="*/ 41299 w 2837501"/>
              <a:gd name="connsiteY10" fmla="*/ 1034624 h 2648846"/>
              <a:gd name="connsiteX11" fmla="*/ 0 w 2837501"/>
              <a:gd name="connsiteY11" fmla="*/ 921784 h 2648846"/>
              <a:gd name="connsiteX12" fmla="*/ 8215 w 2837501"/>
              <a:gd name="connsiteY12" fmla="*/ 899337 h 2648846"/>
              <a:gd name="connsiteX13" fmla="*/ 1365000 w 2837501"/>
              <a:gd name="connsiteY13" fmla="*/ 0 h 2648846"/>
              <a:gd name="connsiteX0-1" fmla="*/ 2248031 w 2837501"/>
              <a:gd name="connsiteY0-2" fmla="*/ 2648846 h 2740286"/>
              <a:gd name="connsiteX1-3" fmla="*/ 481970 w 2837501"/>
              <a:gd name="connsiteY1-4" fmla="*/ 2648846 h 2740286"/>
              <a:gd name="connsiteX2-5" fmla="*/ 428353 w 2837501"/>
              <a:gd name="connsiteY2-6" fmla="*/ 2608752 h 2740286"/>
              <a:gd name="connsiteX3-7" fmla="*/ 8215 w 2837501"/>
              <a:gd name="connsiteY3-8" fmla="*/ 2045663 h 2740286"/>
              <a:gd name="connsiteX4-9" fmla="*/ 0 w 2837501"/>
              <a:gd name="connsiteY4-10" fmla="*/ 2023216 h 2740286"/>
              <a:gd name="connsiteX5-11" fmla="*/ 41299 w 2837501"/>
              <a:gd name="connsiteY5-12" fmla="*/ 1910376 h 2740286"/>
              <a:gd name="connsiteX6-13" fmla="*/ 107500 w 2837501"/>
              <a:gd name="connsiteY6-14" fmla="*/ 1472500 h 2740286"/>
              <a:gd name="connsiteX7-15" fmla="*/ 41299 w 2837501"/>
              <a:gd name="connsiteY7-16" fmla="*/ 1034624 h 2740286"/>
              <a:gd name="connsiteX8-17" fmla="*/ 0 w 2837501"/>
              <a:gd name="connsiteY8-18" fmla="*/ 921784 h 2740286"/>
              <a:gd name="connsiteX9-19" fmla="*/ 8215 w 2837501"/>
              <a:gd name="connsiteY9-20" fmla="*/ 899337 h 2740286"/>
              <a:gd name="connsiteX10-21" fmla="*/ 1365000 w 2837501"/>
              <a:gd name="connsiteY10-22" fmla="*/ 0 h 2740286"/>
              <a:gd name="connsiteX11-23" fmla="*/ 2837501 w 2837501"/>
              <a:gd name="connsiteY11-24" fmla="*/ 1472500 h 2740286"/>
              <a:gd name="connsiteX12-25" fmla="*/ 2301647 w 2837501"/>
              <a:gd name="connsiteY12-26" fmla="*/ 2608752 h 2740286"/>
              <a:gd name="connsiteX13-27" fmla="*/ 2339471 w 2837501"/>
              <a:gd name="connsiteY13-28" fmla="*/ 2740286 h 2740286"/>
              <a:gd name="connsiteX0-29" fmla="*/ 2248031 w 2837501"/>
              <a:gd name="connsiteY0-30" fmla="*/ 2648846 h 2648846"/>
              <a:gd name="connsiteX1-31" fmla="*/ 481970 w 2837501"/>
              <a:gd name="connsiteY1-32" fmla="*/ 2648846 h 2648846"/>
              <a:gd name="connsiteX2-33" fmla="*/ 428353 w 2837501"/>
              <a:gd name="connsiteY2-34" fmla="*/ 2608752 h 2648846"/>
              <a:gd name="connsiteX3-35" fmla="*/ 8215 w 2837501"/>
              <a:gd name="connsiteY3-36" fmla="*/ 2045663 h 2648846"/>
              <a:gd name="connsiteX4-37" fmla="*/ 0 w 2837501"/>
              <a:gd name="connsiteY4-38" fmla="*/ 2023216 h 2648846"/>
              <a:gd name="connsiteX5-39" fmla="*/ 41299 w 2837501"/>
              <a:gd name="connsiteY5-40" fmla="*/ 1910376 h 2648846"/>
              <a:gd name="connsiteX6-41" fmla="*/ 107500 w 2837501"/>
              <a:gd name="connsiteY6-42" fmla="*/ 1472500 h 2648846"/>
              <a:gd name="connsiteX7-43" fmla="*/ 41299 w 2837501"/>
              <a:gd name="connsiteY7-44" fmla="*/ 1034624 h 2648846"/>
              <a:gd name="connsiteX8-45" fmla="*/ 0 w 2837501"/>
              <a:gd name="connsiteY8-46" fmla="*/ 921784 h 2648846"/>
              <a:gd name="connsiteX9-47" fmla="*/ 8215 w 2837501"/>
              <a:gd name="connsiteY9-48" fmla="*/ 899337 h 2648846"/>
              <a:gd name="connsiteX10-49" fmla="*/ 1365000 w 2837501"/>
              <a:gd name="connsiteY10-50" fmla="*/ 0 h 2648846"/>
              <a:gd name="connsiteX11-51" fmla="*/ 2837501 w 2837501"/>
              <a:gd name="connsiteY11-52" fmla="*/ 1472500 h 2648846"/>
              <a:gd name="connsiteX12-53" fmla="*/ 2301647 w 2837501"/>
              <a:gd name="connsiteY12-54" fmla="*/ 2608752 h 2648846"/>
              <a:gd name="connsiteX0-55" fmla="*/ 481970 w 2837501"/>
              <a:gd name="connsiteY0-56" fmla="*/ 2648846 h 2648846"/>
              <a:gd name="connsiteX1-57" fmla="*/ 428353 w 2837501"/>
              <a:gd name="connsiteY1-58" fmla="*/ 2608752 h 2648846"/>
              <a:gd name="connsiteX2-59" fmla="*/ 8215 w 2837501"/>
              <a:gd name="connsiteY2-60" fmla="*/ 2045663 h 2648846"/>
              <a:gd name="connsiteX3-61" fmla="*/ 0 w 2837501"/>
              <a:gd name="connsiteY3-62" fmla="*/ 2023216 h 2648846"/>
              <a:gd name="connsiteX4-63" fmla="*/ 41299 w 2837501"/>
              <a:gd name="connsiteY4-64" fmla="*/ 1910376 h 2648846"/>
              <a:gd name="connsiteX5-65" fmla="*/ 107500 w 2837501"/>
              <a:gd name="connsiteY5-66" fmla="*/ 1472500 h 2648846"/>
              <a:gd name="connsiteX6-67" fmla="*/ 41299 w 2837501"/>
              <a:gd name="connsiteY6-68" fmla="*/ 1034624 h 2648846"/>
              <a:gd name="connsiteX7-69" fmla="*/ 0 w 2837501"/>
              <a:gd name="connsiteY7-70" fmla="*/ 921784 h 2648846"/>
              <a:gd name="connsiteX8-71" fmla="*/ 8215 w 2837501"/>
              <a:gd name="connsiteY8-72" fmla="*/ 899337 h 2648846"/>
              <a:gd name="connsiteX9-73" fmla="*/ 1365000 w 2837501"/>
              <a:gd name="connsiteY9-74" fmla="*/ 0 h 2648846"/>
              <a:gd name="connsiteX10-75" fmla="*/ 2837501 w 2837501"/>
              <a:gd name="connsiteY10-76" fmla="*/ 1472500 h 2648846"/>
              <a:gd name="connsiteX11-77" fmla="*/ 2301647 w 2837501"/>
              <a:gd name="connsiteY11-78" fmla="*/ 2608752 h 2648846"/>
              <a:gd name="connsiteX0-79" fmla="*/ 428353 w 2837501"/>
              <a:gd name="connsiteY0-80" fmla="*/ 2608752 h 2608752"/>
              <a:gd name="connsiteX1-81" fmla="*/ 8215 w 2837501"/>
              <a:gd name="connsiteY1-82" fmla="*/ 2045663 h 2608752"/>
              <a:gd name="connsiteX2-83" fmla="*/ 0 w 2837501"/>
              <a:gd name="connsiteY2-84" fmla="*/ 2023216 h 2608752"/>
              <a:gd name="connsiteX3-85" fmla="*/ 41299 w 2837501"/>
              <a:gd name="connsiteY3-86" fmla="*/ 1910376 h 2608752"/>
              <a:gd name="connsiteX4-87" fmla="*/ 107500 w 2837501"/>
              <a:gd name="connsiteY4-88" fmla="*/ 1472500 h 2608752"/>
              <a:gd name="connsiteX5-89" fmla="*/ 41299 w 2837501"/>
              <a:gd name="connsiteY5-90" fmla="*/ 1034624 h 2608752"/>
              <a:gd name="connsiteX6-91" fmla="*/ 0 w 2837501"/>
              <a:gd name="connsiteY6-92" fmla="*/ 921784 h 2608752"/>
              <a:gd name="connsiteX7-93" fmla="*/ 8215 w 2837501"/>
              <a:gd name="connsiteY7-94" fmla="*/ 899337 h 2608752"/>
              <a:gd name="connsiteX8-95" fmla="*/ 1365000 w 2837501"/>
              <a:gd name="connsiteY8-96" fmla="*/ 0 h 2608752"/>
              <a:gd name="connsiteX9-97" fmla="*/ 2837501 w 2837501"/>
              <a:gd name="connsiteY9-98" fmla="*/ 1472500 h 2608752"/>
              <a:gd name="connsiteX10-99" fmla="*/ 2301647 w 2837501"/>
              <a:gd name="connsiteY10-100" fmla="*/ 2608752 h 26087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2837501" h="2608752">
                <a:moveTo>
                  <a:pt x="428353" y="2608752"/>
                </a:moveTo>
                <a:cubicBezTo>
                  <a:pt x="246542" y="2458709"/>
                  <a:pt x="101356" y="2265873"/>
                  <a:pt x="8215" y="2045663"/>
                </a:cubicBezTo>
                <a:lnTo>
                  <a:pt x="0" y="2023216"/>
                </a:lnTo>
                <a:lnTo>
                  <a:pt x="41299" y="1910376"/>
                </a:lnTo>
                <a:cubicBezTo>
                  <a:pt x="84323" y="1772051"/>
                  <a:pt x="107500" y="1624982"/>
                  <a:pt x="107500" y="1472500"/>
                </a:cubicBezTo>
                <a:cubicBezTo>
                  <a:pt x="107500" y="1320018"/>
                  <a:pt x="84323" y="1172949"/>
                  <a:pt x="41299" y="1034624"/>
                </a:cubicBezTo>
                <a:lnTo>
                  <a:pt x="0" y="921784"/>
                </a:lnTo>
                <a:lnTo>
                  <a:pt x="8215" y="899337"/>
                </a:lnTo>
                <a:cubicBezTo>
                  <a:pt x="231753" y="370834"/>
                  <a:pt x="755070" y="0"/>
                  <a:pt x="1365000" y="0"/>
                </a:cubicBezTo>
                <a:cubicBezTo>
                  <a:pt x="2178240" y="0"/>
                  <a:pt x="2837501" y="659261"/>
                  <a:pt x="2837501" y="1472500"/>
                </a:cubicBezTo>
                <a:cubicBezTo>
                  <a:pt x="2837501" y="1929947"/>
                  <a:pt x="2628907" y="2338674"/>
                  <a:pt x="2301647" y="2608752"/>
                </a:cubicBezTo>
              </a:path>
            </a:pathLst>
          </a:custGeom>
          <a:noFill/>
          <a:ln w="12700">
            <a:solidFill>
              <a:schemeClr val="bg1">
                <a:lumMod val="75000"/>
                <a:alpha val="7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" name="TextBox 11"/>
          <p:cNvSpPr txBox="1"/>
          <p:nvPr/>
        </p:nvSpPr>
        <p:spPr>
          <a:xfrm>
            <a:off x="2557419" y="1985218"/>
            <a:ext cx="1714168" cy="245745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TextBox 11"/>
          <p:cNvSpPr txBox="1"/>
          <p:nvPr/>
        </p:nvSpPr>
        <p:spPr>
          <a:xfrm>
            <a:off x="2234889" y="3429231"/>
            <a:ext cx="2336117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>
              <a:lnSpc>
                <a:spcPct val="130000"/>
              </a:lnSpc>
            </a:pP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Spatial_Attention_layer中</a:t>
            </a:r>
            <a:r>
              <a:rPr lang="en-US" altLang="zh-CN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W2</a:t>
            </a: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为什么设置</a:t>
            </a: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维度大小</a:t>
            </a: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为num_of_timestep？</a:t>
            </a: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TextBox 11"/>
          <p:cNvSpPr txBox="1"/>
          <p:nvPr/>
        </p:nvSpPr>
        <p:spPr>
          <a:xfrm>
            <a:off x="5296428" y="1985218"/>
            <a:ext cx="1714168" cy="245745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TextBox 11"/>
          <p:cNvSpPr txBox="1"/>
          <p:nvPr/>
        </p:nvSpPr>
        <p:spPr>
          <a:xfrm>
            <a:off x="7998068" y="1985218"/>
            <a:ext cx="1714168" cy="245745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TextBox 11"/>
          <p:cNvSpPr txBox="1"/>
          <p:nvPr/>
        </p:nvSpPr>
        <p:spPr>
          <a:xfrm>
            <a:off x="4947556" y="3548611"/>
            <a:ext cx="2325058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>
              <a:lnSpc>
                <a:spcPct val="130000"/>
              </a:lnSpc>
            </a:pP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Temporal_Attention_layer中U2为什么维度大小</a:t>
            </a: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为num_of_vertices？</a:t>
            </a: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TextBox 11"/>
          <p:cNvSpPr txBox="1"/>
          <p:nvPr/>
        </p:nvSpPr>
        <p:spPr>
          <a:xfrm>
            <a:off x="7722190" y="3453361"/>
            <a:ext cx="2325058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>
              <a:lnSpc>
                <a:spcPct val="130000"/>
              </a:lnSpc>
            </a:pP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这些计算的目的是</a:t>
            </a:r>
            <a:r>
              <a:rPr lang="zh-CN" alt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什么？</a:t>
            </a:r>
            <a:endParaRPr lang="zh-CN" altLang="en-US" sz="12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246D5450A1DBA3815F86B0BD83E3495"/>
          <p:cNvPicPr>
            <a:picLocks noChangeAspect="1"/>
          </p:cNvPicPr>
          <p:nvPr/>
        </p:nvPicPr>
        <p:blipFill>
          <a:blip r:embed="rId1"/>
          <a:srcRect t="21987"/>
          <a:stretch>
            <a:fillRect/>
          </a:stretch>
        </p:blipFill>
        <p:spPr>
          <a:xfrm>
            <a:off x="0" y="0"/>
            <a:ext cx="12192000" cy="480568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12" name="任意多边形: 形状 11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25000" y="5279901"/>
            <a:ext cx="2228139" cy="123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hangingPunct="0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谢谢聆听</a:t>
            </a:r>
            <a:endParaRPr lang="en-US" altLang="zh-CN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Thank You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32" y="5659993"/>
            <a:ext cx="663281" cy="663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代码</a:t>
            </a:r>
            <a:r>
              <a:rPr lang="zh-CN" altLang="en-US" dirty="0">
                <a:sym typeface="微软雅黑" panose="020B0503020204020204" pitchFamily="34" charset="-122"/>
              </a:rPr>
              <a:t>解读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01240" y="537210"/>
            <a:ext cx="7334885" cy="5634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意</a:t>
            </a:r>
            <a:r>
              <a:t>义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87245" y="2606040"/>
            <a:ext cx="7578090" cy="17856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828290" y="473964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 S 中元素 Si,j 的值在语义上表示(</a:t>
            </a:r>
            <a:r>
              <a:rPr lang="zh-CN" altLang="en-US">
                <a:sym typeface="+mn-ea"/>
              </a:rPr>
              <a:t>空间</a:t>
            </a:r>
            <a:r>
              <a:rPr lang="en-US">
                <a:sym typeface="+mn-ea"/>
              </a:rPr>
              <a:t>)节点 i 和节点 j 之间的关联强度。然后使用 softmax 函数确保节点的注意权重总和为1。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代码</a:t>
            </a:r>
            <a:r>
              <a:rPr lang="zh-CN" altLang="en-US" dirty="0">
                <a:sym typeface="微软雅黑" panose="020B0503020204020204" pitchFamily="34" charset="-122"/>
              </a:rPr>
              <a:t>解读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24380" y="352425"/>
            <a:ext cx="8408670" cy="6049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意义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63445" y="2677795"/>
            <a:ext cx="7865110" cy="172275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921000" y="484886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 E 中元素 Ei,j 的值在语义上表示时间 i 和 j 之间的依赖强度。最后，E 通过 softmax 函数进行归一化。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"/>
          <p:cNvSpPr txBox="1"/>
          <p:nvPr/>
        </p:nvSpPr>
        <p:spPr bwMode="auto">
          <a:xfrm>
            <a:off x="3587562" y="2827194"/>
            <a:ext cx="5237122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我们开发了一种时空注意力机制来学习交通数据的动态时空相关性。具体来说，空间注意力用于建模不同位置之间复杂的空间相关性。时间注意力用于捕捉不同时间点之间的动态时间相关性。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240371" y="4399434"/>
            <a:ext cx="1000579" cy="756052"/>
            <a:chOff x="6064404" y="4596276"/>
            <a:chExt cx="1048741" cy="792444"/>
          </a:xfrm>
          <a:solidFill>
            <a:schemeClr val="bg1">
              <a:lumMod val="85000"/>
            </a:schemeClr>
          </a:solidFill>
        </p:grpSpPr>
        <p:sp>
          <p:nvSpPr>
            <p:cNvPr id="54" name="文本框 53"/>
            <p:cNvSpPr txBox="1"/>
            <p:nvPr/>
          </p:nvSpPr>
          <p:spPr bwMode="auto">
            <a:xfrm>
              <a:off x="6064404" y="4596276"/>
              <a:ext cx="478471" cy="792444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4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 bwMode="auto">
            <a:xfrm>
              <a:off x="6634674" y="4596276"/>
              <a:ext cx="478471" cy="792444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5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239979" y="2646375"/>
            <a:ext cx="678437" cy="512637"/>
            <a:chOff x="1734927" y="2253785"/>
            <a:chExt cx="678437" cy="512637"/>
          </a:xfrm>
          <a:solidFill>
            <a:schemeClr val="bg1">
              <a:lumMod val="85000"/>
            </a:schemeClr>
          </a:solidFill>
        </p:grpSpPr>
        <p:sp>
          <p:nvSpPr>
            <p:cNvPr id="56" name="文本框 55"/>
            <p:cNvSpPr txBox="1"/>
            <p:nvPr/>
          </p:nvSpPr>
          <p:spPr bwMode="auto">
            <a:xfrm rot="10800000">
              <a:off x="2103838" y="2253785"/>
              <a:ext cx="309526" cy="512637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4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 bwMode="auto">
            <a:xfrm rot="10800000">
              <a:off x="1734927" y="2253785"/>
              <a:ext cx="309526" cy="512637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5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目的</a:t>
            </a:r>
            <a:endParaRPr lang="zh-CN" altLang="en-US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代码</a:t>
            </a:r>
            <a:r>
              <a:rPr lang="zh-CN" altLang="en-US" dirty="0">
                <a:sym typeface="微软雅黑" panose="020B0503020204020204" pitchFamily="34" charset="-122"/>
              </a:rPr>
              <a:t>解读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6275" y="1404620"/>
            <a:ext cx="10839450" cy="4048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代码</a:t>
            </a:r>
            <a:r>
              <a:rPr lang="zh-CN" altLang="en-US" dirty="0">
                <a:sym typeface="微软雅黑" panose="020B0503020204020204" pitchFamily="34" charset="-122"/>
              </a:rPr>
              <a:t>解读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68170" y="545465"/>
            <a:ext cx="9137015" cy="5766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commondata" val="eyJoZGlkIjoiNjlmMmVmNTM2Zjc4OGNiZWU3MDQxMzQ5NWUwZDhkY2Y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1F24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931</Words>
  <Application>WPS Presentation</Application>
  <PresentationFormat>宽屏</PresentationFormat>
  <Paragraphs>104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黑体</vt:lpstr>
      <vt:lpstr>CJNgaiHKS-Bold</vt:lpstr>
      <vt:lpstr>Yu Gothic</vt:lpstr>
      <vt:lpstr>Arial Unicode MS</vt:lpstr>
      <vt:lpstr>等线</vt:lpstr>
      <vt:lpstr>Calibri</vt:lpstr>
      <vt:lpstr>BatangChe</vt:lpstr>
      <vt:lpstr>Segoe Print</vt:lpstr>
      <vt:lpstr>Office Theme</vt:lpstr>
      <vt:lpstr>PowerPoint 演示文稿</vt:lpstr>
      <vt:lpstr>PowerPoint 演示文稿</vt:lpstr>
      <vt:lpstr>代码解读</vt:lpstr>
      <vt:lpstr>意义</vt:lpstr>
      <vt:lpstr>代码解读</vt:lpstr>
      <vt:lpstr>意义</vt:lpstr>
      <vt:lpstr>目的</vt:lpstr>
      <vt:lpstr>代码解读</vt:lpstr>
      <vt:lpstr>代码解读</vt:lpstr>
      <vt:lpstr>意义</vt:lpstr>
      <vt:lpstr>意义</vt:lpstr>
      <vt:lpstr>目的</vt:lpstr>
      <vt:lpstr>代码解读，传统chebyshev方法</vt:lpstr>
      <vt:lpstr>代码解读</vt:lpstr>
      <vt:lpstr>代码解读</vt:lpstr>
      <vt:lpstr>代码解读</vt:lpstr>
      <vt:lpstr>代码解读</vt:lpstr>
      <vt:lpstr>代码解读</vt:lpstr>
      <vt:lpstr>代码解读</vt:lpstr>
      <vt:lpstr>模型结构</vt:lpstr>
      <vt:lpstr>疑问</vt:lpstr>
      <vt:lpstr>疑问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SpringRain</cp:lastModifiedBy>
  <cp:revision>87</cp:revision>
  <dcterms:created xsi:type="dcterms:W3CDTF">2019-06-09T06:58:00Z</dcterms:created>
  <dcterms:modified xsi:type="dcterms:W3CDTF">2024-06-21T07:25:38Z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160C25CE38C146689505DEF66EFC51F9_12</vt:lpwstr>
  </property>
  <property fmtid="{D5CDD505-2E9C-101B-9397-08002B2CF9AE}" pid="3" name="KSOProductBuildVer">
    <vt:lpwstr>1033-12.2.0.17119</vt:lpwstr>
  </property>
</Properties>
</file>