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7" r:id="rId3"/>
    <p:sldId id="736" r:id="rId4"/>
    <p:sldId id="745" r:id="rId6"/>
    <p:sldId id="802" r:id="rId7"/>
    <p:sldId id="803" r:id="rId8"/>
    <p:sldId id="813" r:id="rId9"/>
    <p:sldId id="762" r:id="rId10"/>
    <p:sldId id="804" r:id="rId11"/>
    <p:sldId id="833" r:id="rId12"/>
    <p:sldId id="834" r:id="rId13"/>
    <p:sldId id="835" r:id="rId14"/>
    <p:sldId id="806" r:id="rId15"/>
    <p:sldId id="808" r:id="rId16"/>
    <p:sldId id="836" r:id="rId17"/>
    <p:sldId id="814" r:id="rId18"/>
    <p:sldId id="763" r:id="rId19"/>
    <p:sldId id="838" r:id="rId20"/>
    <p:sldId id="756" r:id="rId21"/>
    <p:sldId id="839" r:id="rId22"/>
    <p:sldId id="766" r:id="rId23"/>
  </p:sldIdLst>
  <p:sldSz cx="12192000"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4" autoAdjust="0"/>
    <p:restoredTop sz="96391" autoAdjust="0"/>
  </p:normalViewPr>
  <p:slideViewPr>
    <p:cSldViewPr snapToGrid="0">
      <p:cViewPr>
        <p:scale>
          <a:sx n="75" d="100"/>
          <a:sy n="75" d="100"/>
        </p:scale>
        <p:origin x="2184" y="7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9.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zh-CN" altLang="en-US"/>
              <a:t>网络层</a:t>
            </a:r>
            <a:r>
              <a:rPr lang="zh-CN" altLang="en-US"/>
              <a:t>初始化</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sym typeface="+mn-ea"/>
              </a:rPr>
              <a:t>  </a:t>
            </a:r>
            <a:r>
              <a:rPr lang="zh-CN" altLang="zh-CN">
                <a:latin typeface="Arial" panose="020B0604020202020204" pitchFamily="34" charset="0"/>
                <a:sym typeface="+mn-ea"/>
              </a:rPr>
              <a:t>连接不等于依赖：现有研究假设数据的图结构反映了节点间的真实依赖关系，但实际情况并非总是如此。例如，在推荐系统中，两个用户可能在图中有连接，但他们的产品偏好可能完全不同。</a:t>
            </a:r>
            <a:endParaRPr lang="zh-CN" altLang="zh-CN">
              <a:latin typeface="Arial" panose="020B0604020202020204" pitchFamily="34" charset="0"/>
            </a:endParaRPr>
          </a:p>
          <a:p>
            <a:pPr eaLnBrk="1" hangingPunct="1"/>
            <a:r>
              <a:rPr lang="zh-CN" altLang="zh-CN">
                <a:latin typeface="Arial" panose="020B0604020202020204" pitchFamily="34" charset="0"/>
                <a:sym typeface="+mn-ea"/>
              </a:rPr>
              <a:t>缺失的依赖关系：有时节点间存在依赖关系，但在图中没有连接。例如，两个用户可能有相似的偏好，但他们在图中并没有连接。虽然一些研究使用注意力机制来调整已连接节点之间的依赖权重，但没有考虑到这种缺失的依赖关系。</a:t>
            </a:r>
            <a:endParaRPr lang="zh-CN" altLang="zh-CN">
              <a:latin typeface="Arial" panose="020B0604020202020204" pitchFamily="34" charset="0"/>
            </a:endParaRPr>
          </a:p>
          <a:p>
            <a:pPr eaLnBrk="1" hangingPunct="1"/>
            <a:endParaRPr lang="zh-CN" altLang="zh-CN">
              <a:latin typeface="Arial" panose="020B0604020202020204" pitchFamily="34" charset="0"/>
            </a:endParaRPr>
          </a:p>
          <a:p>
            <a:pPr eaLnBrk="1" hangingPunct="1"/>
            <a:r>
              <a:rPr lang="zh-CN" altLang="zh-CN">
                <a:latin typeface="Arial" panose="020B0604020202020204" pitchFamily="34" charset="0"/>
                <a:sym typeface="+mn-ea"/>
              </a:rPr>
              <a:t>RNN方法的局限：基于RNN的方法在捕捉长序列时，存在迭代传播耗时长和梯度爆炸/消失的问题。</a:t>
            </a:r>
            <a:endParaRPr lang="zh-CN" altLang="zh-CN">
              <a:latin typeface="Arial" panose="020B0604020202020204" pitchFamily="34" charset="0"/>
            </a:endParaRPr>
          </a:p>
          <a:p>
            <a:pPr eaLnBrk="1" hangingPunct="1"/>
            <a:r>
              <a:rPr lang="zh-CN" altLang="zh-CN">
                <a:latin typeface="Arial" panose="020B0604020202020204" pitchFamily="34" charset="0"/>
                <a:sym typeface="+mn-ea"/>
              </a:rPr>
              <a:t>CNN方法的局限：虽然基于CNN的方法在并行计算、梯度稳定性和内存需求方面有优势，但需要使用很多层才能捕捉到非常长的序列，因为标准的一维卷积的感受野大小随隐藏层数量线性增长。</a:t>
            </a:r>
            <a:endParaRPr lang="zh-CN" altLang="zh-CN">
              <a:latin typeface="Arial" panose="020B0604020202020204" pitchFamily="34" charset="0"/>
              <a:sym typeface="+mn-ea"/>
            </a:endParaRPr>
          </a:p>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实现了一个简单的图卷积操作，</a:t>
            </a:r>
            <a:r>
              <a:rPr lang="en-US" altLang="zh-CN"/>
              <a:t>X</a:t>
            </a:r>
            <a:r>
              <a:rPr lang="zh-CN" altLang="en-US"/>
              <a:t>是输入特征矩阵，</a:t>
            </a:r>
            <a:r>
              <a:rPr lang="en-US" altLang="zh-CN"/>
              <a:t>A</a:t>
            </a:r>
            <a:r>
              <a:rPr lang="zh-CN" altLang="en-US"/>
              <a:t>是邻接矩阵。图卷积用于</a:t>
            </a:r>
            <a:r>
              <a:rPr lang="zh-CN" altLang="en-US"/>
              <a:t>在图结构数据上进行特征提取和学习。</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用二维卷积实现一个见到那的</a:t>
            </a:r>
            <a:r>
              <a:rPr lang="zh-CN" altLang="en-US"/>
              <a:t>线性变换</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实现图卷积网络，通过初始化前面两个类，用于进行多阶</a:t>
            </a:r>
            <a:r>
              <a:rPr lang="zh-CN" altLang="en-US"/>
              <a:t>图卷积。</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zh-CN" altLang="en-US"/>
              <a:t>网络层</a:t>
            </a:r>
            <a:r>
              <a:rPr lang="zh-CN" altLang="en-US"/>
              <a:t>初始化</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zh-CN" altLang="en-US"/>
              <a:t>用于初始化图卷积网络的自适应邻接矩阵参数。无初始化邻接矩阵则随机初始化两矩阵</a:t>
            </a:r>
            <a:r>
              <a:rPr lang="en-US" altLang="zh-CN"/>
              <a:t>node1</a:t>
            </a:r>
            <a:r>
              <a:rPr lang="zh-CN" altLang="en-US"/>
              <a:t>，</a:t>
            </a:r>
            <a:r>
              <a:rPr lang="en-US" altLang="zh-CN"/>
              <a:t>node2.</a:t>
            </a:r>
            <a:r>
              <a:rPr lang="zh-CN" altLang="en-US"/>
              <a:t>如果有初始化邻接矩阵则通过奇异值分解初始化邻接</a:t>
            </a:r>
            <a:r>
              <a:rPr lang="zh-CN" altLang="en-US"/>
              <a:t>矩阵。</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zh-CN" altLang="en-US"/>
              <a:t>网络层</a:t>
            </a:r>
            <a:r>
              <a:rPr lang="zh-CN" altLang="en-US"/>
              <a:t>初始化</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
        <p:nvSpPr>
          <p:cNvPr id="3" name="Text Box 2"/>
          <p:cNvSpPr txBox="1"/>
          <p:nvPr userDrawn="1"/>
        </p:nvSpPr>
        <p:spPr>
          <a:xfrm>
            <a:off x="756920" y="6858000"/>
            <a:ext cx="4064000" cy="376555"/>
          </a:xfrm>
          <a:prstGeom prst="rect">
            <a:avLst/>
          </a:prstGeom>
          <a:noFill/>
        </p:spPr>
        <p:txBody>
          <a:bodyPr wrap="square" rtlCol="0">
            <a:noAutofit/>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logo"/>
          <p:cNvPicPr/>
          <p:nvPr userDrawn="1"/>
        </p:nvPicPr>
        <p:blipFill>
          <a:blip r:embed="rId3" cstate="print">
            <a:extLst>
              <a:ext uri="{28A0092B-C50C-407E-A947-70E740481C1C}">
                <a14:useLocalDpi xmlns:a14="http://schemas.microsoft.com/office/drawing/2010/main" val="0"/>
              </a:ext>
            </a:extLst>
          </a:blip>
          <a:stretch>
            <a:fillRect/>
          </a:stretch>
        </p:blipFill>
        <p:spPr>
          <a:xfrm>
            <a:off x="11162190" y="219511"/>
            <a:ext cx="526162" cy="5261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notesSlide" Target="../notesSlides/notesSlide13.xml"/><Relationship Id="rId11" Type="http://schemas.openxmlformats.org/officeDocument/2006/relationships/slideLayout" Target="../slideLayouts/slideLayout2.xml"/><Relationship Id="rId10" Type="http://schemas.openxmlformats.org/officeDocument/2006/relationships/image" Target="../media/image1.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pic>
        <p:nvPicPr>
          <p:cNvPr id="2" name="图片 1" descr="5914ED7DA3AFB67EBDD2EC260A884B96"/>
          <p:cNvPicPr>
            <a:picLocks noChangeAspect="1"/>
          </p:cNvPicPr>
          <p:nvPr/>
        </p:nvPicPr>
        <p:blipFill>
          <a:blip r:embed="rId2"/>
          <a:srcRect l="-57" t="19007" r="57" b="-152"/>
          <a:stretch>
            <a:fillRect/>
          </a:stretch>
        </p:blipFill>
        <p:spPr>
          <a:xfrm>
            <a:off x="6985" y="-66040"/>
            <a:ext cx="12185015" cy="5093970"/>
          </a:xfrm>
          <a:prstGeom prst="rect">
            <a:avLst/>
          </a:prstGeom>
        </p:spPr>
      </p:pic>
      <p:grpSp>
        <p:nvGrpSpPr>
          <p:cNvPr id="3" name="组合 2"/>
          <p:cNvGrpSpPr/>
          <p:nvPr/>
        </p:nvGrpSpPr>
        <p:grpSpPr>
          <a:xfrm>
            <a:off x="0" y="3124200"/>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4" name="title"/>
          <p:cNvSpPr txBox="1"/>
          <p:nvPr/>
        </p:nvSpPr>
        <p:spPr>
          <a:xfrm>
            <a:off x="609599" y="5122860"/>
            <a:ext cx="11144251" cy="675640"/>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800" dirty="0">
                <a:sym typeface="微软雅黑" panose="020B0503020204020204" pitchFamily="34" charset="-122"/>
              </a:rPr>
              <a:t>组会</a:t>
            </a:r>
            <a:r>
              <a:rPr lang="zh-CN" altLang="en-US" sz="3800" dirty="0">
                <a:sym typeface="微软雅黑" panose="020B0503020204020204" pitchFamily="34" charset="-122"/>
              </a:rPr>
              <a:t>汇报</a:t>
            </a:r>
            <a:endParaRPr lang="zh-CN" altLang="en-US" sz="3800" dirty="0">
              <a:sym typeface="微软雅黑" panose="020B0503020204020204" pitchFamily="34" charset="-122"/>
            </a:endParaRPr>
          </a:p>
        </p:txBody>
      </p:sp>
      <p:pic>
        <p:nvPicPr>
          <p:cNvPr id="15" name="logo"/>
          <p:cNvPicPr/>
          <p:nvPr/>
        </p:nvPicPr>
        <p:blipFill>
          <a:blip r:embed="rId3" cstate="print">
            <a:extLst>
              <a:ext uri="{28A0092B-C50C-407E-A947-70E740481C1C}">
                <a14:useLocalDpi xmlns:a14="http://schemas.microsoft.com/office/drawing/2010/main" val="0"/>
              </a:ext>
            </a:extLst>
          </a:blip>
          <a:stretch>
            <a:fillRect/>
          </a:stretch>
        </p:blipFill>
        <p:spPr>
          <a:xfrm>
            <a:off x="10226674" y="5031920"/>
            <a:ext cx="1377951" cy="13779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代码</a:t>
            </a:r>
            <a:r>
              <a:rPr lang="zh-CN" altLang="en-US" dirty="0">
                <a:sym typeface="微软雅黑" panose="020B0503020204020204" pitchFamily="34" charset="-122"/>
              </a:rPr>
              <a:t>解读</a:t>
            </a:r>
            <a:endParaRPr lang="zh-CN" altLang="en-US"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098675" y="1083945"/>
            <a:ext cx="7740015" cy="5087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代码</a:t>
            </a:r>
            <a:r>
              <a:rPr lang="zh-CN" altLang="en-US" dirty="0">
                <a:sym typeface="微软雅黑" panose="020B0503020204020204" pitchFamily="34" charset="-122"/>
              </a:rPr>
              <a:t>解读</a:t>
            </a:r>
            <a:endParaRPr lang="zh-CN" altLang="en-US"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963545" y="1960880"/>
            <a:ext cx="6264910" cy="2936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3"/>
          <p:cNvSpPr txBox="1"/>
          <p:nvPr/>
        </p:nvSpPr>
        <p:spPr bwMode="auto">
          <a:xfrm>
            <a:off x="3587562" y="2827194"/>
            <a:ext cx="5237122" cy="1337945"/>
          </a:xfrm>
          <a:prstGeom prst="rect">
            <a:avLst/>
          </a:prstGeom>
          <a:noFill/>
        </p:spPr>
        <p:txBody>
          <a:bodyPr wrap="square">
            <a:spAutoFit/>
          </a:bodyPr>
          <a:lstStyle/>
          <a:p>
            <a:pPr>
              <a:lnSpc>
                <a:spcPct val="150000"/>
              </a:lnSpc>
              <a:defRPr/>
            </a:pPr>
            <a:r>
              <a:rPr lang="en-US" altLang="zh-CN"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提出了一种基于cnn的方法，它解决了我们前面提到的两个缺点：图结构假设的局限性</a:t>
            </a:r>
            <a:r>
              <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和时间依赖学习的低效性。</a:t>
            </a:r>
            <a:endPar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 name="组合 5"/>
          <p:cNvGrpSpPr/>
          <p:nvPr/>
        </p:nvGrpSpPr>
        <p:grpSpPr>
          <a:xfrm>
            <a:off x="9240371" y="4399434"/>
            <a:ext cx="1000579" cy="756052"/>
            <a:chOff x="6064404" y="4596276"/>
            <a:chExt cx="1048741" cy="792444"/>
          </a:xfrm>
          <a:solidFill>
            <a:schemeClr val="bg1">
              <a:lumMod val="85000"/>
            </a:schemeClr>
          </a:solidFill>
        </p:grpSpPr>
        <p:sp>
          <p:nvSpPr>
            <p:cNvPr id="54" name="文本框 5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文本框 49"/>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 name="组合 6"/>
          <p:cNvGrpSpPr/>
          <p:nvPr/>
        </p:nvGrpSpPr>
        <p:grpSpPr>
          <a:xfrm>
            <a:off x="2239979" y="2646375"/>
            <a:ext cx="678437" cy="512637"/>
            <a:chOff x="1734927" y="2253785"/>
            <a:chExt cx="678437" cy="512637"/>
          </a:xfrm>
          <a:solidFill>
            <a:schemeClr val="bg1">
              <a:lumMod val="85000"/>
            </a:schemeClr>
          </a:solidFill>
        </p:grpSpPr>
        <p:sp>
          <p:nvSpPr>
            <p:cNvPr id="56" name="文本框 55"/>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文本框 56"/>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标题 7"/>
          <p:cNvSpPr>
            <a:spLocks noGrp="1"/>
          </p:cNvSpPr>
          <p:nvPr>
            <p:ph type="title"/>
          </p:nvPr>
        </p:nvSpPr>
        <p:spPr/>
        <p:txBody>
          <a:bodyPr/>
          <a:lstStyle/>
          <a:p>
            <a:r>
              <a:rPr lang="zh-CN" altLang="en-US">
                <a:sym typeface="微软雅黑" panose="020B0503020204020204" pitchFamily="34" charset="-122"/>
              </a:rPr>
              <a:t>目的</a:t>
            </a:r>
            <a:endParaRPr lang="zh-CN" altLang="en-US">
              <a:sym typeface="微软雅黑" panose="020B0503020204020204" pitchFamily="34" charset="-122"/>
            </a:endParaRPr>
          </a:p>
        </p:txBody>
      </p:sp>
      <p:sp>
        <p:nvSpPr>
          <p:cNvPr id="2" name="文本框 1"/>
          <p:cNvSpPr txBox="1"/>
          <p:nvPr/>
        </p:nvSpPr>
        <p:spPr>
          <a:xfrm>
            <a:off x="591820" y="4399280"/>
            <a:ext cx="10754360" cy="2017395"/>
          </a:xfrm>
          <a:prstGeom prst="rect">
            <a:avLst/>
          </a:prstGeom>
          <a:noFill/>
        </p:spPr>
        <p:txBody>
          <a:bodyPr wrap="square" rtlCol="0" anchor="t">
            <a:noAutofit/>
          </a:bodyPr>
          <a:p>
            <a:pPr eaLnBrk="1" hangingPunct="1"/>
            <a:endParaRPr lang="zh-CN" altLang="zh-CN" sz="1400">
              <a:latin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代码</a:t>
            </a:r>
            <a:r>
              <a:rPr lang="zh-CN" altLang="en-US" dirty="0">
                <a:sym typeface="微软雅黑" panose="020B0503020204020204" pitchFamily="34" charset="-122"/>
              </a:rPr>
              <a:t>解读</a:t>
            </a:r>
            <a:endParaRPr lang="zh-CN" altLang="en-US"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581275" y="885825"/>
            <a:ext cx="6774815" cy="5234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代码</a:t>
            </a:r>
            <a:r>
              <a:rPr lang="zh-CN" altLang="en-US" dirty="0">
                <a:sym typeface="微软雅黑" panose="020B0503020204020204" pitchFamily="34" charset="-122"/>
              </a:rPr>
              <a:t>解读</a:t>
            </a:r>
            <a:endParaRPr lang="zh-CN" altLang="en-US"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419350" y="1514475"/>
            <a:ext cx="7353300" cy="3829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t>意义</a:t>
            </a:r>
          </a:p>
        </p:txBody>
      </p:sp>
      <p:sp>
        <p:nvSpPr>
          <p:cNvPr id="4" name="Text Box 3"/>
          <p:cNvSpPr txBox="1"/>
          <p:nvPr/>
        </p:nvSpPr>
        <p:spPr>
          <a:xfrm>
            <a:off x="4820920" y="4107815"/>
            <a:ext cx="6096000" cy="368300"/>
          </a:xfrm>
          <a:prstGeom prst="rect">
            <a:avLst/>
          </a:prstGeom>
          <a:noFill/>
        </p:spPr>
        <p:txBody>
          <a:bodyPr wrap="square" rtlCol="0" anchor="t">
            <a:spAutoFit/>
          </a:bodyPr>
          <a:p>
            <a:r>
              <a:rPr lang="en-US">
                <a:sym typeface="+mn-ea"/>
              </a:rPr>
              <a:t>门控TCN</a:t>
            </a:r>
            <a:endParaRPr lang="en-US">
              <a:sym typeface="+mn-ea"/>
            </a:endParaRPr>
          </a:p>
        </p:txBody>
      </p:sp>
      <p:pic>
        <p:nvPicPr>
          <p:cNvPr id="5" name="图片 4"/>
          <p:cNvPicPr>
            <a:picLocks noChangeAspect="1"/>
          </p:cNvPicPr>
          <p:nvPr/>
        </p:nvPicPr>
        <p:blipFill>
          <a:blip r:embed="rId1"/>
          <a:stretch>
            <a:fillRect/>
          </a:stretch>
        </p:blipFill>
        <p:spPr>
          <a:xfrm>
            <a:off x="2762250" y="3027045"/>
            <a:ext cx="6412865" cy="803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微软雅黑" panose="020B0503020204020204" pitchFamily="34" charset="-122"/>
              </a:rPr>
              <a:t>模型</a:t>
            </a:r>
            <a:r>
              <a:rPr lang="zh-CN" altLang="en-US">
                <a:sym typeface="微软雅黑" panose="020B0503020204020204" pitchFamily="34" charset="-122"/>
              </a:rPr>
              <a:t>结构</a:t>
            </a:r>
            <a:endParaRPr lang="zh-CN" altLang="en-US">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387725" y="1249045"/>
            <a:ext cx="5417185" cy="4565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请在这里输入第一部分的标题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690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实验</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矩形 75"/>
          <p:cNvSpPr/>
          <p:nvPr>
            <p:custDataLst>
              <p:tags r:id="rId6"/>
            </p:custDataLst>
          </p:nvPr>
        </p:nvSpPr>
        <p:spPr>
          <a:xfrm>
            <a:off x="7294012" y="5407872"/>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矩形 76"/>
          <p:cNvSpPr/>
          <p:nvPr>
            <p:custDataLst>
              <p:tags r:id="rId7"/>
            </p:custDataLst>
          </p:nvPr>
        </p:nvSpPr>
        <p:spPr>
          <a:xfrm>
            <a:off x="7756816" y="5366218"/>
            <a:ext cx="3518912"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请在这里输入第三部分的标题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矩形 77"/>
          <p:cNvSpPr/>
          <p:nvPr>
            <p:custDataLst>
              <p:tags r:id="rId8"/>
            </p:custDataLst>
          </p:nvPr>
        </p:nvSpPr>
        <p:spPr>
          <a:xfrm>
            <a:off x="7294012" y="5898577"/>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矩形 78"/>
          <p:cNvSpPr/>
          <p:nvPr>
            <p:custDataLst>
              <p:tags r:id="rId9"/>
            </p:custDataLst>
          </p:nvPr>
        </p:nvSpPr>
        <p:spPr>
          <a:xfrm>
            <a:off x="7756816" y="5856923"/>
            <a:ext cx="3518912"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请在这里输入第四部分的标题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pic>
        <p:nvPicPr>
          <p:cNvPr id="2" name="logo"/>
          <p:cNvPicPr/>
          <p:nvPr/>
        </p:nvPicPr>
        <p:blipFill>
          <a:blip r:embed="rId10" cstate="print">
            <a:extLst>
              <a:ext uri="{28A0092B-C50C-407E-A947-70E740481C1C}">
                <a14:useLocalDpi xmlns:a14="http://schemas.microsoft.com/office/drawing/2010/main" val="0"/>
              </a:ext>
            </a:extLst>
          </a:blip>
          <a:stretch>
            <a:fillRect/>
          </a:stretch>
        </p:blipFill>
        <p:spPr>
          <a:xfrm>
            <a:off x="10001703" y="597808"/>
            <a:ext cx="1332593" cy="13325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实验</a:t>
            </a:r>
            <a:endParaRPr lang="zh-CN" altLang="en-US" dirty="0">
              <a:sym typeface="微软雅黑" panose="020B0503020204020204" pitchFamily="34" charset="-122"/>
            </a:endParaRPr>
          </a:p>
        </p:txBody>
      </p:sp>
      <p:pic>
        <p:nvPicPr>
          <p:cNvPr id="3" name="图片 3"/>
          <p:cNvPicPr>
            <a:picLocks noChangeAspect="1"/>
          </p:cNvPicPr>
          <p:nvPr/>
        </p:nvPicPr>
        <p:blipFill>
          <a:blip r:embed="rId1"/>
          <a:stretch>
            <a:fillRect/>
          </a:stretch>
        </p:blipFill>
        <p:spPr>
          <a:xfrm>
            <a:off x="5890260" y="1638300"/>
            <a:ext cx="4629150" cy="1790700"/>
          </a:xfrm>
          <a:prstGeom prst="rect">
            <a:avLst/>
          </a:prstGeom>
          <a:noFill/>
          <a:ln>
            <a:noFill/>
          </a:ln>
        </p:spPr>
      </p:pic>
      <p:pic>
        <p:nvPicPr>
          <p:cNvPr id="4" name="图片 2"/>
          <p:cNvPicPr>
            <a:picLocks noChangeAspect="1"/>
          </p:cNvPicPr>
          <p:nvPr/>
        </p:nvPicPr>
        <p:blipFill>
          <a:blip r:embed="rId2"/>
          <a:stretch>
            <a:fillRect/>
          </a:stretch>
        </p:blipFill>
        <p:spPr>
          <a:xfrm>
            <a:off x="5781675" y="4181475"/>
            <a:ext cx="4846955" cy="1716405"/>
          </a:xfrm>
          <a:prstGeom prst="rect">
            <a:avLst/>
          </a:prstGeom>
          <a:noFill/>
          <a:ln>
            <a:noFill/>
          </a:ln>
        </p:spPr>
      </p:pic>
      <p:sp>
        <p:nvSpPr>
          <p:cNvPr id="6" name="文本框 5"/>
          <p:cNvSpPr txBox="1"/>
          <p:nvPr/>
        </p:nvSpPr>
        <p:spPr>
          <a:xfrm>
            <a:off x="1416050" y="2359025"/>
            <a:ext cx="4064000" cy="368300"/>
          </a:xfrm>
          <a:prstGeom prst="rect">
            <a:avLst/>
          </a:prstGeom>
          <a:noFill/>
        </p:spPr>
        <p:txBody>
          <a:bodyPr wrap="square" rtlCol="0">
            <a:spAutoFit/>
          </a:bodyPr>
          <a:p>
            <a:r>
              <a:rPr lang="zh-CN" altLang="en-US"/>
              <a:t>原</a:t>
            </a:r>
            <a:r>
              <a:rPr lang="zh-CN" altLang="en-US"/>
              <a:t>神经网络</a:t>
            </a:r>
            <a:endParaRPr lang="zh-CN" altLang="en-US"/>
          </a:p>
        </p:txBody>
      </p:sp>
      <p:sp>
        <p:nvSpPr>
          <p:cNvPr id="8" name="文本框 7"/>
          <p:cNvSpPr txBox="1"/>
          <p:nvPr/>
        </p:nvSpPr>
        <p:spPr>
          <a:xfrm>
            <a:off x="1416050" y="4634865"/>
            <a:ext cx="4064000" cy="368300"/>
          </a:xfrm>
          <a:prstGeom prst="rect">
            <a:avLst/>
          </a:prstGeom>
          <a:noFill/>
        </p:spPr>
        <p:txBody>
          <a:bodyPr wrap="square" rtlCol="0">
            <a:spAutoFit/>
          </a:bodyPr>
          <a:p>
            <a:r>
              <a:rPr lang="zh-CN" altLang="en-US"/>
              <a:t>加入了</a:t>
            </a:r>
            <a:r>
              <a:rPr lang="en-US" altLang="zh-CN"/>
              <a:t>TCN</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实验</a:t>
            </a:r>
            <a:endParaRPr lang="zh-CN" altLang="en-US" dirty="0">
              <a:sym typeface="微软雅黑" panose="020B0503020204020204" pitchFamily="34" charset="-122"/>
            </a:endParaRPr>
          </a:p>
        </p:txBody>
      </p:sp>
      <p:sp>
        <p:nvSpPr>
          <p:cNvPr id="6" name="文本框 5"/>
          <p:cNvSpPr txBox="1"/>
          <p:nvPr/>
        </p:nvSpPr>
        <p:spPr>
          <a:xfrm>
            <a:off x="1416050" y="2359025"/>
            <a:ext cx="4064000" cy="368300"/>
          </a:xfrm>
          <a:prstGeom prst="rect">
            <a:avLst/>
          </a:prstGeom>
          <a:noFill/>
        </p:spPr>
        <p:txBody>
          <a:bodyPr wrap="square" rtlCol="0">
            <a:spAutoFit/>
          </a:bodyPr>
          <a:p>
            <a:r>
              <a:rPr lang="zh-CN" altLang="en-US"/>
              <a:t>原</a:t>
            </a:r>
            <a:r>
              <a:rPr lang="zh-CN" altLang="en-US"/>
              <a:t>神经网络</a:t>
            </a:r>
            <a:endParaRPr lang="zh-CN" altLang="en-US"/>
          </a:p>
        </p:txBody>
      </p:sp>
      <p:sp>
        <p:nvSpPr>
          <p:cNvPr id="8" name="文本框 7"/>
          <p:cNvSpPr txBox="1"/>
          <p:nvPr/>
        </p:nvSpPr>
        <p:spPr>
          <a:xfrm>
            <a:off x="1416050" y="4634865"/>
            <a:ext cx="4064000" cy="368300"/>
          </a:xfrm>
          <a:prstGeom prst="rect">
            <a:avLst/>
          </a:prstGeom>
          <a:noFill/>
        </p:spPr>
        <p:txBody>
          <a:bodyPr wrap="square" rtlCol="0">
            <a:spAutoFit/>
          </a:bodyPr>
          <a:p>
            <a:r>
              <a:rPr lang="zh-CN" altLang="en-US"/>
              <a:t>加入了自适应邻接</a:t>
            </a:r>
            <a:r>
              <a:rPr lang="zh-CN" altLang="en-US"/>
              <a:t>矩阵</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nvSpPr>
        <p:spPr>
          <a:xfrm>
            <a:off x="7294012" y="442646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nvSpPr>
        <p:spPr>
          <a:xfrm>
            <a:off x="7756816" y="4385476"/>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代码</a:t>
            </a: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解读</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nvSpPr>
        <p:spPr>
          <a:xfrm>
            <a:off x="7294012" y="4917168"/>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nvSpPr>
        <p:spPr>
          <a:xfrm>
            <a:off x="7756816" y="4875514"/>
            <a:ext cx="3518912"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请在这里输入第二部分的标题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矩形 75"/>
          <p:cNvSpPr/>
          <p:nvPr/>
        </p:nvSpPr>
        <p:spPr>
          <a:xfrm>
            <a:off x="7294012" y="5407872"/>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矩形 76"/>
          <p:cNvSpPr/>
          <p:nvPr/>
        </p:nvSpPr>
        <p:spPr>
          <a:xfrm>
            <a:off x="7756816" y="5366218"/>
            <a:ext cx="3518912"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请在这里输入第三部分的标题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矩形 77"/>
          <p:cNvSpPr/>
          <p:nvPr/>
        </p:nvSpPr>
        <p:spPr>
          <a:xfrm>
            <a:off x="7294012" y="5898577"/>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矩形 78"/>
          <p:cNvSpPr/>
          <p:nvPr/>
        </p:nvSpPr>
        <p:spPr>
          <a:xfrm>
            <a:off x="7756816" y="5856923"/>
            <a:ext cx="3518912"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请在这里输入第四部分的标题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pic>
        <p:nvPicPr>
          <p:cNvPr id="2" name="logo"/>
          <p:cNvPicPr/>
          <p:nvPr/>
        </p:nvPicPr>
        <p:blipFill>
          <a:blip r:embed="rId2" cstate="print">
            <a:extLst>
              <a:ext uri="{28A0092B-C50C-407E-A947-70E740481C1C}">
                <a14:useLocalDpi xmlns:a14="http://schemas.microsoft.com/office/drawing/2010/main" val="0"/>
              </a:ext>
            </a:extLst>
          </a:blip>
          <a:stretch>
            <a:fillRect/>
          </a:stretch>
        </p:blipFill>
        <p:spPr>
          <a:xfrm>
            <a:off x="10001703" y="597808"/>
            <a:ext cx="1332593" cy="13325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6246D5450A1DBA3815F86B0BD83E3495"/>
          <p:cNvPicPr>
            <a:picLocks noChangeAspect="1"/>
          </p:cNvPicPr>
          <p:nvPr/>
        </p:nvPicPr>
        <p:blipFill>
          <a:blip r:embed="rId1"/>
          <a:srcRect t="21987"/>
          <a:stretch>
            <a:fillRect/>
          </a:stretch>
        </p:blipFill>
        <p:spPr>
          <a:xfrm>
            <a:off x="0" y="0"/>
            <a:ext cx="12192000" cy="4805680"/>
          </a:xfrm>
          <a:prstGeom prst="rect">
            <a:avLst/>
          </a:prstGeom>
        </p:spPr>
      </p:pic>
      <p:grpSp>
        <p:nvGrpSpPr>
          <p:cNvPr id="10" name="组合 9"/>
          <p:cNvGrpSpPr/>
          <p:nvPr/>
        </p:nvGrpSpPr>
        <p:grpSpPr>
          <a:xfrm>
            <a:off x="0" y="3124200"/>
            <a:ext cx="12192000" cy="3733800"/>
            <a:chOff x="0" y="3312958"/>
            <a:chExt cx="12192000" cy="3830792"/>
          </a:xfrm>
        </p:grpSpPr>
        <p:sp>
          <p:nvSpPr>
            <p:cNvPr id="12" name="任意多边形: 形状 11"/>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8" name="TextBox 8"/>
          <p:cNvSpPr txBox="1"/>
          <p:nvPr/>
        </p:nvSpPr>
        <p:spPr>
          <a:xfrm>
            <a:off x="9525000" y="5279901"/>
            <a:ext cx="2228139" cy="1236621"/>
          </a:xfrm>
          <a:prstGeom prst="rect">
            <a:avLst/>
          </a:prstGeom>
          <a:noFill/>
        </p:spPr>
        <p:txBody>
          <a:bodyPr wrap="square" rtlCol="0">
            <a:spAutoFit/>
          </a:bodyPr>
          <a:lstStyle/>
          <a:p>
            <a:pPr algn="r" eaLnBrk="0" hangingPunct="0">
              <a:lnSpc>
                <a:spcPct val="120000"/>
              </a:lnSpc>
            </a:pPr>
            <a:r>
              <a:rPr lang="zh-CN" altLang="en-US"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谢谢聆听</a:t>
            </a:r>
            <a:endParaRPr lang="en-US" altLang="zh-CN"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gn="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Thank You</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pic>
        <p:nvPicPr>
          <p:cNvPr id="2" name="logo"/>
          <p:cNvPicPr/>
          <p:nvPr/>
        </p:nvPicPr>
        <p:blipFill>
          <a:blip r:embed="rId2" cstate="print">
            <a:extLst>
              <a:ext uri="{28A0092B-C50C-407E-A947-70E740481C1C}">
                <a14:useLocalDpi xmlns:a14="http://schemas.microsoft.com/office/drawing/2010/main" val="0"/>
              </a:ext>
            </a:extLst>
          </a:blip>
          <a:stretch>
            <a:fillRect/>
          </a:stretch>
        </p:blipFill>
        <p:spPr>
          <a:xfrm>
            <a:off x="540832" y="5659993"/>
            <a:ext cx="663281" cy="663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代码</a:t>
            </a:r>
            <a:r>
              <a:rPr lang="zh-CN" altLang="en-US" dirty="0">
                <a:sym typeface="微软雅黑" panose="020B0503020204020204" pitchFamily="34" charset="-122"/>
              </a:rPr>
              <a:t>解读</a:t>
            </a:r>
            <a:endParaRPr lang="zh-CN" altLang="en-US"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373755" y="1909445"/>
            <a:ext cx="5191125" cy="1988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代码</a:t>
            </a:r>
            <a:r>
              <a:rPr lang="zh-CN" altLang="en-US" dirty="0">
                <a:sym typeface="微软雅黑" panose="020B0503020204020204" pitchFamily="34" charset="-122"/>
              </a:rPr>
              <a:t>解读</a:t>
            </a:r>
            <a:endParaRPr lang="zh-CN" altLang="en-US"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690370" y="2667000"/>
            <a:ext cx="8810625" cy="152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代码</a:t>
            </a:r>
            <a:r>
              <a:rPr lang="zh-CN" altLang="en-US" dirty="0">
                <a:sym typeface="微软雅黑" panose="020B0503020204020204" pitchFamily="34" charset="-122"/>
              </a:rPr>
              <a:t>解读</a:t>
            </a:r>
            <a:endParaRPr lang="zh-CN" altLang="en-US"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095625" y="1014095"/>
            <a:ext cx="6000750" cy="4829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t>意</a:t>
            </a:r>
            <a:r>
              <a:t>义</a:t>
            </a:r>
          </a:p>
        </p:txBody>
      </p:sp>
      <p:pic>
        <p:nvPicPr>
          <p:cNvPr id="4" name="图片 3"/>
          <p:cNvPicPr>
            <a:picLocks noChangeAspect="1"/>
          </p:cNvPicPr>
          <p:nvPr/>
        </p:nvPicPr>
        <p:blipFill>
          <a:blip r:embed="rId1"/>
          <a:stretch>
            <a:fillRect/>
          </a:stretch>
        </p:blipFill>
        <p:spPr>
          <a:xfrm>
            <a:off x="4649470" y="5238115"/>
            <a:ext cx="7270750" cy="1046480"/>
          </a:xfrm>
          <a:prstGeom prst="rect">
            <a:avLst/>
          </a:prstGeom>
        </p:spPr>
      </p:pic>
      <p:pic>
        <p:nvPicPr>
          <p:cNvPr id="7" name="图片 6"/>
          <p:cNvPicPr>
            <a:picLocks noChangeAspect="1"/>
          </p:cNvPicPr>
          <p:nvPr/>
        </p:nvPicPr>
        <p:blipFill>
          <a:blip r:embed="rId2"/>
          <a:stretch>
            <a:fillRect/>
          </a:stretch>
        </p:blipFill>
        <p:spPr>
          <a:xfrm>
            <a:off x="5269230" y="4102100"/>
            <a:ext cx="6031230" cy="662305"/>
          </a:xfrm>
          <a:prstGeom prst="rect">
            <a:avLst/>
          </a:prstGeom>
        </p:spPr>
      </p:pic>
      <p:pic>
        <p:nvPicPr>
          <p:cNvPr id="8" name="图片 7"/>
          <p:cNvPicPr>
            <a:picLocks noChangeAspect="1"/>
          </p:cNvPicPr>
          <p:nvPr/>
        </p:nvPicPr>
        <p:blipFill>
          <a:blip r:embed="rId3"/>
          <a:stretch>
            <a:fillRect/>
          </a:stretch>
        </p:blipFill>
        <p:spPr>
          <a:xfrm>
            <a:off x="6014085" y="1350010"/>
            <a:ext cx="4220845" cy="720725"/>
          </a:xfrm>
          <a:prstGeom prst="rect">
            <a:avLst/>
          </a:prstGeom>
        </p:spPr>
      </p:pic>
      <p:sp>
        <p:nvSpPr>
          <p:cNvPr id="9" name="文本框 8"/>
          <p:cNvSpPr txBox="1"/>
          <p:nvPr/>
        </p:nvSpPr>
        <p:spPr>
          <a:xfrm>
            <a:off x="1724660" y="1526540"/>
            <a:ext cx="6096000" cy="368300"/>
          </a:xfrm>
          <a:prstGeom prst="rect">
            <a:avLst/>
          </a:prstGeom>
          <a:noFill/>
        </p:spPr>
        <p:txBody>
          <a:bodyPr wrap="square" rtlCol="0" anchor="t">
            <a:spAutoFit/>
          </a:bodyPr>
          <a:p>
            <a:r>
              <a:rPr lang="zh-CN" altLang="en-US"/>
              <a:t>在[Kipf和Welling, 2017]中定义图卷积层为</a:t>
            </a:r>
            <a:endParaRPr lang="zh-CN" altLang="en-US"/>
          </a:p>
        </p:txBody>
      </p:sp>
      <p:sp>
        <p:nvSpPr>
          <p:cNvPr id="10" name="文本框 9"/>
          <p:cNvSpPr txBox="1"/>
          <p:nvPr/>
        </p:nvSpPr>
        <p:spPr>
          <a:xfrm>
            <a:off x="482600" y="2725420"/>
            <a:ext cx="6096000" cy="645160"/>
          </a:xfrm>
          <a:prstGeom prst="rect">
            <a:avLst/>
          </a:prstGeom>
          <a:noFill/>
        </p:spPr>
        <p:txBody>
          <a:bodyPr wrap="square" rtlCol="0" anchor="t">
            <a:spAutoFit/>
          </a:bodyPr>
          <a:p>
            <a:r>
              <a:rPr lang="zh-CN" altLang="en-US"/>
              <a:t>Li等人[2018b]提出了一种扩散卷积层。</a:t>
            </a:r>
            <a:endParaRPr lang="zh-CN" altLang="en-US"/>
          </a:p>
          <a:p>
            <a:r>
              <a:rPr lang="zh-CN" altLang="en-US"/>
              <a:t>他们用K有限步对图信号的扩散过程进行了建模。</a:t>
            </a:r>
            <a:endParaRPr lang="zh-CN" altLang="en-US"/>
          </a:p>
        </p:txBody>
      </p:sp>
      <p:sp>
        <p:nvSpPr>
          <p:cNvPr id="11" name="文本框 10"/>
          <p:cNvSpPr txBox="1"/>
          <p:nvPr/>
        </p:nvSpPr>
        <p:spPr>
          <a:xfrm>
            <a:off x="563245" y="4234815"/>
            <a:ext cx="6096000" cy="368300"/>
          </a:xfrm>
          <a:prstGeom prst="rect">
            <a:avLst/>
          </a:prstGeom>
          <a:noFill/>
        </p:spPr>
        <p:txBody>
          <a:bodyPr wrap="square" rtlCol="0" anchor="t">
            <a:spAutoFit/>
          </a:bodyPr>
          <a:p>
            <a:r>
              <a:rPr lang="zh-CN" altLang="en-US"/>
              <a:t>作者提出自适应邻接矩阵</a:t>
            </a:r>
            <a:endParaRPr lang="zh-CN" altLang="en-US"/>
          </a:p>
        </p:txBody>
      </p:sp>
      <p:pic>
        <p:nvPicPr>
          <p:cNvPr id="12" name="图片 11"/>
          <p:cNvPicPr>
            <a:picLocks noChangeAspect="1"/>
          </p:cNvPicPr>
          <p:nvPr/>
        </p:nvPicPr>
        <p:blipFill>
          <a:blip r:embed="rId4"/>
          <a:stretch>
            <a:fillRect/>
          </a:stretch>
        </p:blipFill>
        <p:spPr>
          <a:xfrm>
            <a:off x="6014085" y="2783840"/>
            <a:ext cx="4289425" cy="844550"/>
          </a:xfrm>
          <a:prstGeom prst="rect">
            <a:avLst/>
          </a:prstGeom>
        </p:spPr>
      </p:pic>
      <p:sp>
        <p:nvSpPr>
          <p:cNvPr id="13" name="文本框 12"/>
          <p:cNvSpPr txBox="1"/>
          <p:nvPr/>
        </p:nvSpPr>
        <p:spPr>
          <a:xfrm>
            <a:off x="100965" y="5467350"/>
            <a:ext cx="5024755" cy="645160"/>
          </a:xfrm>
          <a:prstGeom prst="rect">
            <a:avLst/>
          </a:prstGeom>
          <a:noFill/>
        </p:spPr>
        <p:txBody>
          <a:bodyPr wrap="square" rtlCol="0" anchor="t">
            <a:spAutoFit/>
          </a:bodyPr>
          <a:p>
            <a:r>
              <a:rPr lang="zh-CN" altLang="en-US"/>
              <a:t>通过结合预定义的空间依赖关系和自学习的隐</a:t>
            </a:r>
            <a:endParaRPr lang="zh-CN" altLang="en-US"/>
          </a:p>
          <a:p>
            <a:r>
              <a:rPr lang="zh-CN" altLang="en-US"/>
              <a:t>藏图依赖关系，我们提出了以下图卷积层</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3"/>
          <p:cNvSpPr txBox="1"/>
          <p:nvPr/>
        </p:nvSpPr>
        <p:spPr bwMode="auto">
          <a:xfrm>
            <a:off x="3587562" y="2827194"/>
            <a:ext cx="5237122" cy="1753235"/>
          </a:xfrm>
          <a:prstGeom prst="rect">
            <a:avLst/>
          </a:prstGeom>
          <a:noFill/>
        </p:spPr>
        <p:txBody>
          <a:bodyPr wrap="square">
            <a:spAutoFit/>
          </a:bodyPr>
          <a:lstStyle/>
          <a:p>
            <a:pPr>
              <a:lnSpc>
                <a:spcPct val="150000"/>
              </a:lnSpc>
              <a:defRPr/>
            </a:pPr>
            <a:r>
              <a:rPr lang="en-US" altLang="zh-CN"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我们构建了一个自适应邻接矩阵，它保留了隐藏的空间依赖性。我们提出的自适应邻接矩阵能够在没有任何先验知识指导的情况下从数据中自动发现未见过的图结构。</a:t>
            </a:r>
            <a:endParaRPr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 name="组合 5"/>
          <p:cNvGrpSpPr/>
          <p:nvPr/>
        </p:nvGrpSpPr>
        <p:grpSpPr>
          <a:xfrm>
            <a:off x="9240371" y="4399434"/>
            <a:ext cx="1000579" cy="756052"/>
            <a:chOff x="6064404" y="4596276"/>
            <a:chExt cx="1048741" cy="792444"/>
          </a:xfrm>
          <a:solidFill>
            <a:schemeClr val="bg1">
              <a:lumMod val="85000"/>
            </a:schemeClr>
          </a:solidFill>
        </p:grpSpPr>
        <p:sp>
          <p:nvSpPr>
            <p:cNvPr id="54" name="文本框 5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文本框 49"/>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 name="组合 6"/>
          <p:cNvGrpSpPr/>
          <p:nvPr/>
        </p:nvGrpSpPr>
        <p:grpSpPr>
          <a:xfrm>
            <a:off x="2239979" y="2646375"/>
            <a:ext cx="678437" cy="512637"/>
            <a:chOff x="1734927" y="2253785"/>
            <a:chExt cx="678437" cy="512637"/>
          </a:xfrm>
          <a:solidFill>
            <a:schemeClr val="bg1">
              <a:lumMod val="85000"/>
            </a:schemeClr>
          </a:solidFill>
        </p:grpSpPr>
        <p:sp>
          <p:nvSpPr>
            <p:cNvPr id="56" name="文本框 55"/>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文本框 56"/>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标题 7"/>
          <p:cNvSpPr>
            <a:spLocks noGrp="1"/>
          </p:cNvSpPr>
          <p:nvPr>
            <p:ph type="title"/>
          </p:nvPr>
        </p:nvSpPr>
        <p:spPr/>
        <p:txBody>
          <a:bodyPr/>
          <a:lstStyle/>
          <a:p>
            <a:r>
              <a:rPr lang="zh-CN" altLang="en-US">
                <a:sym typeface="微软雅黑" panose="020B0503020204020204" pitchFamily="34" charset="-122"/>
              </a:rPr>
              <a:t>目的</a:t>
            </a:r>
            <a:endParaRPr lang="zh-CN" altLang="en-U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代码</a:t>
            </a:r>
            <a:r>
              <a:rPr lang="zh-CN" altLang="en-US" dirty="0">
                <a:sym typeface="微软雅黑" panose="020B0503020204020204" pitchFamily="34" charset="-122"/>
              </a:rPr>
              <a:t>解读</a:t>
            </a:r>
            <a:endParaRPr lang="zh-CN" altLang="en-US"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28370" y="1323975"/>
            <a:ext cx="10527030" cy="4885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代码</a:t>
            </a:r>
            <a:r>
              <a:rPr lang="zh-CN" altLang="en-US" dirty="0">
                <a:sym typeface="微软雅黑" panose="020B0503020204020204" pitchFamily="34" charset="-122"/>
              </a:rPr>
              <a:t>解读</a:t>
            </a:r>
            <a:endParaRPr lang="zh-CN" altLang="en-US"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728470" y="1303655"/>
            <a:ext cx="8734425" cy="3524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ags/tag2.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ags/tag3.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ags/tag4.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ags/tag5.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ags/tag6.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ags/tag7.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ags/tag8.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ags/tag9.xml><?xml version="1.0" encoding="utf-8"?>
<p:tagLst xmlns:p="http://schemas.openxmlformats.org/presentationml/2006/main">
  <p:tag name="commondata" val="eyJoZGlkIjoiOGRjNmQzOGRhNGRlODQ4NmM1NWI0NGRhYzI1OGM0MTYifQ=="/>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341F24"/>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Words>
  <Application>WPS 演示</Application>
  <PresentationFormat>宽屏</PresentationFormat>
  <Paragraphs>97</Paragraphs>
  <Slides>20</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微软雅黑</vt:lpstr>
      <vt:lpstr>黑体</vt:lpstr>
      <vt:lpstr>CJNgaiHKS-Bold</vt:lpstr>
      <vt:lpstr>Yu Gothic</vt:lpstr>
      <vt:lpstr>Arial Unicode MS</vt:lpstr>
      <vt:lpstr>等线</vt:lpstr>
      <vt:lpstr>Calibri</vt:lpstr>
      <vt:lpstr>BatangChe</vt:lpstr>
      <vt:lpstr>Segoe Print</vt:lpstr>
      <vt:lpstr>Office Theme</vt:lpstr>
      <vt:lpstr>PowerPoint 演示文稿</vt:lpstr>
      <vt:lpstr>PowerPoint 演示文稿</vt:lpstr>
      <vt:lpstr>代码解读</vt:lpstr>
      <vt:lpstr>代码解读</vt:lpstr>
      <vt:lpstr>代码解读</vt:lpstr>
      <vt:lpstr>意义</vt:lpstr>
      <vt:lpstr>目的</vt:lpstr>
      <vt:lpstr>代码解读</vt:lpstr>
      <vt:lpstr>代码解读</vt:lpstr>
      <vt:lpstr>代码解读</vt:lpstr>
      <vt:lpstr>代码解读</vt:lpstr>
      <vt:lpstr>目的</vt:lpstr>
      <vt:lpstr>代码解读</vt:lpstr>
      <vt:lpstr>代码解读</vt:lpstr>
      <vt:lpstr>意义</vt:lpstr>
      <vt:lpstr>模型结构</vt:lpstr>
      <vt:lpstr>PowerPoint 演示文稿</vt:lpstr>
      <vt:lpstr>疑问</vt:lpstr>
      <vt:lpstr>实验</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剑舞</cp:lastModifiedBy>
  <cp:revision>88</cp:revision>
  <dcterms:created xsi:type="dcterms:W3CDTF">2019-06-09T06:58:00Z</dcterms:created>
  <dcterms:modified xsi:type="dcterms:W3CDTF">2024-06-28T05:55:43Z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160C25CE38C146689505DEF66EFC51F9_12</vt:lpwstr>
  </property>
  <property fmtid="{D5CDD505-2E9C-101B-9397-08002B2CF9AE}" pid="3" name="KSOProductBuildVer">
    <vt:lpwstr>2052-12.1.0.17133</vt:lpwstr>
  </property>
</Properties>
</file>