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7" r:id="rId3"/>
    <p:sldId id="736" r:id="rId4"/>
    <p:sldId id="745" r:id="rId6"/>
    <p:sldId id="802" r:id="rId7"/>
    <p:sldId id="803" r:id="rId8"/>
    <p:sldId id="804" r:id="rId9"/>
    <p:sldId id="805" r:id="rId10"/>
    <p:sldId id="813" r:id="rId11"/>
    <p:sldId id="807" r:id="rId12"/>
    <p:sldId id="763" r:id="rId13"/>
    <p:sldId id="762" r:id="rId14"/>
    <p:sldId id="833" r:id="rId15"/>
    <p:sldId id="835" r:id="rId16"/>
    <p:sldId id="766" r:id="rId17"/>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4" autoAdjust="0"/>
    <p:restoredTop sz="96391" autoAdjust="0"/>
  </p:normalViewPr>
  <p:slideViewPr>
    <p:cSldViewPr snapToGrid="0">
      <p:cViewPr>
        <p:scale>
          <a:sx n="75" d="100"/>
          <a:sy n="75" d="100"/>
        </p:scale>
        <p:origin x="2184" y="7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7.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这里都是平均值，是不是要看</a:t>
            </a:r>
            <a:r>
              <a:rPr lang="en-US" altLang="zh-CN"/>
              <a:t>epoch</a:t>
            </a:r>
            <a:r>
              <a:rPr lang="zh-CN" altLang="en-US"/>
              <a:t>里面最好的</a:t>
            </a:r>
            <a:r>
              <a:rPr lang="zh-CN" altLang="en-US"/>
              <a:t>值？</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用于初始化序列到序列模型的一些</a:t>
            </a:r>
            <a:r>
              <a:rPr lang="zh-CN" altLang="en-US"/>
              <a:t>属性</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继承</a:t>
            </a:r>
            <a:r>
              <a:rPr lang="en-US" altLang="zh-CN"/>
              <a:t>torch</a:t>
            </a:r>
            <a:r>
              <a:rPr lang="zh-CN" altLang="en-US"/>
              <a:t>的</a:t>
            </a:r>
            <a:r>
              <a:rPr lang="en-US" altLang="zh-CN"/>
              <a:t>Module</a:t>
            </a:r>
            <a:r>
              <a:rPr lang="zh-CN" altLang="en-US"/>
              <a:t>类和刚才定义的</a:t>
            </a:r>
            <a:r>
              <a:rPr lang="en-US" altLang="zh-CN"/>
              <a:t>Seq2SeqAttrs</a:t>
            </a:r>
            <a:r>
              <a:rPr lang="zh-CN" altLang="en-US"/>
              <a:t>类中的初始化属性，并加入了处理数据的</a:t>
            </a:r>
            <a:r>
              <a:rPr lang="en-US" altLang="zh-CN"/>
              <a:t>DCGRU</a:t>
            </a:r>
            <a:r>
              <a:rPr lang="zh-CN" altLang="en-US"/>
              <a:t>单元。输入原始数据输出最后一层的隐藏状态以及所有层的隐藏状态，堆叠成一个张量。并且</a:t>
            </a:r>
            <a:r>
              <a:rPr lang="en-US" altLang="zh-CN"/>
              <a:t>output</a:t>
            </a:r>
            <a:r>
              <a:rPr lang="zh-CN" altLang="en-US"/>
              <a:t>作为</a:t>
            </a:r>
            <a:r>
              <a:rPr lang="en-US" altLang="zh-CN"/>
              <a:t>decoder</a:t>
            </a:r>
            <a:r>
              <a:rPr lang="zh-CN" altLang="en-US"/>
              <a:t>的输入</a:t>
            </a:r>
            <a:r>
              <a:rPr lang="zh-CN" altLang="en-US"/>
              <a:t>数据。</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与</a:t>
            </a:r>
            <a:r>
              <a:rPr lang="en-US" altLang="zh-CN">
                <a:sym typeface="+mn-ea"/>
              </a:rPr>
              <a:t>encoder</a:t>
            </a:r>
            <a:r>
              <a:rPr lang="zh-CN" altLang="en-US">
                <a:sym typeface="+mn-ea"/>
              </a:rPr>
              <a:t>类类似。继承</a:t>
            </a:r>
            <a:r>
              <a:rPr lang="en-US" altLang="zh-CN">
                <a:sym typeface="+mn-ea"/>
              </a:rPr>
              <a:t>torch</a:t>
            </a:r>
            <a:r>
              <a:rPr lang="zh-CN" altLang="en-US">
                <a:sym typeface="+mn-ea"/>
              </a:rPr>
              <a:t>的</a:t>
            </a:r>
            <a:r>
              <a:rPr lang="en-US" altLang="zh-CN">
                <a:sym typeface="+mn-ea"/>
              </a:rPr>
              <a:t>Module</a:t>
            </a:r>
            <a:r>
              <a:rPr lang="zh-CN" altLang="en-US">
                <a:sym typeface="+mn-ea"/>
              </a:rPr>
              <a:t>类和刚才定义的</a:t>
            </a:r>
            <a:r>
              <a:rPr lang="en-US" altLang="zh-CN">
                <a:sym typeface="+mn-ea"/>
              </a:rPr>
              <a:t>Seq2SeqAttrs</a:t>
            </a:r>
            <a:r>
              <a:rPr lang="zh-CN" altLang="en-US">
                <a:sym typeface="+mn-ea"/>
              </a:rPr>
              <a:t>类中的初始化属性，并加入了处理数据的</a:t>
            </a:r>
            <a:r>
              <a:rPr lang="en-US" altLang="zh-CN">
                <a:sym typeface="+mn-ea"/>
              </a:rPr>
              <a:t>DCGRU</a:t>
            </a:r>
            <a:r>
              <a:rPr lang="zh-CN" altLang="en-US">
                <a:sym typeface="+mn-ea"/>
              </a:rPr>
              <a:t>单元。输入</a:t>
            </a:r>
            <a:r>
              <a:rPr lang="en-US" altLang="zh-CN">
                <a:sym typeface="+mn-ea"/>
              </a:rPr>
              <a:t>encoder</a:t>
            </a:r>
            <a:r>
              <a:rPr lang="zh-CN" altLang="en-US">
                <a:sym typeface="+mn-ea"/>
              </a:rPr>
              <a:t>输出最后一层的隐藏状态。并且加入了</a:t>
            </a:r>
            <a:r>
              <a:rPr lang="en-US" altLang="zh-CN">
                <a:sym typeface="+mn-ea"/>
              </a:rPr>
              <a:t>projected_layer</a:t>
            </a:r>
            <a:r>
              <a:rPr lang="zh-CN" altLang="en-US">
                <a:sym typeface="+mn-ea"/>
              </a:rPr>
              <a:t>层，其是一个线性层，用于将隐藏状态投影到输出维度，作为最后的结果</a:t>
            </a:r>
            <a:r>
              <a:rPr lang="zh-CN" altLang="en-US">
                <a:sym typeface="+mn-ea"/>
              </a:rPr>
              <a:t>输出。</a:t>
            </a:r>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zh-CN" altLang="en-US"/>
              <a:t>使用的基本层数和参数</a:t>
            </a:r>
            <a:r>
              <a:rPr lang="zh-CN" altLang="en-US"/>
              <a:t>初始化</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zh-CN" altLang="en-US"/>
              <a:t>如果在训练中并且使用课程学习（self.use_curriculum_learning），则按概率替换 decoder_input 为真实标签 labels[t]。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zh-CN" altLang="en-US"/>
              <a:t>这相当于设置了一个阈值。如果随机数小于采样阈值，则使用真实标签作为下一时间步的输入。否则，使用模型自身的预测结果</a:t>
            </a:r>
            <a:r>
              <a:rPr lang="zh-CN" altLang="en-US">
                <a:sym typeface="+mn-ea"/>
              </a:rPr>
              <a:t>（</a:t>
            </a:r>
            <a:r>
              <a:rPr lang="en-US" altLang="zh-CN">
                <a:sym typeface="+mn-ea"/>
              </a:rPr>
              <a:t>decoder_output</a:t>
            </a:r>
            <a:r>
              <a:rPr lang="zh-CN" altLang="en-US">
                <a:sym typeface="+mn-ea"/>
              </a:rPr>
              <a:t>）</a:t>
            </a:r>
            <a:r>
              <a:rPr lang="zh-CN" altLang="en-US"/>
              <a:t>作为下一时间步的</a:t>
            </a:r>
            <a:r>
              <a:rPr lang="zh-CN" altLang="en-US"/>
              <a:t>输入。</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rnn</a:t>
            </a:r>
            <a:r>
              <a:rPr lang="zh-CN" altLang="en-US"/>
              <a:t>结合</a:t>
            </a:r>
            <a:r>
              <a:rPr lang="en-US" altLang="zh-CN"/>
              <a:t>gru</a:t>
            </a:r>
            <a:r>
              <a:rPr lang="zh-CN" altLang="en-US"/>
              <a:t>结合扩散卷积结合</a:t>
            </a:r>
            <a:r>
              <a:rPr lang="en-US" altLang="zh-CN"/>
              <a:t>seqtoseq</a:t>
            </a:r>
            <a:r>
              <a:rPr lang="zh-CN" altLang="en-US"/>
              <a:t>架构</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
        <p:nvSpPr>
          <p:cNvPr id="3" name="Text Box 2"/>
          <p:cNvSpPr txBox="1"/>
          <p:nvPr userDrawn="1"/>
        </p:nvSpPr>
        <p:spPr>
          <a:xfrm>
            <a:off x="756920" y="6858000"/>
            <a:ext cx="4064000" cy="376555"/>
          </a:xfrm>
          <a:prstGeom prst="rect">
            <a:avLst/>
          </a:prstGeom>
          <a:noFill/>
        </p:spPr>
        <p:txBody>
          <a:bodyPr wrap="square" rtlCol="0">
            <a:noAutofit/>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logo"/>
          <p:cNvPicPr/>
          <p:nvPr userDrawn="1"/>
        </p:nvPicPr>
        <p:blipFill>
          <a:blip r:embed="rId3" cstate="print">
            <a:extLst>
              <a:ext uri="{28A0092B-C50C-407E-A947-70E740481C1C}">
                <a14:useLocalDpi xmlns:a14="http://schemas.microsoft.com/office/drawing/2010/main" val="0"/>
              </a:ext>
            </a:extLst>
          </a:blip>
          <a:stretch>
            <a:fillRect/>
          </a:stretch>
        </p:blipFill>
        <p:spPr>
          <a:xfrm>
            <a:off x="11162190" y="219511"/>
            <a:ext cx="526162" cy="526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2" Type="http://schemas.openxmlformats.org/officeDocument/2006/relationships/notesSlide" Target="../notesSlides/notesSlide10.xml"/><Relationship Id="rId11" Type="http://schemas.openxmlformats.org/officeDocument/2006/relationships/slideLayout" Target="../slideLayouts/slideLayout2.xml"/><Relationship Id="rId10" Type="http://schemas.openxmlformats.org/officeDocument/2006/relationships/image" Target="../media/image1.pn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notesSlide" Target="../notesSlides/notesSlide1.xml"/><Relationship Id="rId11" Type="http://schemas.openxmlformats.org/officeDocument/2006/relationships/slideLayout" Target="../slideLayouts/slideLayout2.xml"/><Relationship Id="rId10" Type="http://schemas.openxmlformats.org/officeDocument/2006/relationships/image" Target="../media/image1.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pic>
        <p:nvPicPr>
          <p:cNvPr id="2" name="图片 1" descr="5914ED7DA3AFB67EBDD2EC260A884B96"/>
          <p:cNvPicPr>
            <a:picLocks noChangeAspect="1"/>
          </p:cNvPicPr>
          <p:nvPr/>
        </p:nvPicPr>
        <p:blipFill>
          <a:blip r:embed="rId2"/>
          <a:srcRect l="-57" t="19007" r="57" b="-152"/>
          <a:stretch>
            <a:fillRect/>
          </a:stretch>
        </p:blipFill>
        <p:spPr>
          <a:xfrm>
            <a:off x="6985" y="-66040"/>
            <a:ext cx="12185015" cy="5093970"/>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4" name="title"/>
          <p:cNvSpPr txBox="1"/>
          <p:nvPr/>
        </p:nvSpPr>
        <p:spPr>
          <a:xfrm>
            <a:off x="609599" y="5122860"/>
            <a:ext cx="11144251" cy="675640"/>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800" dirty="0">
                <a:sym typeface="微软雅黑" panose="020B0503020204020204" pitchFamily="34" charset="-122"/>
              </a:rPr>
              <a:t>组会</a:t>
            </a:r>
            <a:r>
              <a:rPr lang="zh-CN" altLang="en-US" sz="3800" dirty="0">
                <a:sym typeface="微软雅黑" panose="020B0503020204020204" pitchFamily="34" charset="-122"/>
              </a:rPr>
              <a:t>汇报</a:t>
            </a:r>
            <a:endParaRPr lang="zh-CN" altLang="en-US" sz="3800" dirty="0">
              <a:sym typeface="微软雅黑" panose="020B0503020204020204" pitchFamily="34" charset="-122"/>
            </a:endParaRPr>
          </a:p>
        </p:txBody>
      </p:sp>
      <p:pic>
        <p:nvPicPr>
          <p:cNvPr id="15" name="logo"/>
          <p:cNvPicPr/>
          <p:nvPr/>
        </p:nvPicPr>
        <p:blipFill>
          <a:blip r:embed="rId3" cstate="print">
            <a:extLst>
              <a:ext uri="{28A0092B-C50C-407E-A947-70E740481C1C}">
                <a14:useLocalDpi xmlns:a14="http://schemas.microsoft.com/office/drawing/2010/main" val="0"/>
              </a:ext>
            </a:extLst>
          </a:blip>
          <a:stretch>
            <a:fillRect/>
          </a:stretch>
        </p:blipFill>
        <p:spPr>
          <a:xfrm>
            <a:off x="10226674" y="5031920"/>
            <a:ext cx="1377951" cy="1377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微软雅黑" panose="020B0503020204020204" pitchFamily="34" charset="-122"/>
              </a:rPr>
              <a:t>模型</a:t>
            </a:r>
            <a:r>
              <a:rPr lang="zh-CN" altLang="en-US">
                <a:sym typeface="微软雅黑" panose="020B0503020204020204" pitchFamily="34" charset="-122"/>
              </a:rPr>
              <a:t>结构</a:t>
            </a:r>
            <a:endParaRPr lang="zh-CN" altLang="en-US">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395220" y="1737995"/>
            <a:ext cx="7400925" cy="3381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3"/>
          <p:cNvSpPr txBox="1"/>
          <p:nvPr/>
        </p:nvSpPr>
        <p:spPr bwMode="auto">
          <a:xfrm>
            <a:off x="3477707" y="2155999"/>
            <a:ext cx="5237122" cy="2999740"/>
          </a:xfrm>
          <a:prstGeom prst="rect">
            <a:avLst/>
          </a:prstGeom>
          <a:noFill/>
        </p:spPr>
        <p:txBody>
          <a:bodyPr wrap="square">
            <a:spAutoFit/>
          </a:bodyPr>
          <a:lstStyle/>
          <a:p>
            <a:pPr>
              <a:lnSpc>
                <a:spcPct val="150000"/>
              </a:lnSpc>
              <a:defRPr/>
            </a:pPr>
            <a:r>
              <a:rPr lang="en-US" altLang="zh-CN"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我们研究了交通预测问题，并将交通的空间依赖性建模为有向图上的扩散过程。我们提出了扩散卷积，它具有直观的解释，并且可以高效地计算。</a:t>
            </a:r>
            <a:endPar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en-US" altLang="zh-CN"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我们提出扩散卷积递归神经网络(DCRNN)，这是一种整体方法，使用扩散卷积和序列到序列学习框架以及定时采样来捕获时间序列之间的空间和时间依赖性。</a:t>
            </a:r>
            <a:endPar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组合 5"/>
          <p:cNvGrpSpPr/>
          <p:nvPr/>
        </p:nvGrpSpPr>
        <p:grpSpPr>
          <a:xfrm>
            <a:off x="9240371" y="4399434"/>
            <a:ext cx="1000579" cy="756052"/>
            <a:chOff x="6064404" y="4596276"/>
            <a:chExt cx="1048741" cy="792444"/>
          </a:xfrm>
          <a:solidFill>
            <a:schemeClr val="bg1">
              <a:lumMod val="85000"/>
            </a:schemeClr>
          </a:solidFill>
        </p:grpSpPr>
        <p:sp>
          <p:nvSpPr>
            <p:cNvPr id="54" name="文本框 5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文本框 49"/>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 name="组合 6"/>
          <p:cNvGrpSpPr/>
          <p:nvPr/>
        </p:nvGrpSpPr>
        <p:grpSpPr>
          <a:xfrm>
            <a:off x="2239979" y="2646375"/>
            <a:ext cx="678437" cy="512637"/>
            <a:chOff x="1734927" y="2253785"/>
            <a:chExt cx="678437" cy="512637"/>
          </a:xfrm>
          <a:solidFill>
            <a:schemeClr val="bg1">
              <a:lumMod val="85000"/>
            </a:schemeClr>
          </a:solidFill>
        </p:grpSpPr>
        <p:sp>
          <p:nvSpPr>
            <p:cNvPr id="56" name="文本框 55"/>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文本框 56"/>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标题 7"/>
          <p:cNvSpPr>
            <a:spLocks noGrp="1"/>
          </p:cNvSpPr>
          <p:nvPr>
            <p:ph type="title"/>
          </p:nvPr>
        </p:nvSpPr>
        <p:spPr/>
        <p:txBody>
          <a:bodyPr/>
          <a:lstStyle/>
          <a:p>
            <a:r>
              <a:rPr lang="zh-CN" altLang="en-US">
                <a:sym typeface="微软雅黑" panose="020B0503020204020204" pitchFamily="34" charset="-122"/>
              </a:rPr>
              <a:t>作者总结</a:t>
            </a:r>
            <a:endParaRPr lang="zh-CN" altLang="en-U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请在这里输入第一部分的标题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690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实验</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矩形 75"/>
          <p:cNvSpPr/>
          <p:nvPr>
            <p:custDataLst>
              <p:tags r:id="rId6"/>
            </p:custDataLst>
          </p:nvPr>
        </p:nvSpPr>
        <p:spPr>
          <a:xfrm>
            <a:off x="7294012" y="5407872"/>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p:cNvSpPr/>
          <p:nvPr>
            <p:custDataLst>
              <p:tags r:id="rId7"/>
            </p:custDataLst>
          </p:nvPr>
        </p:nvSpPr>
        <p:spPr>
          <a:xfrm>
            <a:off x="7756816" y="5366218"/>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请在这里输入第三部分的标题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矩形 77"/>
          <p:cNvSpPr/>
          <p:nvPr>
            <p:custDataLst>
              <p:tags r:id="rId8"/>
            </p:custDataLst>
          </p:nvPr>
        </p:nvSpPr>
        <p:spPr>
          <a:xfrm>
            <a:off x="7294012" y="5898577"/>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矩形 78"/>
          <p:cNvSpPr/>
          <p:nvPr>
            <p:custDataLst>
              <p:tags r:id="rId9"/>
            </p:custDataLst>
          </p:nvPr>
        </p:nvSpPr>
        <p:spPr>
          <a:xfrm>
            <a:off x="7756816" y="5856923"/>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请在这里输入第四部分的标题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pic>
        <p:nvPicPr>
          <p:cNvPr id="2" name="logo"/>
          <p:cNvPicPr/>
          <p:nvPr/>
        </p:nvPicPr>
        <p:blipFill>
          <a:blip r:embed="rId10" cstate="print">
            <a:extLst>
              <a:ext uri="{28A0092B-C50C-407E-A947-70E740481C1C}">
                <a14:useLocalDpi xmlns:a14="http://schemas.microsoft.com/office/drawing/2010/main" val="0"/>
              </a:ext>
            </a:extLst>
          </a:blip>
          <a:stretch>
            <a:fillRect/>
          </a:stretch>
        </p:blipFill>
        <p:spPr>
          <a:xfrm>
            <a:off x="10001703" y="597808"/>
            <a:ext cx="1332593" cy="13325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实验</a:t>
            </a:r>
            <a:endParaRPr lang="zh-CN" altLang="en-US" dirty="0">
              <a:sym typeface="微软雅黑" panose="020B0503020204020204" pitchFamily="34" charset="-122"/>
            </a:endParaRPr>
          </a:p>
        </p:txBody>
      </p:sp>
      <p:sp>
        <p:nvSpPr>
          <p:cNvPr id="6" name="文本框 5"/>
          <p:cNvSpPr txBox="1"/>
          <p:nvPr/>
        </p:nvSpPr>
        <p:spPr>
          <a:xfrm>
            <a:off x="1605915" y="692150"/>
            <a:ext cx="4064000" cy="368300"/>
          </a:xfrm>
          <a:prstGeom prst="rect">
            <a:avLst/>
          </a:prstGeom>
          <a:noFill/>
        </p:spPr>
        <p:txBody>
          <a:bodyPr wrap="square" rtlCol="0">
            <a:spAutoFit/>
          </a:bodyPr>
          <a:p>
            <a:r>
              <a:rPr lang="zh-CN" altLang="en-US"/>
              <a:t>原</a:t>
            </a:r>
            <a:r>
              <a:rPr lang="zh-CN" altLang="en-US"/>
              <a:t>神经网络</a:t>
            </a:r>
            <a:endParaRPr lang="zh-CN" altLang="en-US"/>
          </a:p>
        </p:txBody>
      </p:sp>
      <p:sp>
        <p:nvSpPr>
          <p:cNvPr id="8" name="文本框 7"/>
          <p:cNvSpPr txBox="1"/>
          <p:nvPr/>
        </p:nvSpPr>
        <p:spPr>
          <a:xfrm>
            <a:off x="1416050" y="2767965"/>
            <a:ext cx="4064000" cy="368300"/>
          </a:xfrm>
          <a:prstGeom prst="rect">
            <a:avLst/>
          </a:prstGeom>
          <a:noFill/>
        </p:spPr>
        <p:txBody>
          <a:bodyPr wrap="square" rtlCol="0">
            <a:spAutoFit/>
          </a:bodyPr>
          <a:p>
            <a:r>
              <a:rPr lang="zh-CN" altLang="en-US"/>
              <a:t>加入了自适应邻接</a:t>
            </a:r>
            <a:r>
              <a:rPr lang="zh-CN" altLang="en-US"/>
              <a:t>矩阵</a:t>
            </a:r>
            <a:endParaRPr lang="zh-CN" altLang="en-US"/>
          </a:p>
        </p:txBody>
      </p:sp>
      <p:pic>
        <p:nvPicPr>
          <p:cNvPr id="4" name="图片 3"/>
          <p:cNvPicPr>
            <a:picLocks noChangeAspect="1"/>
          </p:cNvPicPr>
          <p:nvPr/>
        </p:nvPicPr>
        <p:blipFill>
          <a:blip r:embed="rId1"/>
          <a:stretch>
            <a:fillRect/>
          </a:stretch>
        </p:blipFill>
        <p:spPr>
          <a:xfrm>
            <a:off x="5015230" y="1804035"/>
            <a:ext cx="5334000" cy="1838325"/>
          </a:xfrm>
          <a:prstGeom prst="rect">
            <a:avLst/>
          </a:prstGeom>
        </p:spPr>
      </p:pic>
      <p:pic>
        <p:nvPicPr>
          <p:cNvPr id="7" name="图片 6"/>
          <p:cNvPicPr>
            <a:picLocks noChangeAspect="1"/>
          </p:cNvPicPr>
          <p:nvPr/>
        </p:nvPicPr>
        <p:blipFill>
          <a:blip r:embed="rId2"/>
          <a:stretch>
            <a:fillRect/>
          </a:stretch>
        </p:blipFill>
        <p:spPr>
          <a:xfrm>
            <a:off x="5015230" y="-635"/>
            <a:ext cx="3095625" cy="1562100"/>
          </a:xfrm>
          <a:prstGeom prst="rect">
            <a:avLst/>
          </a:prstGeom>
        </p:spPr>
      </p:pic>
      <p:sp>
        <p:nvSpPr>
          <p:cNvPr id="10" name="文本框 9"/>
          <p:cNvSpPr txBox="1"/>
          <p:nvPr/>
        </p:nvSpPr>
        <p:spPr>
          <a:xfrm>
            <a:off x="1605915" y="5671820"/>
            <a:ext cx="4064000" cy="368300"/>
          </a:xfrm>
          <a:prstGeom prst="rect">
            <a:avLst/>
          </a:prstGeom>
          <a:noFill/>
        </p:spPr>
        <p:txBody>
          <a:bodyPr wrap="square" rtlCol="0">
            <a:spAutoFit/>
          </a:bodyPr>
          <a:p>
            <a:r>
              <a:rPr lang="zh-CN" altLang="en-US"/>
              <a:t>加入先验</a:t>
            </a:r>
            <a:r>
              <a:rPr lang="zh-CN" altLang="en-US"/>
              <a:t>知识</a:t>
            </a:r>
            <a:endParaRPr lang="zh-CN" altLang="en-US"/>
          </a:p>
        </p:txBody>
      </p:sp>
      <p:pic>
        <p:nvPicPr>
          <p:cNvPr id="11" name="图片 10"/>
          <p:cNvPicPr>
            <a:picLocks noChangeAspect="1"/>
          </p:cNvPicPr>
          <p:nvPr/>
        </p:nvPicPr>
        <p:blipFill>
          <a:blip r:embed="rId3"/>
          <a:stretch>
            <a:fillRect/>
          </a:stretch>
        </p:blipFill>
        <p:spPr>
          <a:xfrm>
            <a:off x="4921250" y="3884930"/>
            <a:ext cx="6715125" cy="2562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6246D5450A1DBA3815F86B0BD83E3495"/>
          <p:cNvPicPr>
            <a:picLocks noChangeAspect="1"/>
          </p:cNvPicPr>
          <p:nvPr/>
        </p:nvPicPr>
        <p:blipFill>
          <a:blip r:embed="rId1"/>
          <a:srcRect t="21987"/>
          <a:stretch>
            <a:fillRect/>
          </a:stretch>
        </p:blipFill>
        <p:spPr>
          <a:xfrm>
            <a:off x="0" y="0"/>
            <a:ext cx="12192000" cy="4805680"/>
          </a:xfrm>
          <a:prstGeom prst="rect">
            <a:avLst/>
          </a:prstGeom>
        </p:spPr>
      </p:pic>
      <p:grpSp>
        <p:nvGrpSpPr>
          <p:cNvPr id="10" name="组合 9"/>
          <p:cNvGrpSpPr/>
          <p:nvPr/>
        </p:nvGrpSpPr>
        <p:grpSpPr>
          <a:xfrm>
            <a:off x="0" y="3124200"/>
            <a:ext cx="12192000" cy="3733800"/>
            <a:chOff x="0" y="3312958"/>
            <a:chExt cx="12192000" cy="3830792"/>
          </a:xfrm>
        </p:grpSpPr>
        <p:sp>
          <p:nvSpPr>
            <p:cNvPr id="12" name="任意多边形: 形状 11"/>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8" name="TextBox 8"/>
          <p:cNvSpPr txBox="1"/>
          <p:nvPr/>
        </p:nvSpPr>
        <p:spPr>
          <a:xfrm>
            <a:off x="9525000" y="5279901"/>
            <a:ext cx="2228139" cy="1236621"/>
          </a:xfrm>
          <a:prstGeom prst="rect">
            <a:avLst/>
          </a:prstGeom>
          <a:noFill/>
        </p:spPr>
        <p:txBody>
          <a:bodyPr wrap="square" rtlCol="0">
            <a:spAutoFit/>
          </a:bodyPr>
          <a:lstStyle/>
          <a:p>
            <a:pPr algn="r" eaLnBrk="0" hangingPunct="0">
              <a:lnSpc>
                <a:spcPct val="120000"/>
              </a:lnSpc>
            </a:pPr>
            <a:r>
              <a:rPr lang="zh-CN" altLang="en-US"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谢谢聆听</a:t>
            </a:r>
            <a:endParaRPr lang="en-US" altLang="zh-CN"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gn="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Thank You</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2" name="logo"/>
          <p:cNvPicPr/>
          <p:nvPr/>
        </p:nvPicPr>
        <p:blipFill>
          <a:blip r:embed="rId2" cstate="print">
            <a:extLst>
              <a:ext uri="{28A0092B-C50C-407E-A947-70E740481C1C}">
                <a14:useLocalDpi xmlns:a14="http://schemas.microsoft.com/office/drawing/2010/main" val="0"/>
              </a:ext>
            </a:extLst>
          </a:blip>
          <a:stretch>
            <a:fillRect/>
          </a:stretch>
        </p:blipFill>
        <p:spPr>
          <a:xfrm>
            <a:off x="540832" y="5659993"/>
            <a:ext cx="663281" cy="663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代码解读</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5514"/>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请在这里输入第二部分的标题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矩形 75"/>
          <p:cNvSpPr/>
          <p:nvPr>
            <p:custDataLst>
              <p:tags r:id="rId6"/>
            </p:custDataLst>
          </p:nvPr>
        </p:nvSpPr>
        <p:spPr>
          <a:xfrm>
            <a:off x="7294012" y="5407872"/>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p:cNvSpPr/>
          <p:nvPr>
            <p:custDataLst>
              <p:tags r:id="rId7"/>
            </p:custDataLst>
          </p:nvPr>
        </p:nvSpPr>
        <p:spPr>
          <a:xfrm>
            <a:off x="7756816" y="5366218"/>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请在这里输入第三部分的标题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矩形 77"/>
          <p:cNvSpPr/>
          <p:nvPr>
            <p:custDataLst>
              <p:tags r:id="rId8"/>
            </p:custDataLst>
          </p:nvPr>
        </p:nvSpPr>
        <p:spPr>
          <a:xfrm>
            <a:off x="7294012" y="5898577"/>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矩形 78"/>
          <p:cNvSpPr/>
          <p:nvPr>
            <p:custDataLst>
              <p:tags r:id="rId9"/>
            </p:custDataLst>
          </p:nvPr>
        </p:nvSpPr>
        <p:spPr>
          <a:xfrm>
            <a:off x="7756816" y="5856923"/>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请在这里输入第四部分的标题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pic>
        <p:nvPicPr>
          <p:cNvPr id="2" name="logo"/>
          <p:cNvPicPr/>
          <p:nvPr/>
        </p:nvPicPr>
        <p:blipFill>
          <a:blip r:embed="rId10" cstate="print">
            <a:extLst>
              <a:ext uri="{28A0092B-C50C-407E-A947-70E740481C1C}">
                <a14:useLocalDpi xmlns:a14="http://schemas.microsoft.com/office/drawing/2010/main" val="0"/>
              </a:ext>
            </a:extLst>
          </a:blip>
          <a:stretch>
            <a:fillRect/>
          </a:stretch>
        </p:blipFill>
        <p:spPr>
          <a:xfrm>
            <a:off x="10001703" y="597808"/>
            <a:ext cx="1332593" cy="13325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代码解读（</a:t>
            </a:r>
            <a:r>
              <a:rPr lang="en-US" altLang="zh-CN" dirty="0">
                <a:sym typeface="微软雅黑" panose="020B0503020204020204" pitchFamily="34" charset="-122"/>
              </a:rPr>
              <a:t>dcrnn_arch.py</a:t>
            </a:r>
            <a:r>
              <a:rPr lang="zh-CN" altLang="en-US" dirty="0">
                <a:sym typeface="微软雅黑" panose="020B0503020204020204" pitchFamily="34" charset="-122"/>
              </a:rPr>
              <a:t>）</a:t>
            </a:r>
            <a:endParaRPr lang="zh-CN" altLang="en-US"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541270" y="1416685"/>
            <a:ext cx="6832600" cy="1055370"/>
          </a:xfrm>
          <a:prstGeom prst="rect">
            <a:avLst/>
          </a:prstGeom>
        </p:spPr>
      </p:pic>
      <p:pic>
        <p:nvPicPr>
          <p:cNvPr id="5" name="图片 4"/>
          <p:cNvPicPr>
            <a:picLocks noChangeAspect="1"/>
          </p:cNvPicPr>
          <p:nvPr/>
        </p:nvPicPr>
        <p:blipFill>
          <a:blip r:embed="rId2"/>
          <a:stretch>
            <a:fillRect/>
          </a:stretch>
        </p:blipFill>
        <p:spPr>
          <a:xfrm>
            <a:off x="2541270" y="3002280"/>
            <a:ext cx="6823710" cy="2841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a:t>
            </a:r>
            <a:r>
              <a:rPr lang="zh-CN" altLang="en-US" dirty="0">
                <a:sym typeface="微软雅黑" panose="020B0503020204020204" pitchFamily="34" charset="-122"/>
              </a:rPr>
              <a:t>解读</a:t>
            </a:r>
            <a:endParaRPr lang="zh-CN" altLang="en-US"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061720" y="981075"/>
            <a:ext cx="10067925" cy="4895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a:t>
            </a:r>
            <a:r>
              <a:rPr lang="zh-CN" altLang="en-US" dirty="0">
                <a:sym typeface="微软雅黑" panose="020B0503020204020204" pitchFamily="34" charset="-122"/>
              </a:rPr>
              <a:t>解读</a:t>
            </a:r>
            <a:endParaRPr lang="zh-CN" altLang="en-US"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261745" y="952500"/>
            <a:ext cx="9667875" cy="4953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a:t>
            </a:r>
            <a:r>
              <a:rPr lang="zh-CN" altLang="en-US" dirty="0">
                <a:sym typeface="微软雅黑" panose="020B0503020204020204" pitchFamily="34" charset="-122"/>
              </a:rPr>
              <a:t>解读</a:t>
            </a:r>
            <a:endParaRPr lang="zh-CN" altLang="en-US"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309495" y="1581150"/>
            <a:ext cx="7572375" cy="3695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代码解读</a:t>
            </a:r>
            <a:endParaRPr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760345" y="764540"/>
            <a:ext cx="7206615" cy="5735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t>课程学习机制（</a:t>
            </a:r>
            <a:r>
              <a:rPr lang="en-US" altLang="zh-CN"/>
              <a:t>train</a:t>
            </a:r>
            <a:r>
              <a:t>的时候</a:t>
            </a:r>
            <a:r>
              <a:t>使用）</a:t>
            </a:r>
          </a:p>
        </p:txBody>
      </p:sp>
      <p:sp>
        <p:nvSpPr>
          <p:cNvPr id="5" name="Text Box 4"/>
          <p:cNvSpPr txBox="1"/>
          <p:nvPr/>
        </p:nvSpPr>
        <p:spPr>
          <a:xfrm>
            <a:off x="3283585" y="4638675"/>
            <a:ext cx="6096000" cy="922020"/>
          </a:xfrm>
          <a:prstGeom prst="rect">
            <a:avLst/>
          </a:prstGeom>
          <a:noFill/>
        </p:spPr>
        <p:txBody>
          <a:bodyPr wrap="square" rtlCol="0" anchor="t">
            <a:spAutoFit/>
          </a:bodyPr>
          <a:p>
            <a:r>
              <a:rPr lang="en-US">
                <a:sym typeface="+mn-ea"/>
              </a:rPr>
              <a:t>其中i为迭代次数，τ为控制收敛速度的参数</a:t>
            </a:r>
            <a:r>
              <a:rPr lang="zh-CN" altLang="en-US">
                <a:sym typeface="+mn-ea"/>
              </a:rPr>
              <a:t>，也就是课程学习的衰减部署。在实验中τ被设置为3000。通过指数计算控制</a:t>
            </a:r>
            <a:r>
              <a:rPr lang="zh-CN" altLang="en-US">
                <a:sym typeface="+mn-ea"/>
              </a:rPr>
              <a:t>阈值。</a:t>
            </a:r>
            <a:endParaRPr lang="zh-CN" altLang="en-US">
              <a:sym typeface="+mn-ea"/>
            </a:endParaRPr>
          </a:p>
        </p:txBody>
      </p:sp>
      <p:pic>
        <p:nvPicPr>
          <p:cNvPr id="4" name="图片 3"/>
          <p:cNvPicPr>
            <a:picLocks noChangeAspect="1"/>
          </p:cNvPicPr>
          <p:nvPr/>
        </p:nvPicPr>
        <p:blipFill>
          <a:blip r:embed="rId1"/>
          <a:stretch>
            <a:fillRect/>
          </a:stretch>
        </p:blipFill>
        <p:spPr>
          <a:xfrm>
            <a:off x="3354070" y="2561590"/>
            <a:ext cx="5524500" cy="1280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代码</a:t>
            </a:r>
            <a:r>
              <a:rPr lang="zh-CN" altLang="en-US" dirty="0">
                <a:sym typeface="微软雅黑" panose="020B0503020204020204" pitchFamily="34" charset="-122"/>
              </a:rPr>
              <a:t>解读</a:t>
            </a:r>
            <a:endParaRPr lang="zh-CN" altLang="en-US"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82980" y="1804035"/>
            <a:ext cx="2790825" cy="381000"/>
          </a:xfrm>
          <a:prstGeom prst="rect">
            <a:avLst/>
          </a:prstGeom>
        </p:spPr>
      </p:pic>
      <p:pic>
        <p:nvPicPr>
          <p:cNvPr id="5" name="图片 4"/>
          <p:cNvPicPr>
            <a:picLocks noChangeAspect="1"/>
          </p:cNvPicPr>
          <p:nvPr/>
        </p:nvPicPr>
        <p:blipFill>
          <a:blip r:embed="rId2"/>
          <a:stretch>
            <a:fillRect/>
          </a:stretch>
        </p:blipFill>
        <p:spPr>
          <a:xfrm>
            <a:off x="982980" y="3283585"/>
            <a:ext cx="7658100" cy="714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10.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11.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12.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13.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14.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15.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16.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ags/tag17.xml><?xml version="1.0" encoding="utf-8"?>
<p:tagLst xmlns:p="http://schemas.openxmlformats.org/presentationml/2006/main">
  <p:tag name="commondata" val="eyJoZGlkIjoiNmVlYjdjMDI5ZGY2NGEyYzg2YjE5OTBhOTI0MzJlODEifQ=="/>
</p:tagLst>
</file>

<file path=ppt/tags/tag2.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3.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4.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5.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6.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7.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8.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9.xml><?xml version="1.0" encoding="utf-8"?>
<p:tagLst xmlns:p="http://schemas.openxmlformats.org/presentationml/2006/main">
  <p:tag name="KSO_WM_DIAGRAM_VIRTUALLY_FRAME" val="{&quot;height&quot;:147.41905511811032,&quot;left&quot;:574.3316535433071,&quot;top&quot;:345.2607086614173,&quot;width&quot;:313.52094488188976}"/>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41F2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421</Words>
  <Application>WPS 演示</Application>
  <PresentationFormat>宽屏</PresentationFormat>
  <Paragraphs>72</Paragraphs>
  <Slides>14</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微软雅黑</vt:lpstr>
      <vt:lpstr>黑体</vt:lpstr>
      <vt:lpstr>CJNgaiHKS-Bold</vt:lpstr>
      <vt:lpstr>Yu Gothic</vt:lpstr>
      <vt:lpstr>Arial Unicode MS</vt:lpstr>
      <vt:lpstr>Calibri</vt:lpstr>
      <vt:lpstr>等线</vt:lpstr>
      <vt:lpstr>汉仪雅酷黑 75W</vt:lpstr>
      <vt:lpstr>Office Theme</vt:lpstr>
      <vt:lpstr>PowerPoint 演示文稿</vt:lpstr>
      <vt:lpstr>PowerPoint 演示文稿</vt:lpstr>
      <vt:lpstr>代码解读（dcrnn_arch.py）</vt:lpstr>
      <vt:lpstr>代码解读</vt:lpstr>
      <vt:lpstr>代码解读</vt:lpstr>
      <vt:lpstr>代码解读</vt:lpstr>
      <vt:lpstr>代码解读</vt:lpstr>
      <vt:lpstr>课程学习机制（train的时候使用）</vt:lpstr>
      <vt:lpstr>代码解读</vt:lpstr>
      <vt:lpstr>模型结构</vt:lpstr>
      <vt:lpstr>作者总结</vt:lpstr>
      <vt:lpstr>PowerPoint 演示文稿</vt:lpstr>
      <vt:lpstr>实验</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剑舞</cp:lastModifiedBy>
  <cp:revision>89</cp:revision>
  <dcterms:created xsi:type="dcterms:W3CDTF">2019-06-09T06:58:00Z</dcterms:created>
  <dcterms:modified xsi:type="dcterms:W3CDTF">2024-10-07T13:17:23Z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160C25CE38C146689505DEF66EFC51F9_12</vt:lpwstr>
  </property>
  <property fmtid="{D5CDD505-2E9C-101B-9397-08002B2CF9AE}" pid="3" name="KSOProductBuildVer">
    <vt:lpwstr>2052-12.1.0.18276</vt:lpwstr>
  </property>
</Properties>
</file>