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909" r:id="rId6"/>
    <p:sldId id="928" r:id="rId7"/>
    <p:sldId id="913" r:id="rId8"/>
    <p:sldId id="941" r:id="rId9"/>
    <p:sldId id="944" r:id="rId10"/>
    <p:sldId id="945" r:id="rId11"/>
    <p:sldId id="946" r:id="rId12"/>
    <p:sldId id="948" r:id="rId13"/>
    <p:sldId id="947" r:id="rId14"/>
    <p:sldId id="949" r:id="rId15"/>
    <p:sldId id="930" r:id="rId16"/>
    <p:sldId id="966" r:id="rId17"/>
    <p:sldId id="967" r:id="rId18"/>
    <p:sldId id="962" r:id="rId19"/>
    <p:sldId id="964" r:id="rId20"/>
    <p:sldId id="968" r:id="rId21"/>
    <p:sldId id="969" r:id="rId22"/>
    <p:sldId id="971" r:id="rId23"/>
    <p:sldId id="970" r:id="rId24"/>
    <p:sldId id="892" r:id="rId25"/>
    <p:sldId id="766" r:id="rId26"/>
  </p:sldIdLst>
  <p:sldSz cx="12192000" cy="6858000"/>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18.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为了激活</a:t>
            </a:r>
            <a:r>
              <a:rPr lang="en-US" altLang="zh-CN"/>
              <a:t>LLM</a:t>
            </a:r>
            <a:r>
              <a:rPr lang="zh-CN" altLang="en-US"/>
              <a:t>的能力，我们使用一个提示，即指定</a:t>
            </a:r>
            <a:r>
              <a:rPr lang="en-US" altLang="zh-CN"/>
              <a:t>LLM</a:t>
            </a:r>
            <a:r>
              <a:rPr lang="zh-CN" altLang="en-US"/>
              <a:t>任务的自然语言输入。现在，即使我们传递了被翻译为自然语言的时间序列补丁，对</a:t>
            </a:r>
            <a:r>
              <a:rPr lang="en-US" altLang="zh-CN"/>
              <a:t>LLM</a:t>
            </a:r>
            <a:r>
              <a:rPr lang="zh-CN" altLang="en-US"/>
              <a:t>来说仍然是一个挑战进行预测。因此，研究人员建议使用提示前缀来补充补丁重新编程。</a:t>
            </a:r>
            <a:endParaRPr lang="zh-CN" altLang="en-US"/>
          </a:p>
          <a:p>
            <a:r>
              <a:rPr lang="zh-CN" altLang="en-US"/>
              <a:t>在上图中，我们看到了一个在基准数据集</a:t>
            </a:r>
            <a:r>
              <a:rPr lang="en-US" altLang="zh-CN"/>
              <a:t>ETT</a:t>
            </a:r>
            <a:r>
              <a:rPr lang="zh-CN" altLang="en-US"/>
              <a:t>上的提示前缀示例。提示包含三个不同部分：数据集的一般背景任务说明输入统计信息第一个组件完全由用户定义。在这里，我们可以指定关于数据集的信息，解释其背景并写出观察结果。然后，任务说明根据预测的时间范围和系列的输入大小进行程序化设置。最后，输入统计信息也是根据输入系列自动计算的。请注意，使用快速傅里叶变换计算出了前五个滞后。简而言之，它将输入系列转换为幅度和频率的函数，并认为具有最高幅度的频率更重要。</a:t>
            </a:r>
            <a:endParaRPr lang="zh-CN" altLang="en-US"/>
          </a:p>
          <a:p>
            <a:endParaRPr lang="zh-CN" altLang="en-US"/>
          </a:p>
          <a:p>
            <a:r>
              <a:rPr lang="zh-CN" altLang="en-US"/>
              <a:t>输入数据背景描述</a:t>
            </a:r>
            <a:r>
              <a:rPr lang="en-US" altLang="zh-CN"/>
              <a:t>:</a:t>
            </a:r>
            <a:endParaRPr lang="en-US" altLang="zh-CN"/>
          </a:p>
          <a:p>
            <a:r>
              <a:rPr lang="zh-CN" altLang="en-US"/>
              <a:t>提供领域相关的上下文知识（例如电力消耗的规律）。</a:t>
            </a:r>
            <a:endParaRPr lang="zh-CN" altLang="en-US"/>
          </a:p>
          <a:p>
            <a:r>
              <a:rPr lang="zh-CN" altLang="en-US"/>
              <a:t>领域知识</a:t>
            </a:r>
            <a:r>
              <a:rPr lang="en-US" altLang="zh-CN"/>
              <a:t>(Domain Knowledge):</a:t>
            </a:r>
            <a:r>
              <a:rPr lang="zh-CN" altLang="en-US"/>
              <a:t>领域信息为模型提供了关于时间序列数据的背景知识</a:t>
            </a:r>
            <a:r>
              <a:rPr lang="en-US" altLang="zh-CN"/>
              <a:t>,</a:t>
            </a:r>
            <a:r>
              <a:rPr lang="zh-CN" altLang="en-US"/>
              <a:t>可以帮助模型更好地推理和预测时间序列的趋势和模式。</a:t>
            </a:r>
            <a:endParaRPr lang="zh-CN" altLang="en-US"/>
          </a:p>
          <a:p>
            <a:r>
              <a:rPr lang="zh-CN" altLang="en-US"/>
              <a:t>明确任务目标</a:t>
            </a:r>
            <a:r>
              <a:rPr lang="en-US" altLang="zh-CN"/>
              <a:t>:</a:t>
            </a:r>
            <a:endParaRPr lang="en-US" altLang="zh-CN"/>
          </a:p>
          <a:p>
            <a:r>
              <a:rPr lang="zh-CN" altLang="en-US"/>
              <a:t>指导模型完成特定任务（如时间序列预测）。</a:t>
            </a:r>
            <a:endParaRPr lang="zh-CN" altLang="en-US"/>
          </a:p>
          <a:p>
            <a:r>
              <a:rPr lang="zh-CN" altLang="en-US"/>
              <a:t>补充统计信息</a:t>
            </a:r>
            <a:r>
              <a:rPr lang="en-US" altLang="zh-CN"/>
              <a:t>:</a:t>
            </a:r>
            <a:endParaRPr lang="en-US" altLang="zh-CN"/>
          </a:p>
          <a:p>
            <a:r>
              <a:rPr lang="zh-CN" altLang="en-US"/>
              <a:t>增强模型对输入数据的理解，如最小值、最大值、中位数等，为模式识别和推理提供支持，这些信息有助于模型识别和学习时间序列的模式。</a:t>
            </a:r>
            <a:endParaRPr lang="zh-CN" altLang="en-US"/>
          </a:p>
          <a:p>
            <a:endParaRPr lang="zh-CN" altLang="en-US"/>
          </a:p>
          <a:p>
            <a:endParaRPr lang="zh-CN" altLang="en-US"/>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最后将这些输出表示展平并进行线性投影</a:t>
            </a:r>
            <a:endParaRPr lang="zh-CN" altLang="en-US"/>
          </a:p>
          <a:p>
            <a:endParaRPr lang="zh-CN" altLang="en-US"/>
          </a:p>
          <a:p>
            <a:pPr indent="0" fontAlgn="auto">
              <a:lnSpc>
                <a:spcPct val="150000"/>
              </a:lnSpc>
            </a:pPr>
            <a:r>
              <a:rPr lang="zh-CN" altLang="en-US">
                <a:sym typeface="+mn-ea"/>
              </a:rPr>
              <a:t>综上所述，</a:t>
            </a:r>
            <a:r>
              <a:rPr lang="zh-CN" altLang="en-US">
                <a:sym typeface="+mn-ea"/>
              </a:rPr>
              <a:t>重编译解决了时间序列数据与自然语言模态的对齐问题。</a:t>
            </a:r>
            <a:endParaRPr lang="zh-CN" altLang="en-US"/>
          </a:p>
          <a:p>
            <a:pPr indent="0" fontAlgn="auto">
              <a:lnSpc>
                <a:spcPct val="150000"/>
              </a:lnSpc>
            </a:pPr>
            <a:r>
              <a:rPr lang="en-US" altLang="zh-CN" dirty="0">
                <a:sym typeface="微软雅黑" panose="020B0503020204020204" pitchFamily="34" charset="-122"/>
              </a:rPr>
              <a:t>PaP</a:t>
            </a:r>
            <a:r>
              <a:rPr lang="zh-CN" altLang="en-US" dirty="0">
                <a:sym typeface="微软雅黑" panose="020B0503020204020204" pitchFamily="34" charset="-122"/>
              </a:rPr>
              <a:t>解决了</a:t>
            </a:r>
            <a:r>
              <a:rPr lang="en-US" altLang="zh-CN" dirty="0">
                <a:sym typeface="+mn-ea"/>
              </a:rPr>
              <a:t>LLMs</a:t>
            </a:r>
            <a:r>
              <a:rPr lang="zh-CN" altLang="en-US" dirty="0">
                <a:sym typeface="+mn-ea"/>
              </a:rPr>
              <a:t>的预训练知识和推理能力与时间序列模式的匹配</a:t>
            </a:r>
            <a:r>
              <a:rPr lang="zh-CN" altLang="en-US">
                <a:sym typeface="+mn-ea"/>
              </a:rPr>
              <a:t>。</a:t>
            </a:r>
            <a:endParaRPr lang="zh-CN" altLang="en-US">
              <a:sym typeface="+mn-ea"/>
            </a:endParaRPr>
          </a:p>
          <a:p>
            <a:endParaRPr lang="zh-CN" altLang="en-US"/>
          </a:p>
          <a:p>
            <a:r>
              <a:rPr lang="zh-CN" altLang="en-US">
                <a:sym typeface="+mn-ea"/>
              </a:rPr>
              <a:t>下面看实验如何证明。</a:t>
            </a:r>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验证</a:t>
            </a:r>
            <a:r>
              <a:rPr lang="en-US" altLang="zh-CN"/>
              <a:t>TIME-LLM</a:t>
            </a:r>
            <a:r>
              <a:rPr lang="zh-CN" altLang="en-US"/>
              <a:t>的有效性：通过与现有最先进的方法进行对比，证明</a:t>
            </a:r>
            <a:r>
              <a:rPr lang="en-US" altLang="zh-CN"/>
              <a:t>TIME-LLM</a:t>
            </a:r>
            <a:r>
              <a:rPr lang="zh-CN" altLang="en-US"/>
              <a:t>在不同预测任务中的优越性。</a:t>
            </a:r>
            <a:endParaRPr lang="zh-CN" altLang="en-US"/>
          </a:p>
          <a:p>
            <a:r>
              <a:rPr lang="zh-CN" altLang="en-US"/>
              <a:t>评估在不同场景下的性能：包括长期预测、短期预测、少样本学习（</a:t>
            </a:r>
            <a:r>
              <a:rPr lang="en-US" altLang="zh-CN"/>
              <a:t>few-shot</a:t>
            </a:r>
            <a:r>
              <a:rPr lang="zh-CN" altLang="en-US"/>
              <a:t>）和零样本学习（</a:t>
            </a:r>
            <a:r>
              <a:rPr lang="en-US" altLang="zh-CN"/>
              <a:t>zero-shot</a:t>
            </a:r>
            <a:r>
              <a:rPr lang="zh-CN" altLang="en-US"/>
              <a:t>）等。</a:t>
            </a:r>
            <a:endParaRPr lang="zh-CN" altLang="en-US"/>
          </a:p>
          <a:p>
            <a:r>
              <a:rPr lang="zh-CN" altLang="en-US"/>
              <a:t>分析模型的内部机制和效率：探讨不同语言模型变体对性能的影响，评估重新编程方法的效率，并理解模型在处理时间序列数据时的表现。</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前面的模型如</a:t>
            </a:r>
            <a:r>
              <a:rPr lang="en-US" altLang="zh-CN"/>
              <a:t> DLinear, PatchTST, TimesNet </a:t>
            </a:r>
            <a:r>
              <a:rPr lang="zh-CN" altLang="en-US"/>
              <a:t>等，是近期较为流行的时间序列预测模型。</a:t>
            </a:r>
            <a:r>
              <a:rPr lang="zh-CN" altLang="en-US"/>
              <a:t>目的是提供一个基础参考点，证明改进的必要性。</a:t>
            </a:r>
            <a:endParaRPr lang="zh-CN" altLang="en-US"/>
          </a:p>
          <a:p>
            <a:r>
              <a:rPr lang="zh-CN" altLang="en-US"/>
              <a:t>直接微调</a:t>
            </a:r>
            <a:r>
              <a:rPr lang="en-US" altLang="zh-CN"/>
              <a:t>LLM</a:t>
            </a:r>
            <a:r>
              <a:rPr lang="zh-CN" altLang="en-US"/>
              <a:t>的方法：如</a:t>
            </a:r>
            <a:r>
              <a:rPr lang="en-US" altLang="zh-CN"/>
              <a:t> GPT4TS</a:t>
            </a:r>
            <a:r>
              <a:rPr lang="zh-CN" altLang="en-US"/>
              <a:t>，代表利用</a:t>
            </a:r>
            <a:r>
              <a:rPr lang="en-US" altLang="zh-CN"/>
              <a:t> LLM </a:t>
            </a:r>
            <a:r>
              <a:rPr lang="zh-CN" altLang="en-US"/>
              <a:t>进行时间序列预测的一种最新方法。</a:t>
            </a:r>
            <a:endParaRPr lang="zh-CN" altLang="en-US"/>
          </a:p>
          <a:p>
            <a:r>
              <a:rPr lang="zh-CN" altLang="en-US"/>
              <a:t>参数高效微调方法：如</a:t>
            </a:r>
            <a:r>
              <a:rPr lang="en-US" altLang="zh-CN"/>
              <a:t> QLoRA</a:t>
            </a:r>
            <a:r>
              <a:rPr lang="zh-CN" altLang="en-US"/>
              <a:t>，探索如何在少量参数调整下提升模型性能。</a:t>
            </a:r>
            <a:r>
              <a:rPr lang="zh-CN" altLang="en-US"/>
              <a:t>更加直接证明新方法在同类模型中的性能优势。</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评估数据集</a:t>
            </a:r>
            <a:r>
              <a:rPr lang="en-US" altLang="zh-CN"/>
              <a:t>:ETTh1</a:t>
            </a:r>
            <a:r>
              <a:rPr lang="zh-CN" altLang="en-US"/>
              <a:t>、</a:t>
            </a:r>
            <a:r>
              <a:rPr lang="en-US" altLang="zh-CN"/>
              <a:t>ETTh2</a:t>
            </a:r>
            <a:r>
              <a:rPr lang="zh-CN" altLang="en-US"/>
              <a:t>、</a:t>
            </a:r>
            <a:r>
              <a:rPr lang="en-US" altLang="zh-CN"/>
              <a:t>ETTm1</a:t>
            </a:r>
            <a:r>
              <a:rPr lang="zh-CN" altLang="en-US"/>
              <a:t>、</a:t>
            </a:r>
            <a:r>
              <a:rPr lang="en-US" altLang="zh-CN"/>
              <a:t>ETTm2</a:t>
            </a:r>
            <a:r>
              <a:rPr lang="zh-CN" altLang="en-US"/>
              <a:t>、</a:t>
            </a:r>
            <a:r>
              <a:rPr lang="en-US" altLang="zh-CN"/>
              <a:t>Weather</a:t>
            </a:r>
            <a:r>
              <a:rPr lang="zh-CN" altLang="en-US"/>
              <a:t>、</a:t>
            </a:r>
            <a:r>
              <a:rPr lang="en-US" altLang="zh-CN"/>
              <a:t>Electricity(ECL)</a:t>
            </a:r>
            <a:r>
              <a:rPr lang="zh-CN" altLang="en-US"/>
              <a:t>、</a:t>
            </a:r>
            <a:r>
              <a:rPr lang="en-US" altLang="zh-CN"/>
              <a:t>Traffic</a:t>
            </a:r>
            <a:r>
              <a:rPr lang="zh-CN" altLang="en-US"/>
              <a:t>和</a:t>
            </a:r>
            <a:r>
              <a:rPr lang="en-US" altLang="zh-CN"/>
              <a:t>ILI</a:t>
            </a:r>
            <a:r>
              <a:rPr lang="zh-CN" altLang="en-US"/>
              <a:t>。</a:t>
            </a:r>
            <a:endParaRPr lang="zh-CN" altLang="en-US"/>
          </a:p>
          <a:p>
            <a:r>
              <a:rPr lang="zh-CN" altLang="en-US"/>
              <a:t>输入长度与预测范围</a:t>
            </a:r>
            <a:r>
              <a:rPr lang="en-US" altLang="zh-CN"/>
              <a:t>:</a:t>
            </a:r>
            <a:r>
              <a:rPr lang="zh-CN" altLang="en-US"/>
              <a:t>输入时间序列长度</a:t>
            </a:r>
            <a:r>
              <a:rPr lang="en-US" altLang="zh-CN"/>
              <a:t>T=512</a:t>
            </a:r>
            <a:r>
              <a:rPr lang="zh-CN" altLang="en-US"/>
              <a:t>，预测范围</a:t>
            </a:r>
            <a:r>
              <a:rPr lang="en-US" altLang="zh-CN"/>
              <a:t>HE(96,192,336,720}</a:t>
            </a:r>
            <a:endParaRPr lang="en-US" altLang="zh-CN"/>
          </a:p>
          <a:p>
            <a:endParaRPr lang="zh-CN" altLang="en-US"/>
          </a:p>
          <a:p>
            <a:r>
              <a:rPr lang="zh-CN" altLang="en-US">
                <a:sym typeface="+mn-ea"/>
              </a:rPr>
              <a:t>总体结果：在大多数数据集和预测跨度下，</a:t>
            </a:r>
            <a:r>
              <a:rPr lang="en-US" altLang="zh-CN">
                <a:sym typeface="+mn-ea"/>
              </a:rPr>
              <a:t>TIME-LLM</a:t>
            </a:r>
            <a:r>
              <a:rPr lang="zh-CN" altLang="en-US">
                <a:sym typeface="+mn-ea"/>
              </a:rPr>
              <a:t>均显著优于所有基线模型。</a:t>
            </a:r>
            <a:endParaRPr lang="zh-CN" altLang="en-US"/>
          </a:p>
          <a:p>
            <a:r>
              <a:rPr lang="zh-CN" altLang="en-US">
                <a:sym typeface="+mn-ea"/>
              </a:rPr>
              <a:t>具体表现：相比</a:t>
            </a:r>
            <a:r>
              <a:rPr lang="en-US" altLang="zh-CN">
                <a:sym typeface="+mn-ea"/>
              </a:rPr>
              <a:t>GPT4TS</a:t>
            </a:r>
            <a:r>
              <a:rPr lang="zh-CN" altLang="en-US">
                <a:sym typeface="+mn-ea"/>
              </a:rPr>
              <a:t>平均提升</a:t>
            </a:r>
            <a:r>
              <a:rPr lang="en-US" altLang="zh-CN">
                <a:sym typeface="+mn-ea"/>
              </a:rPr>
              <a:t>12%</a:t>
            </a:r>
            <a:r>
              <a:rPr lang="zh-CN" altLang="en-US">
                <a:sym typeface="+mn-ea"/>
              </a:rPr>
              <a:t>，相比</a:t>
            </a:r>
            <a:r>
              <a:rPr lang="en-US" altLang="zh-CN">
                <a:sym typeface="+mn-ea"/>
              </a:rPr>
              <a:t>TimesNet</a:t>
            </a:r>
            <a:r>
              <a:rPr lang="zh-CN" altLang="en-US">
                <a:sym typeface="+mn-ea"/>
              </a:rPr>
              <a:t>提升</a:t>
            </a:r>
            <a:r>
              <a:rPr lang="en-US" altLang="zh-CN">
                <a:sym typeface="+mn-ea"/>
              </a:rPr>
              <a:t>20%</a:t>
            </a:r>
            <a:r>
              <a:rPr lang="zh-CN" altLang="en-US">
                <a:sym typeface="+mn-ea"/>
              </a:rPr>
              <a:t>，相比</a:t>
            </a:r>
            <a:r>
              <a:rPr lang="en-US" altLang="zh-CN">
                <a:sym typeface="+mn-ea"/>
              </a:rPr>
              <a:t>PatchTST</a:t>
            </a:r>
            <a:r>
              <a:rPr lang="zh-CN" altLang="en-US">
                <a:sym typeface="+mn-ea"/>
              </a:rPr>
              <a:t>（</a:t>
            </a:r>
            <a:r>
              <a:rPr lang="en-US" altLang="zh-CN">
                <a:sym typeface="+mn-ea"/>
              </a:rPr>
              <a:t>SOTA Transformer</a:t>
            </a:r>
            <a:r>
              <a:rPr lang="zh-CN" altLang="en-US">
                <a:sym typeface="+mn-ea"/>
              </a:rPr>
              <a:t>模型）</a:t>
            </a:r>
            <a:r>
              <a:rPr lang="en-US" altLang="zh-CN">
                <a:sym typeface="+mn-ea"/>
              </a:rPr>
              <a:t>MSE</a:t>
            </a:r>
            <a:r>
              <a:rPr lang="zh-CN" altLang="en-US">
                <a:sym typeface="+mn-ea"/>
              </a:rPr>
              <a:t>平均降低</a:t>
            </a:r>
            <a:r>
              <a:rPr lang="en-US" altLang="zh-CN">
                <a:sym typeface="+mn-ea"/>
              </a:rPr>
              <a:t>1.4%</a:t>
            </a:r>
            <a:r>
              <a:rPr lang="zh-CN" altLang="en-US">
                <a:sym typeface="+mn-ea"/>
              </a:rPr>
              <a:t>，相比</a:t>
            </a:r>
            <a:r>
              <a:rPr lang="en-US" altLang="zh-CN">
                <a:sym typeface="+mn-ea"/>
              </a:rPr>
              <a:t>DLinear</a:t>
            </a:r>
            <a:r>
              <a:rPr lang="zh-CN" altLang="en-US">
                <a:sym typeface="+mn-ea"/>
              </a:rPr>
              <a:t>等模型提升超过</a:t>
            </a:r>
            <a:r>
              <a:rPr lang="en-US" altLang="zh-CN">
                <a:sym typeface="+mn-ea"/>
              </a:rPr>
              <a:t>12%</a:t>
            </a:r>
            <a:r>
              <a:rPr lang="zh-CN" altLang="en-US">
                <a:sym typeface="+mn-ea"/>
              </a:rPr>
              <a:t>。</a:t>
            </a:r>
            <a:endParaRPr lang="zh-CN" altLang="en-US"/>
          </a:p>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结果概览：在</a:t>
            </a:r>
            <a:r>
              <a:rPr lang="en-US" altLang="zh-CN"/>
              <a:t>M4</a:t>
            </a:r>
            <a:r>
              <a:rPr lang="zh-CN" altLang="en-US"/>
              <a:t>基准测试中，</a:t>
            </a:r>
            <a:r>
              <a:rPr lang="en-US" altLang="zh-CN"/>
              <a:t>TIME-LLM consistently surpasses all baselines, outperforming GPT4TS by 8.7%</a:t>
            </a:r>
            <a:r>
              <a:rPr lang="zh-CN" altLang="en-US"/>
              <a:t>。</a:t>
            </a:r>
            <a:endParaRPr lang="zh-CN" altLang="en-US"/>
          </a:p>
          <a:p>
            <a:r>
              <a:rPr lang="zh-CN" altLang="en-US"/>
              <a:t>竞争力：在</a:t>
            </a:r>
            <a:r>
              <a:rPr lang="en-US" altLang="zh-CN"/>
              <a:t>MSAE</a:t>
            </a:r>
            <a:r>
              <a:rPr lang="zh-CN" altLang="en-US"/>
              <a:t>和</a:t>
            </a:r>
            <a:r>
              <a:rPr lang="en-US" altLang="zh-CN"/>
              <a:t>OWA</a:t>
            </a:r>
            <a:r>
              <a:rPr lang="zh-CN" altLang="en-US"/>
              <a:t>指标上，</a:t>
            </a:r>
            <a:r>
              <a:rPr lang="en-US" altLang="zh-CN"/>
              <a:t>TIME-LLM</a:t>
            </a:r>
            <a:r>
              <a:rPr lang="zh-CN" altLang="en-US"/>
              <a:t>即使与</a:t>
            </a:r>
            <a:r>
              <a:rPr lang="en-US" altLang="zh-CN"/>
              <a:t>SOTA</a:t>
            </a:r>
            <a:r>
              <a:rPr lang="zh-CN" altLang="en-US"/>
              <a:t>模型相比，也表现出竞争力。</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结果概览：在</a:t>
            </a:r>
            <a:r>
              <a:rPr lang="en-US" altLang="zh-CN"/>
              <a:t>10%</a:t>
            </a:r>
            <a:r>
              <a:rPr lang="zh-CN" altLang="en-US"/>
              <a:t>和</a:t>
            </a:r>
            <a:r>
              <a:rPr lang="en-US" altLang="zh-CN"/>
              <a:t>5%</a:t>
            </a:r>
            <a:r>
              <a:rPr lang="zh-CN" altLang="en-US"/>
              <a:t>的少样本场景下，</a:t>
            </a:r>
            <a:r>
              <a:rPr lang="en-US" altLang="zh-CN"/>
              <a:t>TIME-LLM</a:t>
            </a:r>
            <a:r>
              <a:rPr lang="zh-CN" altLang="en-US"/>
              <a:t>均显著优于所有基线模型。</a:t>
            </a:r>
            <a:endParaRPr lang="zh-CN" altLang="en-US"/>
          </a:p>
          <a:p>
            <a:r>
              <a:rPr lang="zh-CN" altLang="en-US"/>
              <a:t>具体提升：在</a:t>
            </a:r>
            <a:r>
              <a:rPr lang="en-US" altLang="zh-CN"/>
              <a:t>10%</a:t>
            </a:r>
            <a:r>
              <a:rPr lang="zh-CN" altLang="en-US"/>
              <a:t>少样本场景下，</a:t>
            </a:r>
            <a:r>
              <a:rPr lang="en-US" altLang="zh-CN"/>
              <a:t>MSE</a:t>
            </a:r>
            <a:r>
              <a:rPr lang="zh-CN" altLang="en-US"/>
              <a:t>降低</a:t>
            </a:r>
            <a:r>
              <a:rPr lang="en-US" altLang="zh-CN"/>
              <a:t>5%</a:t>
            </a:r>
            <a:r>
              <a:rPr lang="zh-CN" altLang="en-US"/>
              <a:t>相比</a:t>
            </a:r>
            <a:r>
              <a:rPr lang="en-US" altLang="zh-CN"/>
              <a:t>GPT4TS</a:t>
            </a:r>
            <a:r>
              <a:rPr lang="zh-CN" altLang="en-US"/>
              <a:t>；相比</a:t>
            </a:r>
            <a:r>
              <a:rPr lang="en-US" altLang="zh-CN"/>
              <a:t>PatchTST</a:t>
            </a:r>
            <a:r>
              <a:rPr lang="zh-CN" altLang="en-US"/>
              <a:t>、</a:t>
            </a:r>
            <a:r>
              <a:rPr lang="en-US" altLang="zh-CN"/>
              <a:t>DLinear</a:t>
            </a:r>
            <a:r>
              <a:rPr lang="zh-CN" altLang="en-US"/>
              <a:t>和</a:t>
            </a:r>
            <a:r>
              <a:rPr lang="en-US" altLang="zh-CN"/>
              <a:t>TimesNet</a:t>
            </a:r>
            <a:r>
              <a:rPr lang="zh-CN" altLang="en-US"/>
              <a:t>，平均提升超过</a:t>
            </a:r>
            <a:r>
              <a:rPr lang="en-US" altLang="zh-CN"/>
              <a:t>8%</a:t>
            </a:r>
            <a:r>
              <a:rPr lang="zh-CN" altLang="en-US"/>
              <a:t>、</a:t>
            </a:r>
            <a:r>
              <a:rPr lang="en-US" altLang="zh-CN"/>
              <a:t>12%</a:t>
            </a:r>
            <a:r>
              <a:rPr lang="zh-CN" altLang="en-US"/>
              <a:t>和</a:t>
            </a:r>
            <a:r>
              <a:rPr lang="en-US" altLang="zh-CN"/>
              <a:t>33%</a:t>
            </a:r>
            <a:r>
              <a:rPr lang="zh-CN" altLang="en-US"/>
              <a:t>。在</a:t>
            </a:r>
            <a:r>
              <a:rPr lang="en-US" altLang="zh-CN"/>
              <a:t>5%</a:t>
            </a:r>
            <a:r>
              <a:rPr lang="zh-CN" altLang="en-US"/>
              <a:t>场景下，平均提升超过</a:t>
            </a:r>
            <a:r>
              <a:rPr lang="en-US" altLang="zh-CN"/>
              <a:t>20%</a:t>
            </a:r>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结果概览：在跨领域适应性测试中，</a:t>
            </a:r>
            <a:r>
              <a:rPr lang="en-US" altLang="zh-CN"/>
              <a:t>TIME-LLM</a:t>
            </a:r>
            <a:r>
              <a:rPr lang="zh-CN" altLang="en-US"/>
              <a:t>在</a:t>
            </a:r>
            <a:r>
              <a:rPr lang="en-US" altLang="zh-CN"/>
              <a:t>MSE</a:t>
            </a:r>
            <a:r>
              <a:rPr lang="zh-CN" altLang="en-US"/>
              <a:t>指标上比第二好的模型高出</a:t>
            </a:r>
            <a:r>
              <a:rPr lang="en-US" altLang="zh-CN"/>
              <a:t>14.2%</a:t>
            </a:r>
            <a:r>
              <a:rPr lang="zh-CN" altLang="en-US"/>
              <a:t>以上。</a:t>
            </a:r>
            <a:endParaRPr lang="zh-CN" altLang="en-US"/>
          </a:p>
          <a:p>
            <a:r>
              <a:rPr lang="zh-CN" altLang="en-US"/>
              <a:t>数据稀缺场景：与少样本结果一致，</a:t>
            </a:r>
            <a:r>
              <a:rPr lang="en-US" altLang="zh-CN"/>
              <a:t>TIME-LLM</a:t>
            </a:r>
            <a:r>
              <a:rPr lang="zh-CN" altLang="en-US"/>
              <a:t>在数据稀缺的情况下表现尤为出色，整体误差降低逐步增加，达到</a:t>
            </a:r>
            <a:r>
              <a:rPr lang="en-US" altLang="zh-CN"/>
              <a:t>22%</a:t>
            </a:r>
            <a:r>
              <a:rPr lang="zh-CN" altLang="en-US"/>
              <a:t>。</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表</a:t>
            </a:r>
            <a:r>
              <a:rPr lang="en-US" altLang="zh-CN"/>
              <a:t> 6</a:t>
            </a:r>
            <a:r>
              <a:rPr lang="zh-CN" altLang="en-US"/>
              <a:t>：消融实验结果</a:t>
            </a:r>
            <a:endParaRPr lang="zh-CN" altLang="en-US"/>
          </a:p>
          <a:p>
            <a:r>
              <a:rPr lang="zh-CN" altLang="en-US"/>
              <a:t>模型对比</a:t>
            </a:r>
            <a:r>
              <a:rPr lang="en-US" altLang="zh-CN"/>
              <a:t> (A </a:t>
            </a:r>
            <a:r>
              <a:rPr lang="zh-CN" altLang="en-US"/>
              <a:t>类</a:t>
            </a:r>
            <a:r>
              <a:rPr lang="en-US" altLang="zh-CN"/>
              <a:t>)</a:t>
            </a:r>
            <a:r>
              <a:rPr lang="zh-CN" altLang="en-US"/>
              <a:t>：</a:t>
            </a:r>
            <a:endParaRPr lang="zh-CN" altLang="en-US"/>
          </a:p>
          <a:p>
            <a:endParaRPr lang="en-US" altLang="zh-CN"/>
          </a:p>
          <a:p>
            <a:r>
              <a:rPr lang="en-US" altLang="zh-CN"/>
              <a:t>Llama-7B </a:t>
            </a:r>
            <a:r>
              <a:rPr lang="zh-CN" altLang="en-US"/>
              <a:t>全容量</a:t>
            </a:r>
            <a:r>
              <a:rPr lang="en-US" altLang="zh-CN"/>
              <a:t> (A.1)</a:t>
            </a:r>
            <a:r>
              <a:rPr lang="zh-CN" altLang="en-US"/>
              <a:t>：表现最佳，</a:t>
            </a:r>
            <a:r>
              <a:rPr lang="en-US" altLang="zh-CN"/>
              <a:t>MSE </a:t>
            </a:r>
            <a:r>
              <a:rPr lang="zh-CN" altLang="en-US"/>
              <a:t>最低，例如：</a:t>
            </a:r>
            <a:endParaRPr lang="zh-CN" altLang="en-US"/>
          </a:p>
          <a:p>
            <a:r>
              <a:rPr lang="en-US" altLang="zh-CN"/>
              <a:t>ETTh1-96 </a:t>
            </a:r>
            <a:r>
              <a:rPr lang="zh-CN" altLang="en-US"/>
              <a:t>长期预测：</a:t>
            </a:r>
            <a:r>
              <a:rPr lang="en-US" altLang="zh-CN"/>
              <a:t>MSE = 0.362</a:t>
            </a:r>
            <a:r>
              <a:rPr lang="zh-CN" altLang="en-US"/>
              <a:t>。</a:t>
            </a:r>
            <a:endParaRPr lang="zh-CN" altLang="en-US"/>
          </a:p>
          <a:p>
            <a:r>
              <a:rPr lang="en-US" altLang="zh-CN"/>
              <a:t>ETTm1-96 </a:t>
            </a:r>
            <a:r>
              <a:rPr lang="zh-CN" altLang="en-US"/>
              <a:t>小样本预测：</a:t>
            </a:r>
            <a:r>
              <a:rPr lang="en-US" altLang="zh-CN"/>
              <a:t>MSE = 0.346</a:t>
            </a:r>
            <a:r>
              <a:rPr lang="zh-CN" altLang="en-US"/>
              <a:t>。</a:t>
            </a:r>
            <a:endParaRPr lang="zh-CN" altLang="en-US"/>
          </a:p>
          <a:p>
            <a:r>
              <a:rPr lang="en-US" altLang="zh-CN"/>
              <a:t>1/4 </a:t>
            </a:r>
            <a:r>
              <a:rPr lang="zh-CN" altLang="en-US"/>
              <a:t>容量</a:t>
            </a:r>
            <a:r>
              <a:rPr lang="en-US" altLang="zh-CN"/>
              <a:t> (A.2)</a:t>
            </a:r>
            <a:r>
              <a:rPr lang="zh-CN" altLang="en-US"/>
              <a:t>：性能下降，但速度和内存更优，</a:t>
            </a:r>
            <a:r>
              <a:rPr lang="en-US" altLang="zh-CN"/>
              <a:t>MSE </a:t>
            </a:r>
            <a:r>
              <a:rPr lang="zh-CN" altLang="en-US"/>
              <a:t>稍高，例如</a:t>
            </a:r>
            <a:r>
              <a:rPr lang="en-US" altLang="zh-CN"/>
              <a:t> ETTh1-96</a:t>
            </a:r>
            <a:r>
              <a:rPr lang="zh-CN" altLang="en-US"/>
              <a:t>：</a:t>
            </a:r>
            <a:r>
              <a:rPr lang="en-US" altLang="zh-CN"/>
              <a:t>0.389</a:t>
            </a:r>
            <a:r>
              <a:rPr lang="zh-CN" altLang="en-US"/>
              <a:t>。</a:t>
            </a:r>
            <a:endParaRPr lang="zh-CN" altLang="en-US"/>
          </a:p>
          <a:p>
            <a:r>
              <a:rPr lang="en-US" altLang="zh-CN"/>
              <a:t>GPT-2 </a:t>
            </a:r>
            <a:r>
              <a:rPr lang="zh-CN" altLang="en-US"/>
              <a:t>变体</a:t>
            </a:r>
            <a:r>
              <a:rPr lang="en-US" altLang="zh-CN"/>
              <a:t> (A.3, A.4)</a:t>
            </a:r>
            <a:r>
              <a:rPr lang="zh-CN" altLang="en-US"/>
              <a:t>：性能不如</a:t>
            </a:r>
            <a:r>
              <a:rPr lang="en-US" altLang="zh-CN"/>
              <a:t> Llama </a:t>
            </a:r>
            <a:r>
              <a:rPr lang="zh-CN" altLang="en-US"/>
              <a:t>系列。</a:t>
            </a:r>
            <a:endParaRPr lang="zh-CN" altLang="en-US"/>
          </a:p>
          <a:p>
            <a:r>
              <a:rPr lang="zh-CN" altLang="en-US"/>
              <a:t>消融实验</a:t>
            </a:r>
            <a:r>
              <a:rPr lang="en-US" altLang="zh-CN"/>
              <a:t> (B </a:t>
            </a:r>
            <a:r>
              <a:rPr lang="zh-CN" altLang="en-US"/>
              <a:t>和</a:t>
            </a:r>
            <a:r>
              <a:rPr lang="en-US" altLang="zh-CN"/>
              <a:t> C </a:t>
            </a:r>
            <a:r>
              <a:rPr lang="zh-CN" altLang="en-US"/>
              <a:t>类</a:t>
            </a:r>
            <a:r>
              <a:rPr lang="en-US" altLang="zh-CN"/>
              <a:t>)</a:t>
            </a:r>
            <a:r>
              <a:rPr lang="zh-CN" altLang="en-US"/>
              <a:t>：</a:t>
            </a:r>
            <a:endParaRPr lang="zh-CN" altLang="en-US"/>
          </a:p>
          <a:p>
            <a:endParaRPr lang="en-US" altLang="zh-CN"/>
          </a:p>
          <a:p>
            <a:r>
              <a:rPr lang="en-US" altLang="zh-CN"/>
              <a:t>Patch </a:t>
            </a:r>
            <a:r>
              <a:rPr lang="zh-CN" altLang="en-US"/>
              <a:t>重编程</a:t>
            </a:r>
            <a:r>
              <a:rPr lang="en-US" altLang="zh-CN"/>
              <a:t> (B.1) </a:t>
            </a:r>
            <a:r>
              <a:rPr lang="zh-CN" altLang="en-US"/>
              <a:t>和</a:t>
            </a:r>
            <a:r>
              <a:rPr lang="en-US" altLang="zh-CN"/>
              <a:t> Prompt-as-Prefix (B.2) </a:t>
            </a:r>
            <a:r>
              <a:rPr lang="zh-CN" altLang="en-US"/>
              <a:t>去除后性能下降显著，说明其对模型能力提升至关重要。</a:t>
            </a:r>
            <a:endParaRPr lang="zh-CN" altLang="en-US"/>
          </a:p>
          <a:p>
            <a:r>
              <a:rPr lang="zh-CN" altLang="en-US"/>
              <a:t>数据集上下文</a:t>
            </a:r>
            <a:r>
              <a:rPr lang="en-US" altLang="zh-CN"/>
              <a:t> (C.1) </a:t>
            </a:r>
            <a:r>
              <a:rPr lang="zh-CN" altLang="en-US"/>
              <a:t>对性能影响最大，其次是</a:t>
            </a:r>
            <a:r>
              <a:rPr lang="en-US" altLang="zh-CN"/>
              <a:t> </a:t>
            </a:r>
            <a:r>
              <a:rPr lang="zh-CN" altLang="en-US"/>
              <a:t>任务指令</a:t>
            </a:r>
            <a:r>
              <a:rPr lang="en-US" altLang="zh-CN"/>
              <a:t> (C.2) </a:t>
            </a:r>
            <a:r>
              <a:rPr lang="zh-CN" altLang="en-US"/>
              <a:t>和</a:t>
            </a:r>
            <a:r>
              <a:rPr lang="en-US" altLang="zh-CN"/>
              <a:t> </a:t>
            </a:r>
            <a:r>
              <a:rPr lang="zh-CN" altLang="en-US"/>
              <a:t>统计上下文</a:t>
            </a:r>
            <a:r>
              <a:rPr lang="en-US" altLang="zh-CN"/>
              <a:t> (C.3)</a:t>
            </a:r>
            <a:r>
              <a:rPr lang="zh-CN" altLang="en-US"/>
              <a:t>。</a:t>
            </a:r>
            <a:endParaRPr lang="zh-CN" altLang="en-US"/>
          </a:p>
          <a:p>
            <a:endParaRPr lang="zh-CN" altLang="en-US"/>
          </a:p>
          <a:p>
            <a:r>
              <a:rPr lang="zh-CN" altLang="en-US"/>
              <a:t>表</a:t>
            </a:r>
            <a:r>
              <a:rPr lang="en-US" altLang="zh-CN"/>
              <a:t> 7</a:t>
            </a:r>
            <a:r>
              <a:rPr lang="zh-CN" altLang="en-US"/>
              <a:t>：效率分析</a:t>
            </a:r>
            <a:endParaRPr lang="zh-CN" altLang="en-US"/>
          </a:p>
          <a:p>
            <a:r>
              <a:rPr lang="zh-CN" altLang="en-US"/>
              <a:t>模型容量与效率：</a:t>
            </a:r>
            <a:endParaRPr lang="zh-CN" altLang="en-US"/>
          </a:p>
          <a:p>
            <a:r>
              <a:rPr lang="zh-CN" altLang="en-US"/>
              <a:t>全容量模型</a:t>
            </a:r>
            <a:r>
              <a:rPr lang="en-US" altLang="zh-CN"/>
              <a:t> (D.1)</a:t>
            </a:r>
            <a:r>
              <a:rPr lang="zh-CN" altLang="en-US"/>
              <a:t>：</a:t>
            </a:r>
            <a:endParaRPr lang="zh-CN" altLang="en-US"/>
          </a:p>
          <a:p>
            <a:r>
              <a:rPr lang="zh-CN" altLang="en-US"/>
              <a:t>参数量大（</a:t>
            </a:r>
            <a:r>
              <a:rPr lang="en-US" altLang="zh-CN"/>
              <a:t>6543M</a:t>
            </a:r>
            <a:r>
              <a:rPr lang="zh-CN" altLang="en-US"/>
              <a:t>）、内存占用高（</a:t>
            </a:r>
            <a:r>
              <a:rPr lang="en-US" altLang="zh-CN"/>
              <a:t>32136 MiB</a:t>
            </a:r>
            <a:r>
              <a:rPr lang="zh-CN" altLang="en-US"/>
              <a:t>），推理速度较慢（</a:t>
            </a:r>
            <a:r>
              <a:rPr lang="en-US" altLang="zh-CN"/>
              <a:t>0.517/s</a:t>
            </a:r>
            <a:r>
              <a:rPr lang="zh-CN" altLang="en-US"/>
              <a:t>）。</a:t>
            </a:r>
            <a:endParaRPr lang="zh-CN" altLang="en-US"/>
          </a:p>
          <a:p>
            <a:r>
              <a:rPr lang="zh-CN" altLang="en-US"/>
              <a:t>最优性能但资源需求高。</a:t>
            </a:r>
            <a:endParaRPr lang="zh-CN" altLang="en-US"/>
          </a:p>
          <a:p>
            <a:r>
              <a:rPr lang="en-US" altLang="zh-CN"/>
              <a:t>1/4 </a:t>
            </a:r>
            <a:r>
              <a:rPr lang="zh-CN" altLang="en-US"/>
              <a:t>容量</a:t>
            </a:r>
            <a:r>
              <a:rPr lang="en-US" altLang="zh-CN"/>
              <a:t> (D.2)</a:t>
            </a:r>
            <a:r>
              <a:rPr lang="zh-CN" altLang="en-US"/>
              <a:t>：</a:t>
            </a:r>
            <a:endParaRPr lang="zh-CN" altLang="en-US"/>
          </a:p>
          <a:p>
            <a:r>
              <a:rPr lang="zh-CN" altLang="en-US"/>
              <a:t>参数量显著减少（</a:t>
            </a:r>
            <a:r>
              <a:rPr lang="en-US" altLang="zh-CN"/>
              <a:t>975.83M</a:t>
            </a:r>
            <a:r>
              <a:rPr lang="zh-CN" altLang="en-US"/>
              <a:t>）、内存占用降低（</a:t>
            </a:r>
            <a:r>
              <a:rPr lang="en-US" altLang="zh-CN"/>
              <a:t>11370 MiB</a:t>
            </a:r>
            <a:r>
              <a:rPr lang="zh-CN" altLang="en-US"/>
              <a:t>），推理速度提升（</a:t>
            </a:r>
            <a:r>
              <a:rPr lang="en-US" altLang="zh-CN"/>
              <a:t>0.192/s</a:t>
            </a:r>
            <a:r>
              <a:rPr lang="zh-CN" altLang="en-US"/>
              <a:t>）。</a:t>
            </a:r>
            <a:endParaRPr lang="zh-CN" altLang="en-US"/>
          </a:p>
          <a:p>
            <a:r>
              <a:rPr lang="zh-CN" altLang="en-US"/>
              <a:t>性能略低但更高效。</a:t>
            </a:r>
            <a:endParaRPr lang="zh-CN" altLang="en-US"/>
          </a:p>
          <a:p>
            <a:r>
              <a:rPr lang="zh-CN" altLang="en-US"/>
              <a:t>仅重编程网络</a:t>
            </a:r>
            <a:r>
              <a:rPr lang="en-US" altLang="zh-CN"/>
              <a:t> (D.3)</a:t>
            </a:r>
            <a:r>
              <a:rPr lang="zh-CN" altLang="en-US"/>
              <a:t>：</a:t>
            </a:r>
            <a:endParaRPr lang="zh-CN" altLang="en-US"/>
          </a:p>
          <a:p>
            <a:r>
              <a:rPr lang="zh-CN" altLang="en-US"/>
              <a:t>参数量极少（</a:t>
            </a:r>
            <a:r>
              <a:rPr lang="en-US" altLang="zh-CN"/>
              <a:t>6.39M</a:t>
            </a:r>
            <a:r>
              <a:rPr lang="zh-CN" altLang="en-US"/>
              <a:t>），速度最快（</a:t>
            </a:r>
            <a:r>
              <a:rPr lang="en-US" altLang="zh-CN"/>
              <a:t>0.642/s</a:t>
            </a:r>
            <a:r>
              <a:rPr lang="zh-CN" altLang="en-US"/>
              <a:t>），但性能最差。</a:t>
            </a:r>
            <a:endParaRPr lang="zh-CN" altLang="en-US"/>
          </a:p>
          <a:p>
            <a:endParaRPr lang="zh-CN" altLang="en-US"/>
          </a:p>
          <a:p>
            <a:r>
              <a:rPr lang="zh-CN" altLang="en-US"/>
              <a:t>总结</a:t>
            </a:r>
            <a:endParaRPr lang="zh-CN" altLang="en-US"/>
          </a:p>
          <a:p>
            <a:r>
              <a:rPr lang="zh-CN" altLang="en-US"/>
              <a:t>全容量模型</a:t>
            </a:r>
            <a:r>
              <a:rPr lang="en-US" altLang="zh-CN"/>
              <a:t> (A.1, D.1)</a:t>
            </a:r>
            <a:r>
              <a:rPr lang="zh-CN" altLang="en-US"/>
              <a:t>：性能最佳，适合高性能需求。</a:t>
            </a:r>
            <a:endParaRPr lang="zh-CN" altLang="en-US"/>
          </a:p>
          <a:p>
            <a:r>
              <a:rPr lang="en-US" altLang="zh-CN"/>
              <a:t>1/4 </a:t>
            </a:r>
            <a:r>
              <a:rPr lang="zh-CN" altLang="en-US"/>
              <a:t>容量</a:t>
            </a:r>
            <a:r>
              <a:rPr lang="en-US" altLang="zh-CN"/>
              <a:t> (A.2, D.2)</a:t>
            </a:r>
            <a:r>
              <a:rPr lang="zh-CN" altLang="en-US"/>
              <a:t>：平衡性能与效率，适合资源有限场景。</a:t>
            </a:r>
            <a:endParaRPr lang="zh-CN" altLang="en-US"/>
          </a:p>
          <a:p>
            <a:r>
              <a:rPr lang="zh-CN" altLang="en-US"/>
              <a:t>关键模块</a:t>
            </a:r>
            <a:r>
              <a:rPr lang="en-US" altLang="zh-CN"/>
              <a:t> (B.1, B.2)</a:t>
            </a:r>
            <a:r>
              <a:rPr lang="zh-CN" altLang="en-US"/>
              <a:t>：</a:t>
            </a:r>
            <a:r>
              <a:rPr lang="en-US" altLang="zh-CN"/>
              <a:t>Patch </a:t>
            </a:r>
            <a:r>
              <a:rPr lang="zh-CN" altLang="en-US"/>
              <a:t>重编程和</a:t>
            </a:r>
            <a:r>
              <a:rPr lang="en-US" altLang="zh-CN"/>
              <a:t> Prompt-as-Prefix </a:t>
            </a:r>
            <a:r>
              <a:rPr lang="zh-CN" altLang="en-US"/>
              <a:t>对模型效果至关重要。</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TIME-LLM</a:t>
            </a:r>
            <a:r>
              <a:rPr lang="zh-CN" altLang="en-US"/>
              <a:t>：通过重编程大语言模型实现时间序列预测</a:t>
            </a:r>
            <a:endParaRPr lang="zh-CN" altLang="en-US"/>
          </a:p>
          <a:p>
            <a:r>
              <a:rPr lang="zh-CN" altLang="en-US"/>
              <a:t>合作团队：</a:t>
            </a:r>
            <a:r>
              <a:rPr lang="en-US" altLang="zh-CN"/>
              <a:t>Monash University</a:t>
            </a:r>
            <a:r>
              <a:rPr lang="zh-CN" altLang="en-US"/>
              <a:t>（莫纳什大学）；</a:t>
            </a:r>
            <a:r>
              <a:rPr lang="en-US" altLang="zh-CN"/>
              <a:t>Ant Group</a:t>
            </a:r>
            <a:r>
              <a:rPr lang="zh-CN" altLang="en-US"/>
              <a:t>（蚂蚁集团）；</a:t>
            </a:r>
            <a:r>
              <a:rPr lang="en-US" altLang="zh-CN"/>
              <a:t>IBM Research</a:t>
            </a:r>
            <a:r>
              <a:rPr lang="zh-CN" altLang="en-US"/>
              <a:t>（</a:t>
            </a:r>
            <a:r>
              <a:rPr lang="en-US" altLang="zh-CN"/>
              <a:t>IBM </a:t>
            </a:r>
            <a:r>
              <a:rPr lang="zh-CN" altLang="en-US"/>
              <a:t>研究院）；</a:t>
            </a:r>
            <a:r>
              <a:rPr lang="en-US" altLang="zh-CN"/>
              <a:t>Griffith University</a:t>
            </a:r>
            <a:r>
              <a:rPr lang="zh-CN" altLang="en-US"/>
              <a:t>（格里菲斯大学）；</a:t>
            </a:r>
            <a:r>
              <a:rPr lang="en-US" altLang="zh-CN"/>
              <a:t>Alibaba Group</a:t>
            </a:r>
            <a:r>
              <a:rPr lang="zh-CN" altLang="en-US"/>
              <a:t>（阿里巴巴集团）；</a:t>
            </a:r>
            <a:r>
              <a:rPr lang="en-US" altLang="zh-CN"/>
              <a:t>The Hong Kong University of Science and Technology (Guangzhou)</a:t>
            </a:r>
            <a:r>
              <a:rPr lang="zh-CN" altLang="en-US"/>
              <a:t>（香港科技大学（广州））</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(a-d) </a:t>
            </a:r>
            <a:r>
              <a:rPr lang="zh-CN" altLang="en-US"/>
              <a:t>重编程空间优化过程</a:t>
            </a:r>
            <a:endParaRPr lang="zh-CN" altLang="en-US"/>
          </a:p>
          <a:p>
            <a:r>
              <a:rPr lang="zh-CN" altLang="en-US"/>
              <a:t>图像描述：</a:t>
            </a:r>
            <a:endParaRPr lang="zh-CN" altLang="en-US"/>
          </a:p>
          <a:p>
            <a:endParaRPr lang="en-US" altLang="zh-CN"/>
          </a:p>
          <a:p>
            <a:r>
              <a:rPr lang="zh-CN" altLang="en-US"/>
              <a:t>子图</a:t>
            </a:r>
            <a:r>
              <a:rPr lang="en-US" altLang="zh-CN"/>
              <a:t> (a) </a:t>
            </a:r>
            <a:r>
              <a:rPr lang="zh-CN" altLang="en-US"/>
              <a:t>至</a:t>
            </a:r>
            <a:r>
              <a:rPr lang="en-US" altLang="zh-CN"/>
              <a:t> (d) </a:t>
            </a:r>
            <a:r>
              <a:rPr lang="zh-CN" altLang="en-US"/>
              <a:t>展示了从</a:t>
            </a:r>
            <a:r>
              <a:rPr lang="en-US" altLang="zh-CN"/>
              <a:t> Epoch 0 </a:t>
            </a:r>
            <a:r>
              <a:rPr lang="zh-CN" altLang="en-US"/>
              <a:t>到</a:t>
            </a:r>
            <a:r>
              <a:rPr lang="en-US" altLang="zh-CN"/>
              <a:t> Epoch 10</a:t>
            </a:r>
            <a:r>
              <a:rPr lang="zh-CN" altLang="en-US"/>
              <a:t>，时间序列重编程的优化过程。横轴代表文本原型（</a:t>
            </a:r>
            <a:r>
              <a:rPr lang="en-US" altLang="zh-CN"/>
              <a:t>Text Prototypes</a:t>
            </a:r>
            <a:r>
              <a:rPr lang="zh-CN" altLang="en-US"/>
              <a:t>），纵轴代表时间序列片段（</a:t>
            </a:r>
            <a:r>
              <a:rPr lang="en-US" altLang="zh-CN"/>
              <a:t>Patches</a:t>
            </a:r>
            <a:r>
              <a:rPr lang="zh-CN" altLang="en-US"/>
              <a:t>）。</a:t>
            </a:r>
            <a:endParaRPr lang="zh-CN" altLang="en-US"/>
          </a:p>
          <a:p>
            <a:r>
              <a:rPr lang="zh-CN" altLang="en-US"/>
              <a:t>初始状态（</a:t>
            </a:r>
            <a:r>
              <a:rPr lang="en-US" altLang="zh-CN"/>
              <a:t>Epoch 0</a:t>
            </a:r>
            <a:r>
              <a:rPr lang="zh-CN" altLang="en-US"/>
              <a:t>）下，重编程空间几乎是随机的（颜色均匀，缺乏结构化信息）。</a:t>
            </a:r>
            <a:endParaRPr lang="zh-CN" altLang="en-US"/>
          </a:p>
          <a:p>
            <a:r>
              <a:rPr lang="zh-CN" altLang="en-US"/>
              <a:t>随着训练迭代（从</a:t>
            </a:r>
            <a:r>
              <a:rPr lang="en-US" altLang="zh-CN"/>
              <a:t> Epoch 1</a:t>
            </a:r>
            <a:r>
              <a:rPr lang="zh-CN" altLang="en-US"/>
              <a:t>、</a:t>
            </a:r>
            <a:r>
              <a:rPr lang="en-US" altLang="zh-CN"/>
              <a:t>Epoch 5 </a:t>
            </a:r>
            <a:r>
              <a:rPr lang="zh-CN" altLang="en-US"/>
              <a:t>到</a:t>
            </a:r>
            <a:r>
              <a:rPr lang="en-US" altLang="zh-CN"/>
              <a:t> Epoch 10</a:t>
            </a:r>
            <a:r>
              <a:rPr lang="zh-CN" altLang="en-US"/>
              <a:t>），可以观察到：</a:t>
            </a:r>
            <a:endParaRPr lang="zh-CN" altLang="en-US"/>
          </a:p>
          <a:p>
            <a:r>
              <a:rPr lang="zh-CN" altLang="en-US"/>
              <a:t>不同文本原型逐渐学习到特定模式，与时间序列片段形成更高的相关性（颜色渐变形成规律性）。</a:t>
            </a:r>
            <a:endParaRPr lang="zh-CN" altLang="en-US"/>
          </a:p>
          <a:p>
            <a:r>
              <a:rPr lang="zh-CN" altLang="en-US"/>
              <a:t>最终（</a:t>
            </a:r>
            <a:r>
              <a:rPr lang="en-US" altLang="zh-CN"/>
              <a:t>Epoch 10</a:t>
            </a:r>
            <a:r>
              <a:rPr lang="zh-CN" altLang="en-US"/>
              <a:t>），不同时间序列片段的表示被有效分配到对应的文本原型，展现出优化后的重编程结构。</a:t>
            </a:r>
            <a:endParaRPr lang="zh-CN" altLang="en-US"/>
          </a:p>
          <a:p>
            <a:r>
              <a:rPr lang="zh-CN" altLang="en-US"/>
              <a:t>含义：</a:t>
            </a:r>
            <a:endParaRPr lang="zh-CN" altLang="en-US"/>
          </a:p>
          <a:p>
            <a:endParaRPr lang="en-US" altLang="zh-CN"/>
          </a:p>
          <a:p>
            <a:r>
              <a:rPr lang="zh-CN" altLang="en-US"/>
              <a:t>文本原型通过训练逐渐适应并表示时间序列的不同语义特征。</a:t>
            </a:r>
            <a:endParaRPr lang="zh-CN" altLang="en-US"/>
          </a:p>
          <a:p>
            <a:r>
              <a:rPr lang="zh-CN" altLang="en-US"/>
              <a:t>重编程网络能够有效提取时间序列信息并将其映射到语言模型的输入空间。</a:t>
            </a:r>
            <a:endParaRPr lang="zh-CN" altLang="en-US"/>
          </a:p>
          <a:p>
            <a:r>
              <a:rPr lang="en-US" altLang="zh-CN"/>
              <a:t>2. (e) </a:t>
            </a:r>
            <a:r>
              <a:rPr lang="zh-CN" altLang="en-US"/>
              <a:t>优化的重编程空间</a:t>
            </a:r>
            <a:endParaRPr lang="zh-CN" altLang="en-US"/>
          </a:p>
          <a:p>
            <a:r>
              <a:rPr lang="zh-CN" altLang="en-US"/>
              <a:t>图像描述：</a:t>
            </a:r>
            <a:endParaRPr lang="zh-CN" altLang="en-US"/>
          </a:p>
          <a:p>
            <a:endParaRPr lang="en-US" altLang="zh-CN"/>
          </a:p>
          <a:p>
            <a:r>
              <a:rPr lang="zh-CN" altLang="en-US"/>
              <a:t>该子图是</a:t>
            </a:r>
            <a:r>
              <a:rPr lang="en-US" altLang="zh-CN"/>
              <a:t> (d) </a:t>
            </a:r>
            <a:r>
              <a:rPr lang="zh-CN" altLang="en-US"/>
              <a:t>的详细展示，红色矩形框强调了部分关键区域。</a:t>
            </a:r>
            <a:endParaRPr lang="zh-CN" altLang="en-US"/>
          </a:p>
          <a:p>
            <a:r>
              <a:rPr lang="zh-CN" altLang="en-US"/>
              <a:t>横轴依旧代表文本原型，纵轴代表时间序列片段。</a:t>
            </a:r>
            <a:endParaRPr lang="zh-CN" altLang="en-US"/>
          </a:p>
          <a:p>
            <a:r>
              <a:rPr lang="zh-CN" altLang="en-US"/>
              <a:t>放大部分显示：</a:t>
            </a:r>
            <a:endParaRPr lang="zh-CN" altLang="en-US"/>
          </a:p>
          <a:p>
            <a:r>
              <a:rPr lang="zh-CN" altLang="en-US"/>
              <a:t>某些时间片段主要依赖少数文本原型进行表示（如红圈所示区域）。</a:t>
            </a:r>
            <a:endParaRPr lang="zh-CN" altLang="en-US"/>
          </a:p>
          <a:p>
            <a:r>
              <a:rPr lang="zh-CN" altLang="en-US"/>
              <a:t>这种稀疏的重编程方式说明某些原型具有高度相关的特定语义功能，而其他原型则较少参与。</a:t>
            </a:r>
            <a:endParaRPr lang="zh-CN" altLang="en-US"/>
          </a:p>
          <a:p>
            <a:r>
              <a:rPr lang="zh-CN" altLang="en-US"/>
              <a:t>含义：</a:t>
            </a:r>
            <a:endParaRPr lang="zh-CN" altLang="en-US"/>
          </a:p>
          <a:p>
            <a:endParaRPr lang="en-US" altLang="zh-CN"/>
          </a:p>
          <a:p>
            <a:r>
              <a:rPr lang="zh-CN" altLang="en-US"/>
              <a:t>文本原型的作用是提取特定时间序列的语义特征，并以高效的方式完成对时间片段的重新编码。</a:t>
            </a:r>
            <a:endParaRPr lang="zh-CN" altLang="en-US"/>
          </a:p>
          <a:p>
            <a:r>
              <a:rPr lang="zh-CN" altLang="en-US"/>
              <a:t>这种稀疏结构表明了重编程网络的高效性，能够减少冗余计算。</a:t>
            </a:r>
            <a:endParaRPr lang="zh-CN" altLang="en-US"/>
          </a:p>
          <a:p>
            <a:r>
              <a:rPr lang="en-US" altLang="zh-CN"/>
              <a:t>3. (f) </a:t>
            </a:r>
            <a:r>
              <a:rPr lang="zh-CN" altLang="en-US"/>
              <a:t>文本原型的可视化</a:t>
            </a:r>
            <a:endParaRPr lang="zh-CN" altLang="en-US"/>
          </a:p>
          <a:p>
            <a:r>
              <a:rPr lang="zh-CN" altLang="en-US"/>
              <a:t>图像描述：</a:t>
            </a:r>
            <a:endParaRPr lang="zh-CN" altLang="en-US"/>
          </a:p>
          <a:p>
            <a:endParaRPr lang="en-US" altLang="zh-CN"/>
          </a:p>
          <a:p>
            <a:r>
              <a:rPr lang="zh-CN" altLang="en-US"/>
              <a:t>子图展示了</a:t>
            </a:r>
            <a:r>
              <a:rPr lang="en-US" altLang="zh-CN"/>
              <a:t> 10 </a:t>
            </a:r>
            <a:r>
              <a:rPr lang="zh-CN" altLang="en-US"/>
              <a:t>个不同文本原型的特征表示（分为</a:t>
            </a:r>
            <a:r>
              <a:rPr lang="en-US" altLang="zh-CN"/>
              <a:t> Word Set 1</a:t>
            </a:r>
            <a:r>
              <a:rPr lang="zh-CN" altLang="en-US"/>
              <a:t>、</a:t>
            </a:r>
            <a:r>
              <a:rPr lang="en-US" altLang="zh-CN"/>
              <a:t>Word Set 2 </a:t>
            </a:r>
            <a:r>
              <a:rPr lang="zh-CN" altLang="en-US"/>
              <a:t>和</a:t>
            </a:r>
            <a:r>
              <a:rPr lang="en-US" altLang="zh-CN"/>
              <a:t> Word Set 3</a:t>
            </a:r>
            <a:r>
              <a:rPr lang="zh-CN" altLang="en-US"/>
              <a:t>）。</a:t>
            </a:r>
            <a:endParaRPr lang="zh-CN" altLang="en-US"/>
          </a:p>
          <a:p>
            <a:r>
              <a:rPr lang="zh-CN" altLang="en-US"/>
              <a:t>颜色表示特定单词与对应文本原型的相关性强弱（颜色越深相关性越高）。</a:t>
            </a:r>
            <a:endParaRPr lang="zh-CN" altLang="en-US"/>
          </a:p>
          <a:p>
            <a:r>
              <a:rPr lang="zh-CN" altLang="en-US"/>
              <a:t>每个文本原型学习到的词集合具有特定语义属性：</a:t>
            </a:r>
            <a:endParaRPr lang="zh-CN" altLang="en-US"/>
          </a:p>
          <a:p>
            <a:r>
              <a:rPr lang="en-US" altLang="zh-CN"/>
              <a:t>Word Set 1</a:t>
            </a:r>
            <a:r>
              <a:rPr lang="zh-CN" altLang="en-US"/>
              <a:t>：如</a:t>
            </a:r>
            <a:r>
              <a:rPr lang="en-US" altLang="zh-CN"/>
              <a:t> "periodic"</a:t>
            </a:r>
            <a:r>
              <a:rPr lang="zh-CN" altLang="en-US"/>
              <a:t>（周期性）</a:t>
            </a:r>
            <a:r>
              <a:rPr lang="en-US" altLang="zh-CN"/>
              <a:t> </a:t>
            </a:r>
            <a:r>
              <a:rPr lang="zh-CN" altLang="en-US"/>
              <a:t>和</a:t>
            </a:r>
            <a:r>
              <a:rPr lang="en-US" altLang="zh-CN"/>
              <a:t> "seasonal"</a:t>
            </a:r>
            <a:r>
              <a:rPr lang="zh-CN" altLang="en-US"/>
              <a:t>（季节性），与时间序列的周期性模式相关。</a:t>
            </a:r>
            <a:endParaRPr lang="zh-CN" altLang="en-US"/>
          </a:p>
          <a:p>
            <a:r>
              <a:rPr lang="en-US" altLang="zh-CN"/>
              <a:t>Word Set 2</a:t>
            </a:r>
            <a:r>
              <a:rPr lang="zh-CN" altLang="en-US"/>
              <a:t>：如</a:t>
            </a:r>
            <a:r>
              <a:rPr lang="en-US" altLang="zh-CN"/>
              <a:t> "quantile" </a:t>
            </a:r>
            <a:r>
              <a:rPr lang="zh-CN" altLang="en-US"/>
              <a:t>和</a:t>
            </a:r>
            <a:r>
              <a:rPr lang="en-US" altLang="zh-CN"/>
              <a:t> "average"</a:t>
            </a:r>
            <a:r>
              <a:rPr lang="zh-CN" altLang="en-US"/>
              <a:t>，与统计特性相关。</a:t>
            </a:r>
            <a:endParaRPr lang="zh-CN" altLang="en-US"/>
          </a:p>
          <a:p>
            <a:r>
              <a:rPr lang="en-US" altLang="zh-CN"/>
              <a:t>Word Set 3</a:t>
            </a:r>
            <a:r>
              <a:rPr lang="zh-CN" altLang="en-US"/>
              <a:t>：如</a:t>
            </a:r>
            <a:r>
              <a:rPr lang="en-US" altLang="zh-CN"/>
              <a:t> "outspoken" </a:t>
            </a:r>
            <a:r>
              <a:rPr lang="zh-CN" altLang="en-US"/>
              <a:t>和</a:t>
            </a:r>
            <a:r>
              <a:rPr lang="en-US" altLang="zh-CN"/>
              <a:t> "galilee"</a:t>
            </a:r>
            <a:r>
              <a:rPr lang="zh-CN" altLang="en-US"/>
              <a:t>，可能捕获较复杂或特殊的语义特征。</a:t>
            </a:r>
            <a:endParaRPr lang="zh-CN" altLang="en-US"/>
          </a:p>
          <a:p>
            <a:r>
              <a:rPr lang="zh-CN" altLang="en-US"/>
              <a:t>含义：</a:t>
            </a:r>
            <a:endParaRPr lang="zh-CN" altLang="en-US"/>
          </a:p>
          <a:p>
            <a:endParaRPr lang="en-US" altLang="zh-CN"/>
          </a:p>
          <a:p>
            <a:r>
              <a:rPr lang="zh-CN" altLang="en-US"/>
              <a:t>文本原型能够提取并总结时间序列的语言线索。</a:t>
            </a:r>
            <a:endParaRPr lang="zh-CN" altLang="en-US"/>
          </a:p>
          <a:p>
            <a:r>
              <a:rPr lang="zh-CN" altLang="en-US"/>
              <a:t>不同的时间序列特征（如周期性、统计性）被映射到不同的语义原型，强化了语言模型对时间序列的理解。</a:t>
            </a:r>
            <a:endParaRPr lang="zh-CN" altLang="en-US"/>
          </a:p>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需要</a:t>
            </a:r>
            <a:r>
              <a:rPr lang="zh-CN" altLang="en-US"/>
              <a:t>重振精神，坚持不懈，按部就班</a:t>
            </a:r>
            <a:r>
              <a:rPr lang="zh-CN" altLang="en-US"/>
              <a:t>地完成专利；</a:t>
            </a:r>
            <a:r>
              <a:rPr lang="en-US" altLang="zh-CN"/>
              <a:t>2.</a:t>
            </a:r>
            <a:r>
              <a:rPr lang="zh-CN" altLang="en-US"/>
              <a:t>想办法跑以上论文的实验；</a:t>
            </a:r>
            <a:r>
              <a:rPr lang="en-US" altLang="zh-CN"/>
              <a:t>3.</a:t>
            </a:r>
            <a:r>
              <a:rPr lang="zh-CN" altLang="en-US"/>
              <a:t>看论文；</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dirty="0"/>
              <a:t>具体是，研究人员尝试将自然语言处理（</a:t>
            </a:r>
            <a:r>
              <a:rPr lang="en-US" altLang="zh-CN" dirty="0"/>
              <a:t>NLP</a:t>
            </a:r>
            <a:r>
              <a:rPr lang="zh-CN" altLang="en-US" dirty="0"/>
              <a:t>）技术应用于时间序列领域并非首次。例如，</a:t>
            </a:r>
            <a:r>
              <a:rPr lang="en-US" altLang="zh-CN" dirty="0"/>
              <a:t>Transformer</a:t>
            </a:r>
            <a:r>
              <a:rPr lang="zh-CN" altLang="en-US" dirty="0"/>
              <a:t>架构在</a:t>
            </a:r>
            <a:r>
              <a:rPr lang="en-US" altLang="zh-CN" dirty="0"/>
              <a:t>NLP</a:t>
            </a:r>
            <a:r>
              <a:rPr lang="zh-CN" altLang="en-US" dirty="0"/>
              <a:t>领域是一个重要的里程碑，但其在时间序列预测方面的表现一直平平，直到</a:t>
            </a:r>
            <a:r>
              <a:rPr lang="en-US" altLang="zh-CN" dirty="0"/>
              <a:t>PatchTST</a:t>
            </a:r>
            <a:r>
              <a:rPr lang="zh-CN" altLang="en-US" dirty="0"/>
              <a:t>的提出。</a:t>
            </a:r>
            <a:endParaRPr lang="zh-CN" altLang="en-US" dirty="0"/>
          </a:p>
          <a:p>
            <a:pPr>
              <a:lnSpc>
                <a:spcPct val="150000"/>
              </a:lnSpc>
              <a:defRPr/>
            </a:pPr>
            <a:r>
              <a:rPr lang="zh-CN" altLang="en-US" dirty="0"/>
              <a:t>近年来，预训练基础模型（如大型语言模型，</a:t>
            </a:r>
            <a:r>
              <a:rPr lang="en-US" altLang="zh-CN" dirty="0"/>
              <a:t>LLMs</a:t>
            </a:r>
            <a:r>
              <a:rPr lang="zh-CN" altLang="en-US" dirty="0"/>
              <a:t>）推动了计算机视觉（</a:t>
            </a:r>
            <a:r>
              <a:rPr lang="en-US" altLang="zh-CN" dirty="0"/>
              <a:t>CV</a:t>
            </a:r>
            <a:r>
              <a:rPr lang="zh-CN" altLang="en-US" dirty="0"/>
              <a:t>）和自然语言处理（</a:t>
            </a:r>
            <a:r>
              <a:rPr lang="en-US" altLang="zh-CN" dirty="0"/>
              <a:t>NLP</a:t>
            </a:r>
            <a:r>
              <a:rPr lang="zh-CN" altLang="en-US" dirty="0"/>
              <a:t>）的快速进展。然而，</a:t>
            </a:r>
            <a:r>
              <a:rPr lang="zh-CN" altLang="en-US" dirty="0">
                <a:sym typeface="+mn-ea"/>
              </a:rPr>
              <a:t>预训练基础模型在</a:t>
            </a:r>
            <a:r>
              <a:rPr lang="zh-CN" altLang="en-US" dirty="0"/>
              <a:t>时间序列建模存在</a:t>
            </a:r>
            <a:r>
              <a:rPr lang="zh-CN" altLang="en-US" dirty="0"/>
              <a:t>空白。其中的关键问题</a:t>
            </a:r>
            <a:r>
              <a:rPr lang="zh-CN" altLang="en-US" dirty="0"/>
              <a:t>是：</a:t>
            </a:r>
            <a:endParaRPr lang="zh-CN" altLang="en-US" dirty="0"/>
          </a:p>
          <a:p>
            <a:pPr>
              <a:lnSpc>
                <a:spcPct val="150000"/>
              </a:lnSpc>
              <a:defRPr/>
            </a:pPr>
            <a:r>
              <a:rPr lang="zh-CN" altLang="en-US" dirty="0"/>
              <a:t>时间序列数据与自然语言模态的对齐问题：</a:t>
            </a:r>
            <a:endParaRPr lang="en-US" altLang="zh-CN" dirty="0"/>
          </a:p>
          <a:p>
            <a:pPr>
              <a:lnSpc>
                <a:spcPct val="150000"/>
              </a:lnSpc>
              <a:defRPr/>
            </a:pPr>
            <a:r>
              <a:rPr lang="zh-CN" altLang="en-US" dirty="0"/>
              <a:t>表现</a:t>
            </a:r>
            <a:r>
              <a:rPr lang="zh-CN" altLang="en-US" dirty="0"/>
              <a:t>在：</a:t>
            </a:r>
            <a:r>
              <a:rPr lang="en-US" altLang="zh-CN" dirty="0"/>
              <a:t>LLMs</a:t>
            </a:r>
            <a:r>
              <a:rPr lang="zh-CN" altLang="en-US" dirty="0"/>
              <a:t>（大规模语言模型）处理的是离散符号（如单词或字符），而时间序列数据是连续的数值数据。</a:t>
            </a:r>
            <a:endParaRPr lang="zh-CN" altLang="en-US" dirty="0"/>
          </a:p>
          <a:p>
            <a:pPr>
              <a:lnSpc>
                <a:spcPct val="150000"/>
              </a:lnSpc>
              <a:defRPr/>
            </a:pPr>
            <a:r>
              <a:rPr lang="en-US" altLang="zh-CN" dirty="0"/>
              <a:t>LLMs</a:t>
            </a:r>
            <a:r>
              <a:rPr lang="zh-CN" altLang="en-US" dirty="0"/>
              <a:t>的预训练知识和推理能力与时间序列模式的匹配问题：</a:t>
            </a:r>
            <a:endParaRPr lang="en-US" altLang="zh-CN" dirty="0"/>
          </a:p>
          <a:p>
            <a:pPr>
              <a:lnSpc>
                <a:spcPct val="150000"/>
              </a:lnSpc>
              <a:defRPr/>
            </a:pPr>
            <a:r>
              <a:rPr lang="zh-CN" altLang="en-US" dirty="0"/>
              <a:t>表现在：</a:t>
            </a:r>
            <a:r>
              <a:rPr lang="en-US" altLang="zh-CN" dirty="0"/>
              <a:t>LLMs</a:t>
            </a:r>
            <a:r>
              <a:rPr lang="zh-CN" altLang="en-US" dirty="0"/>
              <a:t>的预训练通常依赖于海量的文本数据，而时间序列数据的特征和推理需求并未直接体现在这些文本数据中。因此，</a:t>
            </a:r>
            <a:r>
              <a:rPr lang="en-US" altLang="zh-CN" dirty="0"/>
              <a:t>LLMs</a:t>
            </a:r>
            <a:r>
              <a:rPr lang="zh-CN" altLang="en-US" dirty="0"/>
              <a:t>在预测时间序列时，往往缺乏对时间序列数据特有的模式和依赖关系的理解。例如，时间序列中的趋势、季节性、周期性等模式需要通过特定的推理能力来捕捉，而这并非</a:t>
            </a:r>
            <a:r>
              <a:rPr lang="en-US" altLang="zh-CN" dirty="0"/>
              <a:t>LLMs</a:t>
            </a:r>
            <a:r>
              <a:rPr lang="zh-CN" altLang="en-US" dirty="0"/>
              <a:t>在预训练中自然具备的能力。因此，如何激活</a:t>
            </a:r>
            <a:r>
              <a:rPr lang="en-US" altLang="zh-CN" dirty="0"/>
              <a:t>LLMs</a:t>
            </a:r>
            <a:r>
              <a:rPr lang="zh-CN" altLang="en-US" dirty="0"/>
              <a:t>在时间序列预测中展现出准确性、数据效率和任务无关性的能力，仍然是一个亟</a:t>
            </a:r>
            <a:r>
              <a:rPr lang="en-US" altLang="zh-CN" dirty="0"/>
              <a:t>ji</a:t>
            </a:r>
            <a:r>
              <a:rPr lang="zh-CN" altLang="en-US" dirty="0"/>
              <a:t>待解决的挑战。</a:t>
            </a:r>
            <a:endParaRPr lang="zh-CN" altLang="en-US" dirty="0"/>
          </a:p>
          <a:p>
            <a:pPr>
              <a:lnSpc>
                <a:spcPct val="150000"/>
              </a:lnSpc>
              <a:defRPr/>
            </a:pP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然后作者回顾了大语言模型在时序任务上的</a:t>
            </a:r>
            <a:r>
              <a:rPr lang="zh-CN" altLang="en-US"/>
              <a:t>方法，如图所示，分别为：</a:t>
            </a:r>
            <a:r>
              <a:rPr lang="en-US" altLang="zh-CN"/>
              <a:t>(a) </a:t>
            </a:r>
            <a:r>
              <a:rPr lang="zh-CN" altLang="en-US"/>
              <a:t>任务特定学习，</a:t>
            </a:r>
            <a:r>
              <a:rPr lang="en-US" altLang="zh-CN"/>
              <a:t>(b) </a:t>
            </a:r>
            <a:r>
              <a:rPr lang="zh-CN" altLang="en-US"/>
              <a:t>模型微调，以及</a:t>
            </a:r>
            <a:r>
              <a:rPr lang="en-US" altLang="zh-CN"/>
              <a:t> (c) </a:t>
            </a:r>
            <a:r>
              <a:rPr lang="zh-CN" altLang="en-US"/>
              <a:t>模型重编程</a:t>
            </a:r>
            <a:endParaRPr lang="zh-CN" altLang="en-US"/>
          </a:p>
          <a:p>
            <a:pPr eaLnBrk="1" hangingPunct="1"/>
            <a:r>
              <a:rPr lang="zh-CN" altLang="en-US"/>
              <a:t>其中任务特定学习</a:t>
            </a:r>
            <a:r>
              <a:rPr lang="en-US" altLang="zh-CN"/>
              <a:t> (Task-Specific Learning)</a:t>
            </a:r>
            <a:r>
              <a:rPr lang="zh-CN" altLang="en-US"/>
              <a:t>是指专门针对目标模态（</a:t>
            </a:r>
            <a:r>
              <a:rPr lang="en-US" altLang="zh-CN"/>
              <a:t>Target Modality</a:t>
            </a:r>
            <a:r>
              <a:rPr lang="zh-CN" altLang="en-US"/>
              <a:t>）进行设计和训练，例如用于时间序列的预测、分类或缺失值填补等任务，比如</a:t>
            </a:r>
            <a:r>
              <a:rPr lang="en-US" altLang="zh-CN"/>
              <a:t>former</a:t>
            </a:r>
            <a:r>
              <a:rPr lang="zh-CN" altLang="en-US"/>
              <a:t>类</a:t>
            </a:r>
            <a:r>
              <a:rPr lang="zh-CN" altLang="en-US"/>
              <a:t>模型。模型从头在特定数据集上进行训练。特点是高度专用，仅针对特定任务或模态设计；确定啊在与缺乏泛化能力，很难迁移到其他任务或模态。</a:t>
            </a:r>
            <a:r>
              <a:rPr lang="zh-CN" altLang="en-US"/>
              <a:t>并且需要大量的领域特定数据；无法有效利用跨模态或预训练模型的知识。</a:t>
            </a:r>
            <a:endParaRPr lang="zh-CN" altLang="en-US"/>
          </a:p>
          <a:p>
            <a:pPr eaLnBrk="1" hangingPunct="1"/>
            <a:r>
              <a:rPr lang="zh-CN" altLang="en-US"/>
              <a:t>模型微调</a:t>
            </a:r>
            <a:r>
              <a:rPr lang="en-US" altLang="zh-CN"/>
              <a:t> (Model Fine-Tuning)</a:t>
            </a:r>
            <a:r>
              <a:rPr lang="zh-CN" altLang="en-US"/>
              <a:t>指在预训练的模型基础上，通过适配（</a:t>
            </a:r>
            <a:r>
              <a:rPr lang="en-US" altLang="zh-CN"/>
              <a:t>Adaptation</a:t>
            </a:r>
            <a:r>
              <a:rPr lang="zh-CN" altLang="en-US"/>
              <a:t>）和任务特定的头部（</a:t>
            </a:r>
            <a:r>
              <a:rPr lang="en-US" altLang="zh-CN"/>
              <a:t>Head</a:t>
            </a:r>
            <a:r>
              <a:rPr lang="zh-CN" altLang="en-US"/>
              <a:t>）添加，来处理目标任务。通过微调预训练模型，来适应目标模态中的预测、分类等任务。特点：利用了预训练模型的知识；需要对目标任务进行微调；局限性：微调需要额外的计算资源；微调过程可能对特定任务有效，但泛化能力有所限制。</a:t>
            </a:r>
            <a:endParaRPr lang="zh-CN" altLang="en-US"/>
          </a:p>
          <a:p>
            <a:pPr eaLnBrk="1" hangingPunct="1"/>
            <a:r>
              <a:rPr lang="zh-CN" altLang="en-US">
                <a:sym typeface="+mn-ea"/>
              </a:rPr>
              <a:t>模型重编程</a:t>
            </a:r>
            <a:r>
              <a:rPr lang="en-US" altLang="zh-CN">
                <a:sym typeface="+mn-ea"/>
              </a:rPr>
              <a:t> (Model Reprogramming)</a:t>
            </a:r>
            <a:r>
              <a:rPr lang="zh-CN" altLang="en-US"/>
              <a:t>是本文研究提出的创新架构，旨在高效重编程开源的大规模语言模型（</a:t>
            </a:r>
            <a:r>
              <a:rPr lang="en-US" altLang="zh-CN"/>
              <a:t>LLMs</a:t>
            </a:r>
            <a:r>
              <a:rPr lang="zh-CN" altLang="en-US"/>
              <a:t>），使其成为强大的时间序列学习模型，特别是在缺乏成熟时间序列预训练模型的情况下。</a:t>
            </a:r>
            <a:r>
              <a:rPr lang="zh-CN" altLang="en-US"/>
              <a:t>它通过对输入数据的重编程（</a:t>
            </a:r>
            <a:r>
              <a:rPr lang="en-US" altLang="zh-CN"/>
              <a:t>Input Reprogramming</a:t>
            </a:r>
            <a:r>
              <a:rPr lang="zh-CN" altLang="en-US"/>
              <a:t>），结合提示（</a:t>
            </a:r>
            <a:r>
              <a:rPr lang="en-US" altLang="zh-CN"/>
              <a:t>Prompts</a:t>
            </a:r>
            <a:r>
              <a:rPr lang="zh-CN" altLang="en-US"/>
              <a:t>）机制，将时间序列数据与语言模型对齐，从而激活语言模型在时间序列任务上的潜力。</a:t>
            </a:r>
            <a:endParaRPr lang="zh-CN" altLang="en-US"/>
          </a:p>
          <a:p>
            <a:pPr eaLnBrk="1" hangingPunct="1"/>
            <a:r>
              <a:rPr lang="zh-CN" altLang="en-US"/>
              <a:t>模型保持语言模型的冻结状态，仅对输入和输出部分进行调整。特点：轻量</a:t>
            </a:r>
            <a:r>
              <a:rPr lang="en-US" altLang="zh-CN"/>
              <a:t> (Lightweight)</a:t>
            </a:r>
            <a:r>
              <a:rPr lang="zh-CN" altLang="en-US"/>
              <a:t>，高效</a:t>
            </a:r>
            <a:r>
              <a:rPr lang="en-US" altLang="zh-CN"/>
              <a:t> (High Effectiveness)</a:t>
            </a:r>
            <a:r>
              <a:rPr lang="zh-CN" altLang="en-US"/>
              <a:t>。</a:t>
            </a:r>
            <a:endParaRPr lang="zh-CN" altLang="en-US"/>
          </a:p>
          <a:p>
            <a:pPr eaLnBrk="1" hangingPunct="1"/>
            <a:r>
              <a:rPr lang="zh-CN" altLang="en-US"/>
              <a:t>上下文引导</a:t>
            </a:r>
            <a:r>
              <a:rPr lang="en-US" altLang="zh-CN"/>
              <a:t> (Contextual Bootstrapping)</a:t>
            </a:r>
            <a:r>
              <a:rPr lang="zh-CN" altLang="en-US"/>
              <a:t>。跨模态能力</a:t>
            </a:r>
            <a:r>
              <a:rPr lang="en-US" altLang="zh-CN"/>
              <a:t> (Cross-Modality)</a:t>
            </a:r>
            <a:r>
              <a:rPr lang="zh-CN" altLang="en-US"/>
              <a:t>。</a:t>
            </a:r>
            <a:r>
              <a:rPr lang="zh-CN" altLang="en-US"/>
              <a:t>由此，无需对语言模型进行微调，资源需求更低。具有较强的泛化能力，可用于不同领域的时间序列任务。</a:t>
            </a:r>
            <a:endParaRPr lang="zh-CN" altLang="en-US"/>
          </a:p>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这是</a:t>
            </a:r>
            <a:r>
              <a:rPr lang="zh-CN" altLang="en-US"/>
              <a:t>作者团队提出地</a:t>
            </a:r>
            <a:r>
              <a:rPr lang="en-US" altLang="zh-CN"/>
              <a:t>TIME_LLM</a:t>
            </a:r>
            <a:r>
              <a:rPr lang="zh-CN" altLang="en-US"/>
              <a:t>总体架构：</a:t>
            </a:r>
            <a:r>
              <a:rPr lang="zh-CN" altLang="en-US">
                <a:sym typeface="+mn-ea"/>
              </a:rPr>
              <a:t>（</a:t>
            </a:r>
            <a:r>
              <a:rPr lang="en-US" altLang="zh-CN">
                <a:sym typeface="+mn-ea"/>
              </a:rPr>
              <a:t>1</a:t>
            </a:r>
            <a:r>
              <a:rPr lang="zh-CN" altLang="en-US">
                <a:sym typeface="+mn-ea"/>
              </a:rPr>
              <a:t>）输入转换，（</a:t>
            </a:r>
            <a:r>
              <a:rPr lang="en-US" altLang="zh-CN">
                <a:sym typeface="+mn-ea"/>
              </a:rPr>
              <a:t>2</a:t>
            </a:r>
            <a:r>
              <a:rPr lang="zh-CN" altLang="en-US">
                <a:sym typeface="+mn-ea"/>
              </a:rPr>
              <a:t>）预训练且被冻结的</a:t>
            </a:r>
            <a:r>
              <a:rPr lang="en-US" altLang="zh-CN">
                <a:sym typeface="+mn-ea"/>
              </a:rPr>
              <a:t>LLM</a:t>
            </a:r>
            <a:r>
              <a:rPr lang="zh-CN" altLang="en-US">
                <a:sym typeface="+mn-ea"/>
              </a:rPr>
              <a:t>，（</a:t>
            </a:r>
            <a:r>
              <a:rPr lang="en-US" altLang="zh-CN">
                <a:sym typeface="+mn-ea"/>
              </a:rPr>
              <a:t>3</a:t>
            </a:r>
            <a:r>
              <a:rPr lang="zh-CN" altLang="en-US">
                <a:sym typeface="+mn-ea"/>
              </a:rPr>
              <a:t>）输出投影。</a:t>
            </a:r>
            <a:endParaRPr lang="zh-CN" altLang="en-US"/>
          </a:p>
          <a:p>
            <a:pPr eaLnBrk="1" hangingPunct="1"/>
            <a:r>
              <a:rPr lang="en-US" altLang="zh-CN"/>
              <a:t>Time-LLM</a:t>
            </a:r>
            <a:r>
              <a:rPr lang="zh-CN" altLang="en-US"/>
              <a:t>的整个理念是重新编程一个嵌入可见的语言基础模型，比如嵌入</a:t>
            </a:r>
            <a:r>
              <a:rPr lang="en-US" altLang="zh-CN"/>
              <a:t>GPT-2</a:t>
            </a:r>
            <a:r>
              <a:rPr lang="zh-CN" altLang="en-US"/>
              <a:t>，同时</a:t>
            </a:r>
            <a:r>
              <a:rPr lang="en-US" altLang="zh-CN"/>
              <a:t>LLM</a:t>
            </a:r>
            <a:r>
              <a:rPr lang="zh-CN" altLang="en-US"/>
              <a:t>本身训练好的</a:t>
            </a:r>
            <a:r>
              <a:rPr lang="zh-CN" altLang="en-US"/>
              <a:t>参数保持不变。</a:t>
            </a:r>
            <a:endParaRPr lang="zh-CN" altLang="en-US"/>
          </a:p>
          <a:p>
            <a:pPr eaLnBrk="1" hangingPunct="1"/>
            <a:endParaRPr lang="zh-CN" altLang="en-US"/>
          </a:p>
          <a:p>
            <a:pPr eaLnBrk="1" hangingPunct="1"/>
            <a:r>
              <a:rPr lang="zh-CN" altLang="en-US">
                <a:sym typeface="+mn-ea"/>
              </a:rPr>
              <a:t>时间序列数据与自然语言模态的对齐问题。</a:t>
            </a:r>
            <a:endParaRPr lang="zh-CN" altLang="en-US"/>
          </a:p>
          <a:p>
            <a:pPr eaLnBrk="1" hangingPunct="1"/>
            <a:r>
              <a:rPr lang="en-US" altLang="zh-CN"/>
              <a:t>Reprogrammed Patch Embeddings</a:t>
            </a:r>
            <a:endParaRPr lang="en-US" altLang="zh-CN"/>
          </a:p>
          <a:p>
            <a:pPr eaLnBrk="1" hangingPunct="1"/>
            <a:endParaRPr lang="zh-CN" altLang="en-US"/>
          </a:p>
          <a:p>
            <a:pPr eaLnBrk="1" hangingPunct="1"/>
            <a:r>
              <a:rPr lang="en-US" altLang="zh-CN" dirty="0">
                <a:sym typeface="+mn-ea"/>
              </a:rPr>
              <a:t>LLMs</a:t>
            </a:r>
            <a:r>
              <a:rPr lang="zh-CN" altLang="en-US" dirty="0">
                <a:sym typeface="+mn-ea"/>
              </a:rPr>
              <a:t>的预训练知识和推理能力与时间序列模式的匹配</a:t>
            </a:r>
            <a:r>
              <a:rPr lang="zh-CN" altLang="en-US">
                <a:sym typeface="+mn-ea"/>
              </a:rPr>
              <a:t>。</a:t>
            </a:r>
            <a:endParaRPr lang="zh-CN" altLang="en-US"/>
          </a:p>
          <a:p>
            <a:pPr eaLnBrk="1" hangingPunct="1"/>
            <a:r>
              <a:rPr lang="en-US" altLang="zh-CN" dirty="0">
                <a:sym typeface="微软雅黑" panose="020B0503020204020204" pitchFamily="34" charset="-122"/>
              </a:rPr>
              <a:t>Prompt-as-Prefix</a:t>
            </a:r>
            <a:r>
              <a:rPr lang="zh-CN" altLang="en-US" dirty="0">
                <a:sym typeface="微软雅黑" panose="020B0503020204020204" pitchFamily="34" charset="-122"/>
              </a:rPr>
              <a:t>，也就是将重编译的时间序列数据加上大预言模型的提示词，然后输入到参数不更新的大预言模型中，最后通过映射层将文本映射为预测</a:t>
            </a:r>
            <a:r>
              <a:rPr lang="zh-CN" altLang="en-US" dirty="0">
                <a:sym typeface="微软雅黑" panose="020B0503020204020204" pitchFamily="34" charset="-122"/>
              </a:rPr>
              <a:t>的时间序列。</a:t>
            </a:r>
            <a:endParaRPr lang="zh-CN" altLang="en-US"/>
          </a:p>
          <a:p>
            <a:pPr eaLnBrk="1" hangingPunct="1"/>
            <a:r>
              <a:rPr lang="zh-CN" altLang="en-US"/>
              <a:t>下面进行详细</a:t>
            </a:r>
            <a:r>
              <a:rPr lang="zh-CN" altLang="en-US"/>
              <a:t>介绍</a:t>
            </a:r>
            <a:endParaRPr lang="zh-CN" altLang="en-US"/>
          </a:p>
          <a:p>
            <a:pPr eaLnBrk="1" hangingPunct="1"/>
            <a:endParaRPr lang="zh-CN" altLang="en-US"/>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Patching </a:t>
            </a:r>
            <a:r>
              <a:rPr lang="zh-CN" altLang="en-US"/>
              <a:t>目的是是将原始时间序列数据划分为固定长度的时间片段。</a:t>
            </a:r>
            <a:r>
              <a:rPr lang="zh-CN" altLang="en-US">
                <a:sym typeface="+mn-ea"/>
              </a:rPr>
              <a:t>一方面，可以查看一组时间步而不是单个时间步来保留局部语义信息。（优点）另一方面，大大减少了要馈送到重新编程层的标记数量。</a:t>
            </a:r>
            <a:endParaRPr lang="zh-CN" altLang="en-US"/>
          </a:p>
          <a:p>
            <a:r>
              <a:rPr lang="zh-CN" altLang="en-US"/>
              <a:t>类似</a:t>
            </a:r>
            <a:r>
              <a:rPr lang="en-US" altLang="zh-CN"/>
              <a:t>PatchTST</a:t>
            </a:r>
            <a:r>
              <a:rPr lang="zh-CN" altLang="en-US"/>
              <a:t>模型中的操作。如图所示：这里，我们有一个包含</a:t>
            </a:r>
            <a:r>
              <a:rPr lang="en-US" altLang="zh-CN"/>
              <a:t>15</a:t>
            </a:r>
            <a:r>
              <a:rPr lang="zh-CN" altLang="en-US"/>
              <a:t>个时间步的序列，</a:t>
            </a:r>
            <a:r>
              <a:rPr lang="en-US" altLang="zh-CN"/>
              <a:t>patch</a:t>
            </a:r>
            <a:r>
              <a:rPr lang="zh-CN" altLang="en-US"/>
              <a:t>长度为</a:t>
            </a:r>
            <a:r>
              <a:rPr lang="en-US" altLang="zh-CN"/>
              <a:t>5</a:t>
            </a:r>
            <a:r>
              <a:rPr lang="zh-CN" altLang="en-US"/>
              <a:t>，步长也为</a:t>
            </a:r>
            <a:r>
              <a:rPr lang="en-US" altLang="zh-CN"/>
              <a:t>5</a:t>
            </a:r>
            <a:r>
              <a:rPr lang="zh-CN" altLang="en-US"/>
              <a:t>，因此得到三个</a:t>
            </a:r>
            <a:r>
              <a:rPr lang="en-US" altLang="zh-CN"/>
              <a:t>patch</a:t>
            </a:r>
            <a:r>
              <a:rPr lang="zh-CN" altLang="en-US"/>
              <a:t>。他的具体方法</a:t>
            </a:r>
            <a:r>
              <a:rPr lang="zh-CN" altLang="en-US"/>
              <a:t>是：</a:t>
            </a:r>
            <a:endParaRPr lang="zh-CN" altLang="en-US"/>
          </a:p>
          <a:p>
            <a:endParaRPr lang="zh-CN" altLang="en-US"/>
          </a:p>
          <a:p>
            <a:r>
              <a:rPr lang="zh-CN" altLang="en-US"/>
              <a:t>带帽的</a:t>
            </a:r>
            <a:r>
              <a:rPr lang="en-US" altLang="zh-CN"/>
              <a:t> X</a:t>
            </a:r>
            <a:r>
              <a:rPr lang="zh-CN" altLang="en-US"/>
              <a:t>，</a:t>
            </a:r>
            <a:r>
              <a:rPr lang="en-US" altLang="zh-CN"/>
              <a:t>P </a:t>
            </a:r>
            <a:r>
              <a:rPr lang="zh-CN" altLang="en-US"/>
              <a:t>下标，</a:t>
            </a:r>
            <a:r>
              <a:rPr lang="en-US" altLang="zh-CN"/>
              <a:t>i </a:t>
            </a:r>
            <a:r>
              <a:rPr lang="zh-CN" altLang="en-US"/>
              <a:t>上标，属于</a:t>
            </a:r>
            <a:r>
              <a:rPr lang="en-US" altLang="zh-CN"/>
              <a:t> P </a:t>
            </a:r>
            <a:r>
              <a:rPr lang="zh-CN" altLang="en-US"/>
              <a:t>行</a:t>
            </a:r>
            <a:r>
              <a:rPr lang="en-US" altLang="zh-CN"/>
              <a:t> d_m </a:t>
            </a:r>
            <a:r>
              <a:rPr lang="zh-CN" altLang="en-US"/>
              <a:t>列的实数空间</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查询矩阵来自时间序列</a:t>
            </a:r>
            <a:r>
              <a:rPr lang="en-US" altLang="zh-CN">
                <a:sym typeface="+mn-ea"/>
              </a:rPr>
              <a:t>patch</a:t>
            </a:r>
            <a:r>
              <a:rPr lang="zh-CN" altLang="en-US">
                <a:sym typeface="+mn-ea"/>
              </a:rPr>
              <a:t>嵌入。键矩阵和值矩阵来自小型文本原型嵌入</a:t>
            </a:r>
            <a:r>
              <a:rPr lang="en-US" altLang="zh-CN">
                <a:sym typeface="+mn-ea"/>
              </a:rPr>
              <a:t>E′</a:t>
            </a:r>
            <a:r>
              <a:rPr lang="zh-CN" altLang="en-US">
                <a:sym typeface="+mn-ea"/>
              </a:rPr>
              <a:t>。注意力机制通过匹配时间序列</a:t>
            </a:r>
            <a:r>
              <a:rPr lang="en-US" altLang="zh-CN">
                <a:sym typeface="+mn-ea"/>
              </a:rPr>
              <a:t>patch</a:t>
            </a:r>
            <a:r>
              <a:rPr lang="zh-CN" altLang="en-US">
                <a:sym typeface="+mn-ea"/>
              </a:rPr>
              <a:t>与</a:t>
            </a:r>
            <a:r>
              <a:rPr lang="zh-CN" altLang="en-US">
                <a:sym typeface="+mn-ea"/>
              </a:rPr>
              <a:t>小规模文本原型间的相似性，生成融合的输出表示</a:t>
            </a:r>
            <a:r>
              <a:rPr lang="en-US" altLang="zh-CN">
                <a:sym typeface="+mn-ea"/>
              </a:rPr>
              <a:t>Z(i)</a:t>
            </a:r>
            <a:r>
              <a:rPr lang="zh-CN" altLang="en-US">
                <a:sym typeface="+mn-ea"/>
              </a:rPr>
              <a:t>。</a:t>
            </a:r>
            <a:endParaRPr lang="en-US" altLang="zh-CN"/>
          </a:p>
          <a:p>
            <a:r>
              <a:rPr lang="zh-CN" altLang="en-US"/>
              <a:t>通过在注意力每个头部聚合每个</a:t>
            </a:r>
            <a:r>
              <a:rPr lang="en-US" altLang="zh-CN"/>
              <a:t>zik</a:t>
            </a:r>
            <a:r>
              <a:rPr lang="zh-CN" altLang="en-US"/>
              <a:t>，我们得到</a:t>
            </a:r>
            <a:r>
              <a:rPr lang="en-US" altLang="zh-CN"/>
              <a:t>zi</a:t>
            </a:r>
            <a:r>
              <a:rPr lang="zh-CN" altLang="en-US"/>
              <a:t>。接着，我们对其进行线性投影，以使隐藏层的维度与主干模型对齐，从而得到</a:t>
            </a:r>
            <a:r>
              <a:rPr lang="en-US" altLang="zh-CN"/>
              <a:t>O(i)∈RP</a:t>
            </a:r>
            <a:r>
              <a:rPr lang="en-US" altLang="en-US"/>
              <a:t>×</a:t>
            </a:r>
            <a:r>
              <a:rPr lang="en-US" altLang="zh-CN"/>
              <a:t>D</a:t>
            </a:r>
            <a:r>
              <a:rPr lang="zh-CN" altLang="en-US"/>
              <a:t>。</a:t>
            </a:r>
            <a:endParaRPr lang="zh-CN" altLang="en-US"/>
          </a:p>
          <a:p>
            <a:endParaRPr lang="en-US" altLang="zh-CN"/>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这就是</a:t>
            </a:r>
            <a:r>
              <a:rPr lang="en-US" altLang="zh-CN">
                <a:sym typeface="+mn-ea"/>
              </a:rPr>
              <a:t>patch</a:t>
            </a:r>
            <a:r>
              <a:rPr lang="zh-CN" altLang="en-US">
                <a:sym typeface="+mn-ea"/>
              </a:rPr>
              <a:t>重编译的整个过程。目的是对齐时间序列与自然语言的模态，从而激活骨干模型的时间序列理解和推理能力；</a:t>
            </a:r>
            <a:endParaRPr lang="zh-CN" altLang="en-US">
              <a:sym typeface="+mn-ea"/>
            </a:endParaRPr>
          </a:p>
          <a:p>
            <a:r>
              <a:rPr lang="zh-CN" altLang="en-US">
                <a:sym typeface="+mn-ea"/>
              </a:rPr>
              <a:t>在右图中，我们可以看到每个时间序列补丁是如何描述的。例如，一个</a:t>
            </a:r>
            <a:r>
              <a:rPr lang="en-US" altLang="zh-CN">
                <a:sym typeface="+mn-ea"/>
              </a:rPr>
              <a:t>patch</a:t>
            </a:r>
            <a:r>
              <a:rPr lang="zh-CN" altLang="en-US">
                <a:sym typeface="+mn-ea"/>
              </a:rPr>
              <a:t>原本是一段时间序列数据，现在可以被翻译为</a:t>
            </a:r>
            <a:r>
              <a:rPr lang="en-US" altLang="zh-CN">
                <a:sym typeface="+mn-ea"/>
              </a:rPr>
              <a:t>“</a:t>
            </a:r>
            <a:r>
              <a:rPr lang="zh-CN" altLang="en-US">
                <a:sym typeface="+mn-ea"/>
              </a:rPr>
              <a:t>短期上涨然后稳步下降</a:t>
            </a:r>
            <a:r>
              <a:rPr lang="en-US" altLang="zh-CN">
                <a:sym typeface="+mn-ea"/>
              </a:rPr>
              <a:t>”</a:t>
            </a:r>
            <a:r>
              <a:rPr lang="zh-CN" altLang="en-US">
                <a:sym typeface="+mn-ea"/>
              </a:rPr>
              <a:t>。通过这种方式，我们有效地将时间序列的行为编码为自然语言输入，这正是</a:t>
            </a:r>
            <a:r>
              <a:rPr lang="en-US" altLang="zh-CN">
                <a:sym typeface="+mn-ea"/>
              </a:rPr>
              <a:t>LLM</a:t>
            </a:r>
            <a:r>
              <a:rPr lang="zh-CN" altLang="en-US">
                <a:sym typeface="+mn-ea"/>
              </a:rPr>
              <a:t>所期望的。</a:t>
            </a:r>
            <a:endParaRPr lang="zh-CN" altLang="en-US">
              <a:sym typeface="+mn-ea"/>
            </a:endParaRPr>
          </a:p>
          <a:p>
            <a:endParaRPr lang="zh-CN" altLang="en-US"/>
          </a:p>
          <a:p>
            <a:r>
              <a:rPr lang="zh-CN" altLang="en-US"/>
              <a:t>现在，在翻译后的补丁实际发送到</a:t>
            </a:r>
            <a:r>
              <a:rPr lang="en-US" altLang="zh-CN"/>
              <a:t>LLM</a:t>
            </a:r>
            <a:r>
              <a:rPr lang="zh-CN" altLang="en-US"/>
              <a:t>之前，可以使用提示前缀来增强输入。</a:t>
            </a:r>
            <a:endParaRPr lang="zh-CN" altLang="en-US"/>
          </a:p>
          <a:p>
            <a:endParaRPr lang="zh-CN" altLang="en-US"/>
          </a:p>
          <a:p>
            <a:r>
              <a:rPr lang="zh-CN" altLang="en-US">
                <a:sym typeface="+mn-ea"/>
              </a:rPr>
              <a:t>小型文本原型嵌入</a:t>
            </a:r>
            <a:r>
              <a:rPr lang="en-US" altLang="zh-CN">
                <a:sym typeface="+mn-ea"/>
              </a:rPr>
              <a:t>E′</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构建有效的提示，包含：</a:t>
            </a:r>
            <a:r>
              <a:rPr lang="en-US" altLang="zh-CN"/>
              <a:t> 1. </a:t>
            </a:r>
            <a:r>
              <a:rPr lang="zh-CN" altLang="en-US"/>
              <a:t>数据集上下文：提供时间序列的背景信息。</a:t>
            </a:r>
            <a:r>
              <a:rPr lang="en-US" altLang="zh-CN"/>
              <a:t> 2. </a:t>
            </a:r>
            <a:r>
              <a:rPr lang="zh-CN" altLang="en-US"/>
              <a:t>任务指令：指导模型进行特定任务。</a:t>
            </a:r>
            <a:r>
              <a:rPr lang="en-US" altLang="zh-CN"/>
              <a:t> 3. </a:t>
            </a:r>
            <a:r>
              <a:rPr lang="zh-CN" altLang="en-US"/>
              <a:t>输入统计信息：如趋势和滞后，帮助模式识别和推理。</a:t>
            </a:r>
            <a:r>
              <a:rPr lang="en-US" altLang="zh-CN"/>
              <a:t> - </a:t>
            </a:r>
            <a:r>
              <a:rPr lang="zh-CN" altLang="en-US"/>
              <a:t>将构建的提示与重编程后的补丁嵌入</a:t>
            </a:r>
            <a:r>
              <a:rPr lang="en-US" altLang="zh-CN"/>
              <a:t>O (i) </a:t>
            </a:r>
            <a:r>
              <a:rPr lang="zh-CN" altLang="en-US"/>
              <a:t>一起输入到冻结的</a:t>
            </a:r>
            <a:r>
              <a:rPr lang="en-US" altLang="zh-CN"/>
              <a:t>LLM</a:t>
            </a:r>
            <a:r>
              <a:rPr lang="zh-CN" altLang="en-US"/>
              <a:t>中。</a:t>
            </a:r>
            <a:endParaRPr lang="zh-CN" altLang="en-US"/>
          </a:p>
          <a:p>
            <a:endParaRPr lang="zh-CN" altLang="en-US"/>
          </a:p>
          <a:p>
            <a:r>
              <a:rPr lang="zh-CN" altLang="en-US"/>
              <a:t>在这一点上，我们有一个包含</a:t>
            </a:r>
            <a:r>
              <a:rPr lang="en-US" altLang="zh-CN"/>
              <a:t>LLM</a:t>
            </a:r>
            <a:r>
              <a:rPr lang="zh-CN" altLang="en-US"/>
              <a:t>上下文和说明的提示前缀，以及被发送到</a:t>
            </a:r>
            <a:r>
              <a:rPr lang="en-US" altLang="zh-CN"/>
              <a:t>LLM</a:t>
            </a:r>
            <a:r>
              <a:rPr lang="zh-CN" altLang="en-US"/>
              <a:t>的重新编程补丁序列，如下所示。</a:t>
            </a:r>
            <a:endParaRPr lang="zh-CN" altLang="en-US"/>
          </a:p>
          <a:p>
            <a:r>
              <a:rPr lang="zh-CN" altLang="en-US"/>
              <a:t>该框架的最后一步是将输出补丁嵌入通过线性投影层以获得最终预测。因为以往的输出都是文字，需要转换为</a:t>
            </a:r>
            <a:r>
              <a:rPr lang="zh-CN" altLang="en-US"/>
              <a:t>时序数据。</a:t>
            </a:r>
            <a:endParaRPr lang="zh-CN" altLang="en-US"/>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5"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2" Type="http://schemas.openxmlformats.org/officeDocument/2006/relationships/notesSlide" Target="../notesSlides/notesSlide7.xml"/><Relationship Id="rId11" Type="http://schemas.openxmlformats.org/officeDocument/2006/relationships/slideLayout" Target="../slideLayouts/slideLayout1.xml"/><Relationship Id="rId10" Type="http://schemas.openxmlformats.org/officeDocument/2006/relationships/image" Target="../media/image20.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9.png"/><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使用提示前缀增强输入</a:t>
            </a:r>
            <a:r>
              <a:rPr lang="en-US" altLang="zh-CN" dirty="0">
                <a:sym typeface="微软雅黑" panose="020B0503020204020204" pitchFamily="34" charset="-122"/>
              </a:rPr>
              <a:t>-</a:t>
            </a:r>
            <a:r>
              <a:rPr lang="en-US" altLang="zh-CN" dirty="0">
                <a:sym typeface="微软雅黑" panose="020B0503020204020204" pitchFamily="34" charset="-122"/>
              </a:rPr>
              <a:t>Prompt-as-Prefix</a:t>
            </a:r>
            <a:endParaRPr lang="en-US" altLang="zh-CN"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912870" y="1539240"/>
            <a:ext cx="4366895" cy="3952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使用提示前缀增强输入</a:t>
            </a:r>
            <a:r>
              <a:rPr lang="en-US" altLang="zh-CN" dirty="0">
                <a:sym typeface="微软雅黑" panose="020B0503020204020204" pitchFamily="34" charset="-122"/>
              </a:rPr>
              <a:t>-Prompt-as-Prefix</a:t>
            </a:r>
            <a:endParaRPr lang="en-US" altLang="zh-CN"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3432175" y="1537335"/>
            <a:ext cx="5436235" cy="3783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输出投影</a:t>
            </a:r>
            <a:endParaRPr lang="en-US" altLang="zh-CN"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271645" y="1516380"/>
            <a:ext cx="3394075" cy="3825240"/>
          </a:xfrm>
          <a:prstGeom prst="rect">
            <a:avLst/>
          </a:prstGeom>
        </p:spPr>
      </p:pic>
      <p:pic>
        <p:nvPicPr>
          <p:cNvPr id="24" name="图片 24"/>
          <p:cNvPicPr>
            <a:picLocks noChangeAspect="1"/>
          </p:cNvPicPr>
          <p:nvPr/>
        </p:nvPicPr>
        <p:blipFill>
          <a:blip r:embed="rId2"/>
          <a:stretch>
            <a:fillRect/>
          </a:stretch>
        </p:blipFill>
        <p:spPr>
          <a:xfrm>
            <a:off x="5934710" y="1223010"/>
            <a:ext cx="321945" cy="2933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实验</a:t>
            </a:r>
            <a:r>
              <a:rPr lang="zh-CN" altLang="en-US" dirty="0">
                <a:sym typeface="微软雅黑" panose="020B0503020204020204" pitchFamily="34" charset="-122"/>
              </a:rPr>
              <a:t>过程</a:t>
            </a:r>
            <a:endParaRPr lang="zh-CN" altLang="en-US" dirty="0">
              <a:sym typeface="微软雅黑" panose="020B0503020204020204" pitchFamily="34" charset="-122"/>
            </a:endParaRPr>
          </a:p>
        </p:txBody>
      </p:sp>
      <p:sp>
        <p:nvSpPr>
          <p:cNvPr id="11" name="文本框 10"/>
          <p:cNvSpPr txBox="1"/>
          <p:nvPr/>
        </p:nvSpPr>
        <p:spPr>
          <a:xfrm>
            <a:off x="4572953" y="2519680"/>
            <a:ext cx="3502660" cy="398780"/>
          </a:xfrm>
          <a:prstGeom prst="rect">
            <a:avLst/>
          </a:prstGeom>
        </p:spPr>
        <p:txBody>
          <a:bodyPr wrap="square">
            <a:spAutoFit/>
          </a:bodyPr>
          <a:p>
            <a:r>
              <a:rPr lang="zh-CN" altLang="en-US" sz="2000"/>
              <a:t>验证</a:t>
            </a:r>
            <a:r>
              <a:rPr lang="en-US" altLang="zh-CN" sz="2000"/>
              <a:t>TIME-LLM</a:t>
            </a:r>
            <a:r>
              <a:rPr lang="zh-CN" altLang="en-US" sz="2000"/>
              <a:t>的有效性</a:t>
            </a:r>
            <a:endParaRPr lang="zh-CN" altLang="en-US" sz="2000"/>
          </a:p>
        </p:txBody>
      </p:sp>
      <p:sp>
        <p:nvSpPr>
          <p:cNvPr id="12" name="文本框 11"/>
          <p:cNvSpPr txBox="1"/>
          <p:nvPr/>
        </p:nvSpPr>
        <p:spPr>
          <a:xfrm>
            <a:off x="4491355" y="3215640"/>
            <a:ext cx="3665855" cy="398780"/>
          </a:xfrm>
          <a:prstGeom prst="rect">
            <a:avLst/>
          </a:prstGeom>
        </p:spPr>
        <p:txBody>
          <a:bodyPr wrap="square">
            <a:spAutoFit/>
          </a:bodyPr>
          <a:p>
            <a:r>
              <a:rPr lang="zh-CN" altLang="en-US" sz="2000"/>
              <a:t>评估在不同场景下的性能</a:t>
            </a:r>
            <a:endParaRPr lang="zh-CN" altLang="en-US" sz="2000"/>
          </a:p>
        </p:txBody>
      </p:sp>
      <p:sp>
        <p:nvSpPr>
          <p:cNvPr id="13" name="文本框 12"/>
          <p:cNvSpPr txBox="1"/>
          <p:nvPr/>
        </p:nvSpPr>
        <p:spPr>
          <a:xfrm>
            <a:off x="4379595" y="3911600"/>
            <a:ext cx="3889375" cy="398780"/>
          </a:xfrm>
          <a:prstGeom prst="rect">
            <a:avLst/>
          </a:prstGeom>
        </p:spPr>
        <p:txBody>
          <a:bodyPr wrap="square">
            <a:spAutoFit/>
          </a:bodyPr>
          <a:p>
            <a:r>
              <a:rPr lang="zh-CN" altLang="en-US" sz="2000"/>
              <a:t>分析模型的内部机制和效率</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实验设计与方法：数据集与评估指标</a:t>
            </a:r>
            <a:endParaRPr lang="zh-CN" altLang="en-US" dirty="0">
              <a:sym typeface="微软雅黑" panose="020B0503020204020204" pitchFamily="34" charset="-122"/>
            </a:endParaRPr>
          </a:p>
        </p:txBody>
      </p:sp>
      <p:sp>
        <p:nvSpPr>
          <p:cNvPr id="5" name="文本框 4"/>
          <p:cNvSpPr txBox="1"/>
          <p:nvPr/>
        </p:nvSpPr>
        <p:spPr>
          <a:xfrm>
            <a:off x="2430145" y="1947545"/>
            <a:ext cx="1176020" cy="337185"/>
          </a:xfrm>
          <a:prstGeom prst="rect">
            <a:avLst/>
          </a:prstGeom>
        </p:spPr>
        <p:txBody>
          <a:bodyPr wrap="square">
            <a:spAutoFit/>
          </a:bodyPr>
          <a:p>
            <a:r>
              <a:rPr lang="zh-CN" altLang="en-US" sz="1600"/>
              <a:t>长期预测</a:t>
            </a:r>
            <a:endParaRPr lang="zh-CN" altLang="en-US" sz="1600"/>
          </a:p>
        </p:txBody>
      </p:sp>
      <p:sp>
        <p:nvSpPr>
          <p:cNvPr id="6" name="文本框 5"/>
          <p:cNvSpPr txBox="1"/>
          <p:nvPr/>
        </p:nvSpPr>
        <p:spPr>
          <a:xfrm>
            <a:off x="4956175" y="1644968"/>
            <a:ext cx="5080000" cy="829945"/>
          </a:xfrm>
          <a:prstGeom prst="rect">
            <a:avLst/>
          </a:prstGeom>
        </p:spPr>
        <p:txBody>
          <a:bodyPr>
            <a:spAutoFit/>
          </a:bodyPr>
          <a:p>
            <a:r>
              <a:rPr lang="zh-CN" altLang="en-US" sz="1600"/>
              <a:t>使用</a:t>
            </a:r>
            <a:r>
              <a:rPr lang="en-US" altLang="zh-CN" sz="1600"/>
              <a:t>ETTh1, ETTh2, ETTm1, ETTm2, Weather, Electricity (ECL), Traffic, ILI</a:t>
            </a:r>
            <a:r>
              <a:rPr lang="zh-CN" altLang="en-US" sz="1600"/>
              <a:t>等广泛采用的数据集。评估指标包括均方误差（</a:t>
            </a:r>
            <a:r>
              <a:rPr lang="en-US" altLang="zh-CN" sz="1600"/>
              <a:t>MSE</a:t>
            </a:r>
            <a:r>
              <a:rPr lang="zh-CN" altLang="en-US" sz="1600"/>
              <a:t>）和平均绝对误差（</a:t>
            </a:r>
            <a:r>
              <a:rPr lang="en-US" altLang="zh-CN" sz="1600"/>
              <a:t>MAE</a:t>
            </a:r>
            <a:r>
              <a:rPr lang="zh-CN" altLang="en-US" sz="1600"/>
              <a:t>）。</a:t>
            </a:r>
            <a:endParaRPr lang="zh-CN" altLang="en-US" sz="1600"/>
          </a:p>
        </p:txBody>
      </p:sp>
      <p:sp>
        <p:nvSpPr>
          <p:cNvPr id="7" name="文本框 6"/>
          <p:cNvSpPr txBox="1"/>
          <p:nvPr/>
        </p:nvSpPr>
        <p:spPr>
          <a:xfrm>
            <a:off x="2481580" y="3281045"/>
            <a:ext cx="1198880" cy="337185"/>
          </a:xfrm>
          <a:prstGeom prst="rect">
            <a:avLst/>
          </a:prstGeom>
        </p:spPr>
        <p:txBody>
          <a:bodyPr wrap="square">
            <a:spAutoFit/>
          </a:bodyPr>
          <a:p>
            <a:r>
              <a:rPr lang="zh-CN" altLang="en-US" sz="1600"/>
              <a:t>短期预测</a:t>
            </a:r>
            <a:endParaRPr lang="zh-CN" altLang="en-US" sz="1600"/>
          </a:p>
        </p:txBody>
      </p:sp>
      <p:sp>
        <p:nvSpPr>
          <p:cNvPr id="8" name="文本框 7"/>
          <p:cNvSpPr txBox="1"/>
          <p:nvPr/>
        </p:nvSpPr>
        <p:spPr>
          <a:xfrm>
            <a:off x="4956175" y="3150552"/>
            <a:ext cx="5080000" cy="829945"/>
          </a:xfrm>
          <a:prstGeom prst="rect">
            <a:avLst/>
          </a:prstGeom>
        </p:spPr>
        <p:txBody>
          <a:bodyPr>
            <a:spAutoFit/>
          </a:bodyPr>
          <a:p>
            <a:r>
              <a:rPr lang="zh-CN" altLang="en-US" sz="1600"/>
              <a:t>采用</a:t>
            </a:r>
            <a:r>
              <a:rPr lang="en-US" altLang="zh-CN" sz="1600"/>
              <a:t>M4</a:t>
            </a:r>
            <a:r>
              <a:rPr lang="zh-CN" altLang="en-US" sz="1600"/>
              <a:t>基准数据集，涵盖不同采样频率的营销数据。评估指标包括对称平均绝对百分比误差（</a:t>
            </a:r>
            <a:r>
              <a:rPr lang="en-US" altLang="zh-CN" sz="1600"/>
              <a:t>SMAPE</a:t>
            </a:r>
            <a:r>
              <a:rPr lang="zh-CN" altLang="en-US" sz="1600"/>
              <a:t>）、平均绝对比例误差（</a:t>
            </a:r>
            <a:r>
              <a:rPr lang="en-US" altLang="zh-CN" sz="1600"/>
              <a:t>MSAE</a:t>
            </a:r>
            <a:r>
              <a:rPr lang="zh-CN" altLang="en-US" sz="1600"/>
              <a:t>）和整体加权平均（</a:t>
            </a:r>
            <a:r>
              <a:rPr lang="en-US" altLang="zh-CN" sz="1600"/>
              <a:t>OWA</a:t>
            </a:r>
            <a:r>
              <a:rPr lang="zh-CN" altLang="en-US" sz="1600"/>
              <a:t>）。</a:t>
            </a:r>
            <a:endParaRPr lang="zh-CN" altLang="en-US" sz="1600"/>
          </a:p>
        </p:txBody>
      </p:sp>
      <p:sp>
        <p:nvSpPr>
          <p:cNvPr id="9" name="文本框 8"/>
          <p:cNvSpPr txBox="1"/>
          <p:nvPr/>
        </p:nvSpPr>
        <p:spPr>
          <a:xfrm>
            <a:off x="2007870" y="4614545"/>
            <a:ext cx="2273300" cy="337185"/>
          </a:xfrm>
          <a:prstGeom prst="rect">
            <a:avLst/>
          </a:prstGeom>
        </p:spPr>
        <p:txBody>
          <a:bodyPr wrap="square">
            <a:spAutoFit/>
          </a:bodyPr>
          <a:p>
            <a:r>
              <a:rPr lang="zh-CN" altLang="en-US" sz="1600"/>
              <a:t>少样本与零样本学习</a:t>
            </a:r>
            <a:endParaRPr lang="zh-CN" altLang="en-US" sz="1600"/>
          </a:p>
        </p:txBody>
      </p:sp>
      <p:sp>
        <p:nvSpPr>
          <p:cNvPr id="10" name="文本框 9"/>
          <p:cNvSpPr txBox="1"/>
          <p:nvPr/>
        </p:nvSpPr>
        <p:spPr>
          <a:xfrm>
            <a:off x="4956175" y="4621848"/>
            <a:ext cx="5080000" cy="829945"/>
          </a:xfrm>
          <a:prstGeom prst="rect">
            <a:avLst/>
          </a:prstGeom>
        </p:spPr>
        <p:txBody>
          <a:bodyPr>
            <a:spAutoFit/>
          </a:bodyPr>
          <a:p>
            <a:r>
              <a:rPr lang="zh-CN" altLang="en-US" sz="1600"/>
              <a:t>在少样本场景下，使用训练数据的前</a:t>
            </a:r>
            <a:r>
              <a:rPr lang="en-US" altLang="zh-CN" sz="1600"/>
              <a:t>10%</a:t>
            </a:r>
            <a:r>
              <a:rPr lang="zh-CN" altLang="en-US" sz="1600"/>
              <a:t>和</a:t>
            </a:r>
            <a:r>
              <a:rPr lang="en-US" altLang="zh-CN" sz="1600"/>
              <a:t>5%</a:t>
            </a:r>
            <a:r>
              <a:rPr lang="zh-CN" altLang="en-US" sz="1600"/>
              <a:t>。零样本学习则通过跨领域适应性评估模型在未见过的数据集上的表现。</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实验设计与方法：模型架构</a:t>
            </a:r>
            <a:endParaRPr lang="zh-CN" altLang="en-US" dirty="0">
              <a:sym typeface="微软雅黑" panose="020B0503020204020204" pitchFamily="34" charset="-122"/>
            </a:endParaRPr>
          </a:p>
        </p:txBody>
      </p:sp>
      <p:sp>
        <p:nvSpPr>
          <p:cNvPr id="5" name="文本框 4"/>
          <p:cNvSpPr txBox="1"/>
          <p:nvPr/>
        </p:nvSpPr>
        <p:spPr>
          <a:xfrm>
            <a:off x="2430145" y="2687955"/>
            <a:ext cx="1176020" cy="337185"/>
          </a:xfrm>
          <a:prstGeom prst="rect">
            <a:avLst/>
          </a:prstGeom>
        </p:spPr>
        <p:txBody>
          <a:bodyPr wrap="square">
            <a:spAutoFit/>
          </a:bodyPr>
          <a:p>
            <a:r>
              <a:rPr lang="en-US" altLang="zh-CN" sz="1600"/>
              <a:t>TIME-LLM</a:t>
            </a:r>
            <a:endParaRPr lang="en-US" altLang="zh-CN" sz="1600"/>
          </a:p>
        </p:txBody>
      </p:sp>
      <p:sp>
        <p:nvSpPr>
          <p:cNvPr id="6" name="文本框 5"/>
          <p:cNvSpPr txBox="1"/>
          <p:nvPr/>
        </p:nvSpPr>
        <p:spPr>
          <a:xfrm>
            <a:off x="4956175" y="2385378"/>
            <a:ext cx="5080000" cy="829945"/>
          </a:xfrm>
          <a:prstGeom prst="rect">
            <a:avLst/>
          </a:prstGeom>
        </p:spPr>
        <p:txBody>
          <a:bodyPr>
            <a:spAutoFit/>
          </a:bodyPr>
          <a:p>
            <a:r>
              <a:rPr lang="zh-CN" altLang="en-US" sz="1600"/>
              <a:t>以</a:t>
            </a:r>
            <a:r>
              <a:rPr lang="en-US" altLang="zh-CN" sz="1600"/>
              <a:t>Llama-7B</a:t>
            </a:r>
            <a:r>
              <a:rPr lang="zh-CN" altLang="en-US" sz="1600"/>
              <a:t>作为默认基础模型，通过重新编程网络（仅需约</a:t>
            </a:r>
            <a:r>
              <a:rPr lang="en-US" altLang="zh-CN" sz="1600"/>
              <a:t>660</a:t>
            </a:r>
            <a:r>
              <a:rPr lang="zh-CN" altLang="en-US" sz="1600"/>
              <a:t>万可训练参数，即</a:t>
            </a:r>
            <a:r>
              <a:rPr lang="en-US" altLang="zh-CN" sz="1600"/>
              <a:t>Llama-7B</a:t>
            </a:r>
            <a:r>
              <a:rPr lang="zh-CN" altLang="en-US" sz="1600"/>
              <a:t>总参数的</a:t>
            </a:r>
            <a:r>
              <a:rPr lang="en-US" altLang="zh-CN" sz="1600"/>
              <a:t>0.2%</a:t>
            </a:r>
            <a:r>
              <a:rPr lang="zh-CN" altLang="en-US" sz="1600"/>
              <a:t>）激活</a:t>
            </a:r>
            <a:r>
              <a:rPr lang="en-US" altLang="zh-CN" sz="1600"/>
              <a:t>LLM</a:t>
            </a:r>
            <a:r>
              <a:rPr lang="zh-CN" altLang="en-US" sz="1600"/>
              <a:t>的预测能力。</a:t>
            </a:r>
            <a:endParaRPr lang="zh-CN" altLang="en-US" sz="1600"/>
          </a:p>
        </p:txBody>
      </p:sp>
      <p:sp>
        <p:nvSpPr>
          <p:cNvPr id="7" name="文本框 6"/>
          <p:cNvSpPr txBox="1"/>
          <p:nvPr/>
        </p:nvSpPr>
        <p:spPr>
          <a:xfrm>
            <a:off x="2407285" y="4021455"/>
            <a:ext cx="1198880" cy="337185"/>
          </a:xfrm>
          <a:prstGeom prst="rect">
            <a:avLst/>
          </a:prstGeom>
        </p:spPr>
        <p:txBody>
          <a:bodyPr wrap="square">
            <a:spAutoFit/>
          </a:bodyPr>
          <a:p>
            <a:r>
              <a:rPr lang="zh-CN" altLang="en-US" sz="1600"/>
              <a:t>比较</a:t>
            </a:r>
            <a:r>
              <a:rPr lang="zh-CN" altLang="en-US" sz="1600"/>
              <a:t>模型</a:t>
            </a:r>
            <a:endParaRPr lang="zh-CN" altLang="en-US" sz="1600"/>
          </a:p>
        </p:txBody>
      </p:sp>
      <p:sp>
        <p:nvSpPr>
          <p:cNvPr id="8" name="文本框 7"/>
          <p:cNvSpPr txBox="1"/>
          <p:nvPr/>
        </p:nvSpPr>
        <p:spPr>
          <a:xfrm>
            <a:off x="4956175" y="3890962"/>
            <a:ext cx="5080000" cy="583565"/>
          </a:xfrm>
          <a:prstGeom prst="rect">
            <a:avLst/>
          </a:prstGeom>
        </p:spPr>
        <p:txBody>
          <a:bodyPr>
            <a:spAutoFit/>
          </a:bodyPr>
          <a:p>
            <a:r>
              <a:rPr lang="zh-CN" altLang="en-US" sz="1600"/>
              <a:t>包括直接微调</a:t>
            </a:r>
            <a:r>
              <a:rPr lang="en-US" altLang="zh-CN" sz="1600"/>
              <a:t>LLM</a:t>
            </a:r>
            <a:r>
              <a:rPr lang="zh-CN" altLang="en-US" sz="1600"/>
              <a:t>的方法（如</a:t>
            </a:r>
            <a:r>
              <a:rPr lang="en-US" altLang="zh-CN" sz="1600"/>
              <a:t>GPT4TS</a:t>
            </a:r>
            <a:r>
              <a:rPr lang="zh-CN" altLang="en-US" sz="1600"/>
              <a:t>）和其他参数高效的微调方法（如</a:t>
            </a:r>
            <a:r>
              <a:rPr lang="en-US" altLang="zh-CN" sz="1600"/>
              <a:t>QLoRA</a:t>
            </a:r>
            <a:r>
              <a:rPr lang="zh-CN" altLang="en-US" sz="1600"/>
              <a:t>）。</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1</a:t>
            </a:r>
            <a:r>
              <a:t>：</a:t>
            </a:r>
            <a:r>
              <a:rPr lang="zh-CN" altLang="en-US"/>
              <a:t>长期预测</a:t>
            </a:r>
            <a:endParaRPr lang="zh-CN" altLang="en-US"/>
          </a:p>
        </p:txBody>
      </p:sp>
      <p:pic>
        <p:nvPicPr>
          <p:cNvPr id="5" name="图片 4"/>
          <p:cNvPicPr>
            <a:picLocks noChangeAspect="1"/>
          </p:cNvPicPr>
          <p:nvPr/>
        </p:nvPicPr>
        <p:blipFill>
          <a:blip r:embed="rId1"/>
          <a:stretch>
            <a:fillRect/>
          </a:stretch>
        </p:blipFill>
        <p:spPr>
          <a:xfrm>
            <a:off x="1489075" y="1543050"/>
            <a:ext cx="9213850" cy="3771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2</a:t>
            </a:r>
            <a:r>
              <a:t>：短</a:t>
            </a:r>
            <a:r>
              <a:rPr lang="zh-CN" altLang="en-US"/>
              <a:t>期预测</a:t>
            </a:r>
            <a:endParaRPr lang="zh-CN" altLang="en-US"/>
          </a:p>
        </p:txBody>
      </p:sp>
      <p:pic>
        <p:nvPicPr>
          <p:cNvPr id="3" name="图片 2"/>
          <p:cNvPicPr>
            <a:picLocks noChangeAspect="1"/>
          </p:cNvPicPr>
          <p:nvPr/>
        </p:nvPicPr>
        <p:blipFill>
          <a:blip r:embed="rId1"/>
          <a:stretch>
            <a:fillRect/>
          </a:stretch>
        </p:blipFill>
        <p:spPr>
          <a:xfrm>
            <a:off x="1568450" y="1115695"/>
            <a:ext cx="9055100" cy="1943100"/>
          </a:xfrm>
          <a:prstGeom prst="rect">
            <a:avLst/>
          </a:prstGeom>
        </p:spPr>
      </p:pic>
      <p:pic>
        <p:nvPicPr>
          <p:cNvPr id="4" name="图片 3"/>
          <p:cNvPicPr>
            <a:picLocks noChangeAspect="1"/>
          </p:cNvPicPr>
          <p:nvPr/>
        </p:nvPicPr>
        <p:blipFill>
          <a:blip r:embed="rId2"/>
          <a:stretch>
            <a:fillRect/>
          </a:stretch>
        </p:blipFill>
        <p:spPr>
          <a:xfrm>
            <a:off x="1426210" y="3382010"/>
            <a:ext cx="2900045" cy="567055"/>
          </a:xfrm>
          <a:prstGeom prst="rect">
            <a:avLst/>
          </a:prstGeom>
        </p:spPr>
      </p:pic>
      <p:pic>
        <p:nvPicPr>
          <p:cNvPr id="6" name="图片 5"/>
          <p:cNvPicPr>
            <a:picLocks noChangeAspect="1"/>
          </p:cNvPicPr>
          <p:nvPr/>
        </p:nvPicPr>
        <p:blipFill>
          <a:blip r:embed="rId3"/>
          <a:stretch>
            <a:fillRect/>
          </a:stretch>
        </p:blipFill>
        <p:spPr>
          <a:xfrm>
            <a:off x="4613910" y="3206115"/>
            <a:ext cx="3556000" cy="793750"/>
          </a:xfrm>
          <a:prstGeom prst="rect">
            <a:avLst/>
          </a:prstGeom>
        </p:spPr>
      </p:pic>
      <p:pic>
        <p:nvPicPr>
          <p:cNvPr id="7" name="图片 6"/>
          <p:cNvPicPr>
            <a:picLocks noChangeAspect="1"/>
          </p:cNvPicPr>
          <p:nvPr/>
        </p:nvPicPr>
        <p:blipFill>
          <a:blip r:embed="rId4"/>
          <a:stretch>
            <a:fillRect/>
          </a:stretch>
        </p:blipFill>
        <p:spPr>
          <a:xfrm>
            <a:off x="8521700" y="3288665"/>
            <a:ext cx="2165350" cy="660400"/>
          </a:xfrm>
          <a:prstGeom prst="rect">
            <a:avLst/>
          </a:prstGeom>
        </p:spPr>
      </p:pic>
      <p:sp>
        <p:nvSpPr>
          <p:cNvPr id="8" name="文本框 7"/>
          <p:cNvSpPr txBox="1"/>
          <p:nvPr/>
        </p:nvSpPr>
        <p:spPr>
          <a:xfrm>
            <a:off x="1988820" y="4424680"/>
            <a:ext cx="8043545" cy="1753235"/>
          </a:xfrm>
          <a:prstGeom prst="rect">
            <a:avLst/>
          </a:prstGeom>
          <a:noFill/>
        </p:spPr>
        <p:txBody>
          <a:bodyPr wrap="square" rtlCol="0" anchor="t">
            <a:spAutoFit/>
          </a:bodyPr>
          <a:p>
            <a:r>
              <a:rPr lang="en-US" altLang="zh-CN"/>
              <a:t>SMAPE(Symmetric Mean Absolute Percentage Error):</a:t>
            </a:r>
            <a:r>
              <a:rPr lang="zh-CN" altLang="en-US"/>
              <a:t>对正值和负值的预测误差给予相同的权重，适用于比较不同大小的预测误差</a:t>
            </a:r>
            <a:endParaRPr lang="zh-CN" altLang="en-US"/>
          </a:p>
          <a:p>
            <a:r>
              <a:rPr lang="en-US" altLang="zh-CN"/>
              <a:t>MASE(Mean Absolute Scaled Error):</a:t>
            </a:r>
            <a:r>
              <a:rPr lang="zh-CN" altLang="en-US"/>
              <a:t>提供了一种考虑时间序列季节性变化的误差度量方式。</a:t>
            </a:r>
            <a:endParaRPr lang="zh-CN" altLang="en-US"/>
          </a:p>
          <a:p>
            <a:r>
              <a:rPr lang="en-US" altLang="zh-CN"/>
              <a:t>OWA(Overall Weighted Average):</a:t>
            </a:r>
            <a:r>
              <a:rPr lang="zh-CN" altLang="en-US"/>
              <a:t>加权平均误差，是一个综合考虑多个评估指标的度量方式。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3</a:t>
            </a:r>
            <a:r>
              <a:t>：</a:t>
            </a:r>
            <a:r>
              <a:rPr lang="zh-CN" altLang="en-US"/>
              <a:t>少样本学习</a:t>
            </a:r>
            <a:endParaRPr lang="zh-CN" altLang="en-US"/>
          </a:p>
        </p:txBody>
      </p:sp>
      <p:pic>
        <p:nvPicPr>
          <p:cNvPr id="4" name="图片 3"/>
          <p:cNvPicPr>
            <a:picLocks noChangeAspect="1"/>
          </p:cNvPicPr>
          <p:nvPr/>
        </p:nvPicPr>
        <p:blipFill>
          <a:blip r:embed="rId1"/>
          <a:stretch>
            <a:fillRect/>
          </a:stretch>
        </p:blipFill>
        <p:spPr>
          <a:xfrm>
            <a:off x="0" y="2604135"/>
            <a:ext cx="5830570" cy="2052320"/>
          </a:xfrm>
          <a:prstGeom prst="rect">
            <a:avLst/>
          </a:prstGeom>
        </p:spPr>
      </p:pic>
      <p:pic>
        <p:nvPicPr>
          <p:cNvPr id="5" name="图片 4"/>
          <p:cNvPicPr>
            <a:picLocks noChangeAspect="1"/>
          </p:cNvPicPr>
          <p:nvPr/>
        </p:nvPicPr>
        <p:blipFill>
          <a:blip r:embed="rId2"/>
          <a:stretch>
            <a:fillRect/>
          </a:stretch>
        </p:blipFill>
        <p:spPr>
          <a:xfrm>
            <a:off x="5957570" y="2550795"/>
            <a:ext cx="5999480" cy="2130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4</a:t>
            </a:r>
            <a:r>
              <a:t>：</a:t>
            </a:r>
            <a:r>
              <a:rPr lang="zh-CN" altLang="en-US"/>
              <a:t>零样本学习</a:t>
            </a:r>
            <a:endParaRPr lang="zh-CN" altLang="en-US"/>
          </a:p>
        </p:txBody>
      </p:sp>
      <p:pic>
        <p:nvPicPr>
          <p:cNvPr id="5" name="图片 4"/>
          <p:cNvPicPr>
            <a:picLocks noChangeAspect="1"/>
          </p:cNvPicPr>
          <p:nvPr/>
        </p:nvPicPr>
        <p:blipFill>
          <a:blip r:embed="rId1"/>
          <a:stretch>
            <a:fillRect/>
          </a:stretch>
        </p:blipFill>
        <p:spPr>
          <a:xfrm>
            <a:off x="3232150" y="1435735"/>
            <a:ext cx="5594350" cy="3200400"/>
          </a:xfrm>
          <a:prstGeom prst="rect">
            <a:avLst/>
          </a:prstGeom>
        </p:spPr>
      </p:pic>
      <p:sp>
        <p:nvSpPr>
          <p:cNvPr id="6" name="文本框 5"/>
          <p:cNvSpPr txBox="1"/>
          <p:nvPr/>
        </p:nvSpPr>
        <p:spPr>
          <a:xfrm>
            <a:off x="1174115" y="4879975"/>
            <a:ext cx="9969500" cy="1198880"/>
          </a:xfrm>
          <a:prstGeom prst="rect">
            <a:avLst/>
          </a:prstGeom>
          <a:noFill/>
        </p:spPr>
        <p:txBody>
          <a:bodyPr wrap="square" rtlCol="0" anchor="t">
            <a:spAutoFit/>
          </a:bodyPr>
          <a:p>
            <a:r>
              <a:rPr lang="zh-CN" altLang="en-US"/>
              <a:t>这里的</a:t>
            </a:r>
            <a:r>
              <a:rPr lang="en-US" altLang="zh-CN"/>
              <a:t>“</a:t>
            </a:r>
            <a:r>
              <a:rPr lang="zh-CN" altLang="en-US"/>
              <a:t>零样本</a:t>
            </a:r>
            <a:r>
              <a:rPr lang="en-US" altLang="zh-CN"/>
              <a:t>”</a:t>
            </a:r>
            <a:r>
              <a:rPr lang="zh-CN" altLang="en-US"/>
              <a:t>并不意味着模型在完全不同的领域上训练，而是指模型没有接收到目标时间序列数据集的任何样本，它需要依赖于其在预训练阶段获得的知识和推理能力来进行预测。这实际上是在评估模型在不同但相关的时间序列数据集上的迁移能力。尽管这些数据集可能在某些特征上是相似的，但它们在统计特性、分布或潜在模式上可能存在显著差异。</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5</a:t>
            </a:r>
            <a:r>
              <a:t>：</a:t>
            </a:r>
            <a:r>
              <a:rPr lang="zh-CN" altLang="en-US"/>
              <a:t>消融实验和效率</a:t>
            </a:r>
            <a:r>
              <a:rPr lang="zh-CN" altLang="en-US"/>
              <a:t>分析</a:t>
            </a:r>
            <a:endParaRPr lang="zh-CN" altLang="en-US"/>
          </a:p>
        </p:txBody>
      </p:sp>
      <p:pic>
        <p:nvPicPr>
          <p:cNvPr id="6" name="图片 5"/>
          <p:cNvPicPr>
            <a:picLocks noChangeAspect="1"/>
          </p:cNvPicPr>
          <p:nvPr/>
        </p:nvPicPr>
        <p:blipFill>
          <a:blip r:embed="rId1"/>
          <a:stretch>
            <a:fillRect/>
          </a:stretch>
        </p:blipFill>
        <p:spPr>
          <a:xfrm>
            <a:off x="2446020" y="1704975"/>
            <a:ext cx="8037195" cy="3455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实验</a:t>
            </a:r>
            <a:r>
              <a:rPr lang="en-US" altLang="zh-CN"/>
              <a:t>6</a:t>
            </a:r>
            <a:r>
              <a:t>：</a:t>
            </a:r>
            <a:r>
              <a:rPr lang="zh-CN" altLang="en-US"/>
              <a:t>模型分析</a:t>
            </a:r>
            <a:endParaRPr lang="zh-CN" altLang="en-US"/>
          </a:p>
        </p:txBody>
      </p:sp>
      <p:pic>
        <p:nvPicPr>
          <p:cNvPr id="4" name="图片 3"/>
          <p:cNvPicPr>
            <a:picLocks noChangeAspect="1"/>
          </p:cNvPicPr>
          <p:nvPr/>
        </p:nvPicPr>
        <p:blipFill>
          <a:blip r:embed="rId1"/>
          <a:stretch>
            <a:fillRect/>
          </a:stretch>
        </p:blipFill>
        <p:spPr>
          <a:xfrm>
            <a:off x="2726690" y="1304290"/>
            <a:ext cx="6861810" cy="454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2074545"/>
            <a:ext cx="10972800" cy="1151255"/>
          </a:xfrm>
        </p:spPr>
        <p:txBody>
          <a:bodyPr>
            <a:scene3d>
              <a:camera prst="orthographicFront"/>
              <a:lightRig rig="threePt" dir="t"/>
            </a:scene3d>
          </a:bodyPr>
          <a:lstStyle/>
          <a:p>
            <a:pPr algn="ctr"/>
            <a:r>
              <a:rPr lang="en-US" altLang="zh-CN" sz="3600">
                <a:solidFill>
                  <a:schemeClr val="tx1"/>
                </a:solidFill>
                <a:effectLst>
                  <a:outerShdw blurRad="38100" dist="19050" dir="2700000" algn="tl" rotWithShape="0">
                    <a:schemeClr val="dk1">
                      <a:alpha val="40000"/>
                    </a:schemeClr>
                  </a:outerShdw>
                </a:effectLst>
              </a:rPr>
              <a:t>TIME-LLM: TIME SERIES FORECASTING</a:t>
            </a:r>
            <a:br>
              <a:rPr lang="en-US" altLang="zh-CN" sz="3600">
                <a:solidFill>
                  <a:schemeClr val="tx1"/>
                </a:solidFill>
                <a:effectLst>
                  <a:outerShdw blurRad="38100" dist="19050" dir="2700000" algn="tl" rotWithShape="0">
                    <a:schemeClr val="dk1">
                      <a:alpha val="40000"/>
                    </a:schemeClr>
                  </a:outerShdw>
                </a:effectLst>
              </a:rPr>
            </a:br>
            <a:r>
              <a:rPr lang="en-US" altLang="zh-CN" sz="3600">
                <a:solidFill>
                  <a:schemeClr val="tx1"/>
                </a:solidFill>
                <a:effectLst>
                  <a:outerShdw blurRad="38100" dist="19050" dir="2700000" algn="tl" rotWithShape="0">
                    <a:schemeClr val="dk1">
                      <a:alpha val="40000"/>
                    </a:schemeClr>
                  </a:outerShdw>
                </a:effectLst>
              </a:rPr>
              <a:t>BY REPROGRAMMING LARGE LANGUAGE MODELS</a:t>
            </a:r>
            <a:br>
              <a:rPr lang="en-US" altLang="zh-CN" sz="3600">
                <a:solidFill>
                  <a:schemeClr val="tx1"/>
                </a:solidFill>
                <a:effectLst>
                  <a:outerShdw blurRad="38100" dist="19050" dir="2700000" algn="tl" rotWithShape="0">
                    <a:schemeClr val="dk1">
                      <a:alpha val="40000"/>
                    </a:schemeClr>
                  </a:outerShdw>
                </a:effectLst>
              </a:rPr>
            </a:br>
            <a:br>
              <a:rPr lang="en-US" altLang="zh-CN">
                <a:solidFill>
                  <a:schemeClr val="tx1"/>
                </a:solidFill>
                <a:effectLst>
                  <a:outerShdw blurRad="38100" dist="19050" dir="2700000" algn="tl" rotWithShape="0">
                    <a:schemeClr val="dk1">
                      <a:alpha val="40000"/>
                    </a:schemeClr>
                  </a:outerShdw>
                </a:effectLst>
              </a:rPr>
            </a:br>
            <a:endParaRPr lang="en-US" altLang="zh-CN">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94360" y="4471035"/>
            <a:ext cx="6285230" cy="1322070"/>
          </a:xfrm>
          <a:prstGeom prst="rect">
            <a:avLst/>
          </a:prstGeom>
        </p:spPr>
        <p:txBody>
          <a:bodyPr wrap="square">
            <a:spAutoFit/>
          </a:bodyPr>
          <a:p>
            <a:r>
              <a:rPr lang="en-US" altLang="zh-CN" sz="2000" b="0">
                <a:solidFill>
                  <a:srgbClr val="000000"/>
                </a:solidFill>
                <a:latin typeface="Times New Roman" panose="02020603050405020304" charset="0"/>
                <a:ea typeface="NimbusRomNo9L-Regu"/>
                <a:cs typeface="Times New Roman" panose="02020603050405020304" charset="0"/>
              </a:rPr>
              <a:t>ICLR 2024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Monash University </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Ant Group</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en-US" altLang="zh-CN" sz="2000" b="0">
                <a:solidFill>
                  <a:srgbClr val="000000"/>
                </a:solidFill>
                <a:latin typeface="Times New Roman" panose="02020603050405020304" charset="0"/>
                <a:ea typeface="NimbusRomNo9L-Regu"/>
                <a:cs typeface="Times New Roman" panose="02020603050405020304" charset="0"/>
              </a:rPr>
              <a:t>IBM Research</a:t>
            </a:r>
            <a:endParaRPr lang="en-US" altLang="zh-CN"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背景和问题</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715385" y="1221740"/>
            <a:ext cx="6691630" cy="4405630"/>
          </a:xfrm>
          <a:prstGeom prst="rect">
            <a:avLst/>
          </a:prstGeom>
          <a:noFill/>
        </p:spPr>
        <p:txBody>
          <a:bodyPr wrap="square" rtlCol="0" anchor="ctr" anchorCtr="0">
            <a:normAutofit/>
          </a:bodyPr>
          <a:lstStyle/>
          <a:p>
            <a:pPr indent="0" fontAlgn="auto">
              <a:lnSpc>
                <a:spcPct val="150000"/>
              </a:lnSpc>
            </a:pPr>
            <a:r>
              <a:rPr lang="zh-CN" altLang="en-US" sz="2400"/>
              <a:t>大型语言模型（LLM）              时间序列（</a:t>
            </a:r>
            <a:r>
              <a:rPr lang="en-US" altLang="zh-CN" sz="2400"/>
              <a:t>TS</a:t>
            </a:r>
            <a:r>
              <a:rPr lang="zh-CN" altLang="en-US" sz="2400"/>
              <a:t>）</a:t>
            </a:r>
            <a:endParaRPr lang="zh-CN" altLang="en-US" sz="2400"/>
          </a:p>
          <a:p>
            <a:pPr indent="0" fontAlgn="auto">
              <a:lnSpc>
                <a:spcPct val="150000"/>
              </a:lnSpc>
            </a:pPr>
            <a:endParaRPr lang="zh-CN" altLang="en-US" sz="2400"/>
          </a:p>
          <a:p>
            <a:pPr indent="0" fontAlgn="auto">
              <a:lnSpc>
                <a:spcPct val="150000"/>
              </a:lnSpc>
            </a:pPr>
            <a:endParaRPr lang="en-US" altLang="zh-CN" sz="2400"/>
          </a:p>
          <a:p>
            <a:pPr indent="0" fontAlgn="auto">
              <a:lnSpc>
                <a:spcPct val="150000"/>
              </a:lnSpc>
            </a:pPr>
            <a:r>
              <a:rPr lang="en-US" altLang="zh-CN" sz="2400"/>
              <a:t>1.</a:t>
            </a:r>
            <a:r>
              <a:rPr lang="zh-CN" altLang="en-US" sz="2400"/>
              <a:t>时间序列数据与自然语言模态的对齐问题</a:t>
            </a:r>
            <a:r>
              <a:rPr lang="zh-CN" altLang="en-US" sz="2400"/>
              <a:t>。</a:t>
            </a:r>
            <a:endParaRPr lang="zh-CN" altLang="en-US" sz="2400"/>
          </a:p>
          <a:p>
            <a:pPr indent="0" fontAlgn="auto">
              <a:lnSpc>
                <a:spcPct val="150000"/>
              </a:lnSpc>
            </a:pPr>
            <a:r>
              <a:rPr lang="en-US" altLang="zh-CN" sz="2400"/>
              <a:t>2.</a:t>
            </a:r>
            <a:r>
              <a:rPr lang="en-US" altLang="zh-CN" sz="2400" dirty="0">
                <a:sym typeface="+mn-ea"/>
              </a:rPr>
              <a:t>LLMs</a:t>
            </a:r>
            <a:r>
              <a:rPr lang="zh-CN" altLang="en-US" sz="2400" dirty="0">
                <a:sym typeface="+mn-ea"/>
              </a:rPr>
              <a:t>的预训练知识和推理能力与时间序列模式的匹配</a:t>
            </a:r>
            <a:r>
              <a:rPr lang="zh-CN" altLang="en-US" sz="2400"/>
              <a:t>。</a:t>
            </a:r>
            <a:endParaRPr lang="zh-CN" altLang="en-US"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a:sym typeface="+mn-ea"/>
              </a:rPr>
              <a:t>时间序列任务上的方法</a:t>
            </a:r>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89610" y="1914525"/>
            <a:ext cx="10812780" cy="2799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en-US" altLang="zh-CN">
                <a:sym typeface="微软雅黑" panose="020B0503020204020204" pitchFamily="34" charset="-122"/>
              </a:rPr>
              <a:t>TIME_LLM</a:t>
            </a:r>
            <a:endParaRPr lang="en-US" altLang="zh-CN">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444750" y="1377950"/>
            <a:ext cx="7447280" cy="45027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patch</a:t>
            </a:r>
            <a:r>
              <a:rPr lang="en-US" altLang="zh-CN" dirty="0">
                <a:sym typeface="微软雅黑" panose="020B0503020204020204" pitchFamily="34" charset="-122"/>
              </a:rPr>
              <a:t>ing-&gt;patch</a:t>
            </a:r>
            <a:r>
              <a:rPr dirty="0">
                <a:sym typeface="微软雅黑" panose="020B0503020204020204" pitchFamily="34" charset="-122"/>
              </a:rPr>
              <a:t>嵌入</a:t>
            </a:r>
            <a:endParaRPr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360805" y="1321435"/>
            <a:ext cx="4547235" cy="2308225"/>
          </a:xfrm>
          <a:prstGeom prst="rect">
            <a:avLst/>
          </a:prstGeom>
        </p:spPr>
      </p:pic>
      <p:pic>
        <p:nvPicPr>
          <p:cNvPr id="4" name="图片 3"/>
          <p:cNvPicPr>
            <a:picLocks noChangeAspect="1"/>
          </p:cNvPicPr>
          <p:nvPr/>
        </p:nvPicPr>
        <p:blipFill>
          <a:blip r:embed="rId2"/>
          <a:stretch>
            <a:fillRect/>
          </a:stretch>
        </p:blipFill>
        <p:spPr>
          <a:xfrm>
            <a:off x="7247890" y="3027680"/>
            <a:ext cx="1695450" cy="660400"/>
          </a:xfrm>
          <a:prstGeom prst="rect">
            <a:avLst/>
          </a:prstGeom>
        </p:spPr>
      </p:pic>
      <p:sp>
        <p:nvSpPr>
          <p:cNvPr id="6" name="文本框 5"/>
          <p:cNvSpPr txBox="1"/>
          <p:nvPr/>
        </p:nvSpPr>
        <p:spPr>
          <a:xfrm>
            <a:off x="6623685" y="2060575"/>
            <a:ext cx="2943860" cy="829945"/>
          </a:xfrm>
          <a:prstGeom prst="rect">
            <a:avLst/>
          </a:prstGeom>
        </p:spPr>
        <p:txBody>
          <a:bodyPr wrap="square">
            <a:spAutoFit/>
          </a:bodyPr>
          <a:p>
            <a:r>
              <a:rPr lang="zh-CN" altLang="en-US" sz="1600"/>
              <a:t>每个输入通道</a:t>
            </a:r>
            <a:r>
              <a:rPr lang="en-US" altLang="zh-CN" sz="1600">
                <a:sym typeface="+mn-ea"/>
              </a:rPr>
              <a:t>X</a:t>
            </a:r>
            <a:r>
              <a:rPr lang="en-US" altLang="zh-CN" sz="1600" baseline="30000">
                <a:sym typeface="+mn-ea"/>
              </a:rPr>
              <a:t>(i)</a:t>
            </a:r>
            <a:r>
              <a:rPr lang="zh-CN" altLang="en-US" sz="1600"/>
              <a:t>归一化后被分割为</a:t>
            </a:r>
            <a:r>
              <a:rPr lang="en-US" altLang="zh-CN" sz="1600"/>
              <a:t>Lp </a:t>
            </a:r>
            <a:r>
              <a:rPr lang="zh-CN" altLang="en-US" sz="1600"/>
              <a:t>的多个连续重叠或不重叠的</a:t>
            </a:r>
            <a:r>
              <a:rPr lang="en-US" altLang="zh-CN" sz="1600"/>
              <a:t>patch</a:t>
            </a:r>
            <a:r>
              <a:rPr lang="zh-CN" altLang="en-US" sz="1600"/>
              <a:t>，总</a:t>
            </a:r>
            <a:r>
              <a:rPr lang="en-US" altLang="zh-CN" sz="1600"/>
              <a:t>patch</a:t>
            </a:r>
            <a:r>
              <a:rPr lang="zh-CN" altLang="en-US" sz="1600"/>
              <a:t>数为</a:t>
            </a:r>
            <a:r>
              <a:rPr lang="en-US" altLang="zh-CN" sz="1600"/>
              <a:t>P</a:t>
            </a:r>
            <a:r>
              <a:rPr lang="zh-CN" altLang="en-US" sz="1600"/>
              <a:t>。</a:t>
            </a:r>
            <a:r>
              <a:rPr lang="en-US" altLang="zh-CN" sz="1600"/>
              <a:t> </a:t>
            </a:r>
            <a:endParaRPr lang="en-US" altLang="zh-CN" sz="1600" baseline="30000"/>
          </a:p>
        </p:txBody>
      </p:sp>
      <p:pic>
        <p:nvPicPr>
          <p:cNvPr id="8" name="图片 7"/>
          <p:cNvPicPr>
            <a:picLocks noChangeAspect="1"/>
          </p:cNvPicPr>
          <p:nvPr/>
        </p:nvPicPr>
        <p:blipFill>
          <a:blip r:embed="rId3"/>
          <a:stretch>
            <a:fillRect/>
          </a:stretch>
        </p:blipFill>
        <p:spPr>
          <a:xfrm>
            <a:off x="7260590" y="5245735"/>
            <a:ext cx="1466850" cy="336550"/>
          </a:xfrm>
          <a:prstGeom prst="rect">
            <a:avLst/>
          </a:prstGeom>
        </p:spPr>
      </p:pic>
      <p:sp>
        <p:nvSpPr>
          <p:cNvPr id="9" name="文本框 8"/>
          <p:cNvSpPr txBox="1"/>
          <p:nvPr/>
        </p:nvSpPr>
        <p:spPr>
          <a:xfrm>
            <a:off x="6623685" y="4603750"/>
            <a:ext cx="3147695" cy="583565"/>
          </a:xfrm>
          <a:prstGeom prst="rect">
            <a:avLst/>
          </a:prstGeom>
        </p:spPr>
        <p:txBody>
          <a:bodyPr wrap="square">
            <a:spAutoFit/>
          </a:bodyPr>
          <a:p>
            <a:r>
              <a:rPr lang="zh-CN" altLang="en-US" sz="1600"/>
              <a:t>通过线性层将每个</a:t>
            </a:r>
            <a:r>
              <a:rPr lang="en-US" altLang="zh-CN" sz="1600"/>
              <a:t>patch</a:t>
            </a:r>
            <a:r>
              <a:rPr lang="zh-CN" altLang="en-US" sz="1600"/>
              <a:t>嵌入到维度</a:t>
            </a:r>
            <a:r>
              <a:rPr lang="en-US" altLang="zh-CN" sz="1600"/>
              <a:t>d</a:t>
            </a:r>
            <a:r>
              <a:rPr lang="en-US" altLang="zh-CN" sz="1600" baseline="-25000"/>
              <a:t>m</a:t>
            </a:r>
            <a:r>
              <a:rPr lang="zh-CN" altLang="en-US" sz="1600"/>
              <a:t>。得到</a:t>
            </a:r>
            <a:r>
              <a:rPr lang="zh-CN" altLang="en-US" sz="1600"/>
              <a:t>输出：</a:t>
            </a:r>
            <a:endParaRPr lang="zh-CN" altLang="en-US" sz="1600"/>
          </a:p>
        </p:txBody>
      </p:sp>
      <p:pic>
        <p:nvPicPr>
          <p:cNvPr id="10" name="图片 9"/>
          <p:cNvPicPr>
            <a:picLocks noChangeAspect="1"/>
          </p:cNvPicPr>
          <p:nvPr/>
        </p:nvPicPr>
        <p:blipFill>
          <a:blip r:embed="rId4"/>
          <a:srcRect t="1825" r="-468"/>
          <a:stretch>
            <a:fillRect/>
          </a:stretch>
        </p:blipFill>
        <p:spPr>
          <a:xfrm>
            <a:off x="2543175" y="3871595"/>
            <a:ext cx="2181860" cy="2425065"/>
          </a:xfrm>
          <a:prstGeom prst="rect">
            <a:avLst/>
          </a:prstGeom>
        </p:spPr>
      </p:pic>
      <p:cxnSp>
        <p:nvCxnSpPr>
          <p:cNvPr id="11" name="直接连接符 10"/>
          <p:cNvCxnSpPr/>
          <p:nvPr/>
        </p:nvCxnSpPr>
        <p:spPr>
          <a:xfrm>
            <a:off x="628015" y="3747135"/>
            <a:ext cx="10464800"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sym typeface="微软雅黑" panose="020B0503020204020204" pitchFamily="34" charset="-122"/>
              </a:rPr>
              <a:t>词嵌入</a:t>
            </a:r>
            <a:r>
              <a:rPr lang="en-US" altLang="zh-CN" dirty="0">
                <a:sym typeface="微软雅黑" panose="020B0503020204020204" pitchFamily="34" charset="-122"/>
              </a:rPr>
              <a:t>-&gt;</a:t>
            </a:r>
            <a:r>
              <a:rPr dirty="0">
                <a:sym typeface="微软雅黑" panose="020B0503020204020204" pitchFamily="34" charset="-122"/>
              </a:rPr>
              <a:t>交叉注意力</a:t>
            </a:r>
            <a:r>
              <a:rPr lang="zh-CN" altLang="en-US" dirty="0">
                <a:sym typeface="微软雅黑" panose="020B0503020204020204" pitchFamily="34" charset="-122"/>
              </a:rPr>
              <a:t>重新编程时间序列补丁</a:t>
            </a:r>
            <a:endParaRPr lang="zh-CN" altLang="en-US" dirty="0">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1405255" y="2151380"/>
            <a:ext cx="2806700" cy="2731135"/>
          </a:xfrm>
          <a:prstGeom prst="rect">
            <a:avLst/>
          </a:prstGeom>
        </p:spPr>
      </p:pic>
      <p:sp>
        <p:nvSpPr>
          <p:cNvPr id="5" name="文本框 4"/>
          <p:cNvSpPr txBox="1"/>
          <p:nvPr/>
        </p:nvSpPr>
        <p:spPr>
          <a:xfrm>
            <a:off x="1583690" y="5022215"/>
            <a:ext cx="2553970" cy="337185"/>
          </a:xfrm>
          <a:prstGeom prst="rect">
            <a:avLst/>
          </a:prstGeom>
        </p:spPr>
        <p:txBody>
          <a:bodyPr wrap="square">
            <a:spAutoFit/>
          </a:bodyPr>
          <a:p>
            <a:r>
              <a:rPr lang="en-US" altLang="zh-CN" sz="1600"/>
              <a:t>E</a:t>
            </a:r>
            <a:r>
              <a:rPr lang="zh-CN" altLang="en-US" sz="1600"/>
              <a:t>（预训练的词嵌入矩阵）</a:t>
            </a:r>
            <a:endParaRPr lang="zh-CN" altLang="en-US" sz="1600"/>
          </a:p>
        </p:txBody>
      </p:sp>
      <p:sp>
        <p:nvSpPr>
          <p:cNvPr id="6" name="文本框 5"/>
          <p:cNvSpPr txBox="1"/>
          <p:nvPr/>
        </p:nvSpPr>
        <p:spPr>
          <a:xfrm>
            <a:off x="1431290" y="1496695"/>
            <a:ext cx="2859405" cy="583565"/>
          </a:xfrm>
          <a:prstGeom prst="rect">
            <a:avLst/>
          </a:prstGeom>
        </p:spPr>
        <p:txBody>
          <a:bodyPr wrap="square">
            <a:spAutoFit/>
          </a:bodyPr>
          <a:p>
            <a:r>
              <a:rPr lang="en-US" altLang="zh-CN" sz="1600"/>
              <a:t>E′</a:t>
            </a:r>
            <a:r>
              <a:rPr lang="zh-CN" altLang="en-US" sz="1600"/>
              <a:t>（线性探测从</a:t>
            </a:r>
            <a:r>
              <a:rPr lang="en-US" altLang="zh-CN" sz="1600"/>
              <a:t>E </a:t>
            </a:r>
            <a:r>
              <a:rPr lang="zh-CN" altLang="en-US" sz="1600"/>
              <a:t>中学习得到的</a:t>
            </a:r>
            <a:r>
              <a:rPr lang="zh-CN" altLang="en-US" sz="1600">
                <a:highlight>
                  <a:srgbClr val="FFFF00"/>
                </a:highlight>
              </a:rPr>
              <a:t>小规模文本原型集合</a:t>
            </a:r>
            <a:r>
              <a:rPr lang="zh-CN" altLang="en-US" sz="1600"/>
              <a:t>）</a:t>
            </a:r>
            <a:endParaRPr lang="zh-CN" altLang="en-US" sz="1600"/>
          </a:p>
        </p:txBody>
      </p:sp>
      <p:pic>
        <p:nvPicPr>
          <p:cNvPr id="9" name="图片 8"/>
          <p:cNvPicPr>
            <a:picLocks noChangeAspect="1"/>
          </p:cNvPicPr>
          <p:nvPr/>
        </p:nvPicPr>
        <p:blipFill>
          <a:blip r:embed="rId2"/>
          <a:srcRect t="-286" r="16085"/>
          <a:stretch>
            <a:fillRect/>
          </a:stretch>
        </p:blipFill>
        <p:spPr>
          <a:xfrm>
            <a:off x="4755515" y="1915795"/>
            <a:ext cx="6655435" cy="668655"/>
          </a:xfrm>
          <a:prstGeom prst="rect">
            <a:avLst/>
          </a:prstGeom>
        </p:spPr>
      </p:pic>
      <p:pic>
        <p:nvPicPr>
          <p:cNvPr id="10" name="图片 9"/>
          <p:cNvPicPr>
            <a:picLocks noChangeAspect="1"/>
          </p:cNvPicPr>
          <p:nvPr/>
        </p:nvPicPr>
        <p:blipFill>
          <a:blip r:embed="rId3"/>
          <a:stretch>
            <a:fillRect/>
          </a:stretch>
        </p:blipFill>
        <p:spPr>
          <a:xfrm>
            <a:off x="5742305" y="3197225"/>
            <a:ext cx="1416050" cy="514350"/>
          </a:xfrm>
          <a:prstGeom prst="rect">
            <a:avLst/>
          </a:prstGeom>
        </p:spPr>
      </p:pic>
      <p:pic>
        <p:nvPicPr>
          <p:cNvPr id="11" name="图片 10"/>
          <p:cNvPicPr>
            <a:picLocks noChangeAspect="1"/>
          </p:cNvPicPr>
          <p:nvPr/>
        </p:nvPicPr>
        <p:blipFill>
          <a:blip r:embed="rId4"/>
          <a:stretch>
            <a:fillRect/>
          </a:stretch>
        </p:blipFill>
        <p:spPr>
          <a:xfrm>
            <a:off x="7320915" y="3197225"/>
            <a:ext cx="1314450" cy="514350"/>
          </a:xfrm>
          <a:prstGeom prst="rect">
            <a:avLst/>
          </a:prstGeom>
        </p:spPr>
      </p:pic>
      <p:pic>
        <p:nvPicPr>
          <p:cNvPr id="12" name="图片 11"/>
          <p:cNvPicPr>
            <a:picLocks noChangeAspect="1"/>
          </p:cNvPicPr>
          <p:nvPr/>
        </p:nvPicPr>
        <p:blipFill>
          <a:blip r:embed="rId5"/>
          <a:stretch>
            <a:fillRect/>
          </a:stretch>
        </p:blipFill>
        <p:spPr>
          <a:xfrm>
            <a:off x="8832850" y="3197225"/>
            <a:ext cx="1193800" cy="444500"/>
          </a:xfrm>
          <a:prstGeom prst="rect">
            <a:avLst/>
          </a:prstGeom>
        </p:spPr>
      </p:pic>
      <p:pic>
        <p:nvPicPr>
          <p:cNvPr id="14" name="图片 13"/>
          <p:cNvPicPr>
            <a:picLocks noChangeAspect="1"/>
          </p:cNvPicPr>
          <p:nvPr/>
        </p:nvPicPr>
        <p:blipFill>
          <a:blip r:embed="rId6"/>
          <a:stretch>
            <a:fillRect/>
          </a:stretch>
        </p:blipFill>
        <p:spPr>
          <a:xfrm>
            <a:off x="8305165" y="4198303"/>
            <a:ext cx="1219200" cy="273050"/>
          </a:xfrm>
          <a:prstGeom prst="rect">
            <a:avLst/>
          </a:prstGeom>
        </p:spPr>
      </p:pic>
      <p:pic>
        <p:nvPicPr>
          <p:cNvPr id="15" name="图片 14"/>
          <p:cNvPicPr>
            <a:picLocks noChangeAspect="1"/>
          </p:cNvPicPr>
          <p:nvPr/>
        </p:nvPicPr>
        <p:blipFill>
          <a:blip r:embed="rId7"/>
          <a:stretch>
            <a:fillRect/>
          </a:stretch>
        </p:blipFill>
        <p:spPr>
          <a:xfrm>
            <a:off x="6702425" y="4172903"/>
            <a:ext cx="1435100" cy="323850"/>
          </a:xfrm>
          <a:prstGeom prst="rect">
            <a:avLst/>
          </a:prstGeom>
        </p:spPr>
      </p:pic>
      <p:pic>
        <p:nvPicPr>
          <p:cNvPr id="16" name="图片 15"/>
          <p:cNvPicPr>
            <a:picLocks noChangeAspect="1"/>
          </p:cNvPicPr>
          <p:nvPr/>
        </p:nvPicPr>
        <p:blipFill>
          <a:blip r:embed="rId8"/>
          <a:stretch>
            <a:fillRect/>
          </a:stretch>
        </p:blipFill>
        <p:spPr>
          <a:xfrm>
            <a:off x="7325360" y="5028248"/>
            <a:ext cx="1403350" cy="304800"/>
          </a:xfrm>
          <a:prstGeom prst="rect">
            <a:avLst/>
          </a:prstGeom>
        </p:spPr>
      </p:pic>
      <p:pic>
        <p:nvPicPr>
          <p:cNvPr id="17" name="图片 16"/>
          <p:cNvPicPr>
            <a:picLocks noChangeAspect="1"/>
          </p:cNvPicPr>
          <p:nvPr/>
        </p:nvPicPr>
        <p:blipFill>
          <a:blip r:embed="rId9"/>
          <a:stretch>
            <a:fillRect/>
          </a:stretch>
        </p:blipFill>
        <p:spPr>
          <a:xfrm>
            <a:off x="5714365" y="5028248"/>
            <a:ext cx="1282700" cy="374650"/>
          </a:xfrm>
          <a:prstGeom prst="rect">
            <a:avLst/>
          </a:prstGeom>
        </p:spPr>
      </p:pic>
      <p:pic>
        <p:nvPicPr>
          <p:cNvPr id="18" name="图片 17"/>
          <p:cNvPicPr>
            <a:picLocks noChangeAspect="1"/>
          </p:cNvPicPr>
          <p:nvPr/>
        </p:nvPicPr>
        <p:blipFill>
          <a:blip r:embed="rId10"/>
          <a:stretch>
            <a:fillRect/>
          </a:stretch>
        </p:blipFill>
        <p:spPr>
          <a:xfrm>
            <a:off x="9057005" y="5028565"/>
            <a:ext cx="1295400" cy="304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sym typeface="微软雅黑" panose="020B0503020204020204" pitchFamily="34" charset="-122"/>
              </a:rPr>
              <a:t>patch</a:t>
            </a:r>
            <a:r>
              <a:rPr lang="zh-CN" altLang="en-US" dirty="0">
                <a:sym typeface="微软雅黑" panose="020B0503020204020204" pitchFamily="34" charset="-122"/>
              </a:rPr>
              <a:t>重编程（</a:t>
            </a:r>
            <a:r>
              <a:rPr lang="zh-CN" altLang="en-US" dirty="0">
                <a:sym typeface="微软雅黑" panose="020B0503020204020204" pitchFamily="34" charset="-122"/>
              </a:rPr>
              <a:t>总）</a:t>
            </a:r>
            <a:endParaRPr lang="en-US" altLang="zh-CN" dirty="0">
              <a:sym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953135" y="1787525"/>
            <a:ext cx="3926840" cy="3695700"/>
          </a:xfrm>
          <a:prstGeom prst="rect">
            <a:avLst/>
          </a:prstGeom>
        </p:spPr>
      </p:pic>
      <p:pic>
        <p:nvPicPr>
          <p:cNvPr id="3" name="图片 2"/>
          <p:cNvPicPr>
            <a:picLocks noChangeAspect="1"/>
          </p:cNvPicPr>
          <p:nvPr/>
        </p:nvPicPr>
        <p:blipFill>
          <a:blip r:embed="rId2"/>
          <a:stretch>
            <a:fillRect/>
          </a:stretch>
        </p:blipFill>
        <p:spPr>
          <a:xfrm>
            <a:off x="5196205" y="1726565"/>
            <a:ext cx="4996815" cy="4271010"/>
          </a:xfrm>
          <a:prstGeom prst="rect">
            <a:avLst/>
          </a:prstGeom>
        </p:spPr>
      </p:pic>
      <p:pic>
        <p:nvPicPr>
          <p:cNvPr id="7" name="图片 6"/>
          <p:cNvPicPr>
            <a:picLocks noChangeAspect="1"/>
          </p:cNvPicPr>
          <p:nvPr/>
        </p:nvPicPr>
        <p:blipFill>
          <a:blip r:embed="rId3"/>
          <a:srcRect t="-286" r="16085"/>
          <a:stretch>
            <a:fillRect/>
          </a:stretch>
        </p:blipFill>
        <p:spPr>
          <a:xfrm>
            <a:off x="4514215" y="1005840"/>
            <a:ext cx="6655435" cy="668655"/>
          </a:xfrm>
          <a:prstGeom prst="rect">
            <a:avLst/>
          </a:prstGeom>
        </p:spPr>
      </p:pic>
      <p:sp>
        <p:nvSpPr>
          <p:cNvPr id="8" name="下箭头 7"/>
          <p:cNvSpPr/>
          <p:nvPr/>
        </p:nvSpPr>
        <p:spPr>
          <a:xfrm>
            <a:off x="8051165" y="1635760"/>
            <a:ext cx="120015" cy="102933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4"/>
          <a:stretch>
            <a:fillRect/>
          </a:stretch>
        </p:blipFill>
        <p:spPr>
          <a:xfrm>
            <a:off x="6127750" y="617220"/>
            <a:ext cx="1466850" cy="336550"/>
          </a:xfrm>
          <a:prstGeom prst="rect">
            <a:avLst/>
          </a:prstGeom>
        </p:spPr>
      </p:pic>
      <p:pic>
        <p:nvPicPr>
          <p:cNvPr id="14" name="图片 13"/>
          <p:cNvPicPr>
            <a:picLocks noChangeAspect="1"/>
          </p:cNvPicPr>
          <p:nvPr/>
        </p:nvPicPr>
        <p:blipFill>
          <a:blip r:embed="rId5"/>
          <a:stretch>
            <a:fillRect/>
          </a:stretch>
        </p:blipFill>
        <p:spPr>
          <a:xfrm>
            <a:off x="8051165" y="612458"/>
            <a:ext cx="1219200" cy="27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5.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6.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7.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8.xml><?xml version="1.0" encoding="utf-8"?>
<p:tagLst xmlns:p="http://schemas.openxmlformats.org/presentationml/2006/main">
  <p:tag name="commondata" val="eyJoZGlkIjoiNmVlYjdjMDI5ZGY2NGEyYzg2YjE5OTBhOTI0MzJlOD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1362</Words>
  <Application>WPS 演示</Application>
  <PresentationFormat>宽屏</PresentationFormat>
  <Paragraphs>114</Paragraphs>
  <Slides>23</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宋体</vt:lpstr>
      <vt:lpstr>Wingdings</vt:lpstr>
      <vt:lpstr>微软雅黑</vt:lpstr>
      <vt:lpstr>黑体</vt:lpstr>
      <vt:lpstr>Times New Roman</vt:lpstr>
      <vt:lpstr>NimbusRomNo9L-Regu</vt:lpstr>
      <vt:lpstr>ESRI AMFM Electric</vt:lpstr>
      <vt:lpstr>Arial Unicode MS</vt:lpstr>
      <vt:lpstr>等线</vt:lpstr>
      <vt:lpstr>Calibri</vt:lpstr>
      <vt:lpstr>Calibri Light</vt:lpstr>
      <vt:lpstr>等线 Light</vt:lpstr>
      <vt:lpstr>Century Gothic</vt:lpstr>
      <vt:lpstr>方正清刻本悦宋简体</vt:lpstr>
      <vt:lpstr>Office Theme</vt:lpstr>
      <vt:lpstr>PowerPoint 演示文稿</vt:lpstr>
      <vt:lpstr>PowerPoint 演示文稿</vt:lpstr>
      <vt:lpstr>TIME-LLM: TIME SERIES FORECASTING BY REPROGRAMMING LARGE LANGUAGE MODELS  </vt:lpstr>
      <vt:lpstr>背景和问题</vt:lpstr>
      <vt:lpstr>时间序列任务上的方法</vt:lpstr>
      <vt:lpstr>TIME_LLM</vt:lpstr>
      <vt:lpstr>patching-&gt;patch嵌入</vt:lpstr>
      <vt:lpstr>词嵌入-&gt;交叉注意力重新编程时间序列补丁</vt:lpstr>
      <vt:lpstr>patch重编程（总）</vt:lpstr>
      <vt:lpstr>使用提示前缀增强输入-Prompt-as-Prefix</vt:lpstr>
      <vt:lpstr>使用提示前缀增强输入-Prompt-as-Prefix</vt:lpstr>
      <vt:lpstr>输出投影</vt:lpstr>
      <vt:lpstr>实验过程</vt:lpstr>
      <vt:lpstr>实验设计与方法：数据集与评估指标</vt:lpstr>
      <vt:lpstr>实验设计与方法：模型架构</vt:lpstr>
      <vt:lpstr>实验1：长期预测</vt:lpstr>
      <vt:lpstr>实验2：短期预测</vt:lpstr>
      <vt:lpstr>实验3：少样本学习</vt:lpstr>
      <vt:lpstr>实验4：零样本学习</vt:lpstr>
      <vt:lpstr>实验5：消融实验和效率分析</vt:lpstr>
      <vt:lpstr>实验6：模型分析</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367</cp:revision>
  <dcterms:created xsi:type="dcterms:W3CDTF">2019-06-09T06:58:00Z</dcterms:created>
  <dcterms:modified xsi:type="dcterms:W3CDTF">2025-01-14T13:45:57Z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2052-12.1.0.19770</vt:lpwstr>
  </property>
</Properties>
</file>